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3"/>
  </p:notesMasterIdLst>
  <p:handoutMasterIdLst>
    <p:handoutMasterId r:id="rId24"/>
  </p:handoutMasterIdLst>
  <p:sldIdLst>
    <p:sldId id="256" r:id="rId5"/>
    <p:sldId id="257" r:id="rId6"/>
    <p:sldId id="258" r:id="rId7"/>
    <p:sldId id="259" r:id="rId8"/>
    <p:sldId id="260" r:id="rId9"/>
    <p:sldId id="274" r:id="rId10"/>
    <p:sldId id="270" r:id="rId11"/>
    <p:sldId id="263" r:id="rId12"/>
    <p:sldId id="266" r:id="rId13"/>
    <p:sldId id="271" r:id="rId14"/>
    <p:sldId id="275" r:id="rId15"/>
    <p:sldId id="272" r:id="rId16"/>
    <p:sldId id="276" r:id="rId17"/>
    <p:sldId id="278" r:id="rId18"/>
    <p:sldId id="277" r:id="rId19"/>
    <p:sldId id="264" r:id="rId20"/>
    <p:sldId id="265" r:id="rId21"/>
    <p:sldId id="273" r:id="rId22"/>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a:srgbClr val="3366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88" autoAdjust="0"/>
  </p:normalViewPr>
  <p:slideViewPr>
    <p:cSldViewPr>
      <p:cViewPr varScale="1">
        <p:scale>
          <a:sx n="80" d="100"/>
          <a:sy n="80" d="100"/>
        </p:scale>
        <p:origin x="-1122"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2" d="100"/>
          <a:sy n="72" d="100"/>
        </p:scale>
        <p:origin x="-2172" y="-84"/>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1" y="1"/>
            <a:ext cx="3038475" cy="465138"/>
          </a:xfrm>
          <a:prstGeom prst="rect">
            <a:avLst/>
          </a:prstGeom>
          <a:noFill/>
          <a:ln w="9525">
            <a:noFill/>
            <a:miter lim="800000"/>
            <a:headEnd/>
            <a:tailEnd/>
          </a:ln>
          <a:effectLst/>
        </p:spPr>
        <p:txBody>
          <a:bodyPr vert="horz" wrap="square" lIns="93440" tIns="46718" rIns="93440" bIns="46718" numCol="1" anchor="t" anchorCtr="0" compatLnSpc="1">
            <a:prstTxWarp prst="textNoShape">
              <a:avLst/>
            </a:prstTxWarp>
          </a:bodyPr>
          <a:lstStyle>
            <a:lvl1pPr defTabSz="934485">
              <a:defRPr sz="1200"/>
            </a:lvl1pPr>
          </a:lstStyle>
          <a:p>
            <a:pPr>
              <a:defRPr/>
            </a:pPr>
            <a:endParaRPr lang="en-US"/>
          </a:p>
        </p:txBody>
      </p:sp>
      <p:sp>
        <p:nvSpPr>
          <p:cNvPr id="24579" name="Rectangle 3"/>
          <p:cNvSpPr>
            <a:spLocks noGrp="1" noChangeArrowheads="1"/>
          </p:cNvSpPr>
          <p:nvPr>
            <p:ph type="dt" sz="quarter" idx="1"/>
          </p:nvPr>
        </p:nvSpPr>
        <p:spPr bwMode="auto">
          <a:xfrm>
            <a:off x="3970339" y="1"/>
            <a:ext cx="3038475" cy="465138"/>
          </a:xfrm>
          <a:prstGeom prst="rect">
            <a:avLst/>
          </a:prstGeom>
          <a:noFill/>
          <a:ln w="9525">
            <a:noFill/>
            <a:miter lim="800000"/>
            <a:headEnd/>
            <a:tailEnd/>
          </a:ln>
          <a:effectLst/>
        </p:spPr>
        <p:txBody>
          <a:bodyPr vert="horz" wrap="square" lIns="93440" tIns="46718" rIns="93440" bIns="46718" numCol="1" anchor="t" anchorCtr="0" compatLnSpc="1">
            <a:prstTxWarp prst="textNoShape">
              <a:avLst/>
            </a:prstTxWarp>
          </a:bodyPr>
          <a:lstStyle>
            <a:lvl1pPr algn="r" defTabSz="934485">
              <a:defRPr sz="1200"/>
            </a:lvl1pPr>
          </a:lstStyle>
          <a:p>
            <a:pPr>
              <a:defRPr/>
            </a:pPr>
            <a:endParaRPr lang="en-US"/>
          </a:p>
        </p:txBody>
      </p:sp>
      <p:sp>
        <p:nvSpPr>
          <p:cNvPr id="24580" name="Rectangle 4"/>
          <p:cNvSpPr>
            <a:spLocks noGrp="1" noChangeArrowheads="1"/>
          </p:cNvSpPr>
          <p:nvPr>
            <p:ph type="ftr" sz="quarter" idx="2"/>
          </p:nvPr>
        </p:nvSpPr>
        <p:spPr bwMode="auto">
          <a:xfrm>
            <a:off x="1" y="8829675"/>
            <a:ext cx="3038475" cy="465138"/>
          </a:xfrm>
          <a:prstGeom prst="rect">
            <a:avLst/>
          </a:prstGeom>
          <a:noFill/>
          <a:ln w="9525">
            <a:noFill/>
            <a:miter lim="800000"/>
            <a:headEnd/>
            <a:tailEnd/>
          </a:ln>
          <a:effectLst/>
        </p:spPr>
        <p:txBody>
          <a:bodyPr vert="horz" wrap="square" lIns="93440" tIns="46718" rIns="93440" bIns="46718" numCol="1" anchor="b" anchorCtr="0" compatLnSpc="1">
            <a:prstTxWarp prst="textNoShape">
              <a:avLst/>
            </a:prstTxWarp>
          </a:bodyPr>
          <a:lstStyle>
            <a:lvl1pPr defTabSz="934485">
              <a:defRPr sz="1200"/>
            </a:lvl1pPr>
          </a:lstStyle>
          <a:p>
            <a:pPr>
              <a:defRPr/>
            </a:pPr>
            <a:endParaRPr lang="en-US"/>
          </a:p>
        </p:txBody>
      </p:sp>
      <p:sp>
        <p:nvSpPr>
          <p:cNvPr id="24581" name="Rectangle 5"/>
          <p:cNvSpPr>
            <a:spLocks noGrp="1" noChangeArrowheads="1"/>
          </p:cNvSpPr>
          <p:nvPr>
            <p:ph type="sldNum" sz="quarter" idx="3"/>
          </p:nvPr>
        </p:nvSpPr>
        <p:spPr bwMode="auto">
          <a:xfrm>
            <a:off x="3970339" y="8829675"/>
            <a:ext cx="3038475" cy="465138"/>
          </a:xfrm>
          <a:prstGeom prst="rect">
            <a:avLst/>
          </a:prstGeom>
          <a:noFill/>
          <a:ln w="9525">
            <a:noFill/>
            <a:miter lim="800000"/>
            <a:headEnd/>
            <a:tailEnd/>
          </a:ln>
          <a:effectLst/>
        </p:spPr>
        <p:txBody>
          <a:bodyPr vert="horz" wrap="square" lIns="93440" tIns="46718" rIns="93440" bIns="46718" numCol="1" anchor="b" anchorCtr="0" compatLnSpc="1">
            <a:prstTxWarp prst="textNoShape">
              <a:avLst/>
            </a:prstTxWarp>
          </a:bodyPr>
          <a:lstStyle>
            <a:lvl1pPr algn="r" defTabSz="934485">
              <a:defRPr sz="1200"/>
            </a:lvl1pPr>
          </a:lstStyle>
          <a:p>
            <a:pPr>
              <a:defRPr/>
            </a:pPr>
            <a:fld id="{92FCFE51-16EB-4EA3-B568-EC7D5DCA1925}"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1" y="1"/>
            <a:ext cx="3038475" cy="465138"/>
          </a:xfrm>
          <a:prstGeom prst="rect">
            <a:avLst/>
          </a:prstGeom>
          <a:noFill/>
          <a:ln w="9525">
            <a:noFill/>
            <a:miter lim="800000"/>
            <a:headEnd/>
            <a:tailEnd/>
          </a:ln>
          <a:effectLst/>
        </p:spPr>
        <p:txBody>
          <a:bodyPr vert="horz" wrap="square" lIns="93440" tIns="46718" rIns="93440" bIns="46718" numCol="1" anchor="t" anchorCtr="0" compatLnSpc="1">
            <a:prstTxWarp prst="textNoShape">
              <a:avLst/>
            </a:prstTxWarp>
          </a:bodyPr>
          <a:lstStyle>
            <a:lvl1pPr defTabSz="934485">
              <a:defRPr sz="1200"/>
            </a:lvl1pPr>
          </a:lstStyle>
          <a:p>
            <a:pPr>
              <a:defRPr/>
            </a:pPr>
            <a:endParaRPr lang="en-US"/>
          </a:p>
        </p:txBody>
      </p:sp>
      <p:sp>
        <p:nvSpPr>
          <p:cNvPr id="6147" name="Rectangle 3"/>
          <p:cNvSpPr>
            <a:spLocks noGrp="1" noChangeArrowheads="1"/>
          </p:cNvSpPr>
          <p:nvPr>
            <p:ph type="dt" idx="1"/>
          </p:nvPr>
        </p:nvSpPr>
        <p:spPr bwMode="auto">
          <a:xfrm>
            <a:off x="3970339" y="1"/>
            <a:ext cx="3038475" cy="465138"/>
          </a:xfrm>
          <a:prstGeom prst="rect">
            <a:avLst/>
          </a:prstGeom>
          <a:noFill/>
          <a:ln w="9525">
            <a:noFill/>
            <a:miter lim="800000"/>
            <a:headEnd/>
            <a:tailEnd/>
          </a:ln>
          <a:effectLst/>
        </p:spPr>
        <p:txBody>
          <a:bodyPr vert="horz" wrap="square" lIns="93440" tIns="46718" rIns="93440" bIns="46718" numCol="1" anchor="t" anchorCtr="0" compatLnSpc="1">
            <a:prstTxWarp prst="textNoShape">
              <a:avLst/>
            </a:prstTxWarp>
          </a:bodyPr>
          <a:lstStyle>
            <a:lvl1pPr algn="r" defTabSz="934485">
              <a:defRPr sz="1200"/>
            </a:lvl1pPr>
          </a:lstStyle>
          <a:p>
            <a:pPr>
              <a:defRPr/>
            </a:pPr>
            <a:endParaRPr lang="en-US"/>
          </a:p>
        </p:txBody>
      </p:sp>
      <p:sp>
        <p:nvSpPr>
          <p:cNvPr id="14340" name="Rectangle 4"/>
          <p:cNvSpPr>
            <a:spLocks noGrp="1" noRot="1" noChangeAspect="1" noChangeArrowheads="1" noTextEdit="1"/>
          </p:cNvSpPr>
          <p:nvPr>
            <p:ph type="sldImg" idx="2"/>
          </p:nvPr>
        </p:nvSpPr>
        <p:spPr bwMode="auto">
          <a:xfrm>
            <a:off x="1181100" y="698500"/>
            <a:ext cx="4648200" cy="34861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701677" y="4416427"/>
            <a:ext cx="5607050" cy="4183063"/>
          </a:xfrm>
          <a:prstGeom prst="rect">
            <a:avLst/>
          </a:prstGeom>
          <a:noFill/>
          <a:ln w="9525">
            <a:noFill/>
            <a:miter lim="800000"/>
            <a:headEnd/>
            <a:tailEnd/>
          </a:ln>
          <a:effectLst/>
        </p:spPr>
        <p:txBody>
          <a:bodyPr vert="horz" wrap="square" lIns="93440" tIns="46718" rIns="93440" bIns="4671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1" y="8829675"/>
            <a:ext cx="3038475" cy="465138"/>
          </a:xfrm>
          <a:prstGeom prst="rect">
            <a:avLst/>
          </a:prstGeom>
          <a:noFill/>
          <a:ln w="9525">
            <a:noFill/>
            <a:miter lim="800000"/>
            <a:headEnd/>
            <a:tailEnd/>
          </a:ln>
          <a:effectLst/>
        </p:spPr>
        <p:txBody>
          <a:bodyPr vert="horz" wrap="square" lIns="93440" tIns="46718" rIns="93440" bIns="46718" numCol="1" anchor="b" anchorCtr="0" compatLnSpc="1">
            <a:prstTxWarp prst="textNoShape">
              <a:avLst/>
            </a:prstTxWarp>
          </a:bodyPr>
          <a:lstStyle>
            <a:lvl1pPr defTabSz="934485">
              <a:defRPr sz="1200"/>
            </a:lvl1pPr>
          </a:lstStyle>
          <a:p>
            <a:pPr>
              <a:defRPr/>
            </a:pPr>
            <a:endParaRPr lang="en-US"/>
          </a:p>
        </p:txBody>
      </p:sp>
      <p:sp>
        <p:nvSpPr>
          <p:cNvPr id="6151" name="Rectangle 7"/>
          <p:cNvSpPr>
            <a:spLocks noGrp="1" noChangeArrowheads="1"/>
          </p:cNvSpPr>
          <p:nvPr>
            <p:ph type="sldNum" sz="quarter" idx="5"/>
          </p:nvPr>
        </p:nvSpPr>
        <p:spPr bwMode="auto">
          <a:xfrm>
            <a:off x="3970339" y="8829675"/>
            <a:ext cx="3038475" cy="465138"/>
          </a:xfrm>
          <a:prstGeom prst="rect">
            <a:avLst/>
          </a:prstGeom>
          <a:noFill/>
          <a:ln w="9525">
            <a:noFill/>
            <a:miter lim="800000"/>
            <a:headEnd/>
            <a:tailEnd/>
          </a:ln>
          <a:effectLst/>
        </p:spPr>
        <p:txBody>
          <a:bodyPr vert="horz" wrap="square" lIns="93440" tIns="46718" rIns="93440" bIns="46718" numCol="1" anchor="b" anchorCtr="0" compatLnSpc="1">
            <a:prstTxWarp prst="textNoShape">
              <a:avLst/>
            </a:prstTxWarp>
          </a:bodyPr>
          <a:lstStyle>
            <a:lvl1pPr algn="r" defTabSz="934485">
              <a:defRPr sz="1200"/>
            </a:lvl1pPr>
          </a:lstStyle>
          <a:p>
            <a:pPr>
              <a:defRPr/>
            </a:pPr>
            <a:fld id="{97B1C0AE-BDDC-48B4-A395-3109C2A19C21}"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p>
            <a:pPr defTabSz="931700"/>
            <a:fld id="{44A1BB89-7EF7-41DD-ACF6-BF57139CE77D}" type="slidenum">
              <a:rPr lang="en-US" smtClean="0"/>
              <a:pPr defTabSz="931700"/>
              <a:t>1</a:t>
            </a:fld>
            <a:endParaRPr lang="en-US" dirty="0" smtClean="0"/>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7B1C0AE-BDDC-48B4-A395-3109C2A19C21}" type="slidenum">
              <a:rPr lang="en-US" smtClean="0"/>
              <a:pPr>
                <a:defRPr/>
              </a:pPr>
              <a:t>10</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279525" y="1600200"/>
            <a:ext cx="7085013" cy="1066800"/>
          </a:xfrm>
        </p:spPr>
        <p:txBody>
          <a:bodyPr/>
          <a:lstStyle>
            <a:lvl1pPr>
              <a:defRPr/>
            </a:lvl1pPr>
          </a:lstStyle>
          <a:p>
            <a:r>
              <a:rPr lang="en-US"/>
              <a:t>Click to edit Master title style</a:t>
            </a:r>
          </a:p>
        </p:txBody>
      </p:sp>
      <p:sp>
        <p:nvSpPr>
          <p:cNvPr id="3075" name="Rectangle 3"/>
          <p:cNvSpPr>
            <a:spLocks noGrp="1" noChangeArrowheads="1"/>
          </p:cNvSpPr>
          <p:nvPr>
            <p:ph type="subTitle" idx="1"/>
          </p:nvPr>
        </p:nvSpPr>
        <p:spPr>
          <a:xfrm>
            <a:off x="1279525" y="2819400"/>
            <a:ext cx="5256213" cy="1143000"/>
          </a:xfrm>
        </p:spPr>
        <p:txBody>
          <a:bodyPr/>
          <a:lstStyle>
            <a:lvl1pPr marL="0" indent="0">
              <a:buFontTx/>
              <a:buNone/>
              <a:defRPr/>
            </a:lvl1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6EF79C8-CA56-4979-A065-186E271689CF}"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6605A90C-EDE9-4678-BDC8-CD304CD5EDE9}"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94475" y="685800"/>
            <a:ext cx="1771650" cy="5440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79525" y="685800"/>
            <a:ext cx="5162550" cy="5440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EF6DE577-03C1-4FB1-9F55-6C20489F5736}"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08175333-5311-4B8A-A731-903FCA80A940}"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7EC352ED-E543-4000-BEB9-DDE40F368759}"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79525" y="1600200"/>
            <a:ext cx="25527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984625" y="1600200"/>
            <a:ext cx="25527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453CD0E3-0792-4A49-AC59-6F9349F8C36E}"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7"/>
          <p:cNvSpPr>
            <a:spLocks noGrp="1" noChangeArrowheads="1"/>
          </p:cNvSpPr>
          <p:nvPr>
            <p:ph type="dt" sz="half" idx="10"/>
          </p:nvPr>
        </p:nvSpPr>
        <p:spPr>
          <a:ln/>
        </p:spPr>
        <p:txBody>
          <a:bodyPr/>
          <a:lstStyle>
            <a:lvl1pPr>
              <a:defRPr/>
            </a:lvl1pPr>
          </a:lstStyle>
          <a:p>
            <a:pPr>
              <a:defRPr/>
            </a:pPr>
            <a:endParaRPr lang="en-US"/>
          </a:p>
        </p:txBody>
      </p:sp>
      <p:sp>
        <p:nvSpPr>
          <p:cNvPr id="8" name="Rectangle 8"/>
          <p:cNvSpPr>
            <a:spLocks noGrp="1" noChangeArrowheads="1"/>
          </p:cNvSpPr>
          <p:nvPr>
            <p:ph type="ftr" sz="quarter" idx="11"/>
          </p:nvPr>
        </p:nvSpPr>
        <p:spPr>
          <a:ln/>
        </p:spPr>
        <p:txBody>
          <a:bodyPr/>
          <a:lstStyle>
            <a:lvl1pPr>
              <a:defRPr/>
            </a:lvl1pPr>
          </a:lstStyle>
          <a:p>
            <a:pPr>
              <a:defRPr/>
            </a:pPr>
            <a:endParaRPr lang="en-US"/>
          </a:p>
        </p:txBody>
      </p:sp>
      <p:sp>
        <p:nvSpPr>
          <p:cNvPr id="9" name="Rectangle 9"/>
          <p:cNvSpPr>
            <a:spLocks noGrp="1" noChangeArrowheads="1"/>
          </p:cNvSpPr>
          <p:nvPr>
            <p:ph type="sldNum" sz="quarter" idx="12"/>
          </p:nvPr>
        </p:nvSpPr>
        <p:spPr>
          <a:ln/>
        </p:spPr>
        <p:txBody>
          <a:bodyPr/>
          <a:lstStyle>
            <a:lvl1pPr>
              <a:defRPr/>
            </a:lvl1pPr>
          </a:lstStyle>
          <a:p>
            <a:pPr>
              <a:defRPr/>
            </a:pPr>
            <a:fld id="{7CA4F11D-4578-4315-91E1-1850A464F84F}"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7"/>
          <p:cNvSpPr>
            <a:spLocks noGrp="1" noChangeArrowheads="1"/>
          </p:cNvSpPr>
          <p:nvPr>
            <p:ph type="dt" sz="half" idx="10"/>
          </p:nvPr>
        </p:nvSpPr>
        <p:spPr>
          <a:ln/>
        </p:spPr>
        <p:txBody>
          <a:bodyPr/>
          <a:lstStyle>
            <a:lvl1pPr>
              <a:defRPr/>
            </a:lvl1pPr>
          </a:lstStyle>
          <a:p>
            <a:pPr>
              <a:defRPr/>
            </a:pPr>
            <a:endParaRPr lang="en-US"/>
          </a:p>
        </p:txBody>
      </p:sp>
      <p:sp>
        <p:nvSpPr>
          <p:cNvPr id="4" name="Rectangle 8"/>
          <p:cNvSpPr>
            <a:spLocks noGrp="1" noChangeArrowheads="1"/>
          </p:cNvSpPr>
          <p:nvPr>
            <p:ph type="ftr" sz="quarter" idx="11"/>
          </p:nvPr>
        </p:nvSpPr>
        <p:spPr>
          <a:ln/>
        </p:spPr>
        <p:txBody>
          <a:bodyPr/>
          <a:lstStyle>
            <a:lvl1pPr>
              <a:defRPr/>
            </a:lvl1pPr>
          </a:lstStyle>
          <a:p>
            <a:pPr>
              <a:defRPr/>
            </a:pPr>
            <a:endParaRPr lang="en-US"/>
          </a:p>
        </p:txBody>
      </p:sp>
      <p:sp>
        <p:nvSpPr>
          <p:cNvPr id="5" name="Rectangle 9"/>
          <p:cNvSpPr>
            <a:spLocks noGrp="1" noChangeArrowheads="1"/>
          </p:cNvSpPr>
          <p:nvPr>
            <p:ph type="sldNum" sz="quarter" idx="12"/>
          </p:nvPr>
        </p:nvSpPr>
        <p:spPr>
          <a:ln/>
        </p:spPr>
        <p:txBody>
          <a:bodyPr/>
          <a:lstStyle>
            <a:lvl1pPr>
              <a:defRPr/>
            </a:lvl1pPr>
          </a:lstStyle>
          <a:p>
            <a:pPr>
              <a:defRPr/>
            </a:pPr>
            <a:fld id="{6B940741-D660-4D2D-BE36-6DF38B991375}"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pPr>
              <a:defRPr/>
            </a:pPr>
            <a:endParaRPr lang="en-US"/>
          </a:p>
        </p:txBody>
      </p:sp>
      <p:sp>
        <p:nvSpPr>
          <p:cNvPr id="3" name="Rectangle 8"/>
          <p:cNvSpPr>
            <a:spLocks noGrp="1" noChangeArrowheads="1"/>
          </p:cNvSpPr>
          <p:nvPr>
            <p:ph type="ftr" sz="quarter" idx="11"/>
          </p:nvPr>
        </p:nvSpPr>
        <p:spPr>
          <a:ln/>
        </p:spPr>
        <p:txBody>
          <a:bodyPr/>
          <a:lstStyle>
            <a:lvl1pPr>
              <a:defRPr/>
            </a:lvl1pPr>
          </a:lstStyle>
          <a:p>
            <a:pPr>
              <a:defRPr/>
            </a:pPr>
            <a:endParaRPr lang="en-US"/>
          </a:p>
        </p:txBody>
      </p:sp>
      <p:sp>
        <p:nvSpPr>
          <p:cNvPr id="4" name="Rectangle 9"/>
          <p:cNvSpPr>
            <a:spLocks noGrp="1" noChangeArrowheads="1"/>
          </p:cNvSpPr>
          <p:nvPr>
            <p:ph type="sldNum" sz="quarter" idx="12"/>
          </p:nvPr>
        </p:nvSpPr>
        <p:spPr>
          <a:ln/>
        </p:spPr>
        <p:txBody>
          <a:bodyPr/>
          <a:lstStyle>
            <a:lvl1pPr>
              <a:defRPr/>
            </a:lvl1pPr>
          </a:lstStyle>
          <a:p>
            <a:pPr>
              <a:defRPr/>
            </a:pPr>
            <a:fld id="{5AE50EEE-B6B8-46CA-8B77-32175AF3E7FA}"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438526F4-7D57-43E8-B5B5-0F16034CA5B4}"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BDF04E28-2D4B-4C2C-A2EE-1B3022CD9588}"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800000"/>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279525" y="685800"/>
            <a:ext cx="7086600" cy="7318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1279525" y="1600200"/>
            <a:ext cx="5257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1" name="Rectangle 7"/>
          <p:cNvSpPr>
            <a:spLocks noGrp="1" noChangeArrowheads="1"/>
          </p:cNvSpPr>
          <p:nvPr>
            <p:ph type="dt" sz="half" idx="2"/>
          </p:nvPr>
        </p:nvSpPr>
        <p:spPr bwMode="auto">
          <a:xfrm>
            <a:off x="457200" y="6429375"/>
            <a:ext cx="2133600" cy="323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mn-lt"/>
              </a:defRPr>
            </a:lvl1pPr>
          </a:lstStyle>
          <a:p>
            <a:pPr>
              <a:defRPr/>
            </a:pPr>
            <a:endParaRPr lang="en-US"/>
          </a:p>
        </p:txBody>
      </p:sp>
      <p:sp>
        <p:nvSpPr>
          <p:cNvPr id="1032" name="Rectangle 8"/>
          <p:cNvSpPr>
            <a:spLocks noGrp="1" noChangeArrowheads="1"/>
          </p:cNvSpPr>
          <p:nvPr>
            <p:ph type="ftr" sz="quarter" idx="3"/>
          </p:nvPr>
        </p:nvSpPr>
        <p:spPr bwMode="auto">
          <a:xfrm>
            <a:off x="3124200" y="6429375"/>
            <a:ext cx="2895600" cy="323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latin typeface="+mn-lt"/>
              </a:defRPr>
            </a:lvl1pPr>
          </a:lstStyle>
          <a:p>
            <a:pPr>
              <a:defRPr/>
            </a:pPr>
            <a:endParaRPr lang="en-US"/>
          </a:p>
        </p:txBody>
      </p:sp>
      <p:sp>
        <p:nvSpPr>
          <p:cNvPr id="1033" name="Rectangle 9"/>
          <p:cNvSpPr>
            <a:spLocks noGrp="1" noChangeArrowheads="1"/>
          </p:cNvSpPr>
          <p:nvPr>
            <p:ph type="sldNum" sz="quarter" idx="4"/>
          </p:nvPr>
        </p:nvSpPr>
        <p:spPr bwMode="auto">
          <a:xfrm>
            <a:off x="6553200" y="6429375"/>
            <a:ext cx="2133600" cy="323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mn-lt"/>
              </a:defRPr>
            </a:lvl1pPr>
          </a:lstStyle>
          <a:p>
            <a:pPr>
              <a:defRPr/>
            </a:pPr>
            <a:fld id="{B09A75DD-3174-41E8-9D55-C094051FEA6A}"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815"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Lst>
  <p:txStyles>
    <p:titleStyle>
      <a:lvl1pPr algn="l" rtl="0" eaLnBrk="0" fontAlgn="base" hangingPunct="0">
        <a:spcBef>
          <a:spcPct val="0"/>
        </a:spcBef>
        <a:spcAft>
          <a:spcPct val="0"/>
        </a:spcAft>
        <a:defRPr sz="36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Elephant" pitchFamily="18" charset="0"/>
        </a:defRPr>
      </a:lvl2pPr>
      <a:lvl3pPr algn="l" rtl="0" eaLnBrk="0" fontAlgn="base" hangingPunct="0">
        <a:spcBef>
          <a:spcPct val="0"/>
        </a:spcBef>
        <a:spcAft>
          <a:spcPct val="0"/>
        </a:spcAft>
        <a:defRPr sz="3600">
          <a:solidFill>
            <a:schemeClr val="tx2"/>
          </a:solidFill>
          <a:latin typeface="Elephant" pitchFamily="18" charset="0"/>
        </a:defRPr>
      </a:lvl3pPr>
      <a:lvl4pPr algn="l" rtl="0" eaLnBrk="0" fontAlgn="base" hangingPunct="0">
        <a:spcBef>
          <a:spcPct val="0"/>
        </a:spcBef>
        <a:spcAft>
          <a:spcPct val="0"/>
        </a:spcAft>
        <a:defRPr sz="3600">
          <a:solidFill>
            <a:schemeClr val="tx2"/>
          </a:solidFill>
          <a:latin typeface="Elephant" pitchFamily="18" charset="0"/>
        </a:defRPr>
      </a:lvl4pPr>
      <a:lvl5pPr algn="l" rtl="0" eaLnBrk="0" fontAlgn="base" hangingPunct="0">
        <a:spcBef>
          <a:spcPct val="0"/>
        </a:spcBef>
        <a:spcAft>
          <a:spcPct val="0"/>
        </a:spcAft>
        <a:defRPr sz="3600">
          <a:solidFill>
            <a:schemeClr val="tx2"/>
          </a:solidFill>
          <a:latin typeface="Elephant" pitchFamily="18" charset="0"/>
        </a:defRPr>
      </a:lvl5pPr>
      <a:lvl6pPr marL="457200" algn="l" rtl="0" fontAlgn="base">
        <a:spcBef>
          <a:spcPct val="0"/>
        </a:spcBef>
        <a:spcAft>
          <a:spcPct val="0"/>
        </a:spcAft>
        <a:defRPr sz="3600">
          <a:solidFill>
            <a:schemeClr val="tx2"/>
          </a:solidFill>
          <a:latin typeface="Century Gothic" pitchFamily="34" charset="0"/>
        </a:defRPr>
      </a:lvl6pPr>
      <a:lvl7pPr marL="914400" algn="l" rtl="0" fontAlgn="base">
        <a:spcBef>
          <a:spcPct val="0"/>
        </a:spcBef>
        <a:spcAft>
          <a:spcPct val="0"/>
        </a:spcAft>
        <a:defRPr sz="3600">
          <a:solidFill>
            <a:schemeClr val="tx2"/>
          </a:solidFill>
          <a:latin typeface="Century Gothic" pitchFamily="34" charset="0"/>
        </a:defRPr>
      </a:lvl7pPr>
      <a:lvl8pPr marL="1371600" algn="l" rtl="0" fontAlgn="base">
        <a:spcBef>
          <a:spcPct val="0"/>
        </a:spcBef>
        <a:spcAft>
          <a:spcPct val="0"/>
        </a:spcAft>
        <a:defRPr sz="3600">
          <a:solidFill>
            <a:schemeClr val="tx2"/>
          </a:solidFill>
          <a:latin typeface="Century Gothic" pitchFamily="34" charset="0"/>
        </a:defRPr>
      </a:lvl8pPr>
      <a:lvl9pPr marL="1828800" algn="l" rtl="0" fontAlgn="base">
        <a:spcBef>
          <a:spcPct val="0"/>
        </a:spcBef>
        <a:spcAft>
          <a:spcPct val="0"/>
        </a:spcAft>
        <a:defRPr sz="3600">
          <a:solidFill>
            <a:schemeClr val="tx2"/>
          </a:solidFill>
          <a:latin typeface="Century Gothic" pitchFamily="34"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image" Target="../media/image38.jpeg"/><Relationship Id="rId7" Type="http://schemas.openxmlformats.org/officeDocument/2006/relationships/image" Target="../media/image42.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jpeg"/><Relationship Id="rId9" Type="http://schemas.openxmlformats.org/officeDocument/2006/relationships/image" Target="../media/image44.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6.xml"/><Relationship Id="rId6" Type="http://schemas.openxmlformats.org/officeDocument/2006/relationships/image" Target="../media/image49.jpeg"/><Relationship Id="rId5" Type="http://schemas.openxmlformats.org/officeDocument/2006/relationships/image" Target="../media/image48.jpeg"/><Relationship Id="rId4" Type="http://schemas.openxmlformats.org/officeDocument/2006/relationships/image" Target="../media/image47.jpeg"/></Relationships>
</file>

<file path=ppt/slides/_rels/slide13.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6.xml"/><Relationship Id="rId6" Type="http://schemas.openxmlformats.org/officeDocument/2006/relationships/image" Target="../media/image54.jpeg"/><Relationship Id="rId5" Type="http://schemas.openxmlformats.org/officeDocument/2006/relationships/image" Target="../media/image53.jpeg"/><Relationship Id="rId4" Type="http://schemas.openxmlformats.org/officeDocument/2006/relationships/image" Target="../media/image52.jpeg"/></Relationships>
</file>

<file path=ppt/slides/_rels/slide14.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6.xml"/><Relationship Id="rId6" Type="http://schemas.openxmlformats.org/officeDocument/2006/relationships/image" Target="../media/image59.jpeg"/><Relationship Id="rId5" Type="http://schemas.openxmlformats.org/officeDocument/2006/relationships/image" Target="../media/image58.jpeg"/><Relationship Id="rId4" Type="http://schemas.openxmlformats.org/officeDocument/2006/relationships/image" Target="../media/image57.jpeg"/></Relationships>
</file>

<file path=ppt/slides/_rels/slide15.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6.xml"/><Relationship Id="rId6" Type="http://schemas.openxmlformats.org/officeDocument/2006/relationships/image" Target="../media/image64.jpeg"/><Relationship Id="rId5" Type="http://schemas.openxmlformats.org/officeDocument/2006/relationships/image" Target="../media/image63.jpeg"/><Relationship Id="rId4" Type="http://schemas.openxmlformats.org/officeDocument/2006/relationships/image" Target="../media/image62.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 Target="slide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8.xml.rels><?xml version="1.0" encoding="UTF-8" standalone="yes"?>
<Relationships xmlns="http://schemas.openxmlformats.org/package/2006/relationships"><Relationship Id="rId8" Type="http://schemas.openxmlformats.org/officeDocument/2006/relationships/slide" Target="slide18.xml"/><Relationship Id="rId3" Type="http://schemas.openxmlformats.org/officeDocument/2006/relationships/image" Target="../media/image26.jpeg"/><Relationship Id="rId7" Type="http://schemas.openxmlformats.org/officeDocument/2006/relationships/image" Target="../media/image30.jpeg"/><Relationship Id="rId2" Type="http://schemas.openxmlformats.org/officeDocument/2006/relationships/image" Target="../media/image25.jpeg"/><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 Id="rId9" Type="http://schemas.openxmlformats.org/officeDocument/2006/relationships/image" Target="../media/image31.png"/></Relationships>
</file>

<file path=ppt/slides/_rels/slide9.xml.rels><?xml version="1.0" encoding="UTF-8" standalone="yes"?>
<Relationships xmlns="http://schemas.openxmlformats.org/package/2006/relationships"><Relationship Id="rId3" Type="http://schemas.openxmlformats.org/officeDocument/2006/relationships/image" Target="../media/image33.jpeg"/><Relationship Id="rId7" Type="http://schemas.openxmlformats.org/officeDocument/2006/relationships/image" Target="../media/image37.jpeg"/><Relationship Id="rId2" Type="http://schemas.openxmlformats.org/officeDocument/2006/relationships/image" Target="../media/image32.jpeg"/><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4848761"/>
            <a:ext cx="8229600" cy="1323439"/>
          </a:xfrm>
          <a:prstGeom prst="rect">
            <a:avLst/>
          </a:prstGeom>
          <a:noFill/>
        </p:spPr>
        <p:txBody>
          <a:bodyPr wrap="square">
            <a:spAutoFit/>
          </a:bodyPr>
          <a:lstStyle/>
          <a:p>
            <a:pPr algn="ctr">
              <a:defRPr/>
            </a:pPr>
            <a:r>
              <a:rPr lang="en-US" sz="2000" dirty="0">
                <a:solidFill>
                  <a:schemeClr val="bg1"/>
                </a:solidFill>
                <a:latin typeface="+mn-lt"/>
              </a:rPr>
              <a:t>Public Hearing on the Budget</a:t>
            </a:r>
          </a:p>
          <a:p>
            <a:pPr algn="ctr">
              <a:defRPr/>
            </a:pPr>
            <a:r>
              <a:rPr lang="en-US" sz="2000" dirty="0">
                <a:solidFill>
                  <a:schemeClr val="bg1"/>
                </a:solidFill>
                <a:latin typeface="+mn-lt"/>
              </a:rPr>
              <a:t>January </a:t>
            </a:r>
            <a:r>
              <a:rPr lang="en-US" sz="2000" dirty="0" smtClean="0">
                <a:solidFill>
                  <a:schemeClr val="bg1"/>
                </a:solidFill>
                <a:latin typeface="+mn-lt"/>
              </a:rPr>
              <a:t>10, 2013</a:t>
            </a:r>
            <a:endParaRPr lang="en-US" sz="2000" dirty="0">
              <a:solidFill>
                <a:schemeClr val="bg1"/>
              </a:solidFill>
              <a:latin typeface="+mn-lt"/>
            </a:endParaRPr>
          </a:p>
          <a:p>
            <a:pPr algn="ctr">
              <a:defRPr/>
            </a:pPr>
            <a:r>
              <a:rPr lang="en-US" sz="2000" dirty="0">
                <a:solidFill>
                  <a:schemeClr val="bg1"/>
                </a:solidFill>
                <a:latin typeface="+mn-lt"/>
              </a:rPr>
              <a:t>Performing Arts Center</a:t>
            </a:r>
          </a:p>
          <a:p>
            <a:pPr algn="ctr">
              <a:defRPr/>
            </a:pPr>
            <a:r>
              <a:rPr lang="en-US" sz="2000" dirty="0">
                <a:solidFill>
                  <a:schemeClr val="bg1"/>
                </a:solidFill>
                <a:latin typeface="+mn-lt"/>
              </a:rPr>
              <a:t>40 Greenough Road, Plaistow, NH</a:t>
            </a:r>
          </a:p>
        </p:txBody>
      </p:sp>
      <p:sp>
        <p:nvSpPr>
          <p:cNvPr id="3075" name="Rectangle 3"/>
          <p:cNvSpPr>
            <a:spLocks noGrp="1" noChangeArrowheads="1"/>
          </p:cNvSpPr>
          <p:nvPr>
            <p:ph type="subTitle" idx="4294967295"/>
          </p:nvPr>
        </p:nvSpPr>
        <p:spPr>
          <a:xfrm>
            <a:off x="457200" y="2438400"/>
            <a:ext cx="8229600" cy="2286000"/>
          </a:xfrm>
          <a:noFill/>
        </p:spPr>
        <p:txBody>
          <a:bodyPr/>
          <a:lstStyle/>
          <a:p>
            <a:pPr algn="ctr" eaLnBrk="1" hangingPunct="1">
              <a:lnSpc>
                <a:spcPct val="80000"/>
              </a:lnSpc>
              <a:buNone/>
              <a:defRPr/>
            </a:pPr>
            <a:endParaRPr lang="en-US" sz="800" b="1" dirty="0" smtClean="0">
              <a:solidFill>
                <a:schemeClr val="bg1"/>
              </a:solidFill>
            </a:endParaRPr>
          </a:p>
          <a:p>
            <a:pPr algn="ctr" eaLnBrk="1" hangingPunct="1">
              <a:lnSpc>
                <a:spcPct val="80000"/>
              </a:lnSpc>
              <a:buNone/>
              <a:defRPr/>
            </a:pPr>
            <a:r>
              <a:rPr lang="en-US" sz="6000" dirty="0" smtClean="0">
                <a:solidFill>
                  <a:schemeClr val="bg1"/>
                </a:solidFill>
              </a:rPr>
              <a:t>Overview of </a:t>
            </a:r>
          </a:p>
          <a:p>
            <a:pPr algn="ctr" eaLnBrk="1" hangingPunct="1">
              <a:lnSpc>
                <a:spcPct val="80000"/>
              </a:lnSpc>
              <a:buNone/>
              <a:defRPr/>
            </a:pPr>
            <a:r>
              <a:rPr lang="en-US" sz="6000" dirty="0" smtClean="0">
                <a:solidFill>
                  <a:schemeClr val="bg1"/>
                </a:solidFill>
              </a:rPr>
              <a:t>2013-14 Budget</a:t>
            </a:r>
          </a:p>
        </p:txBody>
      </p:sp>
      <p:sp>
        <p:nvSpPr>
          <p:cNvPr id="3074" name="Rectangle 2"/>
          <p:cNvSpPr>
            <a:spLocks noGrp="1" noChangeArrowheads="1"/>
          </p:cNvSpPr>
          <p:nvPr>
            <p:ph type="ctrTitle" idx="4294967295"/>
          </p:nvPr>
        </p:nvSpPr>
        <p:spPr>
          <a:xfrm>
            <a:off x="457200" y="609600"/>
            <a:ext cx="8229600" cy="1600200"/>
          </a:xfrm>
          <a:noFill/>
        </p:spPr>
        <p:txBody>
          <a:bodyPr/>
          <a:lstStyle/>
          <a:p>
            <a:pPr algn="ctr" eaLnBrk="1" hangingPunct="1">
              <a:defRPr/>
            </a:pPr>
            <a:r>
              <a:rPr lang="en-US" sz="2000" b="1" spc="200" dirty="0" smtClean="0">
                <a:solidFill>
                  <a:schemeClr val="bg1"/>
                </a:solidFill>
                <a:latin typeface="+mn-lt"/>
              </a:rPr>
              <a:t>TIMBERLANE REGIONAL SCHOOL DISTRICT</a:t>
            </a:r>
            <a:br>
              <a:rPr lang="en-US" sz="2000" b="1" spc="200" dirty="0" smtClean="0">
                <a:solidFill>
                  <a:schemeClr val="bg1"/>
                </a:solidFill>
                <a:latin typeface="+mn-lt"/>
              </a:rPr>
            </a:br>
            <a:r>
              <a:rPr lang="en-US" sz="1200" b="1" spc="200" dirty="0" smtClean="0">
                <a:solidFill>
                  <a:schemeClr val="bg1"/>
                </a:solidFill>
                <a:latin typeface="+mn-lt"/>
              </a:rPr>
              <a:t>Serving the communities of Atkinson, Danville, Plaistow and Sandown</a:t>
            </a:r>
            <a:br>
              <a:rPr lang="en-US" sz="1200" b="1" spc="200" dirty="0" smtClean="0">
                <a:solidFill>
                  <a:schemeClr val="bg1"/>
                </a:solidFill>
                <a:latin typeface="+mn-lt"/>
              </a:rPr>
            </a:br>
            <a:r>
              <a:rPr lang="en-US" sz="1200" b="1" spc="200" dirty="0" smtClean="0">
                <a:solidFill>
                  <a:schemeClr val="bg1"/>
                </a:solidFill>
                <a:latin typeface="+mn-lt"/>
              </a:rPr>
              <a:t/>
            </a:r>
            <a:br>
              <a:rPr lang="en-US" sz="1200" b="1" spc="200" dirty="0" smtClean="0">
                <a:solidFill>
                  <a:schemeClr val="bg1"/>
                </a:solidFill>
                <a:latin typeface="+mn-lt"/>
              </a:rPr>
            </a:br>
            <a:r>
              <a:rPr lang="en-US" sz="1200" b="1" spc="200" dirty="0" smtClean="0">
                <a:solidFill>
                  <a:schemeClr val="bg1"/>
                </a:solidFill>
                <a:latin typeface="+mn-lt"/>
              </a:rPr>
              <a:t/>
            </a:r>
            <a:br>
              <a:rPr lang="en-US" sz="1200" b="1" spc="200" dirty="0" smtClean="0">
                <a:solidFill>
                  <a:schemeClr val="bg1"/>
                </a:solidFill>
                <a:latin typeface="+mn-lt"/>
              </a:rPr>
            </a:br>
            <a:r>
              <a:rPr lang="en-US" sz="1400" b="1" i="1" spc="200" dirty="0" smtClean="0">
                <a:solidFill>
                  <a:schemeClr val="bg1"/>
                </a:solidFill>
                <a:latin typeface="+mn-lt"/>
              </a:rPr>
              <a:t>The mission of the Timberlane Regional School District is to engage all students in challenging and relevant learning opportunities, emphasizing high aspirations and personal growth</a:t>
            </a:r>
            <a:r>
              <a:rPr lang="en-US" sz="1200" b="1" i="1" spc="200" dirty="0" smtClean="0">
                <a:solidFill>
                  <a:schemeClr val="bg1"/>
                </a:solidFill>
                <a:latin typeface="+mn-lt"/>
              </a:rPr>
              <a:t>.</a:t>
            </a:r>
            <a:endParaRPr lang="en-US" sz="1200" b="1" spc="200" dirty="0" smtClean="0">
              <a:solidFill>
                <a:schemeClr val="bg1"/>
              </a:solidFill>
              <a:latin typeface="+mn-lt"/>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075">
                                            <p:txEl>
                                              <p:pRg st="1" end="1"/>
                                            </p:txEl>
                                          </p:spTgt>
                                        </p:tgtEl>
                                        <p:attrNameLst>
                                          <p:attrName>style.visibility</p:attrName>
                                        </p:attrNameLst>
                                      </p:cBhvr>
                                      <p:to>
                                        <p:strVal val="visible"/>
                                      </p:to>
                                    </p:set>
                                    <p:anim calcmode="lin" valueType="num">
                                      <p:cBhvr additive="base">
                                        <p:cTn id="7" dur="500" fill="hold"/>
                                        <p:tgtEl>
                                          <p:spTgt spid="307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5">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075">
                                            <p:txEl>
                                              <p:pRg st="2" end="2"/>
                                            </p:txEl>
                                          </p:spTgt>
                                        </p:tgtEl>
                                        <p:attrNameLst>
                                          <p:attrName>style.visibility</p:attrName>
                                        </p:attrNameLst>
                                      </p:cBhvr>
                                      <p:to>
                                        <p:strVal val="visible"/>
                                      </p:to>
                                    </p:set>
                                    <p:anim calcmode="lin" valueType="num">
                                      <p:cBhvr additive="base">
                                        <p:cTn id="11" dur="500" fill="hold"/>
                                        <p:tgtEl>
                                          <p:spTgt spid="3075">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07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img_0126.jpg"/>
          <p:cNvPicPr>
            <a:picLocks noChangeAspect="1"/>
          </p:cNvPicPr>
          <p:nvPr/>
        </p:nvPicPr>
        <p:blipFill>
          <a:blip r:embed="rId3" cstate="print"/>
          <a:srcRect b="31036"/>
          <a:stretch>
            <a:fillRect/>
          </a:stretch>
        </p:blipFill>
        <p:spPr>
          <a:xfrm>
            <a:off x="7626350" y="5181600"/>
            <a:ext cx="1517650" cy="1447800"/>
          </a:xfrm>
          <a:prstGeom prst="rect">
            <a:avLst/>
          </a:prstGeom>
        </p:spPr>
      </p:pic>
      <p:pic>
        <p:nvPicPr>
          <p:cNvPr id="14" name="Picture 13" descr="IMG_0148.JPG"/>
          <p:cNvPicPr>
            <a:picLocks noChangeAspect="1"/>
          </p:cNvPicPr>
          <p:nvPr/>
        </p:nvPicPr>
        <p:blipFill>
          <a:blip r:embed="rId4" cstate="print"/>
          <a:stretch>
            <a:fillRect/>
          </a:stretch>
        </p:blipFill>
        <p:spPr>
          <a:xfrm>
            <a:off x="6565900" y="5192816"/>
            <a:ext cx="1054100" cy="1284183"/>
          </a:xfrm>
          <a:prstGeom prst="rect">
            <a:avLst/>
          </a:prstGeom>
        </p:spPr>
      </p:pic>
      <p:pic>
        <p:nvPicPr>
          <p:cNvPr id="12" name="Picture 11" descr="img_0071.jpg"/>
          <p:cNvPicPr>
            <a:picLocks noChangeAspect="1"/>
          </p:cNvPicPr>
          <p:nvPr/>
        </p:nvPicPr>
        <p:blipFill>
          <a:blip r:embed="rId5" cstate="print"/>
          <a:stretch>
            <a:fillRect/>
          </a:stretch>
        </p:blipFill>
        <p:spPr>
          <a:xfrm>
            <a:off x="4572000" y="5181600"/>
            <a:ext cx="1981200" cy="1315641"/>
          </a:xfrm>
          <a:prstGeom prst="rect">
            <a:avLst/>
          </a:prstGeom>
        </p:spPr>
      </p:pic>
      <p:pic>
        <p:nvPicPr>
          <p:cNvPr id="13" name="Picture 12" descr="DSC01132.JPG"/>
          <p:cNvPicPr>
            <a:picLocks noChangeAspect="1"/>
          </p:cNvPicPr>
          <p:nvPr/>
        </p:nvPicPr>
        <p:blipFill>
          <a:blip r:embed="rId6" cstate="print"/>
          <a:stretch>
            <a:fillRect/>
          </a:stretch>
        </p:blipFill>
        <p:spPr>
          <a:xfrm>
            <a:off x="3352800" y="5181600"/>
            <a:ext cx="1283857" cy="1227689"/>
          </a:xfrm>
          <a:prstGeom prst="rect">
            <a:avLst/>
          </a:prstGeom>
        </p:spPr>
      </p:pic>
      <p:pic>
        <p:nvPicPr>
          <p:cNvPr id="11" name="Picture 10" descr="WhatsAJustRightBook.JPG"/>
          <p:cNvPicPr>
            <a:picLocks noChangeAspect="1"/>
          </p:cNvPicPr>
          <p:nvPr/>
        </p:nvPicPr>
        <p:blipFill>
          <a:blip r:embed="rId7" cstate="print"/>
          <a:stretch>
            <a:fillRect/>
          </a:stretch>
        </p:blipFill>
        <p:spPr>
          <a:xfrm>
            <a:off x="2286000" y="5181600"/>
            <a:ext cx="1082040" cy="1219200"/>
          </a:xfrm>
          <a:prstGeom prst="rect">
            <a:avLst/>
          </a:prstGeom>
        </p:spPr>
      </p:pic>
      <p:pic>
        <p:nvPicPr>
          <p:cNvPr id="10" name="Picture 9" descr="gr 5 hike.JPG"/>
          <p:cNvPicPr>
            <a:picLocks noChangeAspect="1"/>
          </p:cNvPicPr>
          <p:nvPr/>
        </p:nvPicPr>
        <p:blipFill>
          <a:blip r:embed="rId8" cstate="print"/>
          <a:stretch>
            <a:fillRect/>
          </a:stretch>
        </p:blipFill>
        <p:spPr>
          <a:xfrm>
            <a:off x="1143000" y="5181600"/>
            <a:ext cx="1181100" cy="1219200"/>
          </a:xfrm>
          <a:prstGeom prst="rect">
            <a:avLst/>
          </a:prstGeom>
        </p:spPr>
      </p:pic>
      <p:pic>
        <p:nvPicPr>
          <p:cNvPr id="8" name="Picture 7" descr="DSC01109.JPG"/>
          <p:cNvPicPr>
            <a:picLocks noChangeAspect="1"/>
          </p:cNvPicPr>
          <p:nvPr/>
        </p:nvPicPr>
        <p:blipFill>
          <a:blip r:embed="rId9" cstate="print"/>
          <a:stretch>
            <a:fillRect/>
          </a:stretch>
        </p:blipFill>
        <p:spPr>
          <a:xfrm>
            <a:off x="0" y="5181600"/>
            <a:ext cx="1127412" cy="1454726"/>
          </a:xfrm>
          <a:prstGeom prst="rect">
            <a:avLst/>
          </a:prstGeom>
        </p:spPr>
      </p:pic>
      <p:sp>
        <p:nvSpPr>
          <p:cNvPr id="2" name="Title 1"/>
          <p:cNvSpPr>
            <a:spLocks noGrp="1"/>
          </p:cNvSpPr>
          <p:nvPr>
            <p:ph type="ctrTitle"/>
          </p:nvPr>
        </p:nvSpPr>
        <p:spPr>
          <a:xfrm>
            <a:off x="457200" y="685799"/>
            <a:ext cx="8229600" cy="914401"/>
          </a:xfrm>
          <a:noFill/>
          <a:effectLst>
            <a:softEdge rad="317500"/>
          </a:effectLst>
        </p:spPr>
        <p:txBody>
          <a:bodyPr>
            <a:normAutofit fontScale="90000"/>
          </a:bodyPr>
          <a:lstStyle/>
          <a:p>
            <a:r>
              <a:rPr lang="en-US" sz="700" dirty="0" smtClean="0">
                <a:solidFill>
                  <a:schemeClr val="bg1"/>
                </a:solidFill>
              </a:rPr>
              <a:t/>
            </a:r>
            <a:br>
              <a:rPr lang="en-US" sz="700" dirty="0" smtClean="0">
                <a:solidFill>
                  <a:schemeClr val="bg1"/>
                </a:solidFill>
              </a:rPr>
            </a:br>
            <a:r>
              <a:rPr lang="en-US" sz="700" dirty="0" smtClean="0">
                <a:solidFill>
                  <a:schemeClr val="bg1"/>
                </a:solidFill>
              </a:rPr>
              <a:t/>
            </a:r>
            <a:br>
              <a:rPr lang="en-US" sz="700" dirty="0" smtClean="0">
                <a:solidFill>
                  <a:schemeClr val="bg1"/>
                </a:solidFill>
              </a:rPr>
            </a:br>
            <a:r>
              <a:rPr lang="en-US" sz="5300" dirty="0" smtClean="0">
                <a:solidFill>
                  <a:schemeClr val="bg1"/>
                </a:solidFill>
                <a:latin typeface="+mn-lt"/>
              </a:rPr>
              <a:t>Article 3</a:t>
            </a:r>
            <a:r>
              <a:rPr lang="en-US" dirty="0" smtClean="0">
                <a:solidFill>
                  <a:schemeClr val="bg1"/>
                </a:solidFill>
                <a:latin typeface="+mn-lt"/>
              </a:rPr>
              <a:t/>
            </a:r>
            <a:br>
              <a:rPr lang="en-US" dirty="0" smtClean="0">
                <a:solidFill>
                  <a:schemeClr val="bg1"/>
                </a:solidFill>
                <a:latin typeface="+mn-lt"/>
              </a:rPr>
            </a:br>
            <a:r>
              <a:rPr lang="en-US" dirty="0" smtClean="0">
                <a:solidFill>
                  <a:schemeClr val="bg1"/>
                </a:solidFill>
                <a:latin typeface="+mn-lt"/>
              </a:rPr>
              <a:t>Capital Reserve Fund</a:t>
            </a:r>
            <a:r>
              <a:rPr lang="en-US" dirty="0" smtClean="0"/>
              <a:t/>
            </a:r>
            <a:br>
              <a:rPr lang="en-US" dirty="0" smtClean="0"/>
            </a:br>
            <a:endParaRPr lang="en-US" dirty="0">
              <a:solidFill>
                <a:schemeClr val="bg1"/>
              </a:solidFill>
            </a:endParaRPr>
          </a:p>
        </p:txBody>
      </p:sp>
      <p:sp>
        <p:nvSpPr>
          <p:cNvPr id="7169" name="Rectangle 1"/>
          <p:cNvSpPr>
            <a:spLocks noChangeAspect="1" noChangeArrowheads="1"/>
          </p:cNvSpPr>
          <p:nvPr/>
        </p:nvSpPr>
        <p:spPr bwMode="auto">
          <a:xfrm>
            <a:off x="533400" y="1960539"/>
            <a:ext cx="8077200"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bg1"/>
                </a:solidFill>
                <a:effectLst/>
                <a:latin typeface="Cambria" pitchFamily="18" charset="0"/>
                <a:ea typeface="Times New Roman" pitchFamily="18" charset="0"/>
                <a:cs typeface="Arial" pitchFamily="34" charset="0"/>
              </a:rPr>
              <a:t>Shall the Timberlane Regional School District raise and appropriate up to </a:t>
            </a:r>
            <a:r>
              <a:rPr kumimoji="0" lang="en-US" sz="2000" b="1" i="0" u="none" strike="noStrike" cap="none" normalizeH="0" baseline="0" dirty="0" smtClean="0">
                <a:ln>
                  <a:noFill/>
                </a:ln>
                <a:solidFill>
                  <a:schemeClr val="bg1"/>
                </a:solidFill>
                <a:effectLst/>
                <a:latin typeface="Cambria" pitchFamily="18" charset="0"/>
                <a:ea typeface="Times New Roman" pitchFamily="18" charset="0"/>
                <a:cs typeface="Arial" pitchFamily="34" charset="0"/>
              </a:rPr>
              <a:t>$200,000</a:t>
            </a:r>
            <a:r>
              <a:rPr kumimoji="0" lang="en-US" sz="2000" b="0" i="0" u="none" strike="noStrike" cap="none" normalizeH="0" baseline="0" dirty="0" smtClean="0">
                <a:ln>
                  <a:noFill/>
                </a:ln>
                <a:solidFill>
                  <a:schemeClr val="bg1"/>
                </a:solidFill>
                <a:effectLst/>
                <a:latin typeface="Cambria" pitchFamily="18" charset="0"/>
                <a:ea typeface="Times New Roman" pitchFamily="18" charset="0"/>
                <a:cs typeface="Arial" pitchFamily="34" charset="0"/>
              </a:rPr>
              <a:t> to be placed in the School Building Construction, Reconstruction, Capital Improvement and Land Purchase Capital Reserve Fund established in 1996, with such amount to be transferred from the June 30, 2013 undesignated fund balance (surplus) available for transfer on July 1 of this year? (MAJORITY VOTE REQUIRED)</a:t>
            </a:r>
            <a:endParaRPr kumimoji="0" lang="en-US" sz="2000" b="0" i="0" u="none" strike="noStrike" cap="none" normalizeH="0" baseline="0" dirty="0" smtClean="0">
              <a:ln>
                <a:noFill/>
              </a:ln>
              <a:solidFill>
                <a:schemeClr val="bg1"/>
              </a:solidFill>
              <a:effectLst/>
              <a:latin typeface="Arial" pitchFamily="34" charset="0"/>
            </a:endParaRPr>
          </a:p>
        </p:txBody>
      </p:sp>
      <p:sp>
        <p:nvSpPr>
          <p:cNvPr id="6" name="Rectangle 5"/>
          <p:cNvSpPr/>
          <p:nvPr/>
        </p:nvSpPr>
        <p:spPr>
          <a:xfrm rot="5400000">
            <a:off x="4343400" y="2057400"/>
            <a:ext cx="457200" cy="9144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2400" b="1" dirty="0" smtClean="0">
                <a:solidFill>
                  <a:srgbClr val="C00000"/>
                </a:solidFill>
              </a:rPr>
              <a:t>2013-2014 BUDGET HEARING</a:t>
            </a:r>
            <a:endParaRPr lang="en-US" sz="2400" b="1" dirty="0">
              <a:solidFill>
                <a:srgbClr val="C00000"/>
              </a:solidFill>
            </a:endParaRPr>
          </a:p>
        </p:txBody>
      </p:sp>
      <p:sp>
        <p:nvSpPr>
          <p:cNvPr id="7" name="Rectangle 6"/>
          <p:cNvSpPr/>
          <p:nvPr/>
        </p:nvSpPr>
        <p:spPr>
          <a:xfrm rot="5400000">
            <a:off x="4533900" y="647700"/>
            <a:ext cx="76200" cy="9144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grpId="0" nodeType="withEffect">
                                  <p:stCondLst>
                                    <p:cond delay="0"/>
                                  </p:stCondLst>
                                  <p:childTnLst>
                                    <p:set>
                                      <p:cBhvr>
                                        <p:cTn id="6" dur="1" fill="hold">
                                          <p:stCondLst>
                                            <p:cond delay="0"/>
                                          </p:stCondLst>
                                        </p:cTn>
                                        <p:tgtEl>
                                          <p:spTgt spid="7169"/>
                                        </p:tgtEl>
                                        <p:attrNameLst>
                                          <p:attrName>style.visibility</p:attrName>
                                        </p:attrNameLst>
                                      </p:cBhvr>
                                      <p:to>
                                        <p:strVal val="visible"/>
                                      </p:to>
                                    </p:set>
                                    <p:anim calcmode="lin" valueType="num">
                                      <p:cBhvr>
                                        <p:cTn id="7" dur="500" fill="hold"/>
                                        <p:tgtEl>
                                          <p:spTgt spid="7169"/>
                                        </p:tgtEl>
                                        <p:attrNameLst>
                                          <p:attrName>ppt_w</p:attrName>
                                        </p:attrNameLst>
                                      </p:cBhvr>
                                      <p:tavLst>
                                        <p:tav tm="0">
                                          <p:val>
                                            <p:strVal val="#ppt_w*0.05"/>
                                          </p:val>
                                        </p:tav>
                                        <p:tav tm="100000">
                                          <p:val>
                                            <p:strVal val="#ppt_w"/>
                                          </p:val>
                                        </p:tav>
                                      </p:tavLst>
                                    </p:anim>
                                    <p:anim calcmode="lin" valueType="num">
                                      <p:cBhvr>
                                        <p:cTn id="8" dur="500" fill="hold"/>
                                        <p:tgtEl>
                                          <p:spTgt spid="7169"/>
                                        </p:tgtEl>
                                        <p:attrNameLst>
                                          <p:attrName>ppt_h</p:attrName>
                                        </p:attrNameLst>
                                      </p:cBhvr>
                                      <p:tavLst>
                                        <p:tav tm="0">
                                          <p:val>
                                            <p:strVal val="#ppt_h"/>
                                          </p:val>
                                        </p:tav>
                                        <p:tav tm="100000">
                                          <p:val>
                                            <p:strVal val="#ppt_h"/>
                                          </p:val>
                                        </p:tav>
                                      </p:tavLst>
                                    </p:anim>
                                    <p:anim calcmode="lin" valueType="num">
                                      <p:cBhvr>
                                        <p:cTn id="9" dur="500" fill="hold"/>
                                        <p:tgtEl>
                                          <p:spTgt spid="7169"/>
                                        </p:tgtEl>
                                        <p:attrNameLst>
                                          <p:attrName>ppt_x</p:attrName>
                                        </p:attrNameLst>
                                      </p:cBhvr>
                                      <p:tavLst>
                                        <p:tav tm="0">
                                          <p:val>
                                            <p:strVal val="#ppt_x-.2"/>
                                          </p:val>
                                        </p:tav>
                                        <p:tav tm="100000">
                                          <p:val>
                                            <p:strVal val="#ppt_x"/>
                                          </p:val>
                                        </p:tav>
                                      </p:tavLst>
                                    </p:anim>
                                    <p:anim calcmode="lin" valueType="num">
                                      <p:cBhvr>
                                        <p:cTn id="10" dur="500" fill="hold"/>
                                        <p:tgtEl>
                                          <p:spTgt spid="7169"/>
                                        </p:tgtEl>
                                        <p:attrNameLst>
                                          <p:attrName>ppt_y</p:attrName>
                                        </p:attrNameLst>
                                      </p:cBhvr>
                                      <p:tavLst>
                                        <p:tav tm="0">
                                          <p:val>
                                            <p:strVal val="#ppt_y"/>
                                          </p:val>
                                        </p:tav>
                                        <p:tav tm="100000">
                                          <p:val>
                                            <p:strVal val="#ppt_y"/>
                                          </p:val>
                                        </p:tav>
                                      </p:tavLst>
                                    </p:anim>
                                    <p:animEffect transition="in" filter="fade">
                                      <p:cBhvr>
                                        <p:cTn id="11" dur="500"/>
                                        <p:tgtEl>
                                          <p:spTgt spid="71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685799"/>
            <a:ext cx="8229600" cy="914401"/>
          </a:xfrm>
          <a:noFill/>
          <a:effectLst>
            <a:softEdge rad="317500"/>
          </a:effectLst>
        </p:spPr>
        <p:txBody>
          <a:bodyPr>
            <a:normAutofit fontScale="90000"/>
          </a:bodyPr>
          <a:lstStyle/>
          <a:p>
            <a:r>
              <a:rPr lang="en-US" sz="700" dirty="0" smtClean="0">
                <a:solidFill>
                  <a:schemeClr val="bg1"/>
                </a:solidFill>
              </a:rPr>
              <a:t/>
            </a:r>
            <a:br>
              <a:rPr lang="en-US" sz="700" dirty="0" smtClean="0">
                <a:solidFill>
                  <a:schemeClr val="bg1"/>
                </a:solidFill>
              </a:rPr>
            </a:br>
            <a:r>
              <a:rPr lang="en-US" sz="700" dirty="0" smtClean="0">
                <a:solidFill>
                  <a:schemeClr val="bg1"/>
                </a:solidFill>
              </a:rPr>
              <a:t/>
            </a:r>
            <a:br>
              <a:rPr lang="en-US" sz="700" dirty="0" smtClean="0">
                <a:solidFill>
                  <a:schemeClr val="bg1"/>
                </a:solidFill>
              </a:rPr>
            </a:br>
            <a:r>
              <a:rPr lang="en-US" sz="5300" dirty="0" smtClean="0">
                <a:solidFill>
                  <a:schemeClr val="bg1"/>
                </a:solidFill>
                <a:latin typeface="+mn-lt"/>
              </a:rPr>
              <a:t>Article 4</a:t>
            </a:r>
            <a:r>
              <a:rPr lang="en-US" dirty="0" smtClean="0">
                <a:solidFill>
                  <a:schemeClr val="bg1"/>
                </a:solidFill>
                <a:latin typeface="+mn-lt"/>
              </a:rPr>
              <a:t/>
            </a:r>
            <a:br>
              <a:rPr lang="en-US" dirty="0" smtClean="0">
                <a:solidFill>
                  <a:schemeClr val="bg1"/>
                </a:solidFill>
                <a:latin typeface="+mn-lt"/>
              </a:rPr>
            </a:br>
            <a:r>
              <a:rPr lang="en-US" dirty="0" smtClean="0">
                <a:solidFill>
                  <a:schemeClr val="bg1"/>
                </a:solidFill>
                <a:latin typeface="+mn-lt"/>
              </a:rPr>
              <a:t>Collective Bargaining Agreement</a:t>
            </a:r>
            <a:r>
              <a:rPr lang="en-US" dirty="0" smtClean="0"/>
              <a:t/>
            </a:r>
            <a:br>
              <a:rPr lang="en-US" dirty="0" smtClean="0"/>
            </a:br>
            <a:endParaRPr lang="en-US" dirty="0">
              <a:solidFill>
                <a:schemeClr val="bg1"/>
              </a:solidFill>
            </a:endParaRPr>
          </a:p>
        </p:txBody>
      </p:sp>
      <p:sp>
        <p:nvSpPr>
          <p:cNvPr id="7169" name="Rectangle 1"/>
          <p:cNvSpPr>
            <a:spLocks noChangeAspect="1" noChangeArrowheads="1"/>
          </p:cNvSpPr>
          <p:nvPr/>
        </p:nvSpPr>
        <p:spPr bwMode="auto">
          <a:xfrm>
            <a:off x="533400" y="1542396"/>
            <a:ext cx="8077200" cy="470898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bg1"/>
                </a:solidFill>
                <a:effectLst/>
                <a:latin typeface="Cambria" pitchFamily="18" charset="0"/>
                <a:ea typeface="Times New Roman" pitchFamily="18" charset="0"/>
                <a:cs typeface="Arial" pitchFamily="34" charset="0"/>
              </a:rPr>
              <a:t>Shall the Timberlane Regional School District approve the cost items included in a three-year collective bargaining agreement reached between</a:t>
            </a:r>
            <a:r>
              <a:rPr kumimoji="0" lang="en-US" sz="2000" b="0" i="0" u="none" strike="noStrike" cap="none" normalizeH="0" dirty="0" smtClean="0">
                <a:ln>
                  <a:noFill/>
                </a:ln>
                <a:solidFill>
                  <a:schemeClr val="bg1"/>
                </a:solidFill>
                <a:effectLst/>
                <a:latin typeface="Cambria" pitchFamily="18" charset="0"/>
                <a:ea typeface="Times New Roman" pitchFamily="18" charset="0"/>
                <a:cs typeface="Arial" pitchFamily="34" charset="0"/>
              </a:rPr>
              <a:t> the Timberlane Teachers’ Association and the Timberlane Regional School Board which calls for an increase in salaries and benefits at current staffing levels:</a:t>
            </a:r>
          </a:p>
          <a:p>
            <a:pPr marL="0" marR="0" lvl="0" indent="0" algn="just" defTabSz="914400" rtl="0" eaLnBrk="1" fontAlgn="base" latinLnBrk="0" hangingPunct="1">
              <a:lnSpc>
                <a:spcPct val="100000"/>
              </a:lnSpc>
              <a:spcBef>
                <a:spcPct val="0"/>
              </a:spcBef>
              <a:spcAft>
                <a:spcPct val="0"/>
              </a:spcAft>
              <a:buClrTx/>
              <a:buSzTx/>
              <a:buFontTx/>
              <a:buNone/>
              <a:tabLst/>
            </a:pPr>
            <a:endParaRPr lang="en-US" sz="2000" baseline="0" dirty="0" smtClean="0">
              <a:solidFill>
                <a:schemeClr val="bg1"/>
              </a:solidFill>
              <a:latin typeface="Cambria" pitchFamily="18" charset="0"/>
              <a:ea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dirty="0" smtClean="0">
                <a:ln>
                  <a:noFill/>
                </a:ln>
                <a:solidFill>
                  <a:schemeClr val="bg1"/>
                </a:solidFill>
                <a:effectLst/>
                <a:latin typeface="Cambria" pitchFamily="18" charset="0"/>
                <a:ea typeface="Times New Roman" pitchFamily="18" charset="0"/>
                <a:cs typeface="Arial" pitchFamily="34" charset="0"/>
              </a:rPr>
              <a:t>Year 2013-2014		$398,203</a:t>
            </a:r>
          </a:p>
          <a:p>
            <a:pPr marL="0" marR="0" lvl="0" indent="0" algn="ctr" defTabSz="914400" rtl="0" eaLnBrk="1" fontAlgn="base" latinLnBrk="0" hangingPunct="1">
              <a:lnSpc>
                <a:spcPct val="100000"/>
              </a:lnSpc>
              <a:spcBef>
                <a:spcPct val="0"/>
              </a:spcBef>
              <a:spcAft>
                <a:spcPct val="0"/>
              </a:spcAft>
              <a:buClrTx/>
              <a:buSzTx/>
              <a:buFontTx/>
              <a:buNone/>
              <a:tabLst/>
            </a:pPr>
            <a:r>
              <a:rPr lang="en-US" sz="2000" dirty="0" smtClean="0">
                <a:solidFill>
                  <a:schemeClr val="bg1"/>
                </a:solidFill>
                <a:latin typeface="Cambria" pitchFamily="18" charset="0"/>
                <a:ea typeface="Times New Roman" pitchFamily="18" charset="0"/>
                <a:cs typeface="Arial" pitchFamily="34" charset="0"/>
              </a:rPr>
              <a:t>Year 2014-2015		$</a:t>
            </a:r>
            <a:r>
              <a:rPr lang="en-US" sz="2000" dirty="0" smtClean="0">
                <a:solidFill>
                  <a:schemeClr val="bg1"/>
                </a:solidFill>
                <a:latin typeface="Cambria" pitchFamily="18" charset="0"/>
                <a:ea typeface="Times New Roman" pitchFamily="18" charset="0"/>
                <a:cs typeface="Arial" pitchFamily="34" charset="0"/>
              </a:rPr>
              <a:t>718,281</a:t>
            </a:r>
            <a:endParaRPr lang="en-US" sz="2000" dirty="0" smtClean="0">
              <a:solidFill>
                <a:schemeClr val="bg1"/>
              </a:solidFill>
              <a:latin typeface="Cambria" pitchFamily="18" charset="0"/>
              <a:ea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dirty="0" smtClean="0">
                <a:ln>
                  <a:noFill/>
                </a:ln>
                <a:solidFill>
                  <a:schemeClr val="bg1"/>
                </a:solidFill>
                <a:effectLst/>
                <a:latin typeface="Cambria" pitchFamily="18" charset="0"/>
                <a:ea typeface="Times New Roman" pitchFamily="18" charset="0"/>
                <a:cs typeface="Arial" pitchFamily="34" charset="0"/>
              </a:rPr>
              <a:t>Year 2015-2016		$684,321</a:t>
            </a:r>
          </a:p>
          <a:p>
            <a:pPr marL="0" marR="0" lvl="0" indent="0" algn="just" defTabSz="914400" rtl="0" eaLnBrk="1" fontAlgn="base" latinLnBrk="0" hangingPunct="1">
              <a:lnSpc>
                <a:spcPct val="100000"/>
              </a:lnSpc>
              <a:spcBef>
                <a:spcPct val="0"/>
              </a:spcBef>
              <a:spcAft>
                <a:spcPct val="0"/>
              </a:spcAft>
              <a:buClrTx/>
              <a:buSzTx/>
              <a:buFontTx/>
              <a:buNone/>
              <a:tabLst/>
            </a:pPr>
            <a:endParaRPr lang="en-US" sz="2000" baseline="0" dirty="0" smtClean="0">
              <a:solidFill>
                <a:schemeClr val="bg1"/>
              </a:solidFill>
              <a:latin typeface="Cambria" pitchFamily="18"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dirty="0" smtClean="0">
                <a:ln>
                  <a:noFill/>
                </a:ln>
                <a:solidFill>
                  <a:schemeClr val="bg1"/>
                </a:solidFill>
                <a:effectLst/>
                <a:latin typeface="Cambria" pitchFamily="18" charset="0"/>
                <a:ea typeface="Times New Roman" pitchFamily="18" charset="0"/>
                <a:cs typeface="Arial" pitchFamily="34" charset="0"/>
              </a:rPr>
              <a:t>and to further raise and appropriate the sum of $398,203 for the upcoming fiscal year,  such sum representing the increase in salaries and benefits required by the new agreement over those </a:t>
            </a:r>
            <a:r>
              <a:rPr lang="en-US" sz="2000" dirty="0" smtClean="0">
                <a:solidFill>
                  <a:schemeClr val="bg1"/>
                </a:solidFill>
                <a:latin typeface="Cambria" pitchFamily="18" charset="0"/>
                <a:ea typeface="Times New Roman" pitchFamily="18" charset="0"/>
                <a:cs typeface="Arial" pitchFamily="34" charset="0"/>
              </a:rPr>
              <a:t>that would be paid at </a:t>
            </a:r>
            <a:r>
              <a:rPr kumimoji="0" lang="en-US" sz="2000" b="0" i="0" u="none" strike="noStrike" cap="none" normalizeH="0" dirty="0" smtClean="0">
                <a:ln>
                  <a:noFill/>
                </a:ln>
                <a:solidFill>
                  <a:schemeClr val="bg1"/>
                </a:solidFill>
                <a:effectLst/>
                <a:latin typeface="Cambria" pitchFamily="18" charset="0"/>
                <a:ea typeface="Times New Roman" pitchFamily="18" charset="0"/>
                <a:cs typeface="Arial" pitchFamily="34" charset="0"/>
              </a:rPr>
              <a:t>current staffing </a:t>
            </a:r>
            <a:r>
              <a:rPr kumimoji="0" lang="en-US" sz="2000" b="0" i="0" u="none" strike="noStrike" cap="none" normalizeH="0" dirty="0" smtClean="0">
                <a:ln>
                  <a:noFill/>
                </a:ln>
                <a:solidFill>
                  <a:schemeClr val="bg1"/>
                </a:solidFill>
                <a:effectLst/>
                <a:latin typeface="Cambria" pitchFamily="18" charset="0"/>
                <a:ea typeface="Times New Roman" pitchFamily="18" charset="0"/>
                <a:cs typeface="Arial" pitchFamily="34" charset="0"/>
              </a:rPr>
              <a:t>levels over the amount paid in the prior fiscal year</a:t>
            </a:r>
            <a:r>
              <a:rPr kumimoji="0" lang="en-US" sz="2000" b="0" i="0" u="none" strike="noStrike" cap="none" normalizeH="0" baseline="0" dirty="0" smtClean="0">
                <a:ln>
                  <a:noFill/>
                </a:ln>
                <a:solidFill>
                  <a:schemeClr val="bg1"/>
                </a:solidFill>
                <a:effectLst/>
                <a:latin typeface="Cambria" pitchFamily="18" charset="0"/>
                <a:ea typeface="Times New Roman" pitchFamily="18" charset="0"/>
                <a:cs typeface="Arial" pitchFamily="34" charset="0"/>
              </a:rPr>
              <a:t>? </a:t>
            </a:r>
            <a:r>
              <a:rPr kumimoji="0" lang="en-US" sz="2000" b="0" i="0" u="none" strike="noStrike" cap="none" normalizeH="0" baseline="0" dirty="0" smtClean="0">
                <a:ln>
                  <a:noFill/>
                </a:ln>
                <a:solidFill>
                  <a:schemeClr val="bg1"/>
                </a:solidFill>
                <a:effectLst/>
                <a:latin typeface="Cambria" pitchFamily="18" charset="0"/>
                <a:ea typeface="Times New Roman" pitchFamily="18" charset="0"/>
                <a:cs typeface="Arial" pitchFamily="34" charset="0"/>
              </a:rPr>
              <a:t>(MAJORITY VOTE REQUIRED)</a:t>
            </a:r>
            <a:endParaRPr kumimoji="0" lang="en-US" sz="2000" b="0" i="0" u="none" strike="noStrike" cap="none" normalizeH="0" baseline="0" dirty="0" smtClean="0">
              <a:ln>
                <a:noFill/>
              </a:ln>
              <a:solidFill>
                <a:schemeClr val="bg1"/>
              </a:solidFill>
              <a:effectLst/>
              <a:latin typeface="Arial" pitchFamily="34" charset="0"/>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grpId="0" nodeType="withEffect">
                                  <p:stCondLst>
                                    <p:cond delay="0"/>
                                  </p:stCondLst>
                                  <p:childTnLst>
                                    <p:set>
                                      <p:cBhvr>
                                        <p:cTn id="6" dur="1" fill="hold">
                                          <p:stCondLst>
                                            <p:cond delay="0"/>
                                          </p:stCondLst>
                                        </p:cTn>
                                        <p:tgtEl>
                                          <p:spTgt spid="7169"/>
                                        </p:tgtEl>
                                        <p:attrNameLst>
                                          <p:attrName>style.visibility</p:attrName>
                                        </p:attrNameLst>
                                      </p:cBhvr>
                                      <p:to>
                                        <p:strVal val="visible"/>
                                      </p:to>
                                    </p:set>
                                    <p:anim calcmode="lin" valueType="num">
                                      <p:cBhvr>
                                        <p:cTn id="7" dur="500" fill="hold"/>
                                        <p:tgtEl>
                                          <p:spTgt spid="7169"/>
                                        </p:tgtEl>
                                        <p:attrNameLst>
                                          <p:attrName>ppt_w</p:attrName>
                                        </p:attrNameLst>
                                      </p:cBhvr>
                                      <p:tavLst>
                                        <p:tav tm="0">
                                          <p:val>
                                            <p:strVal val="#ppt_w*0.05"/>
                                          </p:val>
                                        </p:tav>
                                        <p:tav tm="100000">
                                          <p:val>
                                            <p:strVal val="#ppt_w"/>
                                          </p:val>
                                        </p:tav>
                                      </p:tavLst>
                                    </p:anim>
                                    <p:anim calcmode="lin" valueType="num">
                                      <p:cBhvr>
                                        <p:cTn id="8" dur="500" fill="hold"/>
                                        <p:tgtEl>
                                          <p:spTgt spid="7169"/>
                                        </p:tgtEl>
                                        <p:attrNameLst>
                                          <p:attrName>ppt_h</p:attrName>
                                        </p:attrNameLst>
                                      </p:cBhvr>
                                      <p:tavLst>
                                        <p:tav tm="0">
                                          <p:val>
                                            <p:strVal val="#ppt_h"/>
                                          </p:val>
                                        </p:tav>
                                        <p:tav tm="100000">
                                          <p:val>
                                            <p:strVal val="#ppt_h"/>
                                          </p:val>
                                        </p:tav>
                                      </p:tavLst>
                                    </p:anim>
                                    <p:anim calcmode="lin" valueType="num">
                                      <p:cBhvr>
                                        <p:cTn id="9" dur="500" fill="hold"/>
                                        <p:tgtEl>
                                          <p:spTgt spid="7169"/>
                                        </p:tgtEl>
                                        <p:attrNameLst>
                                          <p:attrName>ppt_x</p:attrName>
                                        </p:attrNameLst>
                                      </p:cBhvr>
                                      <p:tavLst>
                                        <p:tav tm="0">
                                          <p:val>
                                            <p:strVal val="#ppt_x-.2"/>
                                          </p:val>
                                        </p:tav>
                                        <p:tav tm="100000">
                                          <p:val>
                                            <p:strVal val="#ppt_x"/>
                                          </p:val>
                                        </p:tav>
                                      </p:tavLst>
                                    </p:anim>
                                    <p:anim calcmode="lin" valueType="num">
                                      <p:cBhvr>
                                        <p:cTn id="10" dur="500" fill="hold"/>
                                        <p:tgtEl>
                                          <p:spTgt spid="7169"/>
                                        </p:tgtEl>
                                        <p:attrNameLst>
                                          <p:attrName>ppt_y</p:attrName>
                                        </p:attrNameLst>
                                      </p:cBhvr>
                                      <p:tavLst>
                                        <p:tav tm="0">
                                          <p:val>
                                            <p:strVal val="#ppt_y"/>
                                          </p:val>
                                        </p:tav>
                                        <p:tav tm="100000">
                                          <p:val>
                                            <p:strVal val="#ppt_y"/>
                                          </p:val>
                                        </p:tav>
                                      </p:tavLst>
                                    </p:anim>
                                    <p:animEffect transition="in" filter="fade">
                                      <p:cBhvr>
                                        <p:cTn id="11" dur="500"/>
                                        <p:tgtEl>
                                          <p:spTgt spid="71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11).JPG"/>
          <p:cNvPicPr>
            <a:picLocks noChangeAspect="1"/>
          </p:cNvPicPr>
          <p:nvPr/>
        </p:nvPicPr>
        <p:blipFill>
          <a:blip r:embed="rId2" cstate="print"/>
          <a:stretch>
            <a:fillRect/>
          </a:stretch>
        </p:blipFill>
        <p:spPr>
          <a:xfrm>
            <a:off x="7193280" y="5181600"/>
            <a:ext cx="1950720" cy="1392936"/>
          </a:xfrm>
          <a:prstGeom prst="rect">
            <a:avLst/>
          </a:prstGeom>
        </p:spPr>
      </p:pic>
      <p:pic>
        <p:nvPicPr>
          <p:cNvPr id="12" name="Picture 11" descr="IMG_3279.JPG"/>
          <p:cNvPicPr>
            <a:picLocks noChangeAspect="1"/>
          </p:cNvPicPr>
          <p:nvPr/>
        </p:nvPicPr>
        <p:blipFill>
          <a:blip r:embed="rId3" cstate="print"/>
          <a:stretch>
            <a:fillRect/>
          </a:stretch>
        </p:blipFill>
        <p:spPr>
          <a:xfrm>
            <a:off x="5308600" y="5257800"/>
            <a:ext cx="1930400" cy="1447800"/>
          </a:xfrm>
          <a:prstGeom prst="rect">
            <a:avLst/>
          </a:prstGeom>
        </p:spPr>
      </p:pic>
      <p:pic>
        <p:nvPicPr>
          <p:cNvPr id="11" name="Picture 10" descr="Bracelets 001.jpg"/>
          <p:cNvPicPr>
            <a:picLocks noChangeAspect="1"/>
          </p:cNvPicPr>
          <p:nvPr/>
        </p:nvPicPr>
        <p:blipFill>
          <a:blip r:embed="rId4" cstate="print"/>
          <a:stretch>
            <a:fillRect/>
          </a:stretch>
        </p:blipFill>
        <p:spPr>
          <a:xfrm>
            <a:off x="3599909" y="5257800"/>
            <a:ext cx="1734091" cy="1238250"/>
          </a:xfrm>
          <a:prstGeom prst="rect">
            <a:avLst/>
          </a:prstGeom>
        </p:spPr>
      </p:pic>
      <p:pic>
        <p:nvPicPr>
          <p:cNvPr id="9" name="Picture 8" descr="HS 16.JPG"/>
          <p:cNvPicPr>
            <a:picLocks noChangeAspect="1"/>
          </p:cNvPicPr>
          <p:nvPr/>
        </p:nvPicPr>
        <p:blipFill>
          <a:blip r:embed="rId5" cstate="print"/>
          <a:stretch>
            <a:fillRect/>
          </a:stretch>
        </p:blipFill>
        <p:spPr>
          <a:xfrm>
            <a:off x="-1" y="5257800"/>
            <a:ext cx="1828801" cy="1305878"/>
          </a:xfrm>
          <a:prstGeom prst="rect">
            <a:avLst/>
          </a:prstGeom>
        </p:spPr>
      </p:pic>
      <p:pic>
        <p:nvPicPr>
          <p:cNvPr id="10" name="Picture 9" descr="Jaz Band NELMS horns.JPG"/>
          <p:cNvPicPr>
            <a:picLocks noChangeAspect="1"/>
          </p:cNvPicPr>
          <p:nvPr/>
        </p:nvPicPr>
        <p:blipFill>
          <a:blip r:embed="rId6" cstate="print"/>
          <a:stretch>
            <a:fillRect/>
          </a:stretch>
        </p:blipFill>
        <p:spPr>
          <a:xfrm>
            <a:off x="1828800" y="5257800"/>
            <a:ext cx="1814127" cy="1295400"/>
          </a:xfrm>
          <a:prstGeom prst="rect">
            <a:avLst/>
          </a:prstGeom>
        </p:spPr>
      </p:pic>
      <p:sp>
        <p:nvSpPr>
          <p:cNvPr id="5" name="Title 1"/>
          <p:cNvSpPr>
            <a:spLocks noGrp="1"/>
          </p:cNvSpPr>
          <p:nvPr>
            <p:ph type="title"/>
          </p:nvPr>
        </p:nvSpPr>
        <p:spPr>
          <a:xfrm>
            <a:off x="381000" y="685800"/>
            <a:ext cx="8534400" cy="914400"/>
          </a:xfrm>
          <a:noFill/>
          <a:effectLst>
            <a:softEdge rad="317500"/>
          </a:effectLst>
        </p:spPr>
        <p:txBody>
          <a:bodyPr>
            <a:normAutofit fontScale="90000"/>
          </a:bodyPr>
          <a:lstStyle/>
          <a:p>
            <a:r>
              <a:rPr lang="en-US" sz="700" dirty="0" smtClean="0">
                <a:solidFill>
                  <a:schemeClr val="bg1"/>
                </a:solidFill>
              </a:rPr>
              <a:t/>
            </a:r>
            <a:br>
              <a:rPr lang="en-US" sz="700" dirty="0" smtClean="0">
                <a:solidFill>
                  <a:schemeClr val="bg1"/>
                </a:solidFill>
              </a:rPr>
            </a:br>
            <a:r>
              <a:rPr lang="en-US" sz="700" dirty="0" smtClean="0">
                <a:solidFill>
                  <a:schemeClr val="bg1"/>
                </a:solidFill>
              </a:rPr>
              <a:t/>
            </a:r>
            <a:br>
              <a:rPr lang="en-US" sz="700" dirty="0" smtClean="0">
                <a:solidFill>
                  <a:schemeClr val="bg1"/>
                </a:solidFill>
              </a:rPr>
            </a:br>
            <a:r>
              <a:rPr lang="en-US" sz="5300" dirty="0" smtClean="0">
                <a:solidFill>
                  <a:schemeClr val="bg1"/>
                </a:solidFill>
                <a:latin typeface="+mn-lt"/>
              </a:rPr>
              <a:t>Article 5</a:t>
            </a:r>
            <a:r>
              <a:rPr lang="en-US" dirty="0" smtClean="0">
                <a:solidFill>
                  <a:schemeClr val="bg1"/>
                </a:solidFill>
                <a:latin typeface="+mn-lt"/>
              </a:rPr>
              <a:t/>
            </a:r>
            <a:br>
              <a:rPr lang="en-US" dirty="0" smtClean="0">
                <a:solidFill>
                  <a:schemeClr val="bg1"/>
                </a:solidFill>
                <a:latin typeface="+mn-lt"/>
              </a:rPr>
            </a:br>
            <a:r>
              <a:rPr lang="en-US" dirty="0" smtClean="0">
                <a:solidFill>
                  <a:schemeClr val="bg1"/>
                </a:solidFill>
                <a:latin typeface="+mn-lt"/>
              </a:rPr>
              <a:t>Authorization for Special Meeting on Cost Items</a:t>
            </a:r>
            <a:r>
              <a:rPr lang="en-US" dirty="0" smtClean="0"/>
              <a:t/>
            </a:r>
            <a:br>
              <a:rPr lang="en-US" dirty="0" smtClean="0"/>
            </a:br>
            <a:endParaRPr lang="en-US" dirty="0">
              <a:solidFill>
                <a:schemeClr val="bg1"/>
              </a:solidFill>
            </a:endParaRPr>
          </a:p>
        </p:txBody>
      </p:sp>
      <p:sp>
        <p:nvSpPr>
          <p:cNvPr id="6145" name="Rectangle 1"/>
          <p:cNvSpPr>
            <a:spLocks noChangeArrowheads="1"/>
          </p:cNvSpPr>
          <p:nvPr/>
        </p:nvSpPr>
        <p:spPr bwMode="auto">
          <a:xfrm>
            <a:off x="381000" y="1788855"/>
            <a:ext cx="8229600" cy="25545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bg1"/>
                </a:solidFill>
                <a:effectLst/>
                <a:latin typeface="Cambria" pitchFamily="18" charset="0"/>
                <a:ea typeface="Times New Roman" pitchFamily="18" charset="0"/>
                <a:cs typeface="Arial" pitchFamily="34" charset="0"/>
              </a:rPr>
              <a:t>Shall the Timberlane Regional School , if Article</a:t>
            </a:r>
            <a:r>
              <a:rPr kumimoji="0" lang="en-US" sz="2000" b="0" i="0" u="none" strike="noStrike" cap="none" normalizeH="0" dirty="0" smtClean="0">
                <a:ln>
                  <a:noFill/>
                </a:ln>
                <a:solidFill>
                  <a:schemeClr val="bg1"/>
                </a:solidFill>
                <a:effectLst/>
                <a:latin typeface="Cambria" pitchFamily="18" charset="0"/>
                <a:ea typeface="Times New Roman" pitchFamily="18" charset="0"/>
                <a:cs typeface="Arial" pitchFamily="34" charset="0"/>
              </a:rPr>
              <a:t> 4 is defeated, authorize the Timberlane Regional School Board to call one special meeting, at its option, to address Article 4 cost items only</a:t>
            </a:r>
            <a:r>
              <a:rPr kumimoji="0" lang="en-US" sz="2000" b="0" i="0" u="none" strike="noStrike" cap="none" normalizeH="0" baseline="0" dirty="0" smtClean="0">
                <a:ln>
                  <a:noFill/>
                </a:ln>
                <a:solidFill>
                  <a:schemeClr val="bg1"/>
                </a:solidFill>
                <a:effectLst/>
                <a:latin typeface="Cambria" pitchFamily="18" charset="0"/>
                <a:ea typeface="Times New Roman" pitchFamily="18" charset="0"/>
                <a:cs typeface="Arial" pitchFamily="34" charset="0"/>
              </a:rPr>
              <a:t>?  (MAJORITY VOTE REQUIRED)</a:t>
            </a:r>
          </a:p>
          <a:p>
            <a:pPr marL="0" marR="0" lvl="0" indent="0" algn="just" defTabSz="914400" rtl="0" eaLnBrk="1" fontAlgn="base" latinLnBrk="0" hangingPunct="1">
              <a:lnSpc>
                <a:spcPct val="100000"/>
              </a:lnSpc>
              <a:spcBef>
                <a:spcPct val="0"/>
              </a:spcBef>
              <a:spcAft>
                <a:spcPct val="0"/>
              </a:spcAft>
              <a:buClrTx/>
              <a:buSzTx/>
              <a:buFontTx/>
              <a:buNone/>
              <a:tabLst/>
            </a:pPr>
            <a:endParaRPr lang="en-US" sz="2000" dirty="0" smtClean="0">
              <a:solidFill>
                <a:schemeClr val="bg1"/>
              </a:solidFill>
              <a:latin typeface="Cambria"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bg1"/>
                </a:solidFill>
                <a:effectLst/>
                <a:latin typeface="Cambria" pitchFamily="18" charset="0"/>
                <a:cs typeface="Arial" pitchFamily="34" charset="0"/>
              </a:rPr>
              <a:t>(Without this Article</a:t>
            </a:r>
            <a:r>
              <a:rPr kumimoji="0" lang="en-US" sz="2000" b="0" i="0" u="none" strike="noStrike" cap="none" normalizeH="0" dirty="0" smtClean="0">
                <a:ln>
                  <a:noFill/>
                </a:ln>
                <a:solidFill>
                  <a:schemeClr val="bg1"/>
                </a:solidFill>
                <a:effectLst/>
                <a:latin typeface="Cambria" pitchFamily="18" charset="0"/>
                <a:cs typeface="Arial" pitchFamily="34" charset="0"/>
              </a:rPr>
              <a:t> the District would have to petition Superior Court for a special School District meeting.  This saves the District the expense of attorney fees and court costs.)</a:t>
            </a:r>
            <a:endParaRPr kumimoji="0" lang="en-US" sz="2000" b="0" i="0" u="none" strike="noStrike" cap="none" normalizeH="0" baseline="0" dirty="0" smtClean="0">
              <a:ln>
                <a:noFill/>
              </a:ln>
              <a:solidFill>
                <a:schemeClr val="bg1"/>
              </a:solidFill>
              <a:effectLst/>
              <a:latin typeface="Arial" pitchFamily="34" charset="0"/>
            </a:endParaRPr>
          </a:p>
        </p:txBody>
      </p:sp>
      <p:sp>
        <p:nvSpPr>
          <p:cNvPr id="7" name="Rectangle 6"/>
          <p:cNvSpPr/>
          <p:nvPr/>
        </p:nvSpPr>
        <p:spPr>
          <a:xfrm rot="5400000">
            <a:off x="4343400" y="2057400"/>
            <a:ext cx="457200" cy="9144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2400" b="1" dirty="0" smtClean="0">
                <a:solidFill>
                  <a:srgbClr val="C00000"/>
                </a:solidFill>
              </a:rPr>
              <a:t>2013-2014 BUDGET HEARING</a:t>
            </a:r>
            <a:endParaRPr lang="en-US" sz="2400" b="1" dirty="0">
              <a:solidFill>
                <a:srgbClr val="C00000"/>
              </a:solidFill>
            </a:endParaRPr>
          </a:p>
        </p:txBody>
      </p:sp>
      <p:sp>
        <p:nvSpPr>
          <p:cNvPr id="8" name="Rectangle 7"/>
          <p:cNvSpPr/>
          <p:nvPr/>
        </p:nvSpPr>
        <p:spPr>
          <a:xfrm rot="5400000">
            <a:off x="4533900" y="647700"/>
            <a:ext cx="76200" cy="9144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grpId="0" nodeType="withEffect">
                                  <p:stCondLst>
                                    <p:cond delay="0"/>
                                  </p:stCondLst>
                                  <p:childTnLst>
                                    <p:set>
                                      <p:cBhvr>
                                        <p:cTn id="6" dur="1" fill="hold">
                                          <p:stCondLst>
                                            <p:cond delay="0"/>
                                          </p:stCondLst>
                                        </p:cTn>
                                        <p:tgtEl>
                                          <p:spTgt spid="6145"/>
                                        </p:tgtEl>
                                        <p:attrNameLst>
                                          <p:attrName>style.visibility</p:attrName>
                                        </p:attrNameLst>
                                      </p:cBhvr>
                                      <p:to>
                                        <p:strVal val="visible"/>
                                      </p:to>
                                    </p:set>
                                    <p:anim calcmode="lin" valueType="num">
                                      <p:cBhvr>
                                        <p:cTn id="7" dur="500" fill="hold"/>
                                        <p:tgtEl>
                                          <p:spTgt spid="6145"/>
                                        </p:tgtEl>
                                        <p:attrNameLst>
                                          <p:attrName>ppt_w</p:attrName>
                                        </p:attrNameLst>
                                      </p:cBhvr>
                                      <p:tavLst>
                                        <p:tav tm="0">
                                          <p:val>
                                            <p:strVal val="#ppt_w*0.05"/>
                                          </p:val>
                                        </p:tav>
                                        <p:tav tm="100000">
                                          <p:val>
                                            <p:strVal val="#ppt_w"/>
                                          </p:val>
                                        </p:tav>
                                      </p:tavLst>
                                    </p:anim>
                                    <p:anim calcmode="lin" valueType="num">
                                      <p:cBhvr>
                                        <p:cTn id="8" dur="500" fill="hold"/>
                                        <p:tgtEl>
                                          <p:spTgt spid="6145"/>
                                        </p:tgtEl>
                                        <p:attrNameLst>
                                          <p:attrName>ppt_h</p:attrName>
                                        </p:attrNameLst>
                                      </p:cBhvr>
                                      <p:tavLst>
                                        <p:tav tm="0">
                                          <p:val>
                                            <p:strVal val="#ppt_h"/>
                                          </p:val>
                                        </p:tav>
                                        <p:tav tm="100000">
                                          <p:val>
                                            <p:strVal val="#ppt_h"/>
                                          </p:val>
                                        </p:tav>
                                      </p:tavLst>
                                    </p:anim>
                                    <p:anim calcmode="lin" valueType="num">
                                      <p:cBhvr>
                                        <p:cTn id="9" dur="500" fill="hold"/>
                                        <p:tgtEl>
                                          <p:spTgt spid="6145"/>
                                        </p:tgtEl>
                                        <p:attrNameLst>
                                          <p:attrName>ppt_x</p:attrName>
                                        </p:attrNameLst>
                                      </p:cBhvr>
                                      <p:tavLst>
                                        <p:tav tm="0">
                                          <p:val>
                                            <p:strVal val="#ppt_x-.2"/>
                                          </p:val>
                                        </p:tav>
                                        <p:tav tm="100000">
                                          <p:val>
                                            <p:strVal val="#ppt_x"/>
                                          </p:val>
                                        </p:tav>
                                      </p:tavLst>
                                    </p:anim>
                                    <p:anim calcmode="lin" valueType="num">
                                      <p:cBhvr>
                                        <p:cTn id="10" dur="500" fill="hold"/>
                                        <p:tgtEl>
                                          <p:spTgt spid="6145"/>
                                        </p:tgtEl>
                                        <p:attrNameLst>
                                          <p:attrName>ppt_y</p:attrName>
                                        </p:attrNameLst>
                                      </p:cBhvr>
                                      <p:tavLst>
                                        <p:tav tm="0">
                                          <p:val>
                                            <p:strVal val="#ppt_y"/>
                                          </p:val>
                                        </p:tav>
                                        <p:tav tm="100000">
                                          <p:val>
                                            <p:strVal val="#ppt_y"/>
                                          </p:val>
                                        </p:tav>
                                      </p:tavLst>
                                    </p:anim>
                                    <p:animEffect transition="in" filter="fade">
                                      <p:cBhvr>
                                        <p:cTn id="11" dur="500"/>
                                        <p:tgtEl>
                                          <p:spTgt spid="61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Image-9293036-121330219-3-WebSmall_0_47a6f8e3b9e9e9cacb37825c67b1f23e_1.jpg"/>
          <p:cNvPicPr>
            <a:picLocks noChangeAspect="1"/>
          </p:cNvPicPr>
          <p:nvPr/>
        </p:nvPicPr>
        <p:blipFill>
          <a:blip r:embed="rId2" cstate="print"/>
          <a:srcRect t="10286"/>
          <a:stretch>
            <a:fillRect/>
          </a:stretch>
        </p:blipFill>
        <p:spPr>
          <a:xfrm>
            <a:off x="7162800" y="5257800"/>
            <a:ext cx="1981200" cy="1329192"/>
          </a:xfrm>
          <a:prstGeom prst="rect">
            <a:avLst/>
          </a:prstGeom>
        </p:spPr>
      </p:pic>
      <p:pic>
        <p:nvPicPr>
          <p:cNvPr id="12" name="Picture 11" descr="Image-9293036-145183404-2-WebSmall_0_b9bcd84e006e9547a9a00778259dcbd8_1.jpg"/>
          <p:cNvPicPr>
            <a:picLocks noChangeAspect="1"/>
          </p:cNvPicPr>
          <p:nvPr/>
        </p:nvPicPr>
        <p:blipFill>
          <a:blip r:embed="rId3" cstate="print"/>
          <a:srcRect t="5378"/>
          <a:stretch>
            <a:fillRect/>
          </a:stretch>
        </p:blipFill>
        <p:spPr>
          <a:xfrm>
            <a:off x="5035550" y="5181600"/>
            <a:ext cx="2127250" cy="1340733"/>
          </a:xfrm>
          <a:prstGeom prst="rect">
            <a:avLst/>
          </a:prstGeom>
        </p:spPr>
      </p:pic>
      <p:pic>
        <p:nvPicPr>
          <p:cNvPr id="11" name="Picture 10" descr="Bracelets 001.jpg"/>
          <p:cNvPicPr>
            <a:picLocks noChangeAspect="1"/>
          </p:cNvPicPr>
          <p:nvPr/>
        </p:nvPicPr>
        <p:blipFill>
          <a:blip r:embed="rId4" cstate="print"/>
          <a:stretch>
            <a:fillRect/>
          </a:stretch>
        </p:blipFill>
        <p:spPr>
          <a:xfrm>
            <a:off x="3200400" y="5257800"/>
            <a:ext cx="1835035" cy="1238250"/>
          </a:xfrm>
          <a:prstGeom prst="rect">
            <a:avLst/>
          </a:prstGeom>
        </p:spPr>
      </p:pic>
      <p:pic>
        <p:nvPicPr>
          <p:cNvPr id="9" name="Picture 8" descr="HS 16.JPG"/>
          <p:cNvPicPr>
            <a:picLocks noChangeAspect="1"/>
          </p:cNvPicPr>
          <p:nvPr/>
        </p:nvPicPr>
        <p:blipFill>
          <a:blip r:embed="rId5" cstate="print"/>
          <a:stretch>
            <a:fillRect/>
          </a:stretch>
        </p:blipFill>
        <p:spPr>
          <a:xfrm>
            <a:off x="0" y="5257800"/>
            <a:ext cx="1523120" cy="1143000"/>
          </a:xfrm>
          <a:prstGeom prst="rect">
            <a:avLst/>
          </a:prstGeom>
        </p:spPr>
      </p:pic>
      <p:pic>
        <p:nvPicPr>
          <p:cNvPr id="10" name="Picture 9" descr="Jaz Band NELMS horns.JPG"/>
          <p:cNvPicPr>
            <a:picLocks noChangeAspect="1"/>
          </p:cNvPicPr>
          <p:nvPr/>
        </p:nvPicPr>
        <p:blipFill>
          <a:blip r:embed="rId6" cstate="print"/>
          <a:stretch>
            <a:fillRect/>
          </a:stretch>
        </p:blipFill>
        <p:spPr>
          <a:xfrm>
            <a:off x="1524000" y="5257800"/>
            <a:ext cx="1720999" cy="1145540"/>
          </a:xfrm>
          <a:prstGeom prst="rect">
            <a:avLst/>
          </a:prstGeom>
        </p:spPr>
      </p:pic>
      <p:sp>
        <p:nvSpPr>
          <p:cNvPr id="5" name="Title 1"/>
          <p:cNvSpPr>
            <a:spLocks noGrp="1"/>
          </p:cNvSpPr>
          <p:nvPr>
            <p:ph type="title"/>
          </p:nvPr>
        </p:nvSpPr>
        <p:spPr>
          <a:xfrm>
            <a:off x="381000" y="685800"/>
            <a:ext cx="8534400" cy="914400"/>
          </a:xfrm>
          <a:noFill/>
          <a:effectLst>
            <a:softEdge rad="317500"/>
          </a:effectLst>
        </p:spPr>
        <p:txBody>
          <a:bodyPr>
            <a:normAutofit fontScale="90000"/>
          </a:bodyPr>
          <a:lstStyle/>
          <a:p>
            <a:r>
              <a:rPr lang="en-US" sz="700" dirty="0" smtClean="0">
                <a:solidFill>
                  <a:schemeClr val="bg1"/>
                </a:solidFill>
              </a:rPr>
              <a:t/>
            </a:r>
            <a:br>
              <a:rPr lang="en-US" sz="700" dirty="0" smtClean="0">
                <a:solidFill>
                  <a:schemeClr val="bg1"/>
                </a:solidFill>
              </a:rPr>
            </a:br>
            <a:r>
              <a:rPr lang="en-US" sz="700" dirty="0" smtClean="0">
                <a:solidFill>
                  <a:schemeClr val="bg1"/>
                </a:solidFill>
              </a:rPr>
              <a:t/>
            </a:r>
            <a:br>
              <a:rPr lang="en-US" sz="700" dirty="0" smtClean="0">
                <a:solidFill>
                  <a:schemeClr val="bg1"/>
                </a:solidFill>
              </a:rPr>
            </a:br>
            <a:r>
              <a:rPr lang="en-US" sz="5300" dirty="0" smtClean="0">
                <a:solidFill>
                  <a:schemeClr val="bg1"/>
                </a:solidFill>
                <a:latin typeface="+mn-lt"/>
              </a:rPr>
              <a:t>Article 6</a:t>
            </a:r>
            <a:r>
              <a:rPr lang="en-US" dirty="0" smtClean="0">
                <a:solidFill>
                  <a:schemeClr val="bg1"/>
                </a:solidFill>
                <a:latin typeface="+mn-lt"/>
              </a:rPr>
              <a:t/>
            </a:r>
            <a:br>
              <a:rPr lang="en-US" dirty="0" smtClean="0">
                <a:solidFill>
                  <a:schemeClr val="bg1"/>
                </a:solidFill>
                <a:latin typeface="+mn-lt"/>
              </a:rPr>
            </a:br>
            <a:r>
              <a:rPr lang="en-US" dirty="0" smtClean="0">
                <a:solidFill>
                  <a:schemeClr val="bg1"/>
                </a:solidFill>
                <a:latin typeface="+mn-lt"/>
              </a:rPr>
              <a:t>Fund Balance Retention (Surplus)</a:t>
            </a:r>
            <a:r>
              <a:rPr lang="en-US" dirty="0" smtClean="0"/>
              <a:t/>
            </a:r>
            <a:br>
              <a:rPr lang="en-US" dirty="0" smtClean="0"/>
            </a:br>
            <a:endParaRPr lang="en-US" dirty="0">
              <a:solidFill>
                <a:schemeClr val="bg1"/>
              </a:solidFill>
            </a:endParaRPr>
          </a:p>
        </p:txBody>
      </p:sp>
      <p:sp>
        <p:nvSpPr>
          <p:cNvPr id="6145" name="Rectangle 1"/>
          <p:cNvSpPr>
            <a:spLocks noChangeArrowheads="1"/>
          </p:cNvSpPr>
          <p:nvPr/>
        </p:nvSpPr>
        <p:spPr bwMode="auto">
          <a:xfrm>
            <a:off x="381000" y="1788855"/>
            <a:ext cx="8229600" cy="25545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en-US" sz="2000" dirty="0" smtClean="0">
                <a:solidFill>
                  <a:schemeClr val="bg1"/>
                </a:solidFill>
                <a:latin typeface="+mn-lt"/>
              </a:rPr>
              <a:t>Shall the Timberlane Regional School District vote to authorize, indefinitely until rescinded, the retention of year-end unassigned general funds in an amount not to exceed, in any fiscal year, 2.5 percent of the current fiscal year’s net assessment, </a:t>
            </a:r>
            <a:r>
              <a:rPr lang="en-US" sz="2000" dirty="0" smtClean="0">
                <a:solidFill>
                  <a:schemeClr val="bg1"/>
                </a:solidFill>
                <a:latin typeface="+mn-lt"/>
              </a:rPr>
              <a:t>for the purpose of having funds on hand to use as a revenue source for emergency expenditures and over-expenditures under </a:t>
            </a:r>
            <a:r>
              <a:rPr lang="en-US" sz="2000" dirty="0" smtClean="0">
                <a:solidFill>
                  <a:schemeClr val="bg1"/>
                </a:solidFill>
                <a:latin typeface="+mn-lt"/>
              </a:rPr>
              <a:t>RSA </a:t>
            </a:r>
            <a:r>
              <a:rPr lang="en-US" sz="2000" dirty="0" smtClean="0">
                <a:solidFill>
                  <a:schemeClr val="bg1"/>
                </a:solidFill>
                <a:latin typeface="+mn-lt"/>
              </a:rPr>
              <a:t>32:11, or to be used as a revenue source to reduce the tax rate, all in accordance with RSA 198:4-b</a:t>
            </a:r>
            <a:r>
              <a:rPr lang="en-US" sz="2000" dirty="0" smtClean="0">
                <a:solidFill>
                  <a:schemeClr val="bg1"/>
                </a:solidFill>
                <a:latin typeface="+mn-lt"/>
              </a:rPr>
              <a:t>, </a:t>
            </a:r>
            <a:r>
              <a:rPr lang="en-US" sz="2000" smtClean="0">
                <a:solidFill>
                  <a:schemeClr val="bg1"/>
                </a:solidFill>
                <a:latin typeface="+mn-lt"/>
              </a:rPr>
              <a:t>II</a:t>
            </a:r>
            <a:r>
              <a:rPr lang="en-US" sz="2000" smtClean="0">
                <a:solidFill>
                  <a:schemeClr val="bg1"/>
                </a:solidFill>
                <a:latin typeface="+mn-lt"/>
              </a:rPr>
              <a:t>? </a:t>
            </a:r>
            <a:r>
              <a:rPr lang="en-US" sz="2000" dirty="0" smtClean="0">
                <a:solidFill>
                  <a:schemeClr val="bg1"/>
                </a:solidFill>
                <a:latin typeface="+mn-lt"/>
              </a:rPr>
              <a:t>(MAJORITY VOTE REQUIRED)</a:t>
            </a:r>
            <a:endParaRPr lang="en-US" sz="2000" dirty="0">
              <a:solidFill>
                <a:schemeClr val="bg1"/>
              </a:solidFill>
              <a:latin typeface="+mn-lt"/>
            </a:endParaRPr>
          </a:p>
        </p:txBody>
      </p:sp>
      <p:sp>
        <p:nvSpPr>
          <p:cNvPr id="7" name="Rectangle 6"/>
          <p:cNvSpPr/>
          <p:nvPr/>
        </p:nvSpPr>
        <p:spPr>
          <a:xfrm rot="5400000">
            <a:off x="4343400" y="2057400"/>
            <a:ext cx="457200" cy="9144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2400" b="1" dirty="0" smtClean="0">
                <a:solidFill>
                  <a:srgbClr val="C00000"/>
                </a:solidFill>
              </a:rPr>
              <a:t>2013-2014 BUDGET HEARING</a:t>
            </a:r>
            <a:endParaRPr lang="en-US" sz="2400" b="1" dirty="0">
              <a:solidFill>
                <a:srgbClr val="C00000"/>
              </a:solidFill>
            </a:endParaRPr>
          </a:p>
        </p:txBody>
      </p:sp>
      <p:sp>
        <p:nvSpPr>
          <p:cNvPr id="8" name="Rectangle 7"/>
          <p:cNvSpPr/>
          <p:nvPr/>
        </p:nvSpPr>
        <p:spPr>
          <a:xfrm rot="5400000">
            <a:off x="4533900" y="647700"/>
            <a:ext cx="76200" cy="9144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grpId="0" nodeType="withEffect">
                                  <p:stCondLst>
                                    <p:cond delay="0"/>
                                  </p:stCondLst>
                                  <p:childTnLst>
                                    <p:set>
                                      <p:cBhvr>
                                        <p:cTn id="6" dur="1" fill="hold">
                                          <p:stCondLst>
                                            <p:cond delay="0"/>
                                          </p:stCondLst>
                                        </p:cTn>
                                        <p:tgtEl>
                                          <p:spTgt spid="6145"/>
                                        </p:tgtEl>
                                        <p:attrNameLst>
                                          <p:attrName>style.visibility</p:attrName>
                                        </p:attrNameLst>
                                      </p:cBhvr>
                                      <p:to>
                                        <p:strVal val="visible"/>
                                      </p:to>
                                    </p:set>
                                    <p:anim calcmode="lin" valueType="num">
                                      <p:cBhvr>
                                        <p:cTn id="7" dur="500" fill="hold"/>
                                        <p:tgtEl>
                                          <p:spTgt spid="6145"/>
                                        </p:tgtEl>
                                        <p:attrNameLst>
                                          <p:attrName>ppt_w</p:attrName>
                                        </p:attrNameLst>
                                      </p:cBhvr>
                                      <p:tavLst>
                                        <p:tav tm="0">
                                          <p:val>
                                            <p:strVal val="#ppt_w*0.05"/>
                                          </p:val>
                                        </p:tav>
                                        <p:tav tm="100000">
                                          <p:val>
                                            <p:strVal val="#ppt_w"/>
                                          </p:val>
                                        </p:tav>
                                      </p:tavLst>
                                    </p:anim>
                                    <p:anim calcmode="lin" valueType="num">
                                      <p:cBhvr>
                                        <p:cTn id="8" dur="500" fill="hold"/>
                                        <p:tgtEl>
                                          <p:spTgt spid="6145"/>
                                        </p:tgtEl>
                                        <p:attrNameLst>
                                          <p:attrName>ppt_h</p:attrName>
                                        </p:attrNameLst>
                                      </p:cBhvr>
                                      <p:tavLst>
                                        <p:tav tm="0">
                                          <p:val>
                                            <p:strVal val="#ppt_h"/>
                                          </p:val>
                                        </p:tav>
                                        <p:tav tm="100000">
                                          <p:val>
                                            <p:strVal val="#ppt_h"/>
                                          </p:val>
                                        </p:tav>
                                      </p:tavLst>
                                    </p:anim>
                                    <p:anim calcmode="lin" valueType="num">
                                      <p:cBhvr>
                                        <p:cTn id="9" dur="500" fill="hold"/>
                                        <p:tgtEl>
                                          <p:spTgt spid="6145"/>
                                        </p:tgtEl>
                                        <p:attrNameLst>
                                          <p:attrName>ppt_x</p:attrName>
                                        </p:attrNameLst>
                                      </p:cBhvr>
                                      <p:tavLst>
                                        <p:tav tm="0">
                                          <p:val>
                                            <p:strVal val="#ppt_x-.2"/>
                                          </p:val>
                                        </p:tav>
                                        <p:tav tm="100000">
                                          <p:val>
                                            <p:strVal val="#ppt_x"/>
                                          </p:val>
                                        </p:tav>
                                      </p:tavLst>
                                    </p:anim>
                                    <p:anim calcmode="lin" valueType="num">
                                      <p:cBhvr>
                                        <p:cTn id="10" dur="500" fill="hold"/>
                                        <p:tgtEl>
                                          <p:spTgt spid="6145"/>
                                        </p:tgtEl>
                                        <p:attrNameLst>
                                          <p:attrName>ppt_y</p:attrName>
                                        </p:attrNameLst>
                                      </p:cBhvr>
                                      <p:tavLst>
                                        <p:tav tm="0">
                                          <p:val>
                                            <p:strVal val="#ppt_y"/>
                                          </p:val>
                                        </p:tav>
                                        <p:tav tm="100000">
                                          <p:val>
                                            <p:strVal val="#ppt_y"/>
                                          </p:val>
                                        </p:tav>
                                      </p:tavLst>
                                    </p:anim>
                                    <p:animEffect transition="in" filter="fade">
                                      <p:cBhvr>
                                        <p:cTn id="11" dur="500"/>
                                        <p:tgtEl>
                                          <p:spTgt spid="61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Image-9293036-121330219-3-WebSmall_0_47a6f8e3b9e9e9cacb37825c67b1f23e_1.jpg"/>
          <p:cNvPicPr>
            <a:picLocks noChangeAspect="1"/>
          </p:cNvPicPr>
          <p:nvPr/>
        </p:nvPicPr>
        <p:blipFill>
          <a:blip r:embed="rId2" cstate="print"/>
          <a:srcRect t="4938"/>
          <a:stretch>
            <a:fillRect/>
          </a:stretch>
        </p:blipFill>
        <p:spPr>
          <a:xfrm>
            <a:off x="7086600" y="5181600"/>
            <a:ext cx="2057400" cy="1466850"/>
          </a:xfrm>
          <a:prstGeom prst="rect">
            <a:avLst/>
          </a:prstGeom>
        </p:spPr>
      </p:pic>
      <p:pic>
        <p:nvPicPr>
          <p:cNvPr id="12" name="Picture 11" descr="Image-9293036-145183404-2-WebSmall_0_b9bcd84e006e9547a9a00778259dcbd8_1.jpg"/>
          <p:cNvPicPr>
            <a:picLocks noChangeAspect="1"/>
          </p:cNvPicPr>
          <p:nvPr/>
        </p:nvPicPr>
        <p:blipFill>
          <a:blip r:embed="rId3" cstate="print"/>
          <a:stretch>
            <a:fillRect/>
          </a:stretch>
        </p:blipFill>
        <p:spPr>
          <a:xfrm>
            <a:off x="5101420" y="5181600"/>
            <a:ext cx="2061380" cy="1384990"/>
          </a:xfrm>
          <a:prstGeom prst="rect">
            <a:avLst/>
          </a:prstGeom>
        </p:spPr>
      </p:pic>
      <p:pic>
        <p:nvPicPr>
          <p:cNvPr id="11" name="Picture 10" descr="Bracelets 001.jpg"/>
          <p:cNvPicPr>
            <a:picLocks noChangeAspect="1"/>
          </p:cNvPicPr>
          <p:nvPr/>
        </p:nvPicPr>
        <p:blipFill>
          <a:blip r:embed="rId4" cstate="print"/>
          <a:stretch>
            <a:fillRect/>
          </a:stretch>
        </p:blipFill>
        <p:spPr>
          <a:xfrm>
            <a:off x="3200400" y="5257800"/>
            <a:ext cx="1981200" cy="1485900"/>
          </a:xfrm>
          <a:prstGeom prst="rect">
            <a:avLst/>
          </a:prstGeom>
        </p:spPr>
      </p:pic>
      <p:pic>
        <p:nvPicPr>
          <p:cNvPr id="9" name="Picture 8" descr="HS 16.JPG"/>
          <p:cNvPicPr>
            <a:picLocks noChangeAspect="1"/>
          </p:cNvPicPr>
          <p:nvPr/>
        </p:nvPicPr>
        <p:blipFill>
          <a:blip r:embed="rId5" cstate="print"/>
          <a:stretch>
            <a:fillRect/>
          </a:stretch>
        </p:blipFill>
        <p:spPr>
          <a:xfrm>
            <a:off x="0" y="5258130"/>
            <a:ext cx="1523120" cy="1142340"/>
          </a:xfrm>
          <a:prstGeom prst="rect">
            <a:avLst/>
          </a:prstGeom>
        </p:spPr>
      </p:pic>
      <p:pic>
        <p:nvPicPr>
          <p:cNvPr id="10" name="Picture 9" descr="Jaz Band NELMS horns.JPG"/>
          <p:cNvPicPr>
            <a:picLocks noChangeAspect="1"/>
          </p:cNvPicPr>
          <p:nvPr/>
        </p:nvPicPr>
        <p:blipFill>
          <a:blip r:embed="rId6" cstate="print"/>
          <a:stretch>
            <a:fillRect/>
          </a:stretch>
        </p:blipFill>
        <p:spPr>
          <a:xfrm>
            <a:off x="1524000" y="5257799"/>
            <a:ext cx="1676400" cy="1257301"/>
          </a:xfrm>
          <a:prstGeom prst="rect">
            <a:avLst/>
          </a:prstGeom>
        </p:spPr>
      </p:pic>
      <p:sp>
        <p:nvSpPr>
          <p:cNvPr id="5" name="Title 1"/>
          <p:cNvSpPr>
            <a:spLocks noGrp="1"/>
          </p:cNvSpPr>
          <p:nvPr>
            <p:ph type="title"/>
          </p:nvPr>
        </p:nvSpPr>
        <p:spPr>
          <a:xfrm>
            <a:off x="381000" y="685800"/>
            <a:ext cx="8534400" cy="914400"/>
          </a:xfrm>
          <a:noFill/>
          <a:effectLst>
            <a:softEdge rad="317500"/>
          </a:effectLst>
        </p:spPr>
        <p:txBody>
          <a:bodyPr>
            <a:normAutofit fontScale="90000"/>
          </a:bodyPr>
          <a:lstStyle/>
          <a:p>
            <a:r>
              <a:rPr lang="en-US" sz="700" dirty="0" smtClean="0">
                <a:solidFill>
                  <a:schemeClr val="bg1"/>
                </a:solidFill>
              </a:rPr>
              <a:t/>
            </a:r>
            <a:br>
              <a:rPr lang="en-US" sz="700" dirty="0" smtClean="0">
                <a:solidFill>
                  <a:schemeClr val="bg1"/>
                </a:solidFill>
              </a:rPr>
            </a:br>
            <a:r>
              <a:rPr lang="en-US" sz="700" dirty="0" smtClean="0">
                <a:solidFill>
                  <a:schemeClr val="bg1"/>
                </a:solidFill>
              </a:rPr>
              <a:t/>
            </a:r>
            <a:br>
              <a:rPr lang="en-US" sz="700" dirty="0" smtClean="0">
                <a:solidFill>
                  <a:schemeClr val="bg1"/>
                </a:solidFill>
              </a:rPr>
            </a:br>
            <a:r>
              <a:rPr lang="en-US" sz="5300" dirty="0" smtClean="0">
                <a:solidFill>
                  <a:schemeClr val="bg1"/>
                </a:solidFill>
                <a:latin typeface="+mn-lt"/>
              </a:rPr>
              <a:t>Article 7</a:t>
            </a:r>
            <a:r>
              <a:rPr lang="en-US" dirty="0" smtClean="0">
                <a:solidFill>
                  <a:schemeClr val="bg1"/>
                </a:solidFill>
                <a:latin typeface="+mn-lt"/>
              </a:rPr>
              <a:t/>
            </a:r>
            <a:br>
              <a:rPr lang="en-US" dirty="0" smtClean="0">
                <a:solidFill>
                  <a:schemeClr val="bg1"/>
                </a:solidFill>
                <a:latin typeface="+mn-lt"/>
              </a:rPr>
            </a:br>
            <a:r>
              <a:rPr lang="en-US" dirty="0" smtClean="0">
                <a:solidFill>
                  <a:schemeClr val="bg1"/>
                </a:solidFill>
                <a:latin typeface="+mn-lt"/>
              </a:rPr>
              <a:t>General Acceptance of Reports</a:t>
            </a:r>
            <a:r>
              <a:rPr lang="en-US" dirty="0" smtClean="0"/>
              <a:t/>
            </a:r>
            <a:br>
              <a:rPr lang="en-US" dirty="0" smtClean="0"/>
            </a:br>
            <a:endParaRPr lang="en-US" dirty="0">
              <a:solidFill>
                <a:schemeClr val="bg1"/>
              </a:solidFill>
            </a:endParaRPr>
          </a:p>
        </p:txBody>
      </p:sp>
      <p:sp>
        <p:nvSpPr>
          <p:cNvPr id="6145" name="Rectangle 1"/>
          <p:cNvSpPr>
            <a:spLocks noChangeArrowheads="1"/>
          </p:cNvSpPr>
          <p:nvPr/>
        </p:nvSpPr>
        <p:spPr bwMode="auto">
          <a:xfrm>
            <a:off x="381000" y="1752600"/>
            <a:ext cx="8229600"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2000" dirty="0" smtClean="0">
                <a:solidFill>
                  <a:schemeClr val="bg1"/>
                </a:solidFill>
                <a:latin typeface="+mn-lt"/>
              </a:rPr>
              <a:t>Shall the Timberlane Regional School District accept reports of agents, auditors, and committees as written in the 2012 Annual Report? (MAJORITY VOTE REQUIRED)</a:t>
            </a:r>
            <a:endParaRPr lang="en-US" sz="2000" dirty="0">
              <a:solidFill>
                <a:schemeClr val="bg1"/>
              </a:solidFill>
              <a:latin typeface="+mn-lt"/>
            </a:endParaRPr>
          </a:p>
        </p:txBody>
      </p:sp>
      <p:sp>
        <p:nvSpPr>
          <p:cNvPr id="7" name="Rectangle 6"/>
          <p:cNvSpPr/>
          <p:nvPr/>
        </p:nvSpPr>
        <p:spPr>
          <a:xfrm rot="5400000">
            <a:off x="4343400" y="2057400"/>
            <a:ext cx="457200" cy="9144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2400" b="1" dirty="0" smtClean="0">
                <a:solidFill>
                  <a:srgbClr val="C00000"/>
                </a:solidFill>
              </a:rPr>
              <a:t>2013-2014 BUDGET HEARING</a:t>
            </a:r>
            <a:endParaRPr lang="en-US" sz="2400" b="1" dirty="0">
              <a:solidFill>
                <a:srgbClr val="C00000"/>
              </a:solidFill>
            </a:endParaRPr>
          </a:p>
        </p:txBody>
      </p:sp>
      <p:sp>
        <p:nvSpPr>
          <p:cNvPr id="8" name="Rectangle 7"/>
          <p:cNvSpPr/>
          <p:nvPr/>
        </p:nvSpPr>
        <p:spPr>
          <a:xfrm rot="5400000">
            <a:off x="4533900" y="647700"/>
            <a:ext cx="76200" cy="9144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grpId="0" nodeType="withEffect">
                                  <p:stCondLst>
                                    <p:cond delay="0"/>
                                  </p:stCondLst>
                                  <p:childTnLst>
                                    <p:set>
                                      <p:cBhvr>
                                        <p:cTn id="6" dur="1" fill="hold">
                                          <p:stCondLst>
                                            <p:cond delay="0"/>
                                          </p:stCondLst>
                                        </p:cTn>
                                        <p:tgtEl>
                                          <p:spTgt spid="6145"/>
                                        </p:tgtEl>
                                        <p:attrNameLst>
                                          <p:attrName>style.visibility</p:attrName>
                                        </p:attrNameLst>
                                      </p:cBhvr>
                                      <p:to>
                                        <p:strVal val="visible"/>
                                      </p:to>
                                    </p:set>
                                    <p:anim calcmode="lin" valueType="num">
                                      <p:cBhvr>
                                        <p:cTn id="7" dur="500" fill="hold"/>
                                        <p:tgtEl>
                                          <p:spTgt spid="6145"/>
                                        </p:tgtEl>
                                        <p:attrNameLst>
                                          <p:attrName>ppt_w</p:attrName>
                                        </p:attrNameLst>
                                      </p:cBhvr>
                                      <p:tavLst>
                                        <p:tav tm="0">
                                          <p:val>
                                            <p:strVal val="#ppt_w*0.05"/>
                                          </p:val>
                                        </p:tav>
                                        <p:tav tm="100000">
                                          <p:val>
                                            <p:strVal val="#ppt_w"/>
                                          </p:val>
                                        </p:tav>
                                      </p:tavLst>
                                    </p:anim>
                                    <p:anim calcmode="lin" valueType="num">
                                      <p:cBhvr>
                                        <p:cTn id="8" dur="500" fill="hold"/>
                                        <p:tgtEl>
                                          <p:spTgt spid="6145"/>
                                        </p:tgtEl>
                                        <p:attrNameLst>
                                          <p:attrName>ppt_h</p:attrName>
                                        </p:attrNameLst>
                                      </p:cBhvr>
                                      <p:tavLst>
                                        <p:tav tm="0">
                                          <p:val>
                                            <p:strVal val="#ppt_h"/>
                                          </p:val>
                                        </p:tav>
                                        <p:tav tm="100000">
                                          <p:val>
                                            <p:strVal val="#ppt_h"/>
                                          </p:val>
                                        </p:tav>
                                      </p:tavLst>
                                    </p:anim>
                                    <p:anim calcmode="lin" valueType="num">
                                      <p:cBhvr>
                                        <p:cTn id="9" dur="500" fill="hold"/>
                                        <p:tgtEl>
                                          <p:spTgt spid="6145"/>
                                        </p:tgtEl>
                                        <p:attrNameLst>
                                          <p:attrName>ppt_x</p:attrName>
                                        </p:attrNameLst>
                                      </p:cBhvr>
                                      <p:tavLst>
                                        <p:tav tm="0">
                                          <p:val>
                                            <p:strVal val="#ppt_x-.2"/>
                                          </p:val>
                                        </p:tav>
                                        <p:tav tm="100000">
                                          <p:val>
                                            <p:strVal val="#ppt_x"/>
                                          </p:val>
                                        </p:tav>
                                      </p:tavLst>
                                    </p:anim>
                                    <p:anim calcmode="lin" valueType="num">
                                      <p:cBhvr>
                                        <p:cTn id="10" dur="500" fill="hold"/>
                                        <p:tgtEl>
                                          <p:spTgt spid="6145"/>
                                        </p:tgtEl>
                                        <p:attrNameLst>
                                          <p:attrName>ppt_y</p:attrName>
                                        </p:attrNameLst>
                                      </p:cBhvr>
                                      <p:tavLst>
                                        <p:tav tm="0">
                                          <p:val>
                                            <p:strVal val="#ppt_y"/>
                                          </p:val>
                                        </p:tav>
                                        <p:tav tm="100000">
                                          <p:val>
                                            <p:strVal val="#ppt_y"/>
                                          </p:val>
                                        </p:tav>
                                      </p:tavLst>
                                    </p:anim>
                                    <p:animEffect transition="in" filter="fade">
                                      <p:cBhvr>
                                        <p:cTn id="11" dur="500"/>
                                        <p:tgtEl>
                                          <p:spTgt spid="61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IMG_0028.JPG"/>
          <p:cNvPicPr>
            <a:picLocks noChangeAspect="1"/>
          </p:cNvPicPr>
          <p:nvPr/>
        </p:nvPicPr>
        <p:blipFill>
          <a:blip r:embed="rId2" cstate="print"/>
          <a:srcRect t="5122"/>
          <a:stretch>
            <a:fillRect/>
          </a:stretch>
        </p:blipFill>
        <p:spPr>
          <a:xfrm>
            <a:off x="6985000" y="5181600"/>
            <a:ext cx="2159000" cy="1411486"/>
          </a:xfrm>
          <a:prstGeom prst="rect">
            <a:avLst/>
          </a:prstGeom>
        </p:spPr>
      </p:pic>
      <p:pic>
        <p:nvPicPr>
          <p:cNvPr id="12" name="Picture 11" descr="sophs.JPG"/>
          <p:cNvPicPr>
            <a:picLocks noChangeAspect="1"/>
          </p:cNvPicPr>
          <p:nvPr/>
        </p:nvPicPr>
        <p:blipFill>
          <a:blip r:embed="rId3" cstate="print"/>
          <a:stretch>
            <a:fillRect/>
          </a:stretch>
        </p:blipFill>
        <p:spPr>
          <a:xfrm>
            <a:off x="5257800" y="5257800"/>
            <a:ext cx="1778000" cy="1255713"/>
          </a:xfrm>
          <a:prstGeom prst="rect">
            <a:avLst/>
          </a:prstGeom>
        </p:spPr>
      </p:pic>
      <p:pic>
        <p:nvPicPr>
          <p:cNvPr id="11" name="Picture 10" descr="Bracelets 001.jpg"/>
          <p:cNvPicPr>
            <a:picLocks noChangeAspect="1"/>
          </p:cNvPicPr>
          <p:nvPr/>
        </p:nvPicPr>
        <p:blipFill>
          <a:blip r:embed="rId4" cstate="print"/>
          <a:stretch>
            <a:fillRect/>
          </a:stretch>
        </p:blipFill>
        <p:spPr>
          <a:xfrm>
            <a:off x="3606800" y="5257800"/>
            <a:ext cx="1651000" cy="1238250"/>
          </a:xfrm>
          <a:prstGeom prst="rect">
            <a:avLst/>
          </a:prstGeom>
        </p:spPr>
      </p:pic>
      <p:pic>
        <p:nvPicPr>
          <p:cNvPr id="9" name="Picture 8" descr="HS 16.JPG"/>
          <p:cNvPicPr>
            <a:picLocks noChangeAspect="1"/>
          </p:cNvPicPr>
          <p:nvPr/>
        </p:nvPicPr>
        <p:blipFill>
          <a:blip r:embed="rId5" cstate="print"/>
          <a:stretch>
            <a:fillRect/>
          </a:stretch>
        </p:blipFill>
        <p:spPr>
          <a:xfrm>
            <a:off x="0" y="5257800"/>
            <a:ext cx="2133600" cy="1600200"/>
          </a:xfrm>
          <a:prstGeom prst="rect">
            <a:avLst/>
          </a:prstGeom>
        </p:spPr>
      </p:pic>
      <p:pic>
        <p:nvPicPr>
          <p:cNvPr id="10" name="Picture 9" descr="Jaz Band NELMS horns.JPG"/>
          <p:cNvPicPr>
            <a:picLocks noChangeAspect="1"/>
          </p:cNvPicPr>
          <p:nvPr/>
        </p:nvPicPr>
        <p:blipFill>
          <a:blip r:embed="rId6" cstate="print"/>
          <a:stretch>
            <a:fillRect/>
          </a:stretch>
        </p:blipFill>
        <p:spPr>
          <a:xfrm>
            <a:off x="1948636" y="5257800"/>
            <a:ext cx="1708964" cy="1145540"/>
          </a:xfrm>
          <a:prstGeom prst="rect">
            <a:avLst/>
          </a:prstGeom>
        </p:spPr>
      </p:pic>
      <p:sp>
        <p:nvSpPr>
          <p:cNvPr id="5" name="Title 1"/>
          <p:cNvSpPr>
            <a:spLocks noGrp="1"/>
          </p:cNvSpPr>
          <p:nvPr>
            <p:ph type="title"/>
          </p:nvPr>
        </p:nvSpPr>
        <p:spPr>
          <a:xfrm>
            <a:off x="381000" y="914400"/>
            <a:ext cx="8534400" cy="914400"/>
          </a:xfrm>
          <a:noFill/>
          <a:effectLst>
            <a:softEdge rad="317500"/>
          </a:effectLst>
        </p:spPr>
        <p:txBody>
          <a:bodyPr>
            <a:normAutofit fontScale="90000"/>
          </a:bodyPr>
          <a:lstStyle/>
          <a:p>
            <a:r>
              <a:rPr lang="en-US" sz="700" dirty="0" smtClean="0">
                <a:solidFill>
                  <a:schemeClr val="bg1"/>
                </a:solidFill>
              </a:rPr>
              <a:t/>
            </a:r>
            <a:br>
              <a:rPr lang="en-US" sz="700" dirty="0" smtClean="0">
                <a:solidFill>
                  <a:schemeClr val="bg1"/>
                </a:solidFill>
              </a:rPr>
            </a:br>
            <a:r>
              <a:rPr lang="en-US" sz="700" dirty="0" smtClean="0">
                <a:solidFill>
                  <a:schemeClr val="bg1"/>
                </a:solidFill>
              </a:rPr>
              <a:t/>
            </a:r>
            <a:br>
              <a:rPr lang="en-US" sz="700" dirty="0" smtClean="0">
                <a:solidFill>
                  <a:schemeClr val="bg1"/>
                </a:solidFill>
              </a:rPr>
            </a:br>
            <a:r>
              <a:rPr lang="en-US" sz="5300" dirty="0" smtClean="0">
                <a:solidFill>
                  <a:schemeClr val="bg1"/>
                </a:solidFill>
                <a:latin typeface="+mn-lt"/>
              </a:rPr>
              <a:t>Article 8</a:t>
            </a:r>
            <a:r>
              <a:rPr lang="en-US" dirty="0" smtClean="0">
                <a:solidFill>
                  <a:schemeClr val="bg1"/>
                </a:solidFill>
                <a:latin typeface="+mn-lt"/>
              </a:rPr>
              <a:t/>
            </a:r>
            <a:br>
              <a:rPr lang="en-US" dirty="0" smtClean="0">
                <a:solidFill>
                  <a:schemeClr val="bg1"/>
                </a:solidFill>
                <a:latin typeface="+mn-lt"/>
              </a:rPr>
            </a:br>
            <a:r>
              <a:rPr lang="en-US" dirty="0" smtClean="0">
                <a:solidFill>
                  <a:schemeClr val="bg1"/>
                </a:solidFill>
                <a:latin typeface="+mn-lt"/>
              </a:rPr>
              <a:t>SAU Budget As Separate Warrant Article – Petition by Donna Green et al</a:t>
            </a:r>
            <a:r>
              <a:rPr lang="en-US" dirty="0" smtClean="0"/>
              <a:t/>
            </a:r>
            <a:br>
              <a:rPr lang="en-US" dirty="0" smtClean="0"/>
            </a:br>
            <a:endParaRPr lang="en-US" dirty="0">
              <a:solidFill>
                <a:schemeClr val="bg1"/>
              </a:solidFill>
            </a:endParaRPr>
          </a:p>
        </p:txBody>
      </p:sp>
      <p:sp>
        <p:nvSpPr>
          <p:cNvPr id="6145" name="Rectangle 1"/>
          <p:cNvSpPr>
            <a:spLocks noChangeArrowheads="1"/>
          </p:cNvSpPr>
          <p:nvPr/>
        </p:nvSpPr>
        <p:spPr bwMode="auto">
          <a:xfrm>
            <a:off x="381000" y="2250519"/>
            <a:ext cx="8229600" cy="163121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en-US" sz="2000" dirty="0" smtClean="0">
                <a:solidFill>
                  <a:schemeClr val="bg1"/>
                </a:solidFill>
                <a:latin typeface="+mn-lt"/>
              </a:rPr>
              <a:t>Shall the voters of the Timberlane Regional School District within School Administrative Unit number 55 adopt the provisions of RSA 194-C:9-b to allow for insertion of the school administrative unit budget as a separate warrant article at annual school district meetings?  MAJORITY VOTE REQUIRED</a:t>
            </a:r>
            <a:endParaRPr lang="en-US" sz="2000" dirty="0">
              <a:solidFill>
                <a:schemeClr val="bg1"/>
              </a:solidFill>
              <a:latin typeface="+mn-lt"/>
            </a:endParaRPr>
          </a:p>
        </p:txBody>
      </p:sp>
      <p:sp>
        <p:nvSpPr>
          <p:cNvPr id="7" name="Rectangle 6"/>
          <p:cNvSpPr/>
          <p:nvPr/>
        </p:nvSpPr>
        <p:spPr>
          <a:xfrm rot="5400000">
            <a:off x="4343400" y="2057400"/>
            <a:ext cx="457200" cy="9144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2400" b="1" dirty="0" smtClean="0">
                <a:solidFill>
                  <a:srgbClr val="C00000"/>
                </a:solidFill>
              </a:rPr>
              <a:t>2013-2014 BUDGET HEARING</a:t>
            </a:r>
            <a:endParaRPr lang="en-US" sz="2400" b="1" dirty="0">
              <a:solidFill>
                <a:srgbClr val="C00000"/>
              </a:solidFill>
            </a:endParaRPr>
          </a:p>
        </p:txBody>
      </p:sp>
      <p:sp>
        <p:nvSpPr>
          <p:cNvPr id="8" name="Rectangle 7"/>
          <p:cNvSpPr/>
          <p:nvPr/>
        </p:nvSpPr>
        <p:spPr>
          <a:xfrm rot="5400000">
            <a:off x="4533900" y="647700"/>
            <a:ext cx="76200" cy="9144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grpId="0" nodeType="withEffect">
                                  <p:stCondLst>
                                    <p:cond delay="0"/>
                                  </p:stCondLst>
                                  <p:childTnLst>
                                    <p:set>
                                      <p:cBhvr>
                                        <p:cTn id="6" dur="1" fill="hold">
                                          <p:stCondLst>
                                            <p:cond delay="0"/>
                                          </p:stCondLst>
                                        </p:cTn>
                                        <p:tgtEl>
                                          <p:spTgt spid="6145"/>
                                        </p:tgtEl>
                                        <p:attrNameLst>
                                          <p:attrName>style.visibility</p:attrName>
                                        </p:attrNameLst>
                                      </p:cBhvr>
                                      <p:to>
                                        <p:strVal val="visible"/>
                                      </p:to>
                                    </p:set>
                                    <p:anim calcmode="lin" valueType="num">
                                      <p:cBhvr>
                                        <p:cTn id="7" dur="500" fill="hold"/>
                                        <p:tgtEl>
                                          <p:spTgt spid="6145"/>
                                        </p:tgtEl>
                                        <p:attrNameLst>
                                          <p:attrName>ppt_w</p:attrName>
                                        </p:attrNameLst>
                                      </p:cBhvr>
                                      <p:tavLst>
                                        <p:tav tm="0">
                                          <p:val>
                                            <p:strVal val="#ppt_w*0.05"/>
                                          </p:val>
                                        </p:tav>
                                        <p:tav tm="100000">
                                          <p:val>
                                            <p:strVal val="#ppt_w"/>
                                          </p:val>
                                        </p:tav>
                                      </p:tavLst>
                                    </p:anim>
                                    <p:anim calcmode="lin" valueType="num">
                                      <p:cBhvr>
                                        <p:cTn id="8" dur="500" fill="hold"/>
                                        <p:tgtEl>
                                          <p:spTgt spid="6145"/>
                                        </p:tgtEl>
                                        <p:attrNameLst>
                                          <p:attrName>ppt_h</p:attrName>
                                        </p:attrNameLst>
                                      </p:cBhvr>
                                      <p:tavLst>
                                        <p:tav tm="0">
                                          <p:val>
                                            <p:strVal val="#ppt_h"/>
                                          </p:val>
                                        </p:tav>
                                        <p:tav tm="100000">
                                          <p:val>
                                            <p:strVal val="#ppt_h"/>
                                          </p:val>
                                        </p:tav>
                                      </p:tavLst>
                                    </p:anim>
                                    <p:anim calcmode="lin" valueType="num">
                                      <p:cBhvr>
                                        <p:cTn id="9" dur="500" fill="hold"/>
                                        <p:tgtEl>
                                          <p:spTgt spid="6145"/>
                                        </p:tgtEl>
                                        <p:attrNameLst>
                                          <p:attrName>ppt_x</p:attrName>
                                        </p:attrNameLst>
                                      </p:cBhvr>
                                      <p:tavLst>
                                        <p:tav tm="0">
                                          <p:val>
                                            <p:strVal val="#ppt_x-.2"/>
                                          </p:val>
                                        </p:tav>
                                        <p:tav tm="100000">
                                          <p:val>
                                            <p:strVal val="#ppt_x"/>
                                          </p:val>
                                        </p:tav>
                                      </p:tavLst>
                                    </p:anim>
                                    <p:anim calcmode="lin" valueType="num">
                                      <p:cBhvr>
                                        <p:cTn id="10" dur="500" fill="hold"/>
                                        <p:tgtEl>
                                          <p:spTgt spid="6145"/>
                                        </p:tgtEl>
                                        <p:attrNameLst>
                                          <p:attrName>ppt_y</p:attrName>
                                        </p:attrNameLst>
                                      </p:cBhvr>
                                      <p:tavLst>
                                        <p:tav tm="0">
                                          <p:val>
                                            <p:strVal val="#ppt_y"/>
                                          </p:val>
                                        </p:tav>
                                        <p:tav tm="100000">
                                          <p:val>
                                            <p:strVal val="#ppt_y"/>
                                          </p:val>
                                        </p:tav>
                                      </p:tavLst>
                                    </p:anim>
                                    <p:animEffect transition="in" filter="fade">
                                      <p:cBhvr>
                                        <p:cTn id="11" dur="500"/>
                                        <p:tgtEl>
                                          <p:spTgt spid="61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4"/>
          <p:cNvSpPr>
            <a:spLocks noGrp="1" noChangeArrowheads="1"/>
          </p:cNvSpPr>
          <p:nvPr>
            <p:ph type="ctrTitle"/>
          </p:nvPr>
        </p:nvSpPr>
        <p:spPr>
          <a:xfrm>
            <a:off x="0" y="609600"/>
            <a:ext cx="9144000" cy="5105400"/>
          </a:xfrm>
          <a:noFill/>
          <a:effectLst>
            <a:softEdge rad="635000"/>
          </a:effectLst>
        </p:spPr>
        <p:txBody>
          <a:bodyPr/>
          <a:lstStyle/>
          <a:p>
            <a:pPr algn="ctr" eaLnBrk="1" hangingPunct="1">
              <a:defRPr/>
            </a:pPr>
            <a:r>
              <a:rPr lang="en-US" sz="800" b="1" dirty="0" smtClean="0">
                <a:solidFill>
                  <a:schemeClr val="bg1"/>
                </a:solidFill>
                <a:latin typeface="+mn-lt"/>
              </a:rPr>
              <a:t/>
            </a:r>
            <a:br>
              <a:rPr lang="en-US" sz="800" b="1" dirty="0" smtClean="0">
                <a:solidFill>
                  <a:schemeClr val="bg1"/>
                </a:solidFill>
                <a:latin typeface="+mn-lt"/>
              </a:rPr>
            </a:br>
            <a:r>
              <a:rPr lang="en-US" sz="800" b="1" dirty="0" smtClean="0">
                <a:solidFill>
                  <a:schemeClr val="bg1"/>
                </a:solidFill>
                <a:latin typeface="+mn-lt"/>
              </a:rPr>
              <a:t/>
            </a:r>
            <a:br>
              <a:rPr lang="en-US" sz="800" b="1" dirty="0" smtClean="0">
                <a:solidFill>
                  <a:schemeClr val="bg1"/>
                </a:solidFill>
                <a:latin typeface="+mn-lt"/>
              </a:rPr>
            </a:br>
            <a:r>
              <a:rPr lang="en-US" sz="800" b="1" dirty="0" smtClean="0">
                <a:solidFill>
                  <a:schemeClr val="bg1"/>
                </a:solidFill>
                <a:latin typeface="+mn-lt"/>
              </a:rPr>
              <a:t/>
            </a:r>
            <a:br>
              <a:rPr lang="en-US" sz="800" b="1" dirty="0" smtClean="0">
                <a:solidFill>
                  <a:schemeClr val="bg1"/>
                </a:solidFill>
                <a:latin typeface="+mn-lt"/>
              </a:rPr>
            </a:br>
            <a:r>
              <a:rPr lang="en-US" sz="800" b="1" dirty="0" smtClean="0">
                <a:solidFill>
                  <a:schemeClr val="bg1"/>
                </a:solidFill>
                <a:latin typeface="+mn-lt"/>
              </a:rPr>
              <a:t/>
            </a:r>
            <a:br>
              <a:rPr lang="en-US" sz="800" b="1" dirty="0" smtClean="0">
                <a:solidFill>
                  <a:schemeClr val="bg1"/>
                </a:solidFill>
                <a:latin typeface="+mn-lt"/>
              </a:rPr>
            </a:br>
            <a:r>
              <a:rPr lang="en-US" sz="4800" dirty="0" smtClean="0">
                <a:solidFill>
                  <a:schemeClr val="bg1"/>
                </a:solidFill>
                <a:latin typeface="+mn-lt"/>
              </a:rPr>
              <a:t>Deliberative Session</a:t>
            </a:r>
            <a:r>
              <a:rPr lang="en-US" dirty="0" smtClean="0">
                <a:solidFill>
                  <a:schemeClr val="bg1"/>
                </a:solidFill>
                <a:latin typeface="+mn-lt"/>
              </a:rPr>
              <a:t/>
            </a:r>
            <a:br>
              <a:rPr lang="en-US" dirty="0" smtClean="0">
                <a:solidFill>
                  <a:schemeClr val="bg1"/>
                </a:solidFill>
                <a:latin typeface="+mn-lt"/>
              </a:rPr>
            </a:br>
            <a:r>
              <a:rPr lang="en-US" sz="4800" dirty="0" smtClean="0">
                <a:solidFill>
                  <a:schemeClr val="bg1"/>
                </a:solidFill>
                <a:latin typeface="+mn-lt"/>
              </a:rPr>
              <a:t>Thursday, February 7, 2013</a:t>
            </a:r>
            <a:r>
              <a:rPr lang="en-US" sz="2400" dirty="0" smtClean="0">
                <a:solidFill>
                  <a:schemeClr val="bg1"/>
                </a:solidFill>
                <a:latin typeface="+mn-lt"/>
              </a:rPr>
              <a:t/>
            </a:r>
            <a:br>
              <a:rPr lang="en-US" sz="2400" dirty="0" smtClean="0">
                <a:solidFill>
                  <a:schemeClr val="bg1"/>
                </a:solidFill>
                <a:latin typeface="+mn-lt"/>
              </a:rPr>
            </a:br>
            <a:r>
              <a:rPr lang="en-US" sz="800" dirty="0" smtClean="0">
                <a:solidFill>
                  <a:schemeClr val="bg1"/>
                </a:solidFill>
                <a:latin typeface="+mn-lt"/>
              </a:rPr>
              <a:t/>
            </a:r>
            <a:br>
              <a:rPr lang="en-US" sz="800" dirty="0" smtClean="0">
                <a:solidFill>
                  <a:schemeClr val="bg1"/>
                </a:solidFill>
                <a:latin typeface="+mn-lt"/>
              </a:rPr>
            </a:br>
            <a:r>
              <a:rPr lang="en-US" sz="2400" dirty="0" smtClean="0">
                <a:solidFill>
                  <a:schemeClr val="bg1"/>
                </a:solidFill>
                <a:latin typeface="+mn-lt"/>
              </a:rPr>
              <a:t>7:00 PM at the Performing Arts Center</a:t>
            </a:r>
            <a:r>
              <a:rPr lang="en-US" b="1" dirty="0" smtClean="0">
                <a:solidFill>
                  <a:schemeClr val="bg1"/>
                </a:solidFill>
              </a:rPr>
              <a:t/>
            </a:r>
            <a:br>
              <a:rPr lang="en-US" b="1" dirty="0" smtClean="0">
                <a:solidFill>
                  <a:schemeClr val="bg1"/>
                </a:solidFill>
              </a:rPr>
            </a:br>
            <a:endParaRPr lang="en-US" b="1" dirty="0" smtClean="0">
              <a:solidFill>
                <a:schemeClr val="bg1"/>
              </a:solidFill>
              <a:latin typeface="+mn-lt"/>
            </a:endParaRPr>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withEffect">
                                  <p:stCondLst>
                                    <p:cond delay="0"/>
                                  </p:stCondLst>
                                  <p:childTnLst>
                                    <p:set>
                                      <p:cBhvr>
                                        <p:cTn id="6" dur="1" fill="hold">
                                          <p:stCondLst>
                                            <p:cond delay="0"/>
                                          </p:stCondLst>
                                        </p:cTn>
                                        <p:tgtEl>
                                          <p:spTgt spid="13314"/>
                                        </p:tgtEl>
                                        <p:attrNameLst>
                                          <p:attrName>style.visibility</p:attrName>
                                        </p:attrNameLst>
                                      </p:cBhvr>
                                      <p:to>
                                        <p:strVal val="visible"/>
                                      </p:to>
                                    </p:set>
                                    <p:anim calcmode="lin" valueType="num">
                                      <p:cBhvr>
                                        <p:cTn id="7" dur="1000" fill="hold"/>
                                        <p:tgtEl>
                                          <p:spTgt spid="13314"/>
                                        </p:tgtEl>
                                        <p:attrNameLst>
                                          <p:attrName>ppt_w</p:attrName>
                                        </p:attrNameLst>
                                      </p:cBhvr>
                                      <p:tavLst>
                                        <p:tav tm="0">
                                          <p:val>
                                            <p:fltVal val="0"/>
                                          </p:val>
                                        </p:tav>
                                        <p:tav tm="100000">
                                          <p:val>
                                            <p:strVal val="#ppt_w"/>
                                          </p:val>
                                        </p:tav>
                                      </p:tavLst>
                                    </p:anim>
                                    <p:anim calcmode="lin" valueType="num">
                                      <p:cBhvr>
                                        <p:cTn id="8" dur="1000" fill="hold"/>
                                        <p:tgtEl>
                                          <p:spTgt spid="13314"/>
                                        </p:tgtEl>
                                        <p:attrNameLst>
                                          <p:attrName>ppt_h</p:attrName>
                                        </p:attrNameLst>
                                      </p:cBhvr>
                                      <p:tavLst>
                                        <p:tav tm="0">
                                          <p:val>
                                            <p:fltVal val="0"/>
                                          </p:val>
                                        </p:tav>
                                        <p:tav tm="100000">
                                          <p:val>
                                            <p:strVal val="#ppt_h"/>
                                          </p:val>
                                        </p:tav>
                                      </p:tavLst>
                                    </p:anim>
                                    <p:anim calcmode="lin" valueType="num">
                                      <p:cBhvr>
                                        <p:cTn id="9" dur="1000" fill="hold"/>
                                        <p:tgtEl>
                                          <p:spTgt spid="1331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331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Grp="1" noChangeArrowheads="1"/>
          </p:cNvSpPr>
          <p:nvPr>
            <p:ph type="ctrTitle"/>
          </p:nvPr>
        </p:nvSpPr>
        <p:spPr>
          <a:xfrm>
            <a:off x="457200" y="2286000"/>
            <a:ext cx="8229600" cy="2133600"/>
          </a:xfrm>
          <a:noFill/>
          <a:effectLst>
            <a:softEdge rad="635000"/>
          </a:effectLst>
        </p:spPr>
        <p:txBody>
          <a:bodyPr/>
          <a:lstStyle/>
          <a:p>
            <a:pPr algn="ctr" eaLnBrk="1" hangingPunct="1">
              <a:defRPr/>
            </a:pPr>
            <a:r>
              <a:rPr lang="en-US" sz="8800" dirty="0" smtClean="0">
                <a:solidFill>
                  <a:schemeClr val="bg1"/>
                </a:solidFill>
                <a:latin typeface="+mn-lt"/>
              </a:rPr>
              <a:t>Thank You</a:t>
            </a:r>
          </a:p>
        </p:txBody>
      </p:sp>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withEffect">
                                  <p:stCondLst>
                                    <p:cond delay="0"/>
                                  </p:stCondLst>
                                  <p:childTnLst>
                                    <p:animScale>
                                      <p:cBhvr>
                                        <p:cTn id="6" dur="2000" fill="hold"/>
                                        <p:tgtEl>
                                          <p:spTgt spid="14338"/>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04800" y="4876800"/>
          <a:ext cx="8534399" cy="1583436"/>
        </p:xfrm>
        <a:graphic>
          <a:graphicData uri="http://schemas.openxmlformats.org/drawingml/2006/table">
            <a:tbl>
              <a:tblPr/>
              <a:tblGrid>
                <a:gridCol w="813155"/>
                <a:gridCol w="2573748"/>
                <a:gridCol w="1174972"/>
                <a:gridCol w="1174972"/>
                <a:gridCol w="1230923"/>
                <a:gridCol w="1566629"/>
              </a:tblGrid>
              <a:tr h="285750">
                <a:tc>
                  <a:txBody>
                    <a:bodyPr/>
                    <a:lstStyle/>
                    <a:p>
                      <a:pPr marL="0" marR="0">
                        <a:lnSpc>
                          <a:spcPct val="115000"/>
                        </a:lnSpc>
                        <a:spcBef>
                          <a:spcPts val="0"/>
                        </a:spcBef>
                        <a:spcAft>
                          <a:spcPts val="0"/>
                        </a:spcAft>
                      </a:pPr>
                      <a:r>
                        <a:rPr lang="en-US" sz="1200" b="1" dirty="0">
                          <a:solidFill>
                            <a:schemeClr val="tx1"/>
                          </a:solidFill>
                          <a:latin typeface="+mn-lt"/>
                          <a:ea typeface="Times New Roman"/>
                          <a:cs typeface="Times New Roman"/>
                        </a:rPr>
                        <a:t> </a:t>
                      </a:r>
                      <a:endParaRPr lang="en-US" sz="1200" dirty="0">
                        <a:solidFill>
                          <a:schemeClr val="tx1"/>
                        </a:solidFill>
                        <a:latin typeface="+mn-lt"/>
                        <a:ea typeface="Calibri"/>
                        <a:cs typeface="Times New Roman"/>
                      </a:endParaRPr>
                    </a:p>
                  </a:txBody>
                  <a:tcPr marL="47958" marR="47958" marT="0" marB="0" anchor="b">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solidFill>
                      <a:schemeClr val="bg1"/>
                    </a:solidFill>
                  </a:tcPr>
                </a:tc>
                <a:tc>
                  <a:txBody>
                    <a:bodyPr/>
                    <a:lstStyle/>
                    <a:p>
                      <a:pPr marL="0" marR="0" algn="r">
                        <a:lnSpc>
                          <a:spcPct val="115000"/>
                        </a:lnSpc>
                        <a:spcBef>
                          <a:spcPts val="0"/>
                        </a:spcBef>
                        <a:spcAft>
                          <a:spcPts val="0"/>
                        </a:spcAft>
                      </a:pPr>
                      <a:r>
                        <a:rPr lang="en-US" sz="1200" b="1" dirty="0">
                          <a:solidFill>
                            <a:schemeClr val="tx1"/>
                          </a:solidFill>
                          <a:latin typeface="+mn-lt"/>
                          <a:ea typeface="Times New Roman"/>
                          <a:cs typeface="Times New Roman"/>
                        </a:rPr>
                        <a:t> </a:t>
                      </a:r>
                      <a:endParaRPr lang="en-US" sz="1200" dirty="0">
                        <a:solidFill>
                          <a:schemeClr val="tx1"/>
                        </a:solidFill>
                        <a:latin typeface="+mn-lt"/>
                        <a:ea typeface="Calibri"/>
                        <a:cs typeface="Times New Roman"/>
                      </a:endParaRPr>
                    </a:p>
                  </a:txBody>
                  <a:tcPr marL="47958" marR="47958" marT="0" marB="0" anchor="b">
                    <a:lnL>
                      <a:noFill/>
                    </a:lnL>
                    <a:lnR>
                      <a:noFill/>
                    </a:lnR>
                    <a:lnT w="12700" cap="flat" cmpd="sng" algn="ctr">
                      <a:solidFill>
                        <a:schemeClr val="tx1"/>
                      </a:solidFill>
                      <a:prstDash val="solid"/>
                      <a:round/>
                      <a:headEnd type="none" w="med" len="med"/>
                      <a:tailEnd type="none" w="med" len="med"/>
                    </a:lnT>
                    <a:lnB>
                      <a:noFill/>
                    </a:lnB>
                    <a:solidFill>
                      <a:schemeClr val="bg1"/>
                    </a:solidFill>
                  </a:tcPr>
                </a:tc>
                <a:tc>
                  <a:txBody>
                    <a:bodyPr/>
                    <a:lstStyle/>
                    <a:p>
                      <a:pPr marL="0" marR="0" algn="ctr">
                        <a:lnSpc>
                          <a:spcPct val="115000"/>
                        </a:lnSpc>
                        <a:spcBef>
                          <a:spcPts val="0"/>
                        </a:spcBef>
                        <a:spcAft>
                          <a:spcPts val="0"/>
                        </a:spcAft>
                      </a:pPr>
                      <a:r>
                        <a:rPr lang="en-US" sz="1200" b="1" dirty="0">
                          <a:solidFill>
                            <a:srgbClr val="FF0000"/>
                          </a:solidFill>
                          <a:effectLst/>
                          <a:latin typeface="+mn-lt"/>
                          <a:ea typeface="Times New Roman"/>
                          <a:cs typeface="Times New Roman"/>
                        </a:rPr>
                        <a:t>Prior Year </a:t>
                      </a:r>
                      <a:endParaRPr lang="en-US" sz="1200" dirty="0">
                        <a:solidFill>
                          <a:srgbClr val="FF0000"/>
                        </a:solidFill>
                        <a:effectLst/>
                        <a:latin typeface="+mn-lt"/>
                        <a:ea typeface="Calibri"/>
                        <a:cs typeface="Times New Roman"/>
                      </a:endParaRPr>
                    </a:p>
                  </a:txBody>
                  <a:tcPr marL="47958" marR="47958" marT="0" marB="0" anchor="b">
                    <a:lnL>
                      <a:noFill/>
                    </a:lnL>
                    <a:lnR>
                      <a:noFill/>
                    </a:lnR>
                    <a:lnT w="12700" cap="flat" cmpd="sng" algn="ctr">
                      <a:solidFill>
                        <a:schemeClr val="tx1"/>
                      </a:solidFill>
                      <a:prstDash val="solid"/>
                      <a:round/>
                      <a:headEnd type="none" w="med" len="med"/>
                      <a:tailEnd type="none" w="med" len="med"/>
                    </a:lnT>
                    <a:lnB>
                      <a:noFill/>
                    </a:lnB>
                    <a:solidFill>
                      <a:schemeClr val="bg1"/>
                    </a:solidFill>
                  </a:tcPr>
                </a:tc>
                <a:tc rowSpan="3">
                  <a:txBody>
                    <a:bodyPr/>
                    <a:lstStyle/>
                    <a:p>
                      <a:pPr marL="0" marR="0" algn="ctr">
                        <a:lnSpc>
                          <a:spcPct val="115000"/>
                        </a:lnSpc>
                        <a:spcBef>
                          <a:spcPts val="0"/>
                        </a:spcBef>
                        <a:spcAft>
                          <a:spcPts val="0"/>
                        </a:spcAft>
                      </a:pPr>
                      <a:r>
                        <a:rPr lang="en-US" sz="1200" b="1" dirty="0">
                          <a:solidFill>
                            <a:srgbClr val="00B050"/>
                          </a:solidFill>
                          <a:effectLst/>
                          <a:latin typeface="+mn-lt"/>
                          <a:ea typeface="Times New Roman"/>
                          <a:cs typeface="Times New Roman"/>
                        </a:rPr>
                        <a:t>Reductions &amp; Increases</a:t>
                      </a:r>
                      <a:endParaRPr lang="en-US" sz="1200" dirty="0">
                        <a:solidFill>
                          <a:srgbClr val="00B050"/>
                        </a:solidFill>
                        <a:effectLst/>
                        <a:latin typeface="+mn-lt"/>
                        <a:ea typeface="Calibri"/>
                        <a:cs typeface="Times New Roman"/>
                      </a:endParaRPr>
                    </a:p>
                  </a:txBody>
                  <a:tcPr marL="47958" marR="47958" marT="0" marB="0" anchor="ctr">
                    <a:lnL>
                      <a:noFill/>
                    </a:lnL>
                    <a:lnR>
                      <a:noFill/>
                    </a:lnR>
                    <a:lnT w="12700" cap="flat" cmpd="sng" algn="ctr">
                      <a:solidFill>
                        <a:schemeClr val="tx1"/>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200" b="1" dirty="0">
                          <a:solidFill>
                            <a:srgbClr val="0070C0"/>
                          </a:solidFill>
                          <a:effectLst/>
                          <a:latin typeface="+mn-lt"/>
                          <a:ea typeface="Times New Roman"/>
                          <a:cs typeface="Times New Roman"/>
                        </a:rPr>
                        <a:t>Minus</a:t>
                      </a:r>
                      <a:endParaRPr lang="en-US" sz="1200" dirty="0">
                        <a:solidFill>
                          <a:srgbClr val="0070C0"/>
                        </a:solidFill>
                        <a:effectLst/>
                        <a:latin typeface="+mn-lt"/>
                        <a:ea typeface="Calibri"/>
                        <a:cs typeface="Times New Roman"/>
                      </a:endParaRPr>
                    </a:p>
                  </a:txBody>
                  <a:tcPr marL="47958" marR="47958" marT="0" marB="0" anchor="b">
                    <a:lnL>
                      <a:noFill/>
                    </a:lnL>
                    <a:lnR>
                      <a:noFill/>
                    </a:lnR>
                    <a:lnT w="12700" cap="flat" cmpd="sng" algn="ctr">
                      <a:solidFill>
                        <a:schemeClr val="tx1"/>
                      </a:solidFill>
                      <a:prstDash val="solid"/>
                      <a:round/>
                      <a:headEnd type="none" w="med" len="med"/>
                      <a:tailEnd type="none" w="med" len="med"/>
                    </a:lnT>
                    <a:lnB>
                      <a:noFill/>
                    </a:lnB>
                    <a:solidFill>
                      <a:schemeClr val="bg1"/>
                    </a:solidFill>
                  </a:tcPr>
                </a:tc>
                <a:tc>
                  <a:txBody>
                    <a:bodyPr/>
                    <a:lstStyle/>
                    <a:p>
                      <a:pPr marL="0" marR="0" algn="ctr">
                        <a:lnSpc>
                          <a:spcPct val="115000"/>
                        </a:lnSpc>
                        <a:spcBef>
                          <a:spcPts val="0"/>
                        </a:spcBef>
                        <a:spcAft>
                          <a:spcPts val="0"/>
                        </a:spcAft>
                      </a:pPr>
                      <a:r>
                        <a:rPr lang="en-US" sz="1200" b="1" dirty="0">
                          <a:solidFill>
                            <a:schemeClr val="tx1"/>
                          </a:solidFill>
                          <a:latin typeface="+mn-lt"/>
                          <a:ea typeface="Times New Roman"/>
                          <a:cs typeface="Times New Roman"/>
                        </a:rPr>
                        <a:t> </a:t>
                      </a:r>
                      <a:endParaRPr lang="en-US" sz="1200" dirty="0">
                        <a:solidFill>
                          <a:schemeClr val="tx1"/>
                        </a:solidFill>
                        <a:latin typeface="+mn-lt"/>
                        <a:ea typeface="Calibri"/>
                        <a:cs typeface="Times New Roman"/>
                      </a:endParaRPr>
                    </a:p>
                  </a:txBody>
                  <a:tcPr marL="47958" marR="47958" marT="0" marB="0" anchor="b">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chemeClr val="bg1"/>
                    </a:solidFill>
                  </a:tcPr>
                </a:tc>
              </a:tr>
              <a:tr h="190500">
                <a:tc>
                  <a:txBody>
                    <a:bodyPr/>
                    <a:lstStyle/>
                    <a:p>
                      <a:pPr marL="0" marR="0">
                        <a:lnSpc>
                          <a:spcPct val="115000"/>
                        </a:lnSpc>
                        <a:spcBef>
                          <a:spcPts val="0"/>
                        </a:spcBef>
                        <a:spcAft>
                          <a:spcPts val="0"/>
                        </a:spcAft>
                      </a:pPr>
                      <a:r>
                        <a:rPr lang="en-US" sz="1200" i="1" dirty="0">
                          <a:solidFill>
                            <a:schemeClr val="tx1"/>
                          </a:solidFill>
                          <a:latin typeface="+mn-lt"/>
                          <a:ea typeface="Times New Roman"/>
                          <a:cs typeface="Times New Roman"/>
                        </a:rPr>
                        <a:t> </a:t>
                      </a:r>
                      <a:endParaRPr lang="en-US" sz="1200" dirty="0">
                        <a:solidFill>
                          <a:schemeClr val="tx1"/>
                        </a:solidFill>
                        <a:latin typeface="+mn-lt"/>
                        <a:ea typeface="Calibri"/>
                        <a:cs typeface="Times New Roman"/>
                      </a:endParaRPr>
                    </a:p>
                  </a:txBody>
                  <a:tcPr marL="47958" marR="47958" marT="0" marB="0" anchor="b">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pPr marL="0" marR="0" algn="ctr">
                        <a:lnSpc>
                          <a:spcPct val="115000"/>
                        </a:lnSpc>
                        <a:spcBef>
                          <a:spcPts val="0"/>
                        </a:spcBef>
                        <a:spcAft>
                          <a:spcPts val="0"/>
                        </a:spcAft>
                      </a:pPr>
                      <a:r>
                        <a:rPr lang="en-US" sz="1200" b="1" dirty="0">
                          <a:solidFill>
                            <a:schemeClr val="tx1"/>
                          </a:solidFill>
                          <a:latin typeface="+mn-lt"/>
                          <a:ea typeface="Times New Roman"/>
                          <a:cs typeface="Times New Roman"/>
                        </a:rPr>
                        <a:t>PURPOSE OF APPROPRIATIONS</a:t>
                      </a:r>
                      <a:endParaRPr lang="en-US" sz="1200" dirty="0">
                        <a:solidFill>
                          <a:schemeClr val="tx1"/>
                        </a:solidFill>
                        <a:latin typeface="+mn-lt"/>
                        <a:ea typeface="Calibri"/>
                        <a:cs typeface="Times New Roman"/>
                      </a:endParaRPr>
                    </a:p>
                  </a:txBody>
                  <a:tcPr marL="47958" marR="47958" marT="0" marB="0" anchor="b">
                    <a:lnL>
                      <a:noFill/>
                    </a:lnL>
                    <a:lnR>
                      <a:noFill/>
                    </a:lnR>
                    <a:lnT>
                      <a:noFill/>
                    </a:lnT>
                    <a:lnB>
                      <a:noFill/>
                    </a:lnB>
                    <a:solidFill>
                      <a:schemeClr val="bg1"/>
                    </a:solidFill>
                  </a:tcPr>
                </a:tc>
                <a:tc>
                  <a:txBody>
                    <a:bodyPr/>
                    <a:lstStyle/>
                    <a:p>
                      <a:pPr marL="0" marR="0" algn="ctr">
                        <a:lnSpc>
                          <a:spcPct val="115000"/>
                        </a:lnSpc>
                        <a:spcBef>
                          <a:spcPts val="0"/>
                        </a:spcBef>
                        <a:spcAft>
                          <a:spcPts val="0"/>
                        </a:spcAft>
                      </a:pPr>
                      <a:r>
                        <a:rPr lang="en-US" sz="1200" b="1" dirty="0">
                          <a:solidFill>
                            <a:srgbClr val="FF0000"/>
                          </a:solidFill>
                          <a:effectLst/>
                          <a:latin typeface="+mn-lt"/>
                          <a:ea typeface="Times New Roman"/>
                          <a:cs typeface="Times New Roman"/>
                        </a:rPr>
                        <a:t>Adopted</a:t>
                      </a:r>
                      <a:endParaRPr lang="en-US" sz="1200" dirty="0">
                        <a:solidFill>
                          <a:srgbClr val="FF0000"/>
                        </a:solidFill>
                        <a:effectLst/>
                        <a:latin typeface="+mn-lt"/>
                        <a:ea typeface="Calibri"/>
                        <a:cs typeface="Times New Roman"/>
                      </a:endParaRPr>
                    </a:p>
                  </a:txBody>
                  <a:tcPr marL="47958" marR="47958" marT="0" marB="0" anchor="b">
                    <a:lnL>
                      <a:noFill/>
                    </a:lnL>
                    <a:lnR>
                      <a:noFill/>
                    </a:lnR>
                    <a:lnT>
                      <a:noFill/>
                    </a:lnT>
                    <a:lnB>
                      <a:noFill/>
                    </a:lnB>
                    <a:solidFill>
                      <a:schemeClr val="bg1"/>
                    </a:solidFill>
                  </a:tcPr>
                </a:tc>
                <a:tc vMerge="1">
                  <a:txBody>
                    <a:bodyPr/>
                    <a:lstStyle/>
                    <a:p>
                      <a:endParaRPr lang="en-US"/>
                    </a:p>
                  </a:txBody>
                  <a:tcPr/>
                </a:tc>
                <a:tc>
                  <a:txBody>
                    <a:bodyPr/>
                    <a:lstStyle/>
                    <a:p>
                      <a:pPr marL="0" marR="0" algn="ctr">
                        <a:lnSpc>
                          <a:spcPct val="115000"/>
                        </a:lnSpc>
                        <a:spcBef>
                          <a:spcPts val="0"/>
                        </a:spcBef>
                        <a:spcAft>
                          <a:spcPts val="0"/>
                        </a:spcAft>
                      </a:pPr>
                      <a:r>
                        <a:rPr lang="en-US" sz="1200" b="1" dirty="0">
                          <a:solidFill>
                            <a:srgbClr val="0070C0"/>
                          </a:solidFill>
                          <a:effectLst/>
                          <a:latin typeface="+mn-lt"/>
                          <a:ea typeface="Times New Roman"/>
                          <a:cs typeface="Times New Roman"/>
                        </a:rPr>
                        <a:t>1-Time</a:t>
                      </a:r>
                      <a:endParaRPr lang="en-US" sz="1200" dirty="0">
                        <a:solidFill>
                          <a:srgbClr val="0070C0"/>
                        </a:solidFill>
                        <a:effectLst/>
                        <a:latin typeface="+mn-lt"/>
                        <a:ea typeface="Calibri"/>
                        <a:cs typeface="Times New Roman"/>
                      </a:endParaRPr>
                    </a:p>
                  </a:txBody>
                  <a:tcPr marL="47958" marR="47958" marT="0" marB="0" anchor="b">
                    <a:lnL>
                      <a:noFill/>
                    </a:lnL>
                    <a:lnR>
                      <a:noFill/>
                    </a:lnR>
                    <a:lnT>
                      <a:noFill/>
                    </a:lnT>
                    <a:lnB>
                      <a:noFill/>
                    </a:lnB>
                    <a:solidFill>
                      <a:schemeClr val="bg1"/>
                    </a:solidFill>
                  </a:tcPr>
                </a:tc>
                <a:tc>
                  <a:txBody>
                    <a:bodyPr/>
                    <a:lstStyle/>
                    <a:p>
                      <a:pPr marL="0" marR="0" algn="r">
                        <a:lnSpc>
                          <a:spcPct val="115000"/>
                        </a:lnSpc>
                        <a:spcBef>
                          <a:spcPts val="0"/>
                        </a:spcBef>
                        <a:spcAft>
                          <a:spcPts val="0"/>
                        </a:spcAft>
                      </a:pPr>
                      <a:r>
                        <a:rPr lang="en-US" sz="1200" b="1" dirty="0">
                          <a:solidFill>
                            <a:schemeClr val="tx1"/>
                          </a:solidFill>
                          <a:latin typeface="+mn-lt"/>
                          <a:ea typeface="Times New Roman"/>
                          <a:cs typeface="Times New Roman"/>
                        </a:rPr>
                        <a:t>DEFAULT BUDGET</a:t>
                      </a:r>
                      <a:endParaRPr lang="en-US" sz="1200" dirty="0">
                        <a:solidFill>
                          <a:schemeClr val="tx1"/>
                        </a:solidFill>
                        <a:latin typeface="+mn-lt"/>
                        <a:ea typeface="Calibri"/>
                        <a:cs typeface="Times New Roman"/>
                      </a:endParaRPr>
                    </a:p>
                  </a:txBody>
                  <a:tcPr marL="47958" marR="47958" marT="0" marB="0" anchor="b">
                    <a:lnL>
                      <a:noFill/>
                    </a:lnL>
                    <a:lnR w="12700" cap="flat" cmpd="sng" algn="ctr">
                      <a:solidFill>
                        <a:schemeClr val="tx1"/>
                      </a:solidFill>
                      <a:prstDash val="solid"/>
                      <a:round/>
                      <a:headEnd type="none" w="med" len="med"/>
                      <a:tailEnd type="none" w="med" len="med"/>
                    </a:lnR>
                    <a:lnT>
                      <a:noFill/>
                    </a:lnT>
                    <a:lnB>
                      <a:noFill/>
                    </a:lnB>
                    <a:solidFill>
                      <a:schemeClr val="bg1"/>
                    </a:solidFill>
                  </a:tcPr>
                </a:tc>
              </a:tr>
              <a:tr h="381000">
                <a:tc>
                  <a:txBody>
                    <a:bodyPr/>
                    <a:lstStyle/>
                    <a:p>
                      <a:pPr marL="0" marR="0" algn="ctr">
                        <a:lnSpc>
                          <a:spcPct val="115000"/>
                        </a:lnSpc>
                        <a:spcBef>
                          <a:spcPts val="0"/>
                        </a:spcBef>
                        <a:spcAft>
                          <a:spcPts val="0"/>
                        </a:spcAft>
                      </a:pPr>
                      <a:r>
                        <a:rPr lang="en-US" sz="1200" b="1">
                          <a:solidFill>
                            <a:schemeClr val="tx1"/>
                          </a:solidFill>
                          <a:latin typeface="+mn-lt"/>
                          <a:ea typeface="Times New Roman"/>
                          <a:cs typeface="Times New Roman"/>
                        </a:rPr>
                        <a:t>Acct.#</a:t>
                      </a:r>
                      <a:endParaRPr lang="en-US" sz="1200">
                        <a:solidFill>
                          <a:schemeClr val="tx1"/>
                        </a:solidFill>
                        <a:latin typeface="+mn-lt"/>
                        <a:ea typeface="Calibri"/>
                        <a:cs typeface="Times New Roman"/>
                      </a:endParaRPr>
                    </a:p>
                  </a:txBody>
                  <a:tcPr marL="47958" marR="47958" marT="0" marB="0" anchor="b">
                    <a:lnL w="12700" cap="flat" cmpd="sng" algn="ctr">
                      <a:solidFill>
                        <a:schemeClr val="tx1"/>
                      </a:solidFill>
                      <a:prstDash val="solid"/>
                      <a:round/>
                      <a:headEnd type="none" w="med" len="med"/>
                      <a:tailEnd type="none" w="med" len="med"/>
                    </a:lnL>
                    <a:lnR>
                      <a:noFill/>
                    </a:lnR>
                    <a:lnT>
                      <a:noFill/>
                    </a:lnT>
                    <a:lnB w="28575" cap="flat" cmpd="dbl"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200" b="1" dirty="0">
                          <a:solidFill>
                            <a:schemeClr val="tx1"/>
                          </a:solidFill>
                          <a:latin typeface="+mn-lt"/>
                          <a:ea typeface="Times New Roman"/>
                          <a:cs typeface="Times New Roman"/>
                        </a:rPr>
                        <a:t>(RSA 32:3,V)</a:t>
                      </a:r>
                      <a:endParaRPr lang="en-US" sz="1200" dirty="0">
                        <a:solidFill>
                          <a:schemeClr val="tx1"/>
                        </a:solidFill>
                        <a:latin typeface="+mn-lt"/>
                        <a:ea typeface="Calibri"/>
                        <a:cs typeface="Times New Roman"/>
                      </a:endParaRPr>
                    </a:p>
                  </a:txBody>
                  <a:tcPr marL="47958" marR="47958" marT="0" marB="0" anchor="b">
                    <a:lnL>
                      <a:noFill/>
                    </a:lnL>
                    <a:lnR>
                      <a:noFill/>
                    </a:lnR>
                    <a:lnT>
                      <a:noFill/>
                    </a:lnT>
                    <a:lnB w="28575" cap="flat" cmpd="dbl"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200" b="1" dirty="0">
                          <a:solidFill>
                            <a:srgbClr val="FF0000"/>
                          </a:solidFill>
                          <a:effectLst/>
                          <a:latin typeface="+mn-lt"/>
                          <a:ea typeface="Times New Roman"/>
                          <a:cs typeface="Times New Roman"/>
                        </a:rPr>
                        <a:t>Operating Budget</a:t>
                      </a:r>
                      <a:endParaRPr lang="en-US" sz="1200" dirty="0">
                        <a:solidFill>
                          <a:srgbClr val="FF0000"/>
                        </a:solidFill>
                        <a:effectLst/>
                        <a:latin typeface="+mn-lt"/>
                        <a:ea typeface="Calibri"/>
                        <a:cs typeface="Times New Roman"/>
                      </a:endParaRPr>
                    </a:p>
                  </a:txBody>
                  <a:tcPr marL="47958" marR="47958" marT="0" marB="0" anchor="b">
                    <a:lnL>
                      <a:noFill/>
                    </a:lnL>
                    <a:lnR>
                      <a:noFill/>
                    </a:lnR>
                    <a:lnT>
                      <a:noFill/>
                    </a:lnT>
                    <a:lnB w="28575" cap="flat" cmpd="dbl" algn="ctr">
                      <a:solidFill>
                        <a:srgbClr val="000000"/>
                      </a:solidFill>
                      <a:prstDash val="solid"/>
                      <a:round/>
                      <a:headEnd type="none" w="med" len="med"/>
                      <a:tailEnd type="none" w="med" len="med"/>
                    </a:lnB>
                    <a:solidFill>
                      <a:schemeClr val="bg1"/>
                    </a:solidFill>
                  </a:tcPr>
                </a:tc>
                <a:tc vMerge="1">
                  <a:txBody>
                    <a:bodyPr/>
                    <a:lstStyle/>
                    <a:p>
                      <a:endParaRPr lang="en-US"/>
                    </a:p>
                  </a:txBody>
                  <a:tcPr/>
                </a:tc>
                <a:tc>
                  <a:txBody>
                    <a:bodyPr/>
                    <a:lstStyle/>
                    <a:p>
                      <a:pPr marL="0" marR="0" algn="ctr">
                        <a:lnSpc>
                          <a:spcPct val="115000"/>
                        </a:lnSpc>
                        <a:spcBef>
                          <a:spcPts val="0"/>
                        </a:spcBef>
                        <a:spcAft>
                          <a:spcPts val="0"/>
                        </a:spcAft>
                      </a:pPr>
                      <a:r>
                        <a:rPr lang="en-US" sz="1200" b="1" dirty="0">
                          <a:solidFill>
                            <a:srgbClr val="0070C0"/>
                          </a:solidFill>
                          <a:effectLst/>
                          <a:latin typeface="+mn-lt"/>
                          <a:ea typeface="Times New Roman"/>
                          <a:cs typeface="Times New Roman"/>
                        </a:rPr>
                        <a:t>Appropriations</a:t>
                      </a:r>
                      <a:endParaRPr lang="en-US" sz="1200" dirty="0">
                        <a:solidFill>
                          <a:srgbClr val="0070C0"/>
                        </a:solidFill>
                        <a:effectLst/>
                        <a:latin typeface="+mn-lt"/>
                        <a:ea typeface="Calibri"/>
                        <a:cs typeface="Times New Roman"/>
                      </a:endParaRPr>
                    </a:p>
                  </a:txBody>
                  <a:tcPr marL="47958" marR="47958" marT="0" marB="0" anchor="b">
                    <a:lnL>
                      <a:noFill/>
                    </a:lnL>
                    <a:lnR>
                      <a:noFill/>
                    </a:lnR>
                    <a:lnT>
                      <a:noFill/>
                    </a:lnT>
                    <a:lnB w="28575" cap="flat" cmpd="dbl"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200" b="1">
                          <a:solidFill>
                            <a:schemeClr val="tx1"/>
                          </a:solidFill>
                          <a:latin typeface="+mn-lt"/>
                          <a:ea typeface="Times New Roman"/>
                          <a:cs typeface="Times New Roman"/>
                        </a:rPr>
                        <a:t> </a:t>
                      </a:r>
                      <a:endParaRPr lang="en-US" sz="1200">
                        <a:solidFill>
                          <a:schemeClr val="tx1"/>
                        </a:solidFill>
                        <a:latin typeface="+mn-lt"/>
                        <a:ea typeface="Calibri"/>
                        <a:cs typeface="Times New Roman"/>
                      </a:endParaRPr>
                    </a:p>
                  </a:txBody>
                  <a:tcPr marL="47958" marR="47958" marT="0" marB="0" anchor="b">
                    <a:lnL>
                      <a:noFill/>
                    </a:lnL>
                    <a:lnR w="12700" cap="flat" cmpd="sng" algn="ctr">
                      <a:solidFill>
                        <a:schemeClr val="tx1"/>
                      </a:solidFill>
                      <a:prstDash val="solid"/>
                      <a:round/>
                      <a:headEnd type="none" w="med" len="med"/>
                      <a:tailEnd type="none" w="med" len="med"/>
                    </a:lnR>
                    <a:lnT>
                      <a:noFill/>
                    </a:lnT>
                    <a:lnB w="28575" cap="flat" cmpd="dbl" algn="ctr">
                      <a:solidFill>
                        <a:srgbClr val="000000"/>
                      </a:solidFill>
                      <a:prstDash val="solid"/>
                      <a:round/>
                      <a:headEnd type="none" w="med" len="med"/>
                      <a:tailEnd type="none" w="med" len="med"/>
                    </a:lnB>
                    <a:solidFill>
                      <a:schemeClr val="bg1"/>
                    </a:solidFill>
                  </a:tcPr>
                </a:tc>
              </a:tr>
              <a:tr h="285750">
                <a:tc>
                  <a:txBody>
                    <a:bodyPr/>
                    <a:lstStyle/>
                    <a:p>
                      <a:pPr marL="0" marR="0">
                        <a:lnSpc>
                          <a:spcPct val="115000"/>
                        </a:lnSpc>
                        <a:spcBef>
                          <a:spcPts val="0"/>
                        </a:spcBef>
                        <a:spcAft>
                          <a:spcPts val="0"/>
                        </a:spcAft>
                      </a:pPr>
                      <a:r>
                        <a:rPr lang="en-US" sz="1200" b="1">
                          <a:solidFill>
                            <a:schemeClr val="tx1"/>
                          </a:solidFill>
                          <a:latin typeface="+mn-lt"/>
                          <a:ea typeface="Times New Roman"/>
                          <a:cs typeface="Times New Roman"/>
                        </a:rPr>
                        <a:t> </a:t>
                      </a:r>
                      <a:endParaRPr lang="en-US" sz="1200">
                        <a:solidFill>
                          <a:schemeClr val="tx1"/>
                        </a:solidFill>
                        <a:latin typeface="+mn-lt"/>
                        <a:ea typeface="Calibri"/>
                        <a:cs typeface="Times New Roman"/>
                      </a:endParaRPr>
                    </a:p>
                  </a:txBody>
                  <a:tcPr marL="47958" marR="47958" marT="0" marB="0" anchor="b">
                    <a:lnL w="12700" cap="flat" cmpd="sng" algn="ctr">
                      <a:solidFill>
                        <a:schemeClr val="tx1"/>
                      </a:solidFill>
                      <a:prstDash val="solid"/>
                      <a:round/>
                      <a:headEnd type="none" w="med" len="med"/>
                      <a:tailEnd type="none" w="med" len="med"/>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200" b="1" dirty="0">
                          <a:solidFill>
                            <a:schemeClr val="tx1"/>
                          </a:solidFill>
                          <a:latin typeface="+mn-lt"/>
                          <a:ea typeface="Times New Roman"/>
                          <a:cs typeface="Times New Roman"/>
                        </a:rPr>
                        <a:t>INSTRUCTION</a:t>
                      </a:r>
                      <a:endParaRPr lang="en-US" sz="1200" dirty="0">
                        <a:solidFill>
                          <a:schemeClr val="tx1"/>
                        </a:solidFill>
                        <a:latin typeface="+mn-lt"/>
                        <a:ea typeface="Calibri"/>
                        <a:cs typeface="Times New Roman"/>
                      </a:endParaRPr>
                    </a:p>
                  </a:txBody>
                  <a:tcPr marL="47958" marR="47958" marT="0" marB="0" anchor="b">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200" b="1" dirty="0">
                          <a:solidFill>
                            <a:schemeClr val="tx1"/>
                          </a:solidFill>
                          <a:latin typeface="+mn-lt"/>
                          <a:ea typeface="Times New Roman"/>
                          <a:cs typeface="Times New Roman"/>
                        </a:rPr>
                        <a:t> </a:t>
                      </a:r>
                      <a:endParaRPr lang="en-US" sz="1200" dirty="0">
                        <a:solidFill>
                          <a:schemeClr val="tx1"/>
                        </a:solidFill>
                        <a:latin typeface="+mn-lt"/>
                        <a:ea typeface="Calibri"/>
                        <a:cs typeface="Times New Roman"/>
                      </a:endParaRPr>
                    </a:p>
                  </a:txBody>
                  <a:tcPr marL="47958" marR="47958" marT="0" marB="0" anchor="b">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200" b="1" dirty="0">
                          <a:solidFill>
                            <a:schemeClr val="tx1"/>
                          </a:solidFill>
                          <a:latin typeface="+mn-lt"/>
                          <a:ea typeface="Times New Roman"/>
                          <a:cs typeface="Times New Roman"/>
                        </a:rPr>
                        <a:t> </a:t>
                      </a:r>
                      <a:endParaRPr lang="en-US" sz="1200" dirty="0">
                        <a:solidFill>
                          <a:schemeClr val="tx1"/>
                        </a:solidFill>
                        <a:latin typeface="+mn-lt"/>
                        <a:ea typeface="Calibri"/>
                        <a:cs typeface="Times New Roman"/>
                      </a:endParaRPr>
                    </a:p>
                  </a:txBody>
                  <a:tcPr marL="47958" marR="47958" marT="0" marB="0" anchor="b">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200" b="1">
                          <a:solidFill>
                            <a:schemeClr val="tx1"/>
                          </a:solidFill>
                          <a:latin typeface="+mn-lt"/>
                          <a:ea typeface="Times New Roman"/>
                          <a:cs typeface="Times New Roman"/>
                        </a:rPr>
                        <a:t> </a:t>
                      </a:r>
                      <a:endParaRPr lang="en-US" sz="1200">
                        <a:solidFill>
                          <a:schemeClr val="tx1"/>
                        </a:solidFill>
                        <a:latin typeface="+mn-lt"/>
                        <a:ea typeface="Calibri"/>
                        <a:cs typeface="Times New Roman"/>
                      </a:endParaRPr>
                    </a:p>
                  </a:txBody>
                  <a:tcPr marL="47958" marR="47958" marT="0" marB="0" anchor="b">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200" b="1">
                          <a:solidFill>
                            <a:schemeClr val="tx1"/>
                          </a:solidFill>
                          <a:latin typeface="+mn-lt"/>
                          <a:ea typeface="Times New Roman"/>
                          <a:cs typeface="Times New Roman"/>
                        </a:rPr>
                        <a:t> </a:t>
                      </a:r>
                      <a:endParaRPr lang="en-US" sz="1200">
                        <a:solidFill>
                          <a:schemeClr val="tx1"/>
                        </a:solidFill>
                        <a:latin typeface="+mn-lt"/>
                        <a:ea typeface="Calibri"/>
                        <a:cs typeface="Times New Roman"/>
                      </a:endParaRPr>
                    </a:p>
                  </a:txBody>
                  <a:tcPr marL="47958" marR="47958" marT="0" marB="0" anchor="b">
                    <a:lnL>
                      <a:noFill/>
                    </a:lnL>
                    <a:lnR w="12700" cap="flat" cmpd="sng" algn="ctr">
                      <a:solidFill>
                        <a:schemeClr val="tx1"/>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81000">
                <a:tc>
                  <a:txBody>
                    <a:bodyPr/>
                    <a:lstStyle/>
                    <a:p>
                      <a:pPr marL="0" marR="0" algn="ctr">
                        <a:lnSpc>
                          <a:spcPct val="115000"/>
                        </a:lnSpc>
                        <a:spcBef>
                          <a:spcPts val="0"/>
                        </a:spcBef>
                        <a:spcAft>
                          <a:spcPts val="0"/>
                        </a:spcAft>
                      </a:pPr>
                      <a:r>
                        <a:rPr lang="en-US" sz="900" b="1" dirty="0">
                          <a:solidFill>
                            <a:schemeClr val="tx1"/>
                          </a:solidFill>
                          <a:latin typeface="+mn-lt"/>
                          <a:ea typeface="Times New Roman"/>
                          <a:cs typeface="Times New Roman"/>
                        </a:rPr>
                        <a:t>1100-1199</a:t>
                      </a:r>
                      <a:endParaRPr lang="en-US" sz="900" b="1" dirty="0">
                        <a:solidFill>
                          <a:schemeClr val="tx1"/>
                        </a:solidFill>
                        <a:latin typeface="+mn-lt"/>
                        <a:ea typeface="Calibri"/>
                        <a:cs typeface="Times New Roman"/>
                      </a:endParaRPr>
                    </a:p>
                  </a:txBody>
                  <a:tcPr marL="47958" marR="47958"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400" b="1" dirty="0">
                          <a:solidFill>
                            <a:schemeClr val="tx1"/>
                          </a:solidFill>
                          <a:latin typeface="+mn-lt"/>
                          <a:ea typeface="Times New Roman"/>
                          <a:cs typeface="Times New Roman"/>
                        </a:rPr>
                        <a:t>Regular Programs</a:t>
                      </a:r>
                      <a:endParaRPr lang="en-US" sz="1400" b="1" dirty="0">
                        <a:solidFill>
                          <a:schemeClr val="tx1"/>
                        </a:solidFill>
                        <a:latin typeface="+mn-lt"/>
                        <a:ea typeface="Calibri"/>
                        <a:cs typeface="Times New Roman"/>
                      </a:endParaRPr>
                    </a:p>
                  </a:txBody>
                  <a:tcPr marL="47958" marR="479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400" b="1" dirty="0" smtClean="0">
                          <a:solidFill>
                            <a:srgbClr val="FF0000"/>
                          </a:solidFill>
                          <a:latin typeface="+mn-lt"/>
                          <a:ea typeface="Calibri"/>
                          <a:cs typeface="Times New Roman"/>
                        </a:rPr>
                        <a:t>19,361,265</a:t>
                      </a:r>
                      <a:endParaRPr lang="en-US" sz="1400" b="1" dirty="0">
                        <a:solidFill>
                          <a:srgbClr val="FF0000"/>
                        </a:solidFill>
                        <a:latin typeface="+mn-lt"/>
                        <a:ea typeface="Calibri"/>
                        <a:cs typeface="Times New Roman"/>
                      </a:endParaRPr>
                    </a:p>
                  </a:txBody>
                  <a:tcPr marL="47958" marR="479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400" b="1" dirty="0" smtClean="0">
                          <a:solidFill>
                            <a:srgbClr val="00B050"/>
                          </a:solidFill>
                          <a:latin typeface="+mn-lt"/>
                          <a:ea typeface="Calibri"/>
                          <a:cs typeface="Times New Roman"/>
                        </a:rPr>
                        <a:t>(105,183)</a:t>
                      </a:r>
                      <a:endParaRPr lang="en-US" sz="1400" b="1" dirty="0">
                        <a:solidFill>
                          <a:srgbClr val="00B050"/>
                        </a:solidFill>
                        <a:latin typeface="+mn-lt"/>
                        <a:ea typeface="Calibri"/>
                        <a:cs typeface="Times New Roman"/>
                      </a:endParaRPr>
                    </a:p>
                  </a:txBody>
                  <a:tcPr marL="47958" marR="479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15000"/>
                        </a:lnSpc>
                        <a:spcBef>
                          <a:spcPts val="0"/>
                        </a:spcBef>
                        <a:spcAft>
                          <a:spcPts val="0"/>
                        </a:spcAft>
                      </a:pPr>
                      <a:endParaRPr lang="en-US" sz="1400" b="1" dirty="0">
                        <a:solidFill>
                          <a:schemeClr val="tx1"/>
                        </a:solidFill>
                        <a:latin typeface="+mn-lt"/>
                        <a:ea typeface="Calibri"/>
                        <a:cs typeface="Times New Roman"/>
                      </a:endParaRPr>
                    </a:p>
                  </a:txBody>
                  <a:tcPr marL="47958" marR="479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15000"/>
                        </a:lnSpc>
                        <a:spcBef>
                          <a:spcPts val="0"/>
                        </a:spcBef>
                        <a:spcAft>
                          <a:spcPts val="0"/>
                        </a:spcAft>
                      </a:pPr>
                      <a:r>
                        <a:rPr lang="en-US" sz="1400" b="1" dirty="0" smtClean="0">
                          <a:solidFill>
                            <a:schemeClr val="tx1"/>
                          </a:solidFill>
                          <a:latin typeface="+mn-lt"/>
                          <a:ea typeface="Calibri"/>
                          <a:cs typeface="Times New Roman"/>
                        </a:rPr>
                        <a:t>19,256,082</a:t>
                      </a:r>
                      <a:endParaRPr lang="en-US" sz="1400" b="1" dirty="0">
                        <a:solidFill>
                          <a:schemeClr val="tx1"/>
                        </a:solidFill>
                        <a:latin typeface="+mn-lt"/>
                        <a:ea typeface="Calibri"/>
                        <a:cs typeface="Times New Roman"/>
                      </a:endParaRPr>
                    </a:p>
                  </a:txBody>
                  <a:tcPr marL="47958" marR="47958"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1025" name="Rectangle 1"/>
          <p:cNvSpPr>
            <a:spLocks noChangeArrowheads="1"/>
          </p:cNvSpPr>
          <p:nvPr/>
        </p:nvSpPr>
        <p:spPr bwMode="auto">
          <a:xfrm>
            <a:off x="304800" y="1585079"/>
            <a:ext cx="8534400" cy="3139321"/>
          </a:xfrm>
          <a:prstGeom prst="rect">
            <a:avLst/>
          </a:prstGeom>
          <a:solidFill>
            <a:schemeClr val="bg1"/>
          </a:solidFill>
          <a:ln w="57150">
            <a:solidFill>
              <a:schemeClr val="accent4">
                <a:lumMod val="85000"/>
                <a:lumOff val="15000"/>
              </a:schemeClr>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effectLst/>
                <a:latin typeface="+mn-lt"/>
                <a:ea typeface="Times New Roman" pitchFamily="18" charset="0"/>
                <a:cs typeface="Arial" pitchFamily="34" charset="0"/>
              </a:rPr>
              <a:t>RSA 40:13, IX (b) "Default budget" as used in this subdivision means the </a:t>
            </a:r>
            <a:r>
              <a:rPr kumimoji="0" lang="en-US" sz="2000" b="1" i="0" u="none" strike="noStrike" cap="none" normalizeH="0" baseline="0" dirty="0" smtClean="0">
                <a:ln>
                  <a:noFill/>
                </a:ln>
                <a:solidFill>
                  <a:srgbClr val="FF0000"/>
                </a:solidFill>
                <a:latin typeface="+mn-lt"/>
                <a:ea typeface="Times New Roman" pitchFamily="18" charset="0"/>
                <a:cs typeface="Arial" pitchFamily="34" charset="0"/>
              </a:rPr>
              <a:t>amount of the same appropriations as contained in the operating budget authorized for the previous year, </a:t>
            </a:r>
            <a:r>
              <a:rPr kumimoji="0" lang="en-US" sz="2000" b="1" i="0" u="none" strike="noStrike" cap="none" normalizeH="0" baseline="0" dirty="0" smtClean="0">
                <a:ln>
                  <a:noFill/>
                </a:ln>
                <a:solidFill>
                  <a:srgbClr val="00B050"/>
                </a:solidFill>
                <a:latin typeface="+mn-lt"/>
                <a:ea typeface="Times New Roman" pitchFamily="18" charset="0"/>
                <a:cs typeface="Arial" pitchFamily="34" charset="0"/>
              </a:rPr>
              <a:t>reduced and increased, as the case may be, by debt service, contracts, and other obligations previously incurred or mandated by law, </a:t>
            </a:r>
            <a:r>
              <a:rPr kumimoji="0" lang="en-US" sz="2000" b="1" i="0" u="none" strike="noStrike" cap="none" normalizeH="0" baseline="0" dirty="0" smtClean="0">
                <a:ln>
                  <a:noFill/>
                </a:ln>
                <a:solidFill>
                  <a:srgbClr val="0070C0"/>
                </a:solidFill>
                <a:latin typeface="+mn-lt"/>
                <a:ea typeface="Times New Roman" pitchFamily="18" charset="0"/>
                <a:cs typeface="Arial" pitchFamily="34" charset="0"/>
              </a:rPr>
              <a:t>and reduced by one-time expenditures contained in the operating budget</a:t>
            </a:r>
            <a:r>
              <a:rPr kumimoji="0" lang="en-US" sz="2000" b="0" i="0" u="none" strike="noStrike" cap="none" normalizeH="0" baseline="0" dirty="0" smtClean="0">
                <a:ln>
                  <a:noFill/>
                </a:ln>
                <a:solidFill>
                  <a:srgbClr val="0070C0"/>
                </a:solidFill>
                <a:latin typeface="+mn-lt"/>
                <a:ea typeface="Times New Roman" pitchFamily="18" charset="0"/>
                <a:cs typeface="Arial" pitchFamily="34" charset="0"/>
              </a:rPr>
              <a:t>.  </a:t>
            </a:r>
            <a:r>
              <a:rPr kumimoji="0" lang="en-US" sz="2000" b="0" i="0" u="none" strike="noStrike" cap="none" normalizeH="0" baseline="0" dirty="0" smtClean="0">
                <a:ln>
                  <a:noFill/>
                </a:ln>
                <a:effectLst/>
                <a:latin typeface="+mn-lt"/>
                <a:ea typeface="Times New Roman" pitchFamily="18" charset="0"/>
                <a:cs typeface="Arial" pitchFamily="34" charset="0"/>
              </a:rPr>
              <a:t>For the purposes of this paragraph, one-time expenditures shall be appropriations not likely to recur in the succeeding budget, </a:t>
            </a:r>
            <a:r>
              <a:rPr kumimoji="0" lang="en-US" sz="2000" b="1" i="0" u="none" strike="noStrike" cap="none" normalizeH="0" baseline="0" dirty="0" smtClean="0">
                <a:ln>
                  <a:noFill/>
                </a:ln>
                <a:solidFill>
                  <a:srgbClr val="0070C0"/>
                </a:solidFill>
                <a:latin typeface="+mn-lt"/>
                <a:ea typeface="Times New Roman" pitchFamily="18" charset="0"/>
                <a:cs typeface="Arial" pitchFamily="34" charset="0"/>
              </a:rPr>
              <a:t>as determined by the governing body</a:t>
            </a:r>
            <a:r>
              <a:rPr kumimoji="0" lang="en-US" sz="2000" b="0" i="0" u="none" strike="noStrike" cap="none" normalizeH="0" baseline="0" dirty="0" smtClean="0">
                <a:ln>
                  <a:noFill/>
                </a:ln>
                <a:effectLst/>
                <a:latin typeface="+mn-lt"/>
                <a:ea typeface="Times New Roman" pitchFamily="18" charset="0"/>
                <a:cs typeface="Arial" pitchFamily="34" charset="0"/>
              </a:rPr>
              <a:t>, unless the provisions of RSA 40:14-b are adopted, of the local political subdivision.</a:t>
            </a:r>
            <a:endParaRPr kumimoji="0" lang="en-US" sz="2000" b="0" i="0" u="none" strike="noStrike" cap="none" normalizeH="0" baseline="0" dirty="0" smtClean="0">
              <a:ln>
                <a:noFill/>
              </a:ln>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bg1"/>
              </a:solidFill>
              <a:effectLst/>
              <a:latin typeface="Arial" pitchFamily="34" charset="0"/>
            </a:endParaRPr>
          </a:p>
        </p:txBody>
      </p:sp>
      <p:sp>
        <p:nvSpPr>
          <p:cNvPr id="4" name="Rectangle 3"/>
          <p:cNvSpPr/>
          <p:nvPr/>
        </p:nvSpPr>
        <p:spPr>
          <a:xfrm>
            <a:off x="228600" y="304800"/>
            <a:ext cx="8686800" cy="1077218"/>
          </a:xfrm>
          <a:prstGeom prst="rect">
            <a:avLst/>
          </a:prstGeom>
        </p:spPr>
        <p:txBody>
          <a:bodyPr wrap="square">
            <a:spAutoFit/>
          </a:bodyPr>
          <a:lstStyle/>
          <a:p>
            <a:pPr lvl="0" algn="ctr"/>
            <a:r>
              <a:rPr lang="en-US" sz="3200" b="1" dirty="0" smtClean="0">
                <a:solidFill>
                  <a:schemeClr val="bg1"/>
                </a:solidFill>
                <a:latin typeface="Cambria"/>
                <a:ea typeface="Times New Roman" pitchFamily="18" charset="0"/>
                <a:cs typeface="Arial" pitchFamily="34" charset="0"/>
              </a:rPr>
              <a:t>DEFAULT BUDGET OF THE SCHOOL</a:t>
            </a:r>
            <a:endParaRPr lang="en-US" sz="900" b="1" dirty="0" smtClean="0">
              <a:solidFill>
                <a:schemeClr val="bg1"/>
              </a:solidFill>
              <a:latin typeface="Cambria"/>
            </a:endParaRPr>
          </a:p>
          <a:p>
            <a:pPr lvl="0" algn="ctr" eaLnBrk="0" hangingPunct="0"/>
            <a:r>
              <a:rPr lang="en-US" sz="1600" dirty="0" smtClean="0">
                <a:solidFill>
                  <a:schemeClr val="bg1"/>
                </a:solidFill>
                <a:latin typeface="Cambria"/>
                <a:ea typeface="Times New Roman" pitchFamily="18" charset="0"/>
                <a:cs typeface="Arial" pitchFamily="34" charset="0"/>
              </a:rPr>
              <a:t>OF: Timberlane Regional School District, NH</a:t>
            </a:r>
            <a:endParaRPr lang="en-US" sz="1600" dirty="0" smtClean="0">
              <a:solidFill>
                <a:schemeClr val="bg1"/>
              </a:solidFill>
              <a:latin typeface="Cambria"/>
            </a:endParaRPr>
          </a:p>
          <a:p>
            <a:pPr lvl="0" algn="ctr" eaLnBrk="0" hangingPunct="0"/>
            <a:r>
              <a:rPr lang="en-US" sz="1600" dirty="0" smtClean="0">
                <a:solidFill>
                  <a:schemeClr val="bg1"/>
                </a:solidFill>
                <a:latin typeface="Cambria"/>
                <a:ea typeface="Times New Roman" pitchFamily="18" charset="0"/>
                <a:cs typeface="Arial" pitchFamily="34" charset="0"/>
              </a:rPr>
              <a:t>Fiscal Year From July 1, 2012 to June 30, 2013</a:t>
            </a:r>
            <a:endParaRPr lang="en-US" sz="1600" dirty="0" smtClean="0">
              <a:solidFill>
                <a:schemeClr val="bg1"/>
              </a:solidFill>
              <a:latin typeface="Cambria"/>
            </a:endParaRPr>
          </a:p>
        </p:txBody>
      </p:sp>
      <p:pic>
        <p:nvPicPr>
          <p:cNvPr id="5" name="Picture 1" descr="C:\Documents and Settings\cbelcher\Local Settings\Temporary Internet Files\Content.IE5\6OQ3W8OU\MC900434749[1].png">
            <a:hlinkClick r:id="rId2" action="ppaction://hlinksldjump"/>
          </p:cNvPr>
          <p:cNvPicPr>
            <a:picLocks noChangeAspect="1" noChangeArrowheads="1"/>
          </p:cNvPicPr>
          <p:nvPr/>
        </p:nvPicPr>
        <p:blipFill>
          <a:blip r:embed="rId3" cstate="print"/>
          <a:srcRect/>
          <a:stretch>
            <a:fillRect/>
          </a:stretch>
        </p:blipFill>
        <p:spPr bwMode="auto">
          <a:xfrm>
            <a:off x="8229600" y="457200"/>
            <a:ext cx="685657" cy="685657"/>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Image-9293036-145182317-2-WebSmall_0_368890e3c4c985b31a5564c73c9cc037_1.jpg"/>
          <p:cNvPicPr>
            <a:picLocks noChangeAspect="1"/>
          </p:cNvPicPr>
          <p:nvPr/>
        </p:nvPicPr>
        <p:blipFill>
          <a:blip r:embed="rId2" cstate="print"/>
          <a:srcRect l="21963"/>
          <a:stretch>
            <a:fillRect/>
          </a:stretch>
        </p:blipFill>
        <p:spPr>
          <a:xfrm>
            <a:off x="7239000" y="5562600"/>
            <a:ext cx="1517650" cy="1295400"/>
          </a:xfrm>
          <a:prstGeom prst="rect">
            <a:avLst/>
          </a:prstGeom>
        </p:spPr>
      </p:pic>
      <p:sp>
        <p:nvSpPr>
          <p:cNvPr id="4098" name="Rectangle 2"/>
          <p:cNvSpPr>
            <a:spLocks noGrp="1" noChangeArrowheads="1"/>
          </p:cNvSpPr>
          <p:nvPr>
            <p:ph type="title"/>
          </p:nvPr>
        </p:nvSpPr>
        <p:spPr>
          <a:xfrm>
            <a:off x="457200" y="152400"/>
            <a:ext cx="8229600" cy="914400"/>
          </a:xfrm>
        </p:spPr>
        <p:txBody>
          <a:bodyPr/>
          <a:lstStyle/>
          <a:p>
            <a:pPr eaLnBrk="1" hangingPunct="1">
              <a:defRPr/>
            </a:pPr>
            <a:r>
              <a:rPr lang="en-US" sz="4800" dirty="0" smtClean="0">
                <a:solidFill>
                  <a:schemeClr val="bg1"/>
                </a:solidFill>
                <a:latin typeface="+mn-lt"/>
              </a:rPr>
              <a:t>Presentation Agenda</a:t>
            </a:r>
          </a:p>
        </p:txBody>
      </p:sp>
      <p:sp>
        <p:nvSpPr>
          <p:cNvPr id="4099" name="Rectangle 3"/>
          <p:cNvSpPr>
            <a:spLocks noGrp="1" noChangeArrowheads="1"/>
          </p:cNvSpPr>
          <p:nvPr>
            <p:ph type="body" idx="1"/>
          </p:nvPr>
        </p:nvSpPr>
        <p:spPr>
          <a:xfrm>
            <a:off x="457200" y="990600"/>
            <a:ext cx="8229600" cy="4525963"/>
          </a:xfrm>
        </p:spPr>
        <p:txBody>
          <a:bodyPr/>
          <a:lstStyle/>
          <a:p>
            <a:pPr eaLnBrk="1" hangingPunct="1"/>
            <a:r>
              <a:rPr lang="en-US" dirty="0" smtClean="0">
                <a:solidFill>
                  <a:schemeClr val="bg1"/>
                </a:solidFill>
              </a:rPr>
              <a:t>Process</a:t>
            </a:r>
          </a:p>
          <a:p>
            <a:pPr eaLnBrk="1" hangingPunct="1"/>
            <a:r>
              <a:rPr lang="en-US" dirty="0" smtClean="0">
                <a:solidFill>
                  <a:schemeClr val="bg1"/>
                </a:solidFill>
              </a:rPr>
              <a:t>The Budget</a:t>
            </a:r>
          </a:p>
          <a:p>
            <a:pPr lvl="1" eaLnBrk="1" hangingPunct="1"/>
            <a:r>
              <a:rPr lang="en-US" sz="2000" dirty="0" smtClean="0">
                <a:solidFill>
                  <a:schemeClr val="bg1"/>
                </a:solidFill>
              </a:rPr>
              <a:t>Summary</a:t>
            </a:r>
          </a:p>
          <a:p>
            <a:pPr lvl="1" eaLnBrk="1" hangingPunct="1"/>
            <a:r>
              <a:rPr lang="en-US" sz="2000" dirty="0" smtClean="0">
                <a:solidFill>
                  <a:schemeClr val="bg1"/>
                </a:solidFill>
              </a:rPr>
              <a:t>Budget Drivers</a:t>
            </a:r>
          </a:p>
          <a:p>
            <a:pPr eaLnBrk="1" hangingPunct="1"/>
            <a:r>
              <a:rPr lang="en-US" dirty="0" smtClean="0">
                <a:solidFill>
                  <a:schemeClr val="bg1"/>
                </a:solidFill>
              </a:rPr>
              <a:t>Default Budget</a:t>
            </a:r>
          </a:p>
          <a:p>
            <a:pPr lvl="1" eaLnBrk="1" hangingPunct="1"/>
            <a:r>
              <a:rPr lang="en-US" sz="2000" dirty="0" smtClean="0">
                <a:solidFill>
                  <a:schemeClr val="bg1"/>
                </a:solidFill>
              </a:rPr>
              <a:t>Definition</a:t>
            </a:r>
          </a:p>
          <a:p>
            <a:pPr lvl="1" eaLnBrk="1" hangingPunct="1"/>
            <a:r>
              <a:rPr lang="en-US" sz="2000" dirty="0" smtClean="0">
                <a:solidFill>
                  <a:schemeClr val="bg1"/>
                </a:solidFill>
              </a:rPr>
              <a:t>Items not covered</a:t>
            </a:r>
          </a:p>
          <a:p>
            <a:pPr eaLnBrk="1" hangingPunct="1"/>
            <a:r>
              <a:rPr lang="en-US" dirty="0" smtClean="0">
                <a:solidFill>
                  <a:schemeClr val="bg1"/>
                </a:solidFill>
              </a:rPr>
              <a:t>Warrant </a:t>
            </a:r>
            <a:r>
              <a:rPr lang="en-US" sz="2000" dirty="0" smtClean="0">
                <a:solidFill>
                  <a:schemeClr val="bg1"/>
                </a:solidFill>
              </a:rPr>
              <a:t>(presented by School Board Chairman)</a:t>
            </a:r>
            <a:endParaRPr lang="en-US" sz="2000" dirty="0" smtClean="0">
              <a:solidFill>
                <a:schemeClr val="bg1"/>
              </a:solidFill>
            </a:endParaRPr>
          </a:p>
          <a:p>
            <a:pPr marL="746125" lvl="1" indent="-342900" eaLnBrk="1" hangingPunct="1">
              <a:buFont typeface="Courier New" pitchFamily="49" charset="0"/>
              <a:buChar char="-"/>
            </a:pPr>
            <a:r>
              <a:rPr lang="en-US" sz="2000" dirty="0" smtClean="0">
                <a:solidFill>
                  <a:schemeClr val="bg1"/>
                </a:solidFill>
              </a:rPr>
              <a:t>Article 3: Capital Reserve addressed by Mr. Stokinger</a:t>
            </a:r>
          </a:p>
          <a:p>
            <a:pPr marL="746125" lvl="1" indent="-342900" eaLnBrk="1" hangingPunct="1">
              <a:buFont typeface="Courier New" pitchFamily="49" charset="0"/>
              <a:buChar char="-"/>
            </a:pPr>
            <a:r>
              <a:rPr lang="en-US" sz="2000" dirty="0" smtClean="0">
                <a:solidFill>
                  <a:schemeClr val="bg1"/>
                </a:solidFill>
              </a:rPr>
              <a:t>Article 4: Collective Bargaining Agreement/Mr. Collins</a:t>
            </a:r>
          </a:p>
          <a:p>
            <a:pPr marL="746125" lvl="1" indent="-342900" eaLnBrk="1" hangingPunct="1">
              <a:buFont typeface="Courier New" pitchFamily="49" charset="0"/>
              <a:buChar char="-"/>
            </a:pPr>
            <a:r>
              <a:rPr lang="en-US" sz="2000" dirty="0" smtClean="0">
                <a:solidFill>
                  <a:schemeClr val="bg1"/>
                </a:solidFill>
              </a:rPr>
              <a:t>Article 5: Authorization for Special Meeting/Mr. Collins</a:t>
            </a:r>
          </a:p>
          <a:p>
            <a:pPr marL="746125" lvl="1" indent="-342900" eaLnBrk="1" hangingPunct="1">
              <a:buFont typeface="Courier New" pitchFamily="49" charset="0"/>
              <a:buChar char="-"/>
            </a:pPr>
            <a:r>
              <a:rPr lang="en-US" sz="2000" dirty="0" smtClean="0">
                <a:solidFill>
                  <a:schemeClr val="bg1"/>
                </a:solidFill>
              </a:rPr>
              <a:t>Article 6: Fund Balance Retention/Mr. Stokinger</a:t>
            </a:r>
          </a:p>
          <a:p>
            <a:pPr marL="746125" lvl="1" indent="-342900" eaLnBrk="1" hangingPunct="1">
              <a:buFont typeface="Courier New" pitchFamily="49" charset="0"/>
              <a:buChar char="-"/>
            </a:pPr>
            <a:r>
              <a:rPr lang="en-US" sz="2000" dirty="0" smtClean="0">
                <a:solidFill>
                  <a:schemeClr val="bg1"/>
                </a:solidFill>
              </a:rPr>
              <a:t>Article 7: General Acceptance of Reports/Mr. Collins</a:t>
            </a:r>
          </a:p>
          <a:p>
            <a:pPr marL="746125" lvl="1" indent="-342900" eaLnBrk="1" hangingPunct="1">
              <a:buFont typeface="Courier New" pitchFamily="49" charset="0"/>
              <a:buChar char="-"/>
            </a:pPr>
            <a:r>
              <a:rPr lang="en-US" sz="2000" dirty="0" smtClean="0">
                <a:solidFill>
                  <a:schemeClr val="bg1"/>
                </a:solidFill>
              </a:rPr>
              <a:t>Article 8: Citizen’s Petition on SAU Budget</a:t>
            </a:r>
            <a:endParaRPr lang="en-US" dirty="0" smtClean="0">
              <a:solidFill>
                <a:schemeClr val="bg1"/>
              </a:solidFill>
            </a:endParaRPr>
          </a:p>
        </p:txBody>
      </p:sp>
      <p:pic>
        <p:nvPicPr>
          <p:cNvPr id="6" name="Picture 5" descr="Picture 007.jpg"/>
          <p:cNvPicPr>
            <a:picLocks noChangeAspect="1"/>
          </p:cNvPicPr>
          <p:nvPr/>
        </p:nvPicPr>
        <p:blipFill>
          <a:blip r:embed="rId3" cstate="print"/>
          <a:stretch>
            <a:fillRect/>
          </a:stretch>
        </p:blipFill>
        <p:spPr>
          <a:xfrm>
            <a:off x="7284053" y="0"/>
            <a:ext cx="1316736" cy="1752600"/>
          </a:xfrm>
          <a:prstGeom prst="rect">
            <a:avLst/>
          </a:prstGeom>
        </p:spPr>
      </p:pic>
      <p:pic>
        <p:nvPicPr>
          <p:cNvPr id="7" name="Picture 6" descr="DSC01032.JPG"/>
          <p:cNvPicPr>
            <a:picLocks noChangeAspect="1"/>
          </p:cNvPicPr>
          <p:nvPr/>
        </p:nvPicPr>
        <p:blipFill>
          <a:blip r:embed="rId4" cstate="print"/>
          <a:stretch>
            <a:fillRect/>
          </a:stretch>
        </p:blipFill>
        <p:spPr>
          <a:xfrm>
            <a:off x="7315200" y="1752600"/>
            <a:ext cx="1295400" cy="1724201"/>
          </a:xfrm>
          <a:prstGeom prst="rect">
            <a:avLst/>
          </a:prstGeom>
        </p:spPr>
      </p:pic>
      <p:pic>
        <p:nvPicPr>
          <p:cNvPr id="8" name="Picture 7" descr="DSC01014.JPG"/>
          <p:cNvPicPr>
            <a:picLocks noChangeAspect="1"/>
          </p:cNvPicPr>
          <p:nvPr/>
        </p:nvPicPr>
        <p:blipFill>
          <a:blip r:embed="rId5" cstate="print"/>
          <a:stretch>
            <a:fillRect/>
          </a:stretch>
        </p:blipFill>
        <p:spPr>
          <a:xfrm>
            <a:off x="7315200" y="3048000"/>
            <a:ext cx="1301044" cy="1552075"/>
          </a:xfrm>
          <a:prstGeom prst="rect">
            <a:avLst/>
          </a:prstGeom>
        </p:spPr>
      </p:pic>
      <p:pic>
        <p:nvPicPr>
          <p:cNvPr id="9" name="Picture 8" descr="Picture 014.jpg"/>
          <p:cNvPicPr>
            <a:picLocks noChangeAspect="1"/>
          </p:cNvPicPr>
          <p:nvPr/>
        </p:nvPicPr>
        <p:blipFill>
          <a:blip r:embed="rId6" cstate="print"/>
          <a:stretch>
            <a:fillRect/>
          </a:stretch>
        </p:blipFill>
        <p:spPr>
          <a:xfrm>
            <a:off x="7315200" y="4572000"/>
            <a:ext cx="1314450" cy="985266"/>
          </a:xfrm>
          <a:prstGeom prst="rect">
            <a:avLst/>
          </a:prstGeom>
        </p:spPr>
      </p:pic>
      <p:sp>
        <p:nvSpPr>
          <p:cNvPr id="14" name="Rectangle 13"/>
          <p:cNvSpPr/>
          <p:nvPr/>
        </p:nvSpPr>
        <p:spPr>
          <a:xfrm>
            <a:off x="7239000" y="0"/>
            <a:ext cx="762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8534400" y="0"/>
            <a:ext cx="6096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2400" b="1" dirty="0" smtClean="0">
                <a:solidFill>
                  <a:srgbClr val="C00000"/>
                </a:solidFill>
              </a:rPr>
              <a:t>2013-2014 BUDGET HEARING</a:t>
            </a:r>
            <a:endParaRPr lang="en-US" sz="2400" b="1" dirty="0">
              <a:solidFill>
                <a:srgbClr val="C00000"/>
              </a:solidFill>
            </a:endParaRPr>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Effect transition="in" filter="blinds(horizontal)">
                                      <p:cBhvr>
                                        <p:cTn id="7" dur="500"/>
                                        <p:tgtEl>
                                          <p:spTgt spid="4099">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099">
                                            <p:txEl>
                                              <p:pRg st="1" end="1"/>
                                            </p:txEl>
                                          </p:spTgt>
                                        </p:tgtEl>
                                        <p:attrNameLst>
                                          <p:attrName>style.visibility</p:attrName>
                                        </p:attrNameLst>
                                      </p:cBhvr>
                                      <p:to>
                                        <p:strVal val="visible"/>
                                      </p:to>
                                    </p:set>
                                    <p:animEffect transition="in" filter="blinds(horizontal)">
                                      <p:cBhvr>
                                        <p:cTn id="10" dur="500"/>
                                        <p:tgtEl>
                                          <p:spTgt spid="4099">
                                            <p:txEl>
                                              <p:pRg st="1" end="1"/>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4099">
                                            <p:txEl>
                                              <p:pRg st="2" end="2"/>
                                            </p:txEl>
                                          </p:spTgt>
                                        </p:tgtEl>
                                        <p:attrNameLst>
                                          <p:attrName>style.visibility</p:attrName>
                                        </p:attrNameLst>
                                      </p:cBhvr>
                                      <p:to>
                                        <p:strVal val="visible"/>
                                      </p:to>
                                    </p:set>
                                    <p:animEffect transition="in" filter="blinds(horizontal)">
                                      <p:cBhvr>
                                        <p:cTn id="13" dur="500"/>
                                        <p:tgtEl>
                                          <p:spTgt spid="4099">
                                            <p:txEl>
                                              <p:pRg st="2" end="2"/>
                                            </p:txEl>
                                          </p:spTgt>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4099">
                                            <p:txEl>
                                              <p:pRg st="3" end="3"/>
                                            </p:txEl>
                                          </p:spTgt>
                                        </p:tgtEl>
                                        <p:attrNameLst>
                                          <p:attrName>style.visibility</p:attrName>
                                        </p:attrNameLst>
                                      </p:cBhvr>
                                      <p:to>
                                        <p:strVal val="visible"/>
                                      </p:to>
                                    </p:set>
                                    <p:animEffect transition="in" filter="blinds(horizontal)">
                                      <p:cBhvr>
                                        <p:cTn id="16" dur="500"/>
                                        <p:tgtEl>
                                          <p:spTgt spid="4099">
                                            <p:txEl>
                                              <p:pRg st="3" end="3"/>
                                            </p:txEl>
                                          </p:spTgt>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4099">
                                            <p:txEl>
                                              <p:pRg st="4" end="4"/>
                                            </p:txEl>
                                          </p:spTgt>
                                        </p:tgtEl>
                                        <p:attrNameLst>
                                          <p:attrName>style.visibility</p:attrName>
                                        </p:attrNameLst>
                                      </p:cBhvr>
                                      <p:to>
                                        <p:strVal val="visible"/>
                                      </p:to>
                                    </p:set>
                                    <p:animEffect transition="in" filter="blinds(horizontal)">
                                      <p:cBhvr>
                                        <p:cTn id="19" dur="500"/>
                                        <p:tgtEl>
                                          <p:spTgt spid="4099">
                                            <p:txEl>
                                              <p:pRg st="4" end="4"/>
                                            </p:txEl>
                                          </p:spTgt>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4099">
                                            <p:txEl>
                                              <p:pRg st="5" end="5"/>
                                            </p:txEl>
                                          </p:spTgt>
                                        </p:tgtEl>
                                        <p:attrNameLst>
                                          <p:attrName>style.visibility</p:attrName>
                                        </p:attrNameLst>
                                      </p:cBhvr>
                                      <p:to>
                                        <p:strVal val="visible"/>
                                      </p:to>
                                    </p:set>
                                    <p:animEffect transition="in" filter="blinds(horizontal)">
                                      <p:cBhvr>
                                        <p:cTn id="22" dur="500"/>
                                        <p:tgtEl>
                                          <p:spTgt spid="4099">
                                            <p:txEl>
                                              <p:pRg st="5" end="5"/>
                                            </p:txEl>
                                          </p:spTgt>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4099">
                                            <p:txEl>
                                              <p:pRg st="6" end="6"/>
                                            </p:txEl>
                                          </p:spTgt>
                                        </p:tgtEl>
                                        <p:attrNameLst>
                                          <p:attrName>style.visibility</p:attrName>
                                        </p:attrNameLst>
                                      </p:cBhvr>
                                      <p:to>
                                        <p:strVal val="visible"/>
                                      </p:to>
                                    </p:set>
                                    <p:animEffect transition="in" filter="blinds(horizontal)">
                                      <p:cBhvr>
                                        <p:cTn id="25" dur="500"/>
                                        <p:tgtEl>
                                          <p:spTgt spid="4099">
                                            <p:txEl>
                                              <p:pRg st="6" end="6"/>
                                            </p:txEl>
                                          </p:spTgt>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4099">
                                            <p:txEl>
                                              <p:pRg st="7" end="7"/>
                                            </p:txEl>
                                          </p:spTgt>
                                        </p:tgtEl>
                                        <p:attrNameLst>
                                          <p:attrName>style.visibility</p:attrName>
                                        </p:attrNameLst>
                                      </p:cBhvr>
                                      <p:to>
                                        <p:strVal val="visible"/>
                                      </p:to>
                                    </p:set>
                                    <p:animEffect transition="in" filter="blinds(horizontal)">
                                      <p:cBhvr>
                                        <p:cTn id="28" dur="500"/>
                                        <p:tgtEl>
                                          <p:spTgt spid="4099">
                                            <p:txEl>
                                              <p:pRg st="7" end="7"/>
                                            </p:txEl>
                                          </p:spTgt>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4099">
                                            <p:txEl>
                                              <p:pRg st="8" end="8"/>
                                            </p:txEl>
                                          </p:spTgt>
                                        </p:tgtEl>
                                        <p:attrNameLst>
                                          <p:attrName>style.visibility</p:attrName>
                                        </p:attrNameLst>
                                      </p:cBhvr>
                                      <p:to>
                                        <p:strVal val="visible"/>
                                      </p:to>
                                    </p:set>
                                    <p:animEffect transition="in" filter="blinds(horizontal)">
                                      <p:cBhvr>
                                        <p:cTn id="31" dur="500"/>
                                        <p:tgtEl>
                                          <p:spTgt spid="4099">
                                            <p:txEl>
                                              <p:pRg st="8" end="8"/>
                                            </p:txEl>
                                          </p:spTgt>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4099">
                                            <p:txEl>
                                              <p:pRg st="9" end="9"/>
                                            </p:txEl>
                                          </p:spTgt>
                                        </p:tgtEl>
                                        <p:attrNameLst>
                                          <p:attrName>style.visibility</p:attrName>
                                        </p:attrNameLst>
                                      </p:cBhvr>
                                      <p:to>
                                        <p:strVal val="visible"/>
                                      </p:to>
                                    </p:set>
                                    <p:animEffect transition="in" filter="blinds(horizontal)">
                                      <p:cBhvr>
                                        <p:cTn id="34" dur="500"/>
                                        <p:tgtEl>
                                          <p:spTgt spid="4099">
                                            <p:txEl>
                                              <p:pRg st="9" end="9"/>
                                            </p:txEl>
                                          </p:spTgt>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4099">
                                            <p:txEl>
                                              <p:pRg st="10" end="10"/>
                                            </p:txEl>
                                          </p:spTgt>
                                        </p:tgtEl>
                                        <p:attrNameLst>
                                          <p:attrName>style.visibility</p:attrName>
                                        </p:attrNameLst>
                                      </p:cBhvr>
                                      <p:to>
                                        <p:strVal val="visible"/>
                                      </p:to>
                                    </p:set>
                                    <p:animEffect transition="in" filter="blinds(horizontal)">
                                      <p:cBhvr>
                                        <p:cTn id="37" dur="500"/>
                                        <p:tgtEl>
                                          <p:spTgt spid="4099">
                                            <p:txEl>
                                              <p:pRg st="10" end="10"/>
                                            </p:txEl>
                                          </p:spTgt>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4099">
                                            <p:txEl>
                                              <p:pRg st="11" end="11"/>
                                            </p:txEl>
                                          </p:spTgt>
                                        </p:tgtEl>
                                        <p:attrNameLst>
                                          <p:attrName>style.visibility</p:attrName>
                                        </p:attrNameLst>
                                      </p:cBhvr>
                                      <p:to>
                                        <p:strVal val="visible"/>
                                      </p:to>
                                    </p:set>
                                    <p:animEffect transition="in" filter="blinds(horizontal)">
                                      <p:cBhvr>
                                        <p:cTn id="40" dur="500"/>
                                        <p:tgtEl>
                                          <p:spTgt spid="4099">
                                            <p:txEl>
                                              <p:pRg st="11" end="11"/>
                                            </p:txEl>
                                          </p:spTgt>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4099">
                                            <p:txEl>
                                              <p:pRg st="12" end="12"/>
                                            </p:txEl>
                                          </p:spTgt>
                                        </p:tgtEl>
                                        <p:attrNameLst>
                                          <p:attrName>style.visibility</p:attrName>
                                        </p:attrNameLst>
                                      </p:cBhvr>
                                      <p:to>
                                        <p:strVal val="visible"/>
                                      </p:to>
                                    </p:set>
                                    <p:animEffect transition="in" filter="blinds(horizontal)">
                                      <p:cBhvr>
                                        <p:cTn id="43" dur="500"/>
                                        <p:tgtEl>
                                          <p:spTgt spid="4099">
                                            <p:txEl>
                                              <p:pRg st="12" end="12"/>
                                            </p:txEl>
                                          </p:spTgt>
                                        </p:tgtEl>
                                      </p:cBhvr>
                                    </p:animEffect>
                                  </p:childTnLst>
                                </p:cTn>
                              </p:par>
                              <p:par>
                                <p:cTn id="44" presetID="3" presetClass="entr" presetSubtype="10" fill="hold" grpId="0" nodeType="withEffect">
                                  <p:stCondLst>
                                    <p:cond delay="0"/>
                                  </p:stCondLst>
                                  <p:childTnLst>
                                    <p:set>
                                      <p:cBhvr>
                                        <p:cTn id="45" dur="1" fill="hold">
                                          <p:stCondLst>
                                            <p:cond delay="0"/>
                                          </p:stCondLst>
                                        </p:cTn>
                                        <p:tgtEl>
                                          <p:spTgt spid="4099">
                                            <p:txEl>
                                              <p:pRg st="13" end="13"/>
                                            </p:txEl>
                                          </p:spTgt>
                                        </p:tgtEl>
                                        <p:attrNameLst>
                                          <p:attrName>style.visibility</p:attrName>
                                        </p:attrNameLst>
                                      </p:cBhvr>
                                      <p:to>
                                        <p:strVal val="visible"/>
                                      </p:to>
                                    </p:set>
                                    <p:animEffect transition="in" filter="blinds(horizontal)">
                                      <p:cBhvr>
                                        <p:cTn id="46" dur="500"/>
                                        <p:tgtEl>
                                          <p:spTgt spid="4099">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IMG_1756.jpg"/>
          <p:cNvPicPr>
            <a:picLocks noChangeAspect="1"/>
          </p:cNvPicPr>
          <p:nvPr/>
        </p:nvPicPr>
        <p:blipFill>
          <a:blip r:embed="rId2" cstate="print"/>
          <a:stretch>
            <a:fillRect/>
          </a:stretch>
        </p:blipFill>
        <p:spPr>
          <a:xfrm>
            <a:off x="7315200" y="3352800"/>
            <a:ext cx="1219200" cy="1806222"/>
          </a:xfrm>
          <a:prstGeom prst="rect">
            <a:avLst/>
          </a:prstGeom>
        </p:spPr>
      </p:pic>
      <p:pic>
        <p:nvPicPr>
          <p:cNvPr id="12" name="Picture 11" descr="IMG_4665.JPG"/>
          <p:cNvPicPr>
            <a:picLocks noChangeAspect="1"/>
          </p:cNvPicPr>
          <p:nvPr/>
        </p:nvPicPr>
        <p:blipFill>
          <a:blip r:embed="rId3" cstate="print"/>
          <a:stretch>
            <a:fillRect/>
          </a:stretch>
        </p:blipFill>
        <p:spPr>
          <a:xfrm>
            <a:off x="7299128" y="5105400"/>
            <a:ext cx="1318101" cy="1752600"/>
          </a:xfrm>
          <a:prstGeom prst="rect">
            <a:avLst/>
          </a:prstGeom>
        </p:spPr>
      </p:pic>
      <p:sp>
        <p:nvSpPr>
          <p:cNvPr id="5122" name="Rectangle 4"/>
          <p:cNvSpPr>
            <a:spLocks noGrp="1" noChangeArrowheads="1"/>
          </p:cNvSpPr>
          <p:nvPr>
            <p:ph type="title"/>
          </p:nvPr>
        </p:nvSpPr>
        <p:spPr>
          <a:xfrm>
            <a:off x="457200" y="685800"/>
            <a:ext cx="8229600" cy="914400"/>
          </a:xfrm>
        </p:spPr>
        <p:txBody>
          <a:bodyPr/>
          <a:lstStyle/>
          <a:p>
            <a:pPr eaLnBrk="1" hangingPunct="1">
              <a:defRPr/>
            </a:pPr>
            <a:r>
              <a:rPr lang="en-US" sz="4800" dirty="0" smtClean="0">
                <a:solidFill>
                  <a:schemeClr val="bg1"/>
                </a:solidFill>
                <a:latin typeface="+mn-lt"/>
              </a:rPr>
              <a:t>Budget Process</a:t>
            </a:r>
          </a:p>
        </p:txBody>
      </p:sp>
      <p:sp>
        <p:nvSpPr>
          <p:cNvPr id="5123" name="Rectangle 6"/>
          <p:cNvSpPr>
            <a:spLocks noGrp="1" noChangeArrowheads="1"/>
          </p:cNvSpPr>
          <p:nvPr>
            <p:ph type="body" idx="1"/>
          </p:nvPr>
        </p:nvSpPr>
        <p:spPr>
          <a:xfrm>
            <a:off x="457199" y="1600200"/>
            <a:ext cx="8229601" cy="4602163"/>
          </a:xfrm>
        </p:spPr>
        <p:txBody>
          <a:bodyPr/>
          <a:lstStyle/>
          <a:p>
            <a:pPr eaLnBrk="1" hangingPunct="1"/>
            <a:r>
              <a:rPr lang="en-US" dirty="0" smtClean="0">
                <a:solidFill>
                  <a:schemeClr val="bg1"/>
                </a:solidFill>
              </a:rPr>
              <a:t>Building Level Needs </a:t>
            </a:r>
          </a:p>
          <a:p>
            <a:pPr lvl="1" eaLnBrk="1" hangingPunct="1"/>
            <a:r>
              <a:rPr lang="en-US" dirty="0" smtClean="0">
                <a:solidFill>
                  <a:schemeClr val="bg1"/>
                </a:solidFill>
              </a:rPr>
              <a:t>Building Administrators</a:t>
            </a:r>
          </a:p>
          <a:p>
            <a:pPr lvl="1" eaLnBrk="1" hangingPunct="1"/>
            <a:r>
              <a:rPr lang="en-US" dirty="0" smtClean="0">
                <a:solidFill>
                  <a:schemeClr val="bg1"/>
                </a:solidFill>
              </a:rPr>
              <a:t>Directors</a:t>
            </a:r>
          </a:p>
          <a:p>
            <a:pPr eaLnBrk="1" hangingPunct="1"/>
            <a:r>
              <a:rPr lang="en-US" dirty="0" smtClean="0">
                <a:solidFill>
                  <a:schemeClr val="bg1"/>
                </a:solidFill>
              </a:rPr>
              <a:t>Superintendent’s Budget</a:t>
            </a:r>
          </a:p>
          <a:p>
            <a:pPr eaLnBrk="1" hangingPunct="1"/>
            <a:r>
              <a:rPr lang="en-US" dirty="0" smtClean="0">
                <a:solidFill>
                  <a:schemeClr val="bg1"/>
                </a:solidFill>
              </a:rPr>
              <a:t>Review &amp; Recommendation</a:t>
            </a:r>
          </a:p>
          <a:p>
            <a:pPr lvl="1" eaLnBrk="1" hangingPunct="1"/>
            <a:r>
              <a:rPr lang="en-US" dirty="0" smtClean="0">
                <a:solidFill>
                  <a:schemeClr val="bg1"/>
                </a:solidFill>
              </a:rPr>
              <a:t>School Board</a:t>
            </a:r>
          </a:p>
          <a:p>
            <a:pPr lvl="1" eaLnBrk="1" hangingPunct="1"/>
            <a:r>
              <a:rPr lang="en-US" dirty="0" smtClean="0">
                <a:solidFill>
                  <a:schemeClr val="bg1"/>
                </a:solidFill>
              </a:rPr>
              <a:t>Budget Committee</a:t>
            </a:r>
          </a:p>
          <a:p>
            <a:pPr eaLnBrk="1" hangingPunct="1"/>
            <a:r>
              <a:rPr lang="en-US" dirty="0" smtClean="0">
                <a:solidFill>
                  <a:schemeClr val="bg1"/>
                </a:solidFill>
              </a:rPr>
              <a:t>Public Deliberation</a:t>
            </a:r>
          </a:p>
          <a:p>
            <a:pPr eaLnBrk="1" hangingPunct="1"/>
            <a:r>
              <a:rPr lang="en-US" dirty="0" smtClean="0">
                <a:solidFill>
                  <a:schemeClr val="bg1"/>
                </a:solidFill>
              </a:rPr>
              <a:t>Vote</a:t>
            </a:r>
          </a:p>
          <a:p>
            <a:pPr eaLnBrk="1" hangingPunct="1"/>
            <a:endParaRPr lang="en-US" b="1" dirty="0" smtClean="0"/>
          </a:p>
        </p:txBody>
      </p:sp>
      <p:pic>
        <p:nvPicPr>
          <p:cNvPr id="9" name="Picture 8" descr="DES 11.JPG"/>
          <p:cNvPicPr>
            <a:picLocks noChangeAspect="1"/>
          </p:cNvPicPr>
          <p:nvPr/>
        </p:nvPicPr>
        <p:blipFill>
          <a:blip r:embed="rId4" cstate="print"/>
          <a:stretch>
            <a:fillRect/>
          </a:stretch>
        </p:blipFill>
        <p:spPr>
          <a:xfrm>
            <a:off x="7315200" y="0"/>
            <a:ext cx="1295400" cy="1727200"/>
          </a:xfrm>
          <a:prstGeom prst="rect">
            <a:avLst/>
          </a:prstGeom>
        </p:spPr>
      </p:pic>
      <p:pic>
        <p:nvPicPr>
          <p:cNvPr id="10" name="Picture 9" descr="SN 6.JPG"/>
          <p:cNvPicPr>
            <a:picLocks noChangeAspect="1"/>
          </p:cNvPicPr>
          <p:nvPr/>
        </p:nvPicPr>
        <p:blipFill>
          <a:blip r:embed="rId5" cstate="print"/>
          <a:stretch>
            <a:fillRect/>
          </a:stretch>
        </p:blipFill>
        <p:spPr>
          <a:xfrm>
            <a:off x="7315200" y="1600200"/>
            <a:ext cx="1318421" cy="1752600"/>
          </a:xfrm>
          <a:prstGeom prst="rect">
            <a:avLst/>
          </a:prstGeom>
        </p:spPr>
      </p:pic>
      <p:sp>
        <p:nvSpPr>
          <p:cNvPr id="7" name="Rectangle 6"/>
          <p:cNvSpPr/>
          <p:nvPr/>
        </p:nvSpPr>
        <p:spPr>
          <a:xfrm>
            <a:off x="8534400" y="0"/>
            <a:ext cx="762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7239000" y="0"/>
            <a:ext cx="762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8534400" y="0"/>
            <a:ext cx="6096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2400" b="1" dirty="0" smtClean="0">
                <a:solidFill>
                  <a:srgbClr val="C00000"/>
                </a:solidFill>
              </a:rPr>
              <a:t>2013-2014 BUDGET HEARING</a:t>
            </a:r>
            <a:endParaRPr lang="en-US" sz="2400" b="1" dirty="0">
              <a:solidFill>
                <a:srgbClr val="C00000"/>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 calcmode="lin" valueType="num">
                                      <p:cBhvr additive="base">
                                        <p:cTn id="7" dur="500" fill="hold"/>
                                        <p:tgtEl>
                                          <p:spTgt spid="51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12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123">
                                            <p:txEl>
                                              <p:pRg st="1" end="1"/>
                                            </p:txEl>
                                          </p:spTgt>
                                        </p:tgtEl>
                                        <p:attrNameLst>
                                          <p:attrName>style.visibility</p:attrName>
                                        </p:attrNameLst>
                                      </p:cBhvr>
                                      <p:to>
                                        <p:strVal val="visible"/>
                                      </p:to>
                                    </p:set>
                                    <p:anim calcmode="lin" valueType="num">
                                      <p:cBhvr additive="base">
                                        <p:cTn id="11" dur="500" fill="hold"/>
                                        <p:tgtEl>
                                          <p:spTgt spid="512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12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123">
                                            <p:txEl>
                                              <p:pRg st="2" end="2"/>
                                            </p:txEl>
                                          </p:spTgt>
                                        </p:tgtEl>
                                        <p:attrNameLst>
                                          <p:attrName>style.visibility</p:attrName>
                                        </p:attrNameLst>
                                      </p:cBhvr>
                                      <p:to>
                                        <p:strVal val="visible"/>
                                      </p:to>
                                    </p:set>
                                    <p:anim calcmode="lin" valueType="num">
                                      <p:cBhvr additive="base">
                                        <p:cTn id="15" dur="500" fill="hold"/>
                                        <p:tgtEl>
                                          <p:spTgt spid="512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12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123">
                                            <p:txEl>
                                              <p:pRg st="3" end="3"/>
                                            </p:txEl>
                                          </p:spTgt>
                                        </p:tgtEl>
                                        <p:attrNameLst>
                                          <p:attrName>style.visibility</p:attrName>
                                        </p:attrNameLst>
                                      </p:cBhvr>
                                      <p:to>
                                        <p:strVal val="visible"/>
                                      </p:to>
                                    </p:set>
                                    <p:anim calcmode="lin" valueType="num">
                                      <p:cBhvr additive="base">
                                        <p:cTn id="19" dur="500" fill="hold"/>
                                        <p:tgtEl>
                                          <p:spTgt spid="512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12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5123">
                                            <p:txEl>
                                              <p:pRg st="4" end="4"/>
                                            </p:txEl>
                                          </p:spTgt>
                                        </p:tgtEl>
                                        <p:attrNameLst>
                                          <p:attrName>style.visibility</p:attrName>
                                        </p:attrNameLst>
                                      </p:cBhvr>
                                      <p:to>
                                        <p:strVal val="visible"/>
                                      </p:to>
                                    </p:set>
                                    <p:anim calcmode="lin" valueType="num">
                                      <p:cBhvr additive="base">
                                        <p:cTn id="23" dur="500" fill="hold"/>
                                        <p:tgtEl>
                                          <p:spTgt spid="512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12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5123">
                                            <p:txEl>
                                              <p:pRg st="5" end="5"/>
                                            </p:txEl>
                                          </p:spTgt>
                                        </p:tgtEl>
                                        <p:attrNameLst>
                                          <p:attrName>style.visibility</p:attrName>
                                        </p:attrNameLst>
                                      </p:cBhvr>
                                      <p:to>
                                        <p:strVal val="visible"/>
                                      </p:to>
                                    </p:set>
                                    <p:anim calcmode="lin" valueType="num">
                                      <p:cBhvr additive="base">
                                        <p:cTn id="27" dur="500" fill="hold"/>
                                        <p:tgtEl>
                                          <p:spTgt spid="512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12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5123">
                                            <p:txEl>
                                              <p:pRg st="6" end="6"/>
                                            </p:txEl>
                                          </p:spTgt>
                                        </p:tgtEl>
                                        <p:attrNameLst>
                                          <p:attrName>style.visibility</p:attrName>
                                        </p:attrNameLst>
                                      </p:cBhvr>
                                      <p:to>
                                        <p:strVal val="visible"/>
                                      </p:to>
                                    </p:set>
                                    <p:anim calcmode="lin" valueType="num">
                                      <p:cBhvr additive="base">
                                        <p:cTn id="31" dur="500" fill="hold"/>
                                        <p:tgtEl>
                                          <p:spTgt spid="512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123">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5123">
                                            <p:txEl>
                                              <p:pRg st="7" end="7"/>
                                            </p:txEl>
                                          </p:spTgt>
                                        </p:tgtEl>
                                        <p:attrNameLst>
                                          <p:attrName>style.visibility</p:attrName>
                                        </p:attrNameLst>
                                      </p:cBhvr>
                                      <p:to>
                                        <p:strVal val="visible"/>
                                      </p:to>
                                    </p:set>
                                    <p:anim calcmode="lin" valueType="num">
                                      <p:cBhvr additive="base">
                                        <p:cTn id="35" dur="500" fill="hold"/>
                                        <p:tgtEl>
                                          <p:spTgt spid="5123">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5123">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5123">
                                            <p:txEl>
                                              <p:pRg st="8" end="8"/>
                                            </p:txEl>
                                          </p:spTgt>
                                        </p:tgtEl>
                                        <p:attrNameLst>
                                          <p:attrName>style.visibility</p:attrName>
                                        </p:attrNameLst>
                                      </p:cBhvr>
                                      <p:to>
                                        <p:strVal val="visible"/>
                                      </p:to>
                                    </p:set>
                                    <p:anim calcmode="lin" valueType="num">
                                      <p:cBhvr additive="base">
                                        <p:cTn id="39" dur="500" fill="hold"/>
                                        <p:tgtEl>
                                          <p:spTgt spid="5123">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512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685800"/>
            <a:ext cx="8229600" cy="914400"/>
          </a:xfrm>
          <a:noFill/>
        </p:spPr>
        <p:txBody>
          <a:bodyPr/>
          <a:lstStyle/>
          <a:p>
            <a:pPr eaLnBrk="1" hangingPunct="1">
              <a:defRPr/>
            </a:pPr>
            <a:r>
              <a:rPr lang="en-US" sz="4800" dirty="0" smtClean="0">
                <a:solidFill>
                  <a:schemeClr val="bg1"/>
                </a:solidFill>
                <a:latin typeface="+mn-lt"/>
              </a:rPr>
              <a:t>Need Based Budget Requests</a:t>
            </a:r>
          </a:p>
        </p:txBody>
      </p:sp>
      <p:sp>
        <p:nvSpPr>
          <p:cNvPr id="6147" name="Rectangle 3"/>
          <p:cNvSpPr>
            <a:spLocks noGrp="1" noChangeArrowheads="1"/>
          </p:cNvSpPr>
          <p:nvPr>
            <p:ph type="body" idx="1"/>
          </p:nvPr>
        </p:nvSpPr>
        <p:spPr>
          <a:xfrm>
            <a:off x="457200" y="1600200"/>
            <a:ext cx="8229600" cy="4953000"/>
          </a:xfrm>
        </p:spPr>
        <p:txBody>
          <a:bodyPr/>
          <a:lstStyle/>
          <a:p>
            <a:pPr eaLnBrk="1" hangingPunct="1">
              <a:lnSpc>
                <a:spcPct val="80000"/>
              </a:lnSpc>
              <a:buNone/>
            </a:pPr>
            <a:r>
              <a:rPr lang="en-US" sz="2400" dirty="0" smtClean="0">
                <a:solidFill>
                  <a:schemeClr val="bg1"/>
                </a:solidFill>
              </a:rPr>
              <a:t>Total 2012-2013 Budget:  	$63,021,817</a:t>
            </a:r>
          </a:p>
          <a:p>
            <a:pPr eaLnBrk="1" hangingPunct="1">
              <a:lnSpc>
                <a:spcPct val="80000"/>
              </a:lnSpc>
              <a:buFontTx/>
              <a:buNone/>
            </a:pPr>
            <a:endParaRPr lang="en-US" sz="1400" dirty="0" smtClean="0">
              <a:solidFill>
                <a:schemeClr val="bg1"/>
              </a:solidFill>
            </a:endParaRPr>
          </a:p>
          <a:p>
            <a:pPr eaLnBrk="1" hangingPunct="1">
              <a:lnSpc>
                <a:spcPct val="80000"/>
              </a:lnSpc>
              <a:buFontTx/>
              <a:buNone/>
            </a:pPr>
            <a:r>
              <a:rPr lang="en-US" sz="2400" dirty="0" smtClean="0">
                <a:solidFill>
                  <a:schemeClr val="bg1"/>
                </a:solidFill>
              </a:rPr>
              <a:t>Administrative Requests     </a:t>
            </a:r>
          </a:p>
          <a:p>
            <a:pPr marL="565150" indent="-111125" eaLnBrk="1" hangingPunct="1">
              <a:lnSpc>
                <a:spcPct val="80000"/>
              </a:lnSpc>
            </a:pPr>
            <a:r>
              <a:rPr lang="en-US" sz="2400" dirty="0" smtClean="0">
                <a:solidFill>
                  <a:schemeClr val="bg1"/>
                </a:solidFill>
              </a:rPr>
              <a:t>	Increase of:		  $1,694,151 		2.69%</a:t>
            </a:r>
          </a:p>
          <a:p>
            <a:pPr eaLnBrk="1" hangingPunct="1">
              <a:lnSpc>
                <a:spcPct val="80000"/>
              </a:lnSpc>
              <a:buFontTx/>
              <a:buNone/>
            </a:pPr>
            <a:endParaRPr lang="en-US" sz="1400" dirty="0" smtClean="0">
              <a:solidFill>
                <a:schemeClr val="bg1"/>
              </a:solidFill>
            </a:endParaRPr>
          </a:p>
          <a:p>
            <a:pPr eaLnBrk="1" hangingPunct="1">
              <a:lnSpc>
                <a:spcPct val="80000"/>
              </a:lnSpc>
              <a:buFontTx/>
              <a:buNone/>
            </a:pPr>
            <a:r>
              <a:rPr lang="en-US" sz="2400" dirty="0" smtClean="0">
                <a:solidFill>
                  <a:schemeClr val="bg1"/>
                </a:solidFill>
              </a:rPr>
              <a:t>Committee &amp; Board Adjustments</a:t>
            </a:r>
          </a:p>
          <a:p>
            <a:pPr marL="682625" indent="-230188" eaLnBrk="1" hangingPunct="1">
              <a:lnSpc>
                <a:spcPct val="80000"/>
              </a:lnSpc>
            </a:pPr>
            <a:r>
              <a:rPr lang="en-US" sz="2400" dirty="0" smtClean="0">
                <a:solidFill>
                  <a:schemeClr val="bg1"/>
                </a:solidFill>
              </a:rPr>
              <a:t>	Decrease of:  		   ($443,550)</a:t>
            </a:r>
          </a:p>
          <a:p>
            <a:pPr eaLnBrk="1" hangingPunct="1">
              <a:lnSpc>
                <a:spcPct val="80000"/>
              </a:lnSpc>
              <a:buFontTx/>
              <a:buNone/>
            </a:pPr>
            <a:endParaRPr lang="en-US" sz="1400" dirty="0" smtClean="0">
              <a:solidFill>
                <a:schemeClr val="bg1"/>
              </a:solidFill>
            </a:endParaRPr>
          </a:p>
          <a:p>
            <a:pPr eaLnBrk="1" hangingPunct="1">
              <a:lnSpc>
                <a:spcPct val="80000"/>
              </a:lnSpc>
              <a:buFontTx/>
              <a:buNone/>
            </a:pPr>
            <a:r>
              <a:rPr lang="en-US" sz="2400" dirty="0" smtClean="0">
                <a:solidFill>
                  <a:schemeClr val="bg1"/>
                </a:solidFill>
              </a:rPr>
              <a:t>Proposed Budget Summary</a:t>
            </a:r>
          </a:p>
          <a:p>
            <a:pPr marL="911225" indent="-449263" eaLnBrk="1" hangingPunct="1">
              <a:lnSpc>
                <a:spcPct val="80000"/>
              </a:lnSpc>
            </a:pPr>
            <a:r>
              <a:rPr lang="en-US" sz="2400" dirty="0" smtClean="0">
                <a:solidFill>
                  <a:schemeClr val="bg1"/>
                </a:solidFill>
              </a:rPr>
              <a:t>	Increase of:		  $1,250,601		1.98%</a:t>
            </a:r>
          </a:p>
          <a:p>
            <a:pPr eaLnBrk="1" hangingPunct="1">
              <a:lnSpc>
                <a:spcPct val="80000"/>
              </a:lnSpc>
              <a:buFontTx/>
              <a:buNone/>
            </a:pPr>
            <a:r>
              <a:rPr lang="en-US" sz="2400" b="1" dirty="0" smtClean="0">
                <a:solidFill>
                  <a:schemeClr val="bg1"/>
                </a:solidFill>
              </a:rPr>
              <a:t>			  </a:t>
            </a:r>
          </a:p>
          <a:p>
            <a:pPr marL="0" indent="0" algn="ctr" eaLnBrk="1" hangingPunct="1">
              <a:lnSpc>
                <a:spcPct val="80000"/>
              </a:lnSpc>
              <a:buFontTx/>
              <a:buNone/>
            </a:pPr>
            <a:r>
              <a:rPr lang="en-US" sz="2400" u="sng" dirty="0" smtClean="0">
                <a:solidFill>
                  <a:schemeClr val="bg1"/>
                </a:solidFill>
              </a:rPr>
              <a:t>Total 2013-2014 Proposed Budget </a:t>
            </a:r>
          </a:p>
          <a:p>
            <a:pPr marL="0" indent="0" eaLnBrk="1" hangingPunct="1">
              <a:lnSpc>
                <a:spcPct val="80000"/>
              </a:lnSpc>
              <a:buFontTx/>
              <a:buNone/>
            </a:pPr>
            <a:endParaRPr lang="en-US" sz="800" b="1" dirty="0" smtClean="0">
              <a:solidFill>
                <a:schemeClr val="bg1"/>
              </a:solidFill>
            </a:endParaRPr>
          </a:p>
          <a:p>
            <a:pPr marL="0" indent="0" algn="ctr" eaLnBrk="1" hangingPunct="1">
              <a:lnSpc>
                <a:spcPct val="80000"/>
              </a:lnSpc>
              <a:buFontTx/>
              <a:buNone/>
            </a:pPr>
            <a:r>
              <a:rPr lang="en-US" sz="4000" b="1" dirty="0" smtClean="0">
                <a:solidFill>
                  <a:schemeClr val="bg1"/>
                </a:solidFill>
              </a:rPr>
              <a:t>$64,272,418</a:t>
            </a:r>
          </a:p>
          <a:p>
            <a:pPr eaLnBrk="1" hangingPunct="1">
              <a:lnSpc>
                <a:spcPct val="80000"/>
              </a:lnSpc>
              <a:buFontTx/>
              <a:buNone/>
            </a:pPr>
            <a:endParaRPr lang="en-US" sz="2400" b="1" dirty="0" smtClean="0"/>
          </a:p>
          <a:p>
            <a:pPr eaLnBrk="1" hangingPunct="1">
              <a:lnSpc>
                <a:spcPct val="80000"/>
              </a:lnSpc>
              <a:buFontTx/>
              <a:buNone/>
            </a:pPr>
            <a:endParaRPr lang="en-US" sz="1800" b="1" dirty="0" smtClean="0"/>
          </a:p>
          <a:p>
            <a:pPr eaLnBrk="1" hangingPunct="1">
              <a:lnSpc>
                <a:spcPct val="80000"/>
              </a:lnSpc>
              <a:buFontTx/>
              <a:buNone/>
            </a:pPr>
            <a:r>
              <a:rPr lang="en-US" sz="1800" dirty="0" smtClean="0"/>
              <a:t>	</a:t>
            </a:r>
          </a:p>
        </p:txBody>
      </p:sp>
    </p:spTree>
  </p:cSld>
  <p:clrMapOvr>
    <a:masterClrMapping/>
  </p:clrMapOvr>
  <p:transition>
    <p:wipe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Technology.jpg"/>
          <p:cNvPicPr>
            <a:picLocks noChangeAspect="1"/>
          </p:cNvPicPr>
          <p:nvPr/>
        </p:nvPicPr>
        <p:blipFill>
          <a:blip r:embed="rId2" cstate="print"/>
          <a:stretch>
            <a:fillRect/>
          </a:stretch>
        </p:blipFill>
        <p:spPr>
          <a:xfrm>
            <a:off x="7239000" y="5716786"/>
            <a:ext cx="1371600" cy="1141214"/>
          </a:xfrm>
          <a:prstGeom prst="rect">
            <a:avLst/>
          </a:prstGeom>
        </p:spPr>
      </p:pic>
      <p:pic>
        <p:nvPicPr>
          <p:cNvPr id="15" name="Picture 14" descr="Copy (2) of gaston1.jpg"/>
          <p:cNvPicPr>
            <a:picLocks noChangeAspect="1"/>
          </p:cNvPicPr>
          <p:nvPr/>
        </p:nvPicPr>
        <p:blipFill>
          <a:blip r:embed="rId3" cstate="print"/>
          <a:stretch>
            <a:fillRect/>
          </a:stretch>
        </p:blipFill>
        <p:spPr>
          <a:xfrm>
            <a:off x="7315200" y="3733800"/>
            <a:ext cx="1326258" cy="1981200"/>
          </a:xfrm>
          <a:prstGeom prst="rect">
            <a:avLst/>
          </a:prstGeom>
        </p:spPr>
      </p:pic>
      <p:pic>
        <p:nvPicPr>
          <p:cNvPr id="13" name="Picture 12" descr="DSC02256.JPG"/>
          <p:cNvPicPr>
            <a:picLocks noChangeAspect="1"/>
          </p:cNvPicPr>
          <p:nvPr/>
        </p:nvPicPr>
        <p:blipFill>
          <a:blip r:embed="rId4" cstate="print"/>
          <a:stretch>
            <a:fillRect/>
          </a:stretch>
        </p:blipFill>
        <p:spPr>
          <a:xfrm>
            <a:off x="7315200" y="2209800"/>
            <a:ext cx="1524000" cy="1524000"/>
          </a:xfrm>
          <a:prstGeom prst="rect">
            <a:avLst/>
          </a:prstGeom>
        </p:spPr>
      </p:pic>
      <p:pic>
        <p:nvPicPr>
          <p:cNvPr id="12" name="Picture 11" descr="DSC01363.JPG"/>
          <p:cNvPicPr>
            <a:picLocks noChangeAspect="1"/>
          </p:cNvPicPr>
          <p:nvPr/>
        </p:nvPicPr>
        <p:blipFill>
          <a:blip r:embed="rId5" cstate="print"/>
          <a:stretch>
            <a:fillRect/>
          </a:stretch>
        </p:blipFill>
        <p:spPr>
          <a:xfrm>
            <a:off x="7307580" y="-1"/>
            <a:ext cx="1460390" cy="2209801"/>
          </a:xfrm>
          <a:prstGeom prst="rect">
            <a:avLst/>
          </a:prstGeom>
        </p:spPr>
      </p:pic>
      <p:sp>
        <p:nvSpPr>
          <p:cNvPr id="7171" name="Rectangle 3"/>
          <p:cNvSpPr>
            <a:spLocks noGrp="1" noChangeArrowheads="1"/>
          </p:cNvSpPr>
          <p:nvPr>
            <p:ph type="body" idx="1"/>
          </p:nvPr>
        </p:nvSpPr>
        <p:spPr>
          <a:xfrm>
            <a:off x="457200" y="1600200"/>
            <a:ext cx="8229600" cy="4343400"/>
          </a:xfrm>
          <a:noFill/>
        </p:spPr>
        <p:txBody>
          <a:bodyPr/>
          <a:lstStyle/>
          <a:p>
            <a:pPr marL="0" indent="0" eaLnBrk="1" hangingPunct="1">
              <a:buFontTx/>
              <a:buNone/>
            </a:pPr>
            <a:r>
              <a:rPr lang="en-US" dirty="0" smtClean="0">
                <a:solidFill>
                  <a:schemeClr val="bg1"/>
                </a:solidFill>
              </a:rPr>
              <a:t>The major budget drivers affecting most </a:t>
            </a:r>
          </a:p>
          <a:p>
            <a:pPr marL="0" indent="0" eaLnBrk="1" hangingPunct="1">
              <a:buFontTx/>
              <a:buNone/>
            </a:pPr>
            <a:r>
              <a:rPr lang="en-US" dirty="0" smtClean="0">
                <a:solidFill>
                  <a:schemeClr val="bg1"/>
                </a:solidFill>
              </a:rPr>
              <a:t>of the change:</a:t>
            </a:r>
          </a:p>
          <a:p>
            <a:pPr marL="0" indent="0" eaLnBrk="1" hangingPunct="1">
              <a:buFontTx/>
              <a:buNone/>
            </a:pPr>
            <a:endParaRPr lang="en-US" sz="800" dirty="0" smtClean="0">
              <a:solidFill>
                <a:schemeClr val="bg1"/>
              </a:solidFill>
            </a:endParaRPr>
          </a:p>
          <a:p>
            <a:pPr eaLnBrk="1" hangingPunct="1"/>
            <a:r>
              <a:rPr lang="en-US" sz="2400" dirty="0" smtClean="0">
                <a:solidFill>
                  <a:schemeClr val="bg1"/>
                </a:solidFill>
              </a:rPr>
              <a:t>Employee Salaries ($190,282)</a:t>
            </a:r>
          </a:p>
          <a:p>
            <a:pPr lvl="1" eaLnBrk="1" hangingPunct="1"/>
            <a:r>
              <a:rPr lang="en-US" dirty="0" smtClean="0">
                <a:solidFill>
                  <a:schemeClr val="bg1"/>
                </a:solidFill>
              </a:rPr>
              <a:t>Teacher Contract Separate Warrant Article</a:t>
            </a:r>
          </a:p>
          <a:p>
            <a:pPr lvl="1" eaLnBrk="1" hangingPunct="1"/>
            <a:r>
              <a:rPr lang="en-US" dirty="0" smtClean="0">
                <a:solidFill>
                  <a:schemeClr val="bg1"/>
                </a:solidFill>
              </a:rPr>
              <a:t>Staff Reductions as Appropriate</a:t>
            </a:r>
          </a:p>
          <a:p>
            <a:pPr eaLnBrk="1" hangingPunct="1"/>
            <a:r>
              <a:rPr lang="en-US" sz="2400" dirty="0" smtClean="0">
                <a:solidFill>
                  <a:schemeClr val="bg1"/>
                </a:solidFill>
              </a:rPr>
              <a:t>Employee Benefits</a:t>
            </a:r>
          </a:p>
          <a:p>
            <a:pPr lvl="1" eaLnBrk="1" hangingPunct="1"/>
            <a:r>
              <a:rPr lang="en-US" dirty="0" smtClean="0">
                <a:solidFill>
                  <a:schemeClr val="bg1"/>
                </a:solidFill>
              </a:rPr>
              <a:t>NH State Retirement  $819,267</a:t>
            </a:r>
          </a:p>
          <a:p>
            <a:pPr lvl="1" eaLnBrk="1" hangingPunct="1"/>
            <a:r>
              <a:rPr lang="en-US" dirty="0" smtClean="0">
                <a:solidFill>
                  <a:schemeClr val="bg1"/>
                </a:solidFill>
              </a:rPr>
              <a:t>Employee Insurance  $513,026</a:t>
            </a:r>
          </a:p>
          <a:p>
            <a:pPr lvl="1" eaLnBrk="1" hangingPunct="1"/>
            <a:r>
              <a:rPr lang="en-US" dirty="0" smtClean="0">
                <a:solidFill>
                  <a:schemeClr val="bg1"/>
                </a:solidFill>
              </a:rPr>
              <a:t>Other Benefits ($2,788)</a:t>
            </a:r>
          </a:p>
          <a:p>
            <a:pPr lvl="1" eaLnBrk="1" hangingPunct="1">
              <a:buNone/>
            </a:pPr>
            <a:endParaRPr lang="en-US" b="1" dirty="0" smtClean="0"/>
          </a:p>
        </p:txBody>
      </p:sp>
      <p:sp>
        <p:nvSpPr>
          <p:cNvPr id="7170" name="Rectangle 2"/>
          <p:cNvSpPr>
            <a:spLocks noGrp="1" noChangeArrowheads="1"/>
          </p:cNvSpPr>
          <p:nvPr>
            <p:ph type="title"/>
          </p:nvPr>
        </p:nvSpPr>
        <p:spPr>
          <a:xfrm>
            <a:off x="457200" y="685800"/>
            <a:ext cx="8229600" cy="914400"/>
          </a:xfrm>
          <a:noFill/>
        </p:spPr>
        <p:txBody>
          <a:bodyPr/>
          <a:lstStyle/>
          <a:p>
            <a:pPr eaLnBrk="1" hangingPunct="1">
              <a:defRPr/>
            </a:pPr>
            <a:r>
              <a:rPr lang="en-US" sz="4800" dirty="0" smtClean="0">
                <a:solidFill>
                  <a:schemeClr val="bg1"/>
                </a:solidFill>
                <a:latin typeface="+mn-lt"/>
              </a:rPr>
              <a:t>Budget Drivers</a:t>
            </a:r>
          </a:p>
        </p:txBody>
      </p:sp>
      <p:sp>
        <p:nvSpPr>
          <p:cNvPr id="9" name="Rectangle 8"/>
          <p:cNvSpPr/>
          <p:nvPr/>
        </p:nvSpPr>
        <p:spPr>
          <a:xfrm>
            <a:off x="8534400" y="0"/>
            <a:ext cx="762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7239000" y="0"/>
            <a:ext cx="762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534400" y="0"/>
            <a:ext cx="6096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2400" b="1" dirty="0" smtClean="0">
                <a:solidFill>
                  <a:srgbClr val="C00000"/>
                </a:solidFill>
              </a:rPr>
              <a:t>2013-2014 BUDGET HEARING</a:t>
            </a:r>
            <a:endParaRPr lang="en-US" sz="2400" b="1" dirty="0">
              <a:solidFill>
                <a:srgbClr val="C00000"/>
              </a:solidFill>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 calcmode="lin" valueType="num">
                                      <p:cBhvr additive="base">
                                        <p:cTn id="7" dur="500" fill="hold"/>
                                        <p:tgtEl>
                                          <p:spTgt spid="71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txEl>
                                              <p:pRg st="0" end="0"/>
                                            </p:txEl>
                                          </p:spTgt>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7171">
                                            <p:txEl>
                                              <p:pRg st="1" end="1"/>
                                            </p:txEl>
                                          </p:spTgt>
                                        </p:tgtEl>
                                        <p:attrNameLst>
                                          <p:attrName>style.visibility</p:attrName>
                                        </p:attrNameLst>
                                      </p:cBhvr>
                                      <p:to>
                                        <p:strVal val="visible"/>
                                      </p:to>
                                    </p:set>
                                    <p:anim calcmode="lin" valueType="num">
                                      <p:cBhvr additive="base">
                                        <p:cTn id="11" dur="500" fill="hold"/>
                                        <p:tgtEl>
                                          <p:spTgt spid="7171">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171">
                                            <p:txEl>
                                              <p:pRg st="1" end="1"/>
                                            </p:txEl>
                                          </p:spTgt>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7171">
                                            <p:txEl>
                                              <p:pRg st="3" end="3"/>
                                            </p:txEl>
                                          </p:spTgt>
                                        </p:tgtEl>
                                        <p:attrNameLst>
                                          <p:attrName>style.visibility</p:attrName>
                                        </p:attrNameLst>
                                      </p:cBhvr>
                                      <p:to>
                                        <p:strVal val="visible"/>
                                      </p:to>
                                    </p:set>
                                    <p:anim calcmode="lin" valueType="num">
                                      <p:cBhvr additive="base">
                                        <p:cTn id="15" dur="500" fill="hold"/>
                                        <p:tgtEl>
                                          <p:spTgt spid="7171">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7171">
                                            <p:txEl>
                                              <p:pRg st="3" end="3"/>
                                            </p:txEl>
                                          </p:spTgt>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0"/>
                                  </p:stCondLst>
                                  <p:childTnLst>
                                    <p:set>
                                      <p:cBhvr>
                                        <p:cTn id="18" dur="1" fill="hold">
                                          <p:stCondLst>
                                            <p:cond delay="0"/>
                                          </p:stCondLst>
                                        </p:cTn>
                                        <p:tgtEl>
                                          <p:spTgt spid="7171">
                                            <p:txEl>
                                              <p:pRg st="4" end="4"/>
                                            </p:txEl>
                                          </p:spTgt>
                                        </p:tgtEl>
                                        <p:attrNameLst>
                                          <p:attrName>style.visibility</p:attrName>
                                        </p:attrNameLst>
                                      </p:cBhvr>
                                      <p:to>
                                        <p:strVal val="visible"/>
                                      </p:to>
                                    </p:set>
                                    <p:anim calcmode="lin" valueType="num">
                                      <p:cBhvr additive="base">
                                        <p:cTn id="19" dur="500" fill="hold"/>
                                        <p:tgtEl>
                                          <p:spTgt spid="7171">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171">
                                            <p:txEl>
                                              <p:pRg st="4" end="4"/>
                                            </p:txEl>
                                          </p:spTgt>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p:stCondLst>
                                    <p:cond delay="0"/>
                                  </p:stCondLst>
                                  <p:childTnLst>
                                    <p:set>
                                      <p:cBhvr>
                                        <p:cTn id="22" dur="1" fill="hold">
                                          <p:stCondLst>
                                            <p:cond delay="0"/>
                                          </p:stCondLst>
                                        </p:cTn>
                                        <p:tgtEl>
                                          <p:spTgt spid="7171">
                                            <p:txEl>
                                              <p:pRg st="5" end="5"/>
                                            </p:txEl>
                                          </p:spTgt>
                                        </p:tgtEl>
                                        <p:attrNameLst>
                                          <p:attrName>style.visibility</p:attrName>
                                        </p:attrNameLst>
                                      </p:cBhvr>
                                      <p:to>
                                        <p:strVal val="visible"/>
                                      </p:to>
                                    </p:set>
                                    <p:anim calcmode="lin" valueType="num">
                                      <p:cBhvr additive="base">
                                        <p:cTn id="23" dur="500" fill="hold"/>
                                        <p:tgtEl>
                                          <p:spTgt spid="7171">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7171">
                                            <p:txEl>
                                              <p:pRg st="5" end="5"/>
                                            </p:txEl>
                                          </p:spTgt>
                                        </p:tgtEl>
                                        <p:attrNameLst>
                                          <p:attrName>ppt_y</p:attrName>
                                        </p:attrNameLst>
                                      </p:cBhvr>
                                      <p:tavLst>
                                        <p:tav tm="0">
                                          <p:val>
                                            <p:strVal val="0-#ppt_h/2"/>
                                          </p:val>
                                        </p:tav>
                                        <p:tav tm="100000">
                                          <p:val>
                                            <p:strVal val="#ppt_y"/>
                                          </p:val>
                                        </p:tav>
                                      </p:tavLst>
                                    </p:anim>
                                  </p:childTnLst>
                                </p:cTn>
                              </p:par>
                              <p:par>
                                <p:cTn id="25" presetID="2" presetClass="entr" presetSubtype="1" fill="hold" grpId="0" nodeType="withEffect">
                                  <p:stCondLst>
                                    <p:cond delay="0"/>
                                  </p:stCondLst>
                                  <p:childTnLst>
                                    <p:set>
                                      <p:cBhvr>
                                        <p:cTn id="26" dur="1" fill="hold">
                                          <p:stCondLst>
                                            <p:cond delay="0"/>
                                          </p:stCondLst>
                                        </p:cTn>
                                        <p:tgtEl>
                                          <p:spTgt spid="7171">
                                            <p:txEl>
                                              <p:pRg st="6" end="6"/>
                                            </p:txEl>
                                          </p:spTgt>
                                        </p:tgtEl>
                                        <p:attrNameLst>
                                          <p:attrName>style.visibility</p:attrName>
                                        </p:attrNameLst>
                                      </p:cBhvr>
                                      <p:to>
                                        <p:strVal val="visible"/>
                                      </p:to>
                                    </p:set>
                                    <p:anim calcmode="lin" valueType="num">
                                      <p:cBhvr additive="base">
                                        <p:cTn id="27" dur="500" fill="hold"/>
                                        <p:tgtEl>
                                          <p:spTgt spid="7171">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7171">
                                            <p:txEl>
                                              <p:pRg st="6" end="6"/>
                                            </p:txEl>
                                          </p:spTgt>
                                        </p:tgtEl>
                                        <p:attrNameLst>
                                          <p:attrName>ppt_y</p:attrName>
                                        </p:attrNameLst>
                                      </p:cBhvr>
                                      <p:tavLst>
                                        <p:tav tm="0">
                                          <p:val>
                                            <p:strVal val="0-#ppt_h/2"/>
                                          </p:val>
                                        </p:tav>
                                        <p:tav tm="100000">
                                          <p:val>
                                            <p:strVal val="#ppt_y"/>
                                          </p:val>
                                        </p:tav>
                                      </p:tavLst>
                                    </p:anim>
                                  </p:childTnLst>
                                </p:cTn>
                              </p:par>
                              <p:par>
                                <p:cTn id="29" presetID="2" presetClass="entr" presetSubtype="1" fill="hold" grpId="0" nodeType="withEffect">
                                  <p:stCondLst>
                                    <p:cond delay="0"/>
                                  </p:stCondLst>
                                  <p:childTnLst>
                                    <p:set>
                                      <p:cBhvr>
                                        <p:cTn id="30" dur="1" fill="hold">
                                          <p:stCondLst>
                                            <p:cond delay="0"/>
                                          </p:stCondLst>
                                        </p:cTn>
                                        <p:tgtEl>
                                          <p:spTgt spid="7171">
                                            <p:txEl>
                                              <p:pRg st="7" end="7"/>
                                            </p:txEl>
                                          </p:spTgt>
                                        </p:tgtEl>
                                        <p:attrNameLst>
                                          <p:attrName>style.visibility</p:attrName>
                                        </p:attrNameLst>
                                      </p:cBhvr>
                                      <p:to>
                                        <p:strVal val="visible"/>
                                      </p:to>
                                    </p:set>
                                    <p:anim calcmode="lin" valueType="num">
                                      <p:cBhvr additive="base">
                                        <p:cTn id="31" dur="500" fill="hold"/>
                                        <p:tgtEl>
                                          <p:spTgt spid="7171">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171">
                                            <p:txEl>
                                              <p:pRg st="7" end="7"/>
                                            </p:txEl>
                                          </p:spTgt>
                                        </p:tgtEl>
                                        <p:attrNameLst>
                                          <p:attrName>ppt_y</p:attrName>
                                        </p:attrNameLst>
                                      </p:cBhvr>
                                      <p:tavLst>
                                        <p:tav tm="0">
                                          <p:val>
                                            <p:strVal val="0-#ppt_h/2"/>
                                          </p:val>
                                        </p:tav>
                                        <p:tav tm="100000">
                                          <p:val>
                                            <p:strVal val="#ppt_y"/>
                                          </p:val>
                                        </p:tav>
                                      </p:tavLst>
                                    </p:anim>
                                  </p:childTnLst>
                                </p:cTn>
                              </p:par>
                              <p:par>
                                <p:cTn id="33" presetID="2" presetClass="entr" presetSubtype="1" fill="hold" grpId="0" nodeType="withEffect">
                                  <p:stCondLst>
                                    <p:cond delay="0"/>
                                  </p:stCondLst>
                                  <p:childTnLst>
                                    <p:set>
                                      <p:cBhvr>
                                        <p:cTn id="34" dur="1" fill="hold">
                                          <p:stCondLst>
                                            <p:cond delay="0"/>
                                          </p:stCondLst>
                                        </p:cTn>
                                        <p:tgtEl>
                                          <p:spTgt spid="7171">
                                            <p:txEl>
                                              <p:pRg st="8" end="8"/>
                                            </p:txEl>
                                          </p:spTgt>
                                        </p:tgtEl>
                                        <p:attrNameLst>
                                          <p:attrName>style.visibility</p:attrName>
                                        </p:attrNameLst>
                                      </p:cBhvr>
                                      <p:to>
                                        <p:strVal val="visible"/>
                                      </p:to>
                                    </p:set>
                                    <p:anim calcmode="lin" valueType="num">
                                      <p:cBhvr additive="base">
                                        <p:cTn id="35" dur="500" fill="hold"/>
                                        <p:tgtEl>
                                          <p:spTgt spid="7171">
                                            <p:txEl>
                                              <p:pRg st="8" end="8"/>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7171">
                                            <p:txEl>
                                              <p:pRg st="8" end="8"/>
                                            </p:txEl>
                                          </p:spTgt>
                                        </p:tgtEl>
                                        <p:attrNameLst>
                                          <p:attrName>ppt_y</p:attrName>
                                        </p:attrNameLst>
                                      </p:cBhvr>
                                      <p:tavLst>
                                        <p:tav tm="0">
                                          <p:val>
                                            <p:strVal val="0-#ppt_h/2"/>
                                          </p:val>
                                        </p:tav>
                                        <p:tav tm="100000">
                                          <p:val>
                                            <p:strVal val="#ppt_y"/>
                                          </p:val>
                                        </p:tav>
                                      </p:tavLst>
                                    </p:anim>
                                  </p:childTnLst>
                                </p:cTn>
                              </p:par>
                              <p:par>
                                <p:cTn id="37" presetID="2" presetClass="entr" presetSubtype="1" fill="hold" grpId="0" nodeType="withEffect">
                                  <p:stCondLst>
                                    <p:cond delay="0"/>
                                  </p:stCondLst>
                                  <p:childTnLst>
                                    <p:set>
                                      <p:cBhvr>
                                        <p:cTn id="38" dur="1" fill="hold">
                                          <p:stCondLst>
                                            <p:cond delay="0"/>
                                          </p:stCondLst>
                                        </p:cTn>
                                        <p:tgtEl>
                                          <p:spTgt spid="7171">
                                            <p:txEl>
                                              <p:pRg st="9" end="9"/>
                                            </p:txEl>
                                          </p:spTgt>
                                        </p:tgtEl>
                                        <p:attrNameLst>
                                          <p:attrName>style.visibility</p:attrName>
                                        </p:attrNameLst>
                                      </p:cBhvr>
                                      <p:to>
                                        <p:strVal val="visible"/>
                                      </p:to>
                                    </p:set>
                                    <p:anim calcmode="lin" valueType="num">
                                      <p:cBhvr additive="base">
                                        <p:cTn id="39" dur="500" fill="hold"/>
                                        <p:tgtEl>
                                          <p:spTgt spid="7171">
                                            <p:txEl>
                                              <p:pRg st="9" end="9"/>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7171">
                                            <p:txEl>
                                              <p:pRg st="9" end="9"/>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IMG_0151.JPG"/>
          <p:cNvPicPr>
            <a:picLocks noChangeAspect="1"/>
          </p:cNvPicPr>
          <p:nvPr/>
        </p:nvPicPr>
        <p:blipFill>
          <a:blip r:embed="rId2" cstate="print"/>
          <a:stretch>
            <a:fillRect/>
          </a:stretch>
        </p:blipFill>
        <p:spPr>
          <a:xfrm>
            <a:off x="7238999" y="5562600"/>
            <a:ext cx="1945619" cy="1295400"/>
          </a:xfrm>
          <a:prstGeom prst="rect">
            <a:avLst/>
          </a:prstGeom>
        </p:spPr>
      </p:pic>
      <p:pic>
        <p:nvPicPr>
          <p:cNvPr id="13" name="Picture 12" descr="IMG_0629.jpg"/>
          <p:cNvPicPr>
            <a:picLocks noChangeAspect="1"/>
          </p:cNvPicPr>
          <p:nvPr/>
        </p:nvPicPr>
        <p:blipFill>
          <a:blip r:embed="rId3" cstate="print"/>
          <a:srcRect l="12488"/>
          <a:stretch>
            <a:fillRect/>
          </a:stretch>
        </p:blipFill>
        <p:spPr>
          <a:xfrm>
            <a:off x="7239000" y="2362200"/>
            <a:ext cx="1601988" cy="1219200"/>
          </a:xfrm>
          <a:prstGeom prst="rect">
            <a:avLst/>
          </a:prstGeom>
        </p:spPr>
      </p:pic>
      <p:pic>
        <p:nvPicPr>
          <p:cNvPr id="12" name="Picture 11" descr="VHockey-2010.jpg"/>
          <p:cNvPicPr>
            <a:picLocks noChangeAspect="1"/>
          </p:cNvPicPr>
          <p:nvPr/>
        </p:nvPicPr>
        <p:blipFill>
          <a:blip r:embed="rId4" cstate="print"/>
          <a:stretch>
            <a:fillRect/>
          </a:stretch>
        </p:blipFill>
        <p:spPr>
          <a:xfrm>
            <a:off x="7315200" y="4724400"/>
            <a:ext cx="1219200" cy="843280"/>
          </a:xfrm>
          <a:prstGeom prst="rect">
            <a:avLst/>
          </a:prstGeom>
        </p:spPr>
      </p:pic>
      <p:pic>
        <p:nvPicPr>
          <p:cNvPr id="11" name="Picture 10" descr="VGirlsLAX-2010.jpg"/>
          <p:cNvPicPr>
            <a:picLocks noChangeAspect="1"/>
          </p:cNvPicPr>
          <p:nvPr/>
        </p:nvPicPr>
        <p:blipFill>
          <a:blip r:embed="rId5" cstate="print"/>
          <a:srcRect l="16667"/>
          <a:stretch>
            <a:fillRect/>
          </a:stretch>
        </p:blipFill>
        <p:spPr>
          <a:xfrm>
            <a:off x="7315200" y="3581400"/>
            <a:ext cx="1428750" cy="1143000"/>
          </a:xfrm>
          <a:prstGeom prst="rect">
            <a:avLst/>
          </a:prstGeom>
        </p:spPr>
      </p:pic>
      <p:pic>
        <p:nvPicPr>
          <p:cNvPr id="10" name="Picture 9" descr="VBaseball-2010.jpg"/>
          <p:cNvPicPr>
            <a:picLocks noChangeAspect="1"/>
          </p:cNvPicPr>
          <p:nvPr/>
        </p:nvPicPr>
        <p:blipFill>
          <a:blip r:embed="rId6" cstate="print"/>
          <a:stretch>
            <a:fillRect/>
          </a:stretch>
        </p:blipFill>
        <p:spPr>
          <a:xfrm>
            <a:off x="7239000" y="1295400"/>
            <a:ext cx="1422400" cy="1066800"/>
          </a:xfrm>
          <a:prstGeom prst="rect">
            <a:avLst/>
          </a:prstGeom>
        </p:spPr>
      </p:pic>
      <p:pic>
        <p:nvPicPr>
          <p:cNvPr id="9" name="Picture 8" descr="STrack801.JPG"/>
          <p:cNvPicPr>
            <a:picLocks noChangeAspect="1"/>
          </p:cNvPicPr>
          <p:nvPr/>
        </p:nvPicPr>
        <p:blipFill>
          <a:blip r:embed="rId7" cstate="print"/>
          <a:srcRect l="15385"/>
          <a:stretch>
            <a:fillRect/>
          </a:stretch>
        </p:blipFill>
        <p:spPr>
          <a:xfrm>
            <a:off x="7315200" y="0"/>
            <a:ext cx="1676400" cy="1295400"/>
          </a:xfrm>
          <a:prstGeom prst="rect">
            <a:avLst/>
          </a:prstGeom>
        </p:spPr>
      </p:pic>
      <p:sp>
        <p:nvSpPr>
          <p:cNvPr id="7171" name="Rectangle 3"/>
          <p:cNvSpPr>
            <a:spLocks noGrp="1" noChangeArrowheads="1"/>
          </p:cNvSpPr>
          <p:nvPr>
            <p:ph type="body" idx="1"/>
          </p:nvPr>
        </p:nvSpPr>
        <p:spPr>
          <a:xfrm>
            <a:off x="457200" y="1600200"/>
            <a:ext cx="8229600" cy="4724400"/>
          </a:xfrm>
          <a:noFill/>
        </p:spPr>
        <p:txBody>
          <a:bodyPr/>
          <a:lstStyle/>
          <a:p>
            <a:pPr eaLnBrk="1" hangingPunct="1"/>
            <a:r>
              <a:rPr lang="en-US" sz="2400" dirty="0" smtClean="0">
                <a:solidFill>
                  <a:schemeClr val="bg1"/>
                </a:solidFill>
              </a:rPr>
              <a:t>Instruction Related</a:t>
            </a:r>
          </a:p>
          <a:p>
            <a:pPr lvl="1" eaLnBrk="1" hangingPunct="1"/>
            <a:r>
              <a:rPr lang="en-US" dirty="0" smtClean="0">
                <a:solidFill>
                  <a:schemeClr val="bg1"/>
                </a:solidFill>
              </a:rPr>
              <a:t>Professional  Services $96,535</a:t>
            </a:r>
          </a:p>
          <a:p>
            <a:pPr lvl="1" eaLnBrk="1" hangingPunct="1"/>
            <a:r>
              <a:rPr lang="en-US" dirty="0" smtClean="0">
                <a:solidFill>
                  <a:schemeClr val="bg1"/>
                </a:solidFill>
              </a:rPr>
              <a:t>Books, Supplies and Equipment $310,418</a:t>
            </a:r>
          </a:p>
          <a:p>
            <a:pPr lvl="1" eaLnBrk="1" hangingPunct="1"/>
            <a:r>
              <a:rPr lang="en-US" dirty="0" smtClean="0">
                <a:solidFill>
                  <a:schemeClr val="bg1"/>
                </a:solidFill>
              </a:rPr>
              <a:t>SAU $37,265</a:t>
            </a:r>
          </a:p>
          <a:p>
            <a:pPr lvl="1" eaLnBrk="1" hangingPunct="1"/>
            <a:r>
              <a:rPr lang="en-US" dirty="0" smtClean="0">
                <a:solidFill>
                  <a:schemeClr val="bg1"/>
                </a:solidFill>
              </a:rPr>
              <a:t>Transportation $61,959</a:t>
            </a:r>
          </a:p>
          <a:p>
            <a:pPr eaLnBrk="1" hangingPunct="1"/>
            <a:r>
              <a:rPr lang="en-US" sz="2400" dirty="0" smtClean="0">
                <a:solidFill>
                  <a:schemeClr val="bg1"/>
                </a:solidFill>
              </a:rPr>
              <a:t>Other</a:t>
            </a:r>
          </a:p>
          <a:p>
            <a:pPr lvl="1" eaLnBrk="1" hangingPunct="1"/>
            <a:r>
              <a:rPr lang="en-US" dirty="0" smtClean="0">
                <a:solidFill>
                  <a:schemeClr val="bg1"/>
                </a:solidFill>
              </a:rPr>
              <a:t>Bond Interest ($84,000)</a:t>
            </a:r>
          </a:p>
          <a:p>
            <a:pPr lvl="1" eaLnBrk="1" hangingPunct="1"/>
            <a:r>
              <a:rPr lang="en-US" dirty="0" smtClean="0">
                <a:solidFill>
                  <a:schemeClr val="bg1"/>
                </a:solidFill>
              </a:rPr>
              <a:t>Capital Reserve ($200,000</a:t>
            </a:r>
            <a:r>
              <a:rPr lang="en-US" dirty="0" smtClean="0">
                <a:solidFill>
                  <a:schemeClr val="bg1"/>
                </a:solidFill>
              </a:rPr>
              <a:t>)</a:t>
            </a:r>
          </a:p>
          <a:p>
            <a:pPr lvl="1" eaLnBrk="1" hangingPunct="1"/>
            <a:r>
              <a:rPr lang="en-US" dirty="0" smtClean="0">
                <a:solidFill>
                  <a:schemeClr val="bg1"/>
                </a:solidFill>
              </a:rPr>
              <a:t>Reduction of Federal Grants ($110,000)</a:t>
            </a:r>
            <a:endParaRPr lang="en-US" dirty="0" smtClean="0">
              <a:solidFill>
                <a:schemeClr val="bg1"/>
              </a:solidFill>
            </a:endParaRPr>
          </a:p>
          <a:p>
            <a:pPr lvl="1" eaLnBrk="1" hangingPunct="1"/>
            <a:endParaRPr lang="en-US" b="1" dirty="0" smtClean="0"/>
          </a:p>
        </p:txBody>
      </p:sp>
      <p:sp>
        <p:nvSpPr>
          <p:cNvPr id="7170" name="Rectangle 2"/>
          <p:cNvSpPr>
            <a:spLocks noGrp="1" noChangeArrowheads="1"/>
          </p:cNvSpPr>
          <p:nvPr>
            <p:ph type="title"/>
          </p:nvPr>
        </p:nvSpPr>
        <p:spPr>
          <a:xfrm>
            <a:off x="457200" y="685800"/>
            <a:ext cx="8305800" cy="914400"/>
          </a:xfrm>
          <a:noFill/>
        </p:spPr>
        <p:txBody>
          <a:bodyPr/>
          <a:lstStyle/>
          <a:p>
            <a:pPr eaLnBrk="1" hangingPunct="1">
              <a:defRPr/>
            </a:pPr>
            <a:r>
              <a:rPr lang="en-US" sz="4800" dirty="0" smtClean="0">
                <a:solidFill>
                  <a:schemeClr val="bg1"/>
                </a:solidFill>
                <a:latin typeface="+mn-lt"/>
              </a:rPr>
              <a:t>Budget Drivers</a:t>
            </a:r>
          </a:p>
        </p:txBody>
      </p:sp>
      <p:sp>
        <p:nvSpPr>
          <p:cNvPr id="5" name="Rectangle 4"/>
          <p:cNvSpPr/>
          <p:nvPr/>
        </p:nvSpPr>
        <p:spPr>
          <a:xfrm>
            <a:off x="8534400" y="0"/>
            <a:ext cx="762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7239000" y="0"/>
            <a:ext cx="762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8534400" y="0"/>
            <a:ext cx="6096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2400" b="1" dirty="0" smtClean="0">
                <a:solidFill>
                  <a:srgbClr val="C00000"/>
                </a:solidFill>
              </a:rPr>
              <a:t>2013-2014 BUDGET HEARING</a:t>
            </a:r>
            <a:endParaRPr lang="en-US" sz="2400" b="1" dirty="0">
              <a:solidFill>
                <a:srgbClr val="C00000"/>
              </a:solidFill>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 calcmode="lin" valueType="num">
                                      <p:cBhvr additive="base">
                                        <p:cTn id="7" dur="500" fill="hold"/>
                                        <p:tgtEl>
                                          <p:spTgt spid="71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txEl>
                                              <p:pRg st="0" end="0"/>
                                            </p:txEl>
                                          </p:spTgt>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7171">
                                            <p:txEl>
                                              <p:pRg st="1" end="1"/>
                                            </p:txEl>
                                          </p:spTgt>
                                        </p:tgtEl>
                                        <p:attrNameLst>
                                          <p:attrName>style.visibility</p:attrName>
                                        </p:attrNameLst>
                                      </p:cBhvr>
                                      <p:to>
                                        <p:strVal val="visible"/>
                                      </p:to>
                                    </p:set>
                                    <p:anim calcmode="lin" valueType="num">
                                      <p:cBhvr additive="base">
                                        <p:cTn id="11" dur="500" fill="hold"/>
                                        <p:tgtEl>
                                          <p:spTgt spid="7171">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171">
                                            <p:txEl>
                                              <p:pRg st="1" end="1"/>
                                            </p:txEl>
                                          </p:spTgt>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7171">
                                            <p:txEl>
                                              <p:pRg st="2" end="2"/>
                                            </p:txEl>
                                          </p:spTgt>
                                        </p:tgtEl>
                                        <p:attrNameLst>
                                          <p:attrName>style.visibility</p:attrName>
                                        </p:attrNameLst>
                                      </p:cBhvr>
                                      <p:to>
                                        <p:strVal val="visible"/>
                                      </p:to>
                                    </p:set>
                                    <p:anim calcmode="lin" valueType="num">
                                      <p:cBhvr additive="base">
                                        <p:cTn id="15" dur="500" fill="hold"/>
                                        <p:tgtEl>
                                          <p:spTgt spid="7171">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7171">
                                            <p:txEl>
                                              <p:pRg st="2" end="2"/>
                                            </p:txEl>
                                          </p:spTgt>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0"/>
                                  </p:stCondLst>
                                  <p:childTnLst>
                                    <p:set>
                                      <p:cBhvr>
                                        <p:cTn id="18" dur="1" fill="hold">
                                          <p:stCondLst>
                                            <p:cond delay="0"/>
                                          </p:stCondLst>
                                        </p:cTn>
                                        <p:tgtEl>
                                          <p:spTgt spid="7171">
                                            <p:txEl>
                                              <p:pRg st="3" end="3"/>
                                            </p:txEl>
                                          </p:spTgt>
                                        </p:tgtEl>
                                        <p:attrNameLst>
                                          <p:attrName>style.visibility</p:attrName>
                                        </p:attrNameLst>
                                      </p:cBhvr>
                                      <p:to>
                                        <p:strVal val="visible"/>
                                      </p:to>
                                    </p:set>
                                    <p:anim calcmode="lin" valueType="num">
                                      <p:cBhvr additive="base">
                                        <p:cTn id="19" dur="500" fill="hold"/>
                                        <p:tgtEl>
                                          <p:spTgt spid="7171">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171">
                                            <p:txEl>
                                              <p:pRg st="3" end="3"/>
                                            </p:txEl>
                                          </p:spTgt>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p:stCondLst>
                                    <p:cond delay="0"/>
                                  </p:stCondLst>
                                  <p:childTnLst>
                                    <p:set>
                                      <p:cBhvr>
                                        <p:cTn id="22" dur="1" fill="hold">
                                          <p:stCondLst>
                                            <p:cond delay="0"/>
                                          </p:stCondLst>
                                        </p:cTn>
                                        <p:tgtEl>
                                          <p:spTgt spid="7171">
                                            <p:txEl>
                                              <p:pRg st="4" end="4"/>
                                            </p:txEl>
                                          </p:spTgt>
                                        </p:tgtEl>
                                        <p:attrNameLst>
                                          <p:attrName>style.visibility</p:attrName>
                                        </p:attrNameLst>
                                      </p:cBhvr>
                                      <p:to>
                                        <p:strVal val="visible"/>
                                      </p:to>
                                    </p:set>
                                    <p:anim calcmode="lin" valueType="num">
                                      <p:cBhvr additive="base">
                                        <p:cTn id="23" dur="500" fill="hold"/>
                                        <p:tgtEl>
                                          <p:spTgt spid="7171">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7171">
                                            <p:txEl>
                                              <p:pRg st="4" end="4"/>
                                            </p:txEl>
                                          </p:spTgt>
                                        </p:tgtEl>
                                        <p:attrNameLst>
                                          <p:attrName>ppt_y</p:attrName>
                                        </p:attrNameLst>
                                      </p:cBhvr>
                                      <p:tavLst>
                                        <p:tav tm="0">
                                          <p:val>
                                            <p:strVal val="0-#ppt_h/2"/>
                                          </p:val>
                                        </p:tav>
                                        <p:tav tm="100000">
                                          <p:val>
                                            <p:strVal val="#ppt_y"/>
                                          </p:val>
                                        </p:tav>
                                      </p:tavLst>
                                    </p:anim>
                                  </p:childTnLst>
                                </p:cTn>
                              </p:par>
                              <p:par>
                                <p:cTn id="25" presetID="2" presetClass="entr" presetSubtype="1" fill="hold" grpId="0" nodeType="withEffect">
                                  <p:stCondLst>
                                    <p:cond delay="0"/>
                                  </p:stCondLst>
                                  <p:childTnLst>
                                    <p:set>
                                      <p:cBhvr>
                                        <p:cTn id="26" dur="1" fill="hold">
                                          <p:stCondLst>
                                            <p:cond delay="0"/>
                                          </p:stCondLst>
                                        </p:cTn>
                                        <p:tgtEl>
                                          <p:spTgt spid="7171">
                                            <p:txEl>
                                              <p:pRg st="5" end="5"/>
                                            </p:txEl>
                                          </p:spTgt>
                                        </p:tgtEl>
                                        <p:attrNameLst>
                                          <p:attrName>style.visibility</p:attrName>
                                        </p:attrNameLst>
                                      </p:cBhvr>
                                      <p:to>
                                        <p:strVal val="visible"/>
                                      </p:to>
                                    </p:set>
                                    <p:anim calcmode="lin" valueType="num">
                                      <p:cBhvr additive="base">
                                        <p:cTn id="27" dur="500" fill="hold"/>
                                        <p:tgtEl>
                                          <p:spTgt spid="7171">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7171">
                                            <p:txEl>
                                              <p:pRg st="5" end="5"/>
                                            </p:txEl>
                                          </p:spTgt>
                                        </p:tgtEl>
                                        <p:attrNameLst>
                                          <p:attrName>ppt_y</p:attrName>
                                        </p:attrNameLst>
                                      </p:cBhvr>
                                      <p:tavLst>
                                        <p:tav tm="0">
                                          <p:val>
                                            <p:strVal val="0-#ppt_h/2"/>
                                          </p:val>
                                        </p:tav>
                                        <p:tav tm="100000">
                                          <p:val>
                                            <p:strVal val="#ppt_y"/>
                                          </p:val>
                                        </p:tav>
                                      </p:tavLst>
                                    </p:anim>
                                  </p:childTnLst>
                                </p:cTn>
                              </p:par>
                              <p:par>
                                <p:cTn id="29" presetID="2" presetClass="entr" presetSubtype="1" fill="hold" grpId="0" nodeType="withEffect">
                                  <p:stCondLst>
                                    <p:cond delay="0"/>
                                  </p:stCondLst>
                                  <p:childTnLst>
                                    <p:set>
                                      <p:cBhvr>
                                        <p:cTn id="30" dur="1" fill="hold">
                                          <p:stCondLst>
                                            <p:cond delay="0"/>
                                          </p:stCondLst>
                                        </p:cTn>
                                        <p:tgtEl>
                                          <p:spTgt spid="7171">
                                            <p:txEl>
                                              <p:pRg st="6" end="6"/>
                                            </p:txEl>
                                          </p:spTgt>
                                        </p:tgtEl>
                                        <p:attrNameLst>
                                          <p:attrName>style.visibility</p:attrName>
                                        </p:attrNameLst>
                                      </p:cBhvr>
                                      <p:to>
                                        <p:strVal val="visible"/>
                                      </p:to>
                                    </p:set>
                                    <p:anim calcmode="lin" valueType="num">
                                      <p:cBhvr additive="base">
                                        <p:cTn id="31" dur="500" fill="hold"/>
                                        <p:tgtEl>
                                          <p:spTgt spid="7171">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171">
                                            <p:txEl>
                                              <p:pRg st="6" end="6"/>
                                            </p:txEl>
                                          </p:spTgt>
                                        </p:tgtEl>
                                        <p:attrNameLst>
                                          <p:attrName>ppt_y</p:attrName>
                                        </p:attrNameLst>
                                      </p:cBhvr>
                                      <p:tavLst>
                                        <p:tav tm="0">
                                          <p:val>
                                            <p:strVal val="0-#ppt_h/2"/>
                                          </p:val>
                                        </p:tav>
                                        <p:tav tm="100000">
                                          <p:val>
                                            <p:strVal val="#ppt_y"/>
                                          </p:val>
                                        </p:tav>
                                      </p:tavLst>
                                    </p:anim>
                                  </p:childTnLst>
                                </p:cTn>
                              </p:par>
                              <p:par>
                                <p:cTn id="33" presetID="2" presetClass="entr" presetSubtype="1" fill="hold" grpId="0" nodeType="withEffect">
                                  <p:stCondLst>
                                    <p:cond delay="0"/>
                                  </p:stCondLst>
                                  <p:childTnLst>
                                    <p:set>
                                      <p:cBhvr>
                                        <p:cTn id="34" dur="1" fill="hold">
                                          <p:stCondLst>
                                            <p:cond delay="0"/>
                                          </p:stCondLst>
                                        </p:cTn>
                                        <p:tgtEl>
                                          <p:spTgt spid="7171">
                                            <p:txEl>
                                              <p:pRg st="7" end="7"/>
                                            </p:txEl>
                                          </p:spTgt>
                                        </p:tgtEl>
                                        <p:attrNameLst>
                                          <p:attrName>style.visibility</p:attrName>
                                        </p:attrNameLst>
                                      </p:cBhvr>
                                      <p:to>
                                        <p:strVal val="visible"/>
                                      </p:to>
                                    </p:set>
                                    <p:anim calcmode="lin" valueType="num">
                                      <p:cBhvr additive="base">
                                        <p:cTn id="35" dur="500" fill="hold"/>
                                        <p:tgtEl>
                                          <p:spTgt spid="7171">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7171">
                                            <p:txEl>
                                              <p:pRg st="7" end="7"/>
                                            </p:txEl>
                                          </p:spTgt>
                                        </p:tgtEl>
                                        <p:attrNameLst>
                                          <p:attrName>ppt_y</p:attrName>
                                        </p:attrNameLst>
                                      </p:cBhvr>
                                      <p:tavLst>
                                        <p:tav tm="0">
                                          <p:val>
                                            <p:strVal val="0-#ppt_h/2"/>
                                          </p:val>
                                        </p:tav>
                                        <p:tav tm="100000">
                                          <p:val>
                                            <p:strVal val="#ppt_y"/>
                                          </p:val>
                                        </p:tav>
                                      </p:tavLst>
                                    </p:anim>
                                  </p:childTnLst>
                                </p:cTn>
                              </p:par>
                              <p:par>
                                <p:cTn id="37" presetID="2" presetClass="entr" presetSubtype="1" fill="hold" grpId="0" nodeType="withEffect">
                                  <p:stCondLst>
                                    <p:cond delay="0"/>
                                  </p:stCondLst>
                                  <p:childTnLst>
                                    <p:set>
                                      <p:cBhvr>
                                        <p:cTn id="38" dur="1" fill="hold">
                                          <p:stCondLst>
                                            <p:cond delay="0"/>
                                          </p:stCondLst>
                                        </p:cTn>
                                        <p:tgtEl>
                                          <p:spTgt spid="7171">
                                            <p:txEl>
                                              <p:pRg st="8" end="8"/>
                                            </p:txEl>
                                          </p:spTgt>
                                        </p:tgtEl>
                                        <p:attrNameLst>
                                          <p:attrName>style.visibility</p:attrName>
                                        </p:attrNameLst>
                                      </p:cBhvr>
                                      <p:to>
                                        <p:strVal val="visible"/>
                                      </p:to>
                                    </p:set>
                                    <p:anim calcmode="lin" valueType="num">
                                      <p:cBhvr additive="base">
                                        <p:cTn id="39" dur="500" fill="hold"/>
                                        <p:tgtEl>
                                          <p:spTgt spid="7171">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7171">
                                            <p:txEl>
                                              <p:pRg st="8" end="8"/>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soph1.JPG"/>
          <p:cNvPicPr>
            <a:picLocks noChangeAspect="1"/>
          </p:cNvPicPr>
          <p:nvPr/>
        </p:nvPicPr>
        <p:blipFill>
          <a:blip r:embed="rId2" cstate="print"/>
          <a:srcRect l="19137"/>
          <a:stretch>
            <a:fillRect/>
          </a:stretch>
        </p:blipFill>
        <p:spPr>
          <a:xfrm>
            <a:off x="7239000" y="5257800"/>
            <a:ext cx="1447800" cy="1600200"/>
          </a:xfrm>
          <a:prstGeom prst="rect">
            <a:avLst/>
          </a:prstGeom>
        </p:spPr>
      </p:pic>
      <p:pic>
        <p:nvPicPr>
          <p:cNvPr id="13" name="Picture 12" descr="HS 4.JPG"/>
          <p:cNvPicPr>
            <a:picLocks noChangeAspect="1"/>
          </p:cNvPicPr>
          <p:nvPr/>
        </p:nvPicPr>
        <p:blipFill>
          <a:blip r:embed="rId3" cstate="print"/>
          <a:stretch>
            <a:fillRect/>
          </a:stretch>
        </p:blipFill>
        <p:spPr>
          <a:xfrm>
            <a:off x="7239000" y="4267200"/>
            <a:ext cx="1371600" cy="1028700"/>
          </a:xfrm>
          <a:prstGeom prst="rect">
            <a:avLst/>
          </a:prstGeom>
        </p:spPr>
      </p:pic>
      <p:pic>
        <p:nvPicPr>
          <p:cNvPr id="12" name="Picture 11" descr="HS 9.JPG"/>
          <p:cNvPicPr>
            <a:picLocks noChangeAspect="1"/>
          </p:cNvPicPr>
          <p:nvPr/>
        </p:nvPicPr>
        <p:blipFill>
          <a:blip r:embed="rId4" cstate="print"/>
          <a:stretch>
            <a:fillRect/>
          </a:stretch>
        </p:blipFill>
        <p:spPr>
          <a:xfrm>
            <a:off x="7315200" y="3352800"/>
            <a:ext cx="1270000" cy="952500"/>
          </a:xfrm>
          <a:prstGeom prst="rect">
            <a:avLst/>
          </a:prstGeom>
        </p:spPr>
      </p:pic>
      <p:pic>
        <p:nvPicPr>
          <p:cNvPr id="11" name="Picture 10" descr="HS 1.JPG"/>
          <p:cNvPicPr>
            <a:picLocks noChangeAspect="1"/>
          </p:cNvPicPr>
          <p:nvPr/>
        </p:nvPicPr>
        <p:blipFill>
          <a:blip r:embed="rId5" cstate="print"/>
          <a:stretch>
            <a:fillRect/>
          </a:stretch>
        </p:blipFill>
        <p:spPr>
          <a:xfrm>
            <a:off x="7239000" y="1929553"/>
            <a:ext cx="1295400" cy="1417743"/>
          </a:xfrm>
          <a:prstGeom prst="rect">
            <a:avLst/>
          </a:prstGeom>
        </p:spPr>
      </p:pic>
      <p:pic>
        <p:nvPicPr>
          <p:cNvPr id="10" name="Picture 9" descr="HS 6.JPG"/>
          <p:cNvPicPr>
            <a:picLocks noChangeAspect="1"/>
          </p:cNvPicPr>
          <p:nvPr/>
        </p:nvPicPr>
        <p:blipFill>
          <a:blip r:embed="rId6" cstate="print"/>
          <a:stretch>
            <a:fillRect/>
          </a:stretch>
        </p:blipFill>
        <p:spPr>
          <a:xfrm>
            <a:off x="7315200" y="0"/>
            <a:ext cx="1295400" cy="1949191"/>
          </a:xfrm>
          <a:prstGeom prst="rect">
            <a:avLst/>
          </a:prstGeom>
        </p:spPr>
      </p:pic>
      <p:sp>
        <p:nvSpPr>
          <p:cNvPr id="9219" name="Rectangle 3"/>
          <p:cNvSpPr>
            <a:spLocks noGrp="1" noChangeArrowheads="1"/>
          </p:cNvSpPr>
          <p:nvPr>
            <p:ph type="body" idx="1"/>
          </p:nvPr>
        </p:nvSpPr>
        <p:spPr>
          <a:xfrm>
            <a:off x="381000" y="685800"/>
            <a:ext cx="8305800" cy="6172200"/>
          </a:xfrm>
          <a:noFill/>
        </p:spPr>
        <p:txBody>
          <a:bodyPr/>
          <a:lstStyle/>
          <a:p>
            <a:pPr eaLnBrk="1" hangingPunct="1">
              <a:buNone/>
            </a:pPr>
            <a:r>
              <a:rPr lang="en-US" sz="2000" dirty="0" smtClean="0">
                <a:solidFill>
                  <a:schemeClr val="bg1"/>
                </a:solidFill>
              </a:rPr>
              <a:t>1100 Regular Education ($180,470) </a:t>
            </a:r>
          </a:p>
          <a:p>
            <a:pPr eaLnBrk="1" hangingPunct="1">
              <a:buNone/>
            </a:pPr>
            <a:r>
              <a:rPr lang="en-US" sz="2000" dirty="0" smtClean="0">
                <a:solidFill>
                  <a:schemeClr val="bg1"/>
                </a:solidFill>
              </a:rPr>
              <a:t>1200 Special Education $81,024</a:t>
            </a:r>
          </a:p>
          <a:p>
            <a:pPr eaLnBrk="1" hangingPunct="1">
              <a:buNone/>
            </a:pPr>
            <a:r>
              <a:rPr lang="en-US" sz="2000" dirty="0" smtClean="0">
                <a:solidFill>
                  <a:schemeClr val="bg1"/>
                </a:solidFill>
              </a:rPr>
              <a:t>1420 </a:t>
            </a:r>
            <a:r>
              <a:rPr lang="en-US" sz="2000" dirty="0" smtClean="0">
                <a:solidFill>
                  <a:schemeClr val="bg1"/>
                </a:solidFill>
              </a:rPr>
              <a:t>Athletics $27,610</a:t>
            </a:r>
          </a:p>
          <a:p>
            <a:pPr eaLnBrk="1" hangingPunct="1">
              <a:buNone/>
            </a:pPr>
            <a:r>
              <a:rPr lang="en-US" sz="2000" dirty="0" smtClean="0">
                <a:solidFill>
                  <a:schemeClr val="bg1"/>
                </a:solidFill>
              </a:rPr>
              <a:t>1600 Evening Division $13,434</a:t>
            </a:r>
          </a:p>
          <a:p>
            <a:pPr eaLnBrk="1" hangingPunct="1">
              <a:buNone/>
            </a:pPr>
            <a:r>
              <a:rPr lang="en-US" sz="2000" dirty="0" smtClean="0">
                <a:solidFill>
                  <a:schemeClr val="bg1"/>
                </a:solidFill>
              </a:rPr>
              <a:t>21xx Support Services - Students ($61,130) </a:t>
            </a:r>
          </a:p>
          <a:p>
            <a:pPr eaLnBrk="1" hangingPunct="1">
              <a:buNone/>
            </a:pPr>
            <a:r>
              <a:rPr lang="en-US" sz="2000" dirty="0" smtClean="0">
                <a:solidFill>
                  <a:schemeClr val="bg1"/>
                </a:solidFill>
              </a:rPr>
              <a:t>221x Support Services - Staff &amp; Admin $132,224</a:t>
            </a:r>
          </a:p>
          <a:p>
            <a:pPr eaLnBrk="1" hangingPunct="1">
              <a:buNone/>
            </a:pPr>
            <a:r>
              <a:rPr lang="en-US" sz="2000" dirty="0" smtClean="0">
                <a:solidFill>
                  <a:schemeClr val="bg1"/>
                </a:solidFill>
              </a:rPr>
              <a:t>222x Library/Media Services ($20,226)</a:t>
            </a:r>
          </a:p>
          <a:p>
            <a:pPr eaLnBrk="1" hangingPunct="1">
              <a:buFontTx/>
              <a:buNone/>
            </a:pPr>
            <a:r>
              <a:rPr lang="en-US" sz="2000" dirty="0" smtClean="0">
                <a:solidFill>
                  <a:schemeClr val="bg1"/>
                </a:solidFill>
              </a:rPr>
              <a:t>2320 SAU 55  $37,265</a:t>
            </a:r>
          </a:p>
          <a:p>
            <a:pPr eaLnBrk="1" hangingPunct="1">
              <a:buFontTx/>
              <a:buNone/>
            </a:pPr>
            <a:r>
              <a:rPr lang="en-US" sz="2000" dirty="0" smtClean="0">
                <a:solidFill>
                  <a:schemeClr val="bg1"/>
                </a:solidFill>
              </a:rPr>
              <a:t>2410 Office of the Principal $183,229</a:t>
            </a:r>
          </a:p>
          <a:p>
            <a:pPr eaLnBrk="1" hangingPunct="1">
              <a:buFontTx/>
              <a:buNone/>
            </a:pPr>
            <a:r>
              <a:rPr lang="en-US" sz="2000" dirty="0" smtClean="0">
                <a:solidFill>
                  <a:schemeClr val="bg1"/>
                </a:solidFill>
              </a:rPr>
              <a:t>26xx Operation &amp; Maintenance of Plant $28,149</a:t>
            </a:r>
          </a:p>
          <a:p>
            <a:pPr eaLnBrk="1" hangingPunct="1">
              <a:buNone/>
            </a:pPr>
            <a:r>
              <a:rPr lang="en-US" sz="2000" dirty="0" smtClean="0">
                <a:solidFill>
                  <a:schemeClr val="bg1"/>
                </a:solidFill>
              </a:rPr>
              <a:t>272x Transportation $61,959</a:t>
            </a:r>
          </a:p>
          <a:p>
            <a:pPr eaLnBrk="1" hangingPunct="1">
              <a:buNone/>
            </a:pPr>
            <a:r>
              <a:rPr lang="en-US" sz="2000" dirty="0" smtClean="0">
                <a:solidFill>
                  <a:schemeClr val="bg1"/>
                </a:solidFill>
              </a:rPr>
              <a:t>2840 Information Management $8,003</a:t>
            </a:r>
          </a:p>
          <a:p>
            <a:pPr eaLnBrk="1" hangingPunct="1">
              <a:buNone/>
            </a:pPr>
            <a:r>
              <a:rPr lang="en-US" sz="2000" dirty="0" smtClean="0">
                <a:solidFill>
                  <a:schemeClr val="bg1"/>
                </a:solidFill>
              </a:rPr>
              <a:t>2900 Support Services - Benefits $1,324,005 </a:t>
            </a:r>
          </a:p>
          <a:p>
            <a:pPr eaLnBrk="1" hangingPunct="1">
              <a:buFontTx/>
              <a:buNone/>
            </a:pPr>
            <a:r>
              <a:rPr lang="en-US" sz="2000" dirty="0" smtClean="0">
                <a:solidFill>
                  <a:schemeClr val="bg1"/>
                </a:solidFill>
              </a:rPr>
              <a:t>51xx Bond Principal &amp; Interest ($84,000)  </a:t>
            </a:r>
          </a:p>
          <a:p>
            <a:pPr eaLnBrk="1" hangingPunct="1">
              <a:buFontTx/>
              <a:buNone/>
            </a:pPr>
            <a:r>
              <a:rPr lang="en-US" sz="2000" dirty="0" smtClean="0">
                <a:solidFill>
                  <a:schemeClr val="bg1"/>
                </a:solidFill>
              </a:rPr>
              <a:t>5250 Capital Reserve &amp; Federal Grants ($310,000) </a:t>
            </a:r>
          </a:p>
          <a:p>
            <a:pPr eaLnBrk="1" hangingPunct="1">
              <a:buFontTx/>
              <a:buNone/>
            </a:pPr>
            <a:r>
              <a:rPr lang="en-US" b="1" dirty="0" smtClean="0">
                <a:solidFill>
                  <a:schemeClr val="bg1"/>
                </a:solidFill>
              </a:rPr>
              <a:t>2013-2014 Budget Increase  $1,250,601</a:t>
            </a:r>
          </a:p>
        </p:txBody>
      </p:sp>
      <p:sp>
        <p:nvSpPr>
          <p:cNvPr id="9218" name="Rectangle 2"/>
          <p:cNvSpPr>
            <a:spLocks noGrp="1" noChangeArrowheads="1"/>
          </p:cNvSpPr>
          <p:nvPr>
            <p:ph type="title"/>
          </p:nvPr>
        </p:nvSpPr>
        <p:spPr>
          <a:xfrm>
            <a:off x="381000" y="0"/>
            <a:ext cx="8382000" cy="914400"/>
          </a:xfrm>
          <a:noFill/>
        </p:spPr>
        <p:txBody>
          <a:bodyPr/>
          <a:lstStyle/>
          <a:p>
            <a:pPr eaLnBrk="1" hangingPunct="1">
              <a:defRPr/>
            </a:pPr>
            <a:r>
              <a:rPr lang="en-US" dirty="0" smtClean="0">
                <a:solidFill>
                  <a:schemeClr val="bg1"/>
                </a:solidFill>
                <a:latin typeface="+mn-lt"/>
              </a:rPr>
              <a:t>Highlights –Inc/(Dec) by Function</a:t>
            </a:r>
          </a:p>
        </p:txBody>
      </p:sp>
      <p:sp>
        <p:nvSpPr>
          <p:cNvPr id="6" name="Rectangle 5"/>
          <p:cNvSpPr/>
          <p:nvPr/>
        </p:nvSpPr>
        <p:spPr>
          <a:xfrm>
            <a:off x="8534400" y="0"/>
            <a:ext cx="762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239000" y="0"/>
            <a:ext cx="762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534400" y="0"/>
            <a:ext cx="6096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2400" b="1" dirty="0" smtClean="0">
                <a:solidFill>
                  <a:srgbClr val="C00000"/>
                </a:solidFill>
              </a:rPr>
              <a:t>2013-2014 BUDGET HEARING</a:t>
            </a:r>
            <a:endParaRPr lang="en-US" sz="2400" b="1" dirty="0">
              <a:solidFill>
                <a:srgbClr val="C00000"/>
              </a:solidFill>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 calcmode="lin" valueType="num">
                                      <p:cBhvr additive="base">
                                        <p:cTn id="7" dur="500" fill="hold"/>
                                        <p:tgtEl>
                                          <p:spTgt spid="921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219">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219">
                                            <p:txEl>
                                              <p:pRg st="1" end="1"/>
                                            </p:txEl>
                                          </p:spTgt>
                                        </p:tgtEl>
                                        <p:attrNameLst>
                                          <p:attrName>style.visibility</p:attrName>
                                        </p:attrNameLst>
                                      </p:cBhvr>
                                      <p:to>
                                        <p:strVal val="visible"/>
                                      </p:to>
                                    </p:set>
                                    <p:anim calcmode="lin" valueType="num">
                                      <p:cBhvr additive="base">
                                        <p:cTn id="11" dur="500" fill="hold"/>
                                        <p:tgtEl>
                                          <p:spTgt spid="9219">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9219">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219">
                                            <p:txEl>
                                              <p:pRg st="2" end="2"/>
                                            </p:txEl>
                                          </p:spTgt>
                                        </p:tgtEl>
                                        <p:attrNameLst>
                                          <p:attrName>style.visibility</p:attrName>
                                        </p:attrNameLst>
                                      </p:cBhvr>
                                      <p:to>
                                        <p:strVal val="visible"/>
                                      </p:to>
                                    </p:set>
                                    <p:anim calcmode="lin" valueType="num">
                                      <p:cBhvr additive="base">
                                        <p:cTn id="15" dur="500" fill="hold"/>
                                        <p:tgtEl>
                                          <p:spTgt spid="9219">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9219">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219">
                                            <p:txEl>
                                              <p:pRg st="3" end="3"/>
                                            </p:txEl>
                                          </p:spTgt>
                                        </p:tgtEl>
                                        <p:attrNameLst>
                                          <p:attrName>style.visibility</p:attrName>
                                        </p:attrNameLst>
                                      </p:cBhvr>
                                      <p:to>
                                        <p:strVal val="visible"/>
                                      </p:to>
                                    </p:set>
                                    <p:anim calcmode="lin" valueType="num">
                                      <p:cBhvr additive="base">
                                        <p:cTn id="19" dur="500" fill="hold"/>
                                        <p:tgtEl>
                                          <p:spTgt spid="9219">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219">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219">
                                            <p:txEl>
                                              <p:pRg st="4" end="4"/>
                                            </p:txEl>
                                          </p:spTgt>
                                        </p:tgtEl>
                                        <p:attrNameLst>
                                          <p:attrName>style.visibility</p:attrName>
                                        </p:attrNameLst>
                                      </p:cBhvr>
                                      <p:to>
                                        <p:strVal val="visible"/>
                                      </p:to>
                                    </p:set>
                                    <p:anim calcmode="lin" valueType="num">
                                      <p:cBhvr additive="base">
                                        <p:cTn id="23" dur="500" fill="hold"/>
                                        <p:tgtEl>
                                          <p:spTgt spid="9219">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9219">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9219">
                                            <p:txEl>
                                              <p:pRg st="5" end="5"/>
                                            </p:txEl>
                                          </p:spTgt>
                                        </p:tgtEl>
                                        <p:attrNameLst>
                                          <p:attrName>style.visibility</p:attrName>
                                        </p:attrNameLst>
                                      </p:cBhvr>
                                      <p:to>
                                        <p:strVal val="visible"/>
                                      </p:to>
                                    </p:set>
                                    <p:anim calcmode="lin" valueType="num">
                                      <p:cBhvr additive="base">
                                        <p:cTn id="27" dur="500" fill="hold"/>
                                        <p:tgtEl>
                                          <p:spTgt spid="9219">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9219">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219">
                                            <p:txEl>
                                              <p:pRg st="6" end="6"/>
                                            </p:txEl>
                                          </p:spTgt>
                                        </p:tgtEl>
                                        <p:attrNameLst>
                                          <p:attrName>style.visibility</p:attrName>
                                        </p:attrNameLst>
                                      </p:cBhvr>
                                      <p:to>
                                        <p:strVal val="visible"/>
                                      </p:to>
                                    </p:set>
                                    <p:anim calcmode="lin" valueType="num">
                                      <p:cBhvr additive="base">
                                        <p:cTn id="31" dur="500" fill="hold"/>
                                        <p:tgtEl>
                                          <p:spTgt spid="9219">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219">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9219">
                                            <p:txEl>
                                              <p:pRg st="7" end="7"/>
                                            </p:txEl>
                                          </p:spTgt>
                                        </p:tgtEl>
                                        <p:attrNameLst>
                                          <p:attrName>style.visibility</p:attrName>
                                        </p:attrNameLst>
                                      </p:cBhvr>
                                      <p:to>
                                        <p:strVal val="visible"/>
                                      </p:to>
                                    </p:set>
                                    <p:anim calcmode="lin" valueType="num">
                                      <p:cBhvr additive="base">
                                        <p:cTn id="35" dur="500" fill="hold"/>
                                        <p:tgtEl>
                                          <p:spTgt spid="9219">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9219">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9219">
                                            <p:txEl>
                                              <p:pRg st="8" end="8"/>
                                            </p:txEl>
                                          </p:spTgt>
                                        </p:tgtEl>
                                        <p:attrNameLst>
                                          <p:attrName>style.visibility</p:attrName>
                                        </p:attrNameLst>
                                      </p:cBhvr>
                                      <p:to>
                                        <p:strVal val="visible"/>
                                      </p:to>
                                    </p:set>
                                    <p:anim calcmode="lin" valueType="num">
                                      <p:cBhvr additive="base">
                                        <p:cTn id="39" dur="500" fill="hold"/>
                                        <p:tgtEl>
                                          <p:spTgt spid="9219">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9219">
                                            <p:txEl>
                                              <p:pRg st="8" end="8"/>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9219">
                                            <p:txEl>
                                              <p:pRg st="9" end="9"/>
                                            </p:txEl>
                                          </p:spTgt>
                                        </p:tgtEl>
                                        <p:attrNameLst>
                                          <p:attrName>style.visibility</p:attrName>
                                        </p:attrNameLst>
                                      </p:cBhvr>
                                      <p:to>
                                        <p:strVal val="visible"/>
                                      </p:to>
                                    </p:set>
                                    <p:anim calcmode="lin" valueType="num">
                                      <p:cBhvr additive="base">
                                        <p:cTn id="43" dur="500" fill="hold"/>
                                        <p:tgtEl>
                                          <p:spTgt spid="9219">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219">
                                            <p:txEl>
                                              <p:pRg st="9" end="9"/>
                                            </p:tx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9219">
                                            <p:txEl>
                                              <p:pRg st="10" end="10"/>
                                            </p:txEl>
                                          </p:spTgt>
                                        </p:tgtEl>
                                        <p:attrNameLst>
                                          <p:attrName>style.visibility</p:attrName>
                                        </p:attrNameLst>
                                      </p:cBhvr>
                                      <p:to>
                                        <p:strVal val="visible"/>
                                      </p:to>
                                    </p:set>
                                    <p:anim calcmode="lin" valueType="num">
                                      <p:cBhvr additive="base">
                                        <p:cTn id="47" dur="500" fill="hold"/>
                                        <p:tgtEl>
                                          <p:spTgt spid="9219">
                                            <p:txEl>
                                              <p:pRg st="10" end="10"/>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9219">
                                            <p:txEl>
                                              <p:pRg st="10" end="10"/>
                                            </p:txEl>
                                          </p:spTgt>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9219">
                                            <p:txEl>
                                              <p:pRg st="11" end="11"/>
                                            </p:txEl>
                                          </p:spTgt>
                                        </p:tgtEl>
                                        <p:attrNameLst>
                                          <p:attrName>style.visibility</p:attrName>
                                        </p:attrNameLst>
                                      </p:cBhvr>
                                      <p:to>
                                        <p:strVal val="visible"/>
                                      </p:to>
                                    </p:set>
                                    <p:anim calcmode="lin" valueType="num">
                                      <p:cBhvr additive="base">
                                        <p:cTn id="51" dur="500" fill="hold"/>
                                        <p:tgtEl>
                                          <p:spTgt spid="9219">
                                            <p:txEl>
                                              <p:pRg st="11" end="11"/>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9219">
                                            <p:txEl>
                                              <p:pRg st="11" end="11"/>
                                            </p:txEl>
                                          </p:spTgt>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9219">
                                            <p:txEl>
                                              <p:pRg st="12" end="12"/>
                                            </p:txEl>
                                          </p:spTgt>
                                        </p:tgtEl>
                                        <p:attrNameLst>
                                          <p:attrName>style.visibility</p:attrName>
                                        </p:attrNameLst>
                                      </p:cBhvr>
                                      <p:to>
                                        <p:strVal val="visible"/>
                                      </p:to>
                                    </p:set>
                                    <p:anim calcmode="lin" valueType="num">
                                      <p:cBhvr additive="base">
                                        <p:cTn id="55" dur="500" fill="hold"/>
                                        <p:tgtEl>
                                          <p:spTgt spid="9219">
                                            <p:txEl>
                                              <p:pRg st="12" end="12"/>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9219">
                                            <p:txEl>
                                              <p:pRg st="12" end="12"/>
                                            </p:txEl>
                                          </p:spTgt>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9219">
                                            <p:txEl>
                                              <p:pRg st="13" end="13"/>
                                            </p:txEl>
                                          </p:spTgt>
                                        </p:tgtEl>
                                        <p:attrNameLst>
                                          <p:attrName>style.visibility</p:attrName>
                                        </p:attrNameLst>
                                      </p:cBhvr>
                                      <p:to>
                                        <p:strVal val="visible"/>
                                      </p:to>
                                    </p:set>
                                    <p:anim calcmode="lin" valueType="num">
                                      <p:cBhvr additive="base">
                                        <p:cTn id="59" dur="500" fill="hold"/>
                                        <p:tgtEl>
                                          <p:spTgt spid="9219">
                                            <p:txEl>
                                              <p:pRg st="13" end="13"/>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9219">
                                            <p:txEl>
                                              <p:pRg st="13" end="13"/>
                                            </p:txEl>
                                          </p:spTgt>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9219">
                                            <p:txEl>
                                              <p:pRg st="14" end="14"/>
                                            </p:txEl>
                                          </p:spTgt>
                                        </p:tgtEl>
                                        <p:attrNameLst>
                                          <p:attrName>style.visibility</p:attrName>
                                        </p:attrNameLst>
                                      </p:cBhvr>
                                      <p:to>
                                        <p:strVal val="visible"/>
                                      </p:to>
                                    </p:set>
                                    <p:anim calcmode="lin" valueType="num">
                                      <p:cBhvr additive="base">
                                        <p:cTn id="63" dur="500" fill="hold"/>
                                        <p:tgtEl>
                                          <p:spTgt spid="9219">
                                            <p:txEl>
                                              <p:pRg st="14" end="14"/>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9219">
                                            <p:txEl>
                                              <p:pRg st="14" end="14"/>
                                            </p:txEl>
                                          </p:spTgt>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9219">
                                            <p:txEl>
                                              <p:pRg st="15" end="15"/>
                                            </p:txEl>
                                          </p:spTgt>
                                        </p:tgtEl>
                                        <p:attrNameLst>
                                          <p:attrName>style.visibility</p:attrName>
                                        </p:attrNameLst>
                                      </p:cBhvr>
                                      <p:to>
                                        <p:strVal val="visible"/>
                                      </p:to>
                                    </p:set>
                                    <p:anim calcmode="lin" valueType="num">
                                      <p:cBhvr additive="base">
                                        <p:cTn id="67" dur="500" fill="hold"/>
                                        <p:tgtEl>
                                          <p:spTgt spid="9219">
                                            <p:txEl>
                                              <p:pRg st="15" end="15"/>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9219">
                                            <p:txEl>
                                              <p:pRg st="15" end="1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DSCN0522.JPG"/>
          <p:cNvPicPr>
            <a:picLocks noChangeAspect="1"/>
          </p:cNvPicPr>
          <p:nvPr/>
        </p:nvPicPr>
        <p:blipFill>
          <a:blip r:embed="rId2" cstate="print"/>
          <a:stretch>
            <a:fillRect/>
          </a:stretch>
        </p:blipFill>
        <p:spPr>
          <a:xfrm>
            <a:off x="7315200" y="5943600"/>
            <a:ext cx="1219200" cy="914400"/>
          </a:xfrm>
          <a:prstGeom prst="rect">
            <a:avLst/>
          </a:prstGeom>
        </p:spPr>
      </p:pic>
      <p:pic>
        <p:nvPicPr>
          <p:cNvPr id="14" name="Picture 13" descr="Girls with tiger.JPG"/>
          <p:cNvPicPr>
            <a:picLocks noChangeAspect="1"/>
          </p:cNvPicPr>
          <p:nvPr/>
        </p:nvPicPr>
        <p:blipFill>
          <a:blip r:embed="rId3" cstate="print"/>
          <a:srcRect l="17241"/>
          <a:stretch>
            <a:fillRect/>
          </a:stretch>
        </p:blipFill>
        <p:spPr>
          <a:xfrm>
            <a:off x="7315200" y="1981200"/>
            <a:ext cx="1828800" cy="1657350"/>
          </a:xfrm>
          <a:prstGeom prst="rect">
            <a:avLst/>
          </a:prstGeom>
        </p:spPr>
      </p:pic>
      <p:pic>
        <p:nvPicPr>
          <p:cNvPr id="17" name="Picture 16" descr="Sign 002.jpg"/>
          <p:cNvPicPr>
            <a:picLocks noChangeAspect="1"/>
          </p:cNvPicPr>
          <p:nvPr/>
        </p:nvPicPr>
        <p:blipFill>
          <a:blip r:embed="rId4" cstate="print"/>
          <a:stretch>
            <a:fillRect/>
          </a:stretch>
        </p:blipFill>
        <p:spPr>
          <a:xfrm>
            <a:off x="7239000" y="4495800"/>
            <a:ext cx="1371600" cy="1490728"/>
          </a:xfrm>
          <a:prstGeom prst="rect">
            <a:avLst/>
          </a:prstGeom>
        </p:spPr>
      </p:pic>
      <p:pic>
        <p:nvPicPr>
          <p:cNvPr id="15" name="Picture 14" descr="Library Yogibo.jpg"/>
          <p:cNvPicPr>
            <a:picLocks noChangeAspect="1"/>
          </p:cNvPicPr>
          <p:nvPr/>
        </p:nvPicPr>
        <p:blipFill>
          <a:blip r:embed="rId5" cstate="print"/>
          <a:stretch>
            <a:fillRect/>
          </a:stretch>
        </p:blipFill>
        <p:spPr>
          <a:xfrm>
            <a:off x="7239000" y="3581400"/>
            <a:ext cx="1295400" cy="971550"/>
          </a:xfrm>
          <a:prstGeom prst="rect">
            <a:avLst/>
          </a:prstGeom>
        </p:spPr>
      </p:pic>
      <p:pic>
        <p:nvPicPr>
          <p:cNvPr id="13" name="Picture 12" descr="Camp Lincoln.JPG"/>
          <p:cNvPicPr>
            <a:picLocks noChangeAspect="1"/>
          </p:cNvPicPr>
          <p:nvPr/>
        </p:nvPicPr>
        <p:blipFill>
          <a:blip r:embed="rId6" cstate="print"/>
          <a:srcRect l="7938"/>
          <a:stretch>
            <a:fillRect/>
          </a:stretch>
        </p:blipFill>
        <p:spPr>
          <a:xfrm>
            <a:off x="7239000" y="990600"/>
            <a:ext cx="1371600" cy="990600"/>
          </a:xfrm>
          <a:prstGeom prst="rect">
            <a:avLst/>
          </a:prstGeom>
        </p:spPr>
      </p:pic>
      <p:pic>
        <p:nvPicPr>
          <p:cNvPr id="12" name="Picture 11" descr="Ropes PE.JPG"/>
          <p:cNvPicPr>
            <a:picLocks noChangeAspect="1"/>
          </p:cNvPicPr>
          <p:nvPr/>
        </p:nvPicPr>
        <p:blipFill>
          <a:blip r:embed="rId7" cstate="print"/>
          <a:stretch>
            <a:fillRect/>
          </a:stretch>
        </p:blipFill>
        <p:spPr>
          <a:xfrm>
            <a:off x="7239000" y="0"/>
            <a:ext cx="1390650" cy="1042987"/>
          </a:xfrm>
          <a:prstGeom prst="rect">
            <a:avLst/>
          </a:prstGeom>
        </p:spPr>
      </p:pic>
      <p:sp>
        <p:nvSpPr>
          <p:cNvPr id="11266" name="Rectangle 2"/>
          <p:cNvSpPr>
            <a:spLocks noGrp="1" noChangeArrowheads="1"/>
          </p:cNvSpPr>
          <p:nvPr>
            <p:ph type="title"/>
          </p:nvPr>
        </p:nvSpPr>
        <p:spPr>
          <a:xfrm>
            <a:off x="457200" y="685800"/>
            <a:ext cx="8229600" cy="914400"/>
          </a:xfrm>
        </p:spPr>
        <p:txBody>
          <a:bodyPr/>
          <a:lstStyle/>
          <a:p>
            <a:pPr eaLnBrk="1" hangingPunct="1">
              <a:defRPr/>
            </a:pPr>
            <a:r>
              <a:rPr lang="en-US" sz="4800" dirty="0" smtClean="0">
                <a:solidFill>
                  <a:schemeClr val="bg1"/>
                </a:solidFill>
                <a:latin typeface="+mn-lt"/>
              </a:rPr>
              <a:t>Default Budget</a:t>
            </a:r>
          </a:p>
        </p:txBody>
      </p:sp>
      <p:sp>
        <p:nvSpPr>
          <p:cNvPr id="10243" name="Rectangle 3"/>
          <p:cNvSpPr>
            <a:spLocks noGrp="1" noChangeArrowheads="1"/>
          </p:cNvSpPr>
          <p:nvPr>
            <p:ph type="body" idx="1"/>
          </p:nvPr>
        </p:nvSpPr>
        <p:spPr>
          <a:xfrm>
            <a:off x="457200" y="1600200"/>
            <a:ext cx="8229600" cy="4906963"/>
          </a:xfrm>
        </p:spPr>
        <p:txBody>
          <a:bodyPr/>
          <a:lstStyle/>
          <a:p>
            <a:pPr marL="0" indent="0" eaLnBrk="1" hangingPunct="1">
              <a:buFontTx/>
              <a:buNone/>
            </a:pPr>
            <a:r>
              <a:rPr lang="en-US" sz="2400" dirty="0" smtClean="0">
                <a:solidFill>
                  <a:schemeClr val="bg1"/>
                </a:solidFill>
              </a:rPr>
              <a:t>Should the proposed budget be defeated, </a:t>
            </a:r>
          </a:p>
          <a:p>
            <a:pPr marL="0" indent="0" eaLnBrk="1" hangingPunct="1">
              <a:buFontTx/>
              <a:buNone/>
            </a:pPr>
            <a:r>
              <a:rPr lang="en-US" sz="2400" dirty="0" smtClean="0">
                <a:solidFill>
                  <a:schemeClr val="bg1"/>
                </a:solidFill>
              </a:rPr>
              <a:t>the </a:t>
            </a:r>
            <a:r>
              <a:rPr lang="en-US" sz="2400" u="sng" dirty="0" smtClean="0">
                <a:solidFill>
                  <a:schemeClr val="bg1"/>
                </a:solidFill>
              </a:rPr>
              <a:t>Default Budget</a:t>
            </a:r>
            <a:r>
              <a:rPr lang="en-US" sz="2400" dirty="0" smtClean="0">
                <a:solidFill>
                  <a:schemeClr val="bg1"/>
                </a:solidFill>
              </a:rPr>
              <a:t> would be: $64,418,761</a:t>
            </a:r>
          </a:p>
          <a:p>
            <a:pPr eaLnBrk="1" hangingPunct="1">
              <a:buFontTx/>
              <a:buNone/>
            </a:pPr>
            <a:endParaRPr lang="en-US" sz="2400" b="1" dirty="0" smtClean="0">
              <a:solidFill>
                <a:schemeClr val="bg1"/>
              </a:solidFill>
            </a:endParaRPr>
          </a:p>
          <a:p>
            <a:pPr eaLnBrk="1" hangingPunct="1">
              <a:buFontTx/>
              <a:buNone/>
            </a:pPr>
            <a:endParaRPr lang="en-US" sz="2400" dirty="0" smtClean="0">
              <a:solidFill>
                <a:schemeClr val="bg1"/>
              </a:solidFill>
            </a:endParaRPr>
          </a:p>
          <a:p>
            <a:pPr eaLnBrk="1" hangingPunct="1">
              <a:buFontTx/>
              <a:buNone/>
            </a:pPr>
            <a:r>
              <a:rPr lang="en-US" sz="2400" dirty="0" smtClean="0">
                <a:solidFill>
                  <a:schemeClr val="bg1"/>
                </a:solidFill>
              </a:rPr>
              <a:t>	Default:		$64,418,761</a:t>
            </a:r>
          </a:p>
          <a:p>
            <a:pPr eaLnBrk="1" hangingPunct="1">
              <a:buFontTx/>
              <a:buNone/>
            </a:pPr>
            <a:r>
              <a:rPr lang="en-US" sz="2400" dirty="0" smtClean="0">
                <a:solidFill>
                  <a:schemeClr val="bg1"/>
                </a:solidFill>
              </a:rPr>
              <a:t>	Proposed:	  	$64,272,418</a:t>
            </a:r>
          </a:p>
          <a:p>
            <a:pPr eaLnBrk="1" hangingPunct="1">
              <a:buFontTx/>
              <a:buNone/>
            </a:pPr>
            <a:r>
              <a:rPr lang="en-US" sz="2400" dirty="0" smtClean="0">
                <a:solidFill>
                  <a:schemeClr val="bg1"/>
                </a:solidFill>
              </a:rPr>
              <a:t>	</a:t>
            </a:r>
          </a:p>
          <a:p>
            <a:pPr eaLnBrk="1" hangingPunct="1">
              <a:buFontTx/>
              <a:buNone/>
            </a:pPr>
            <a:r>
              <a:rPr lang="en-US" sz="2400" dirty="0" smtClean="0">
                <a:solidFill>
                  <a:schemeClr val="bg1"/>
                </a:solidFill>
              </a:rPr>
              <a:t>	Difference:	        	($146,343)</a:t>
            </a:r>
          </a:p>
          <a:p>
            <a:pPr eaLnBrk="1" hangingPunct="1"/>
            <a:endParaRPr lang="en-US" sz="2400" dirty="0" smtClean="0"/>
          </a:p>
          <a:p>
            <a:pPr eaLnBrk="1" hangingPunct="1">
              <a:buFontTx/>
              <a:buNone/>
            </a:pPr>
            <a:endParaRPr lang="en-US" sz="2400" b="1" dirty="0" smtClean="0"/>
          </a:p>
          <a:p>
            <a:pPr algn="ctr" eaLnBrk="1" hangingPunct="1">
              <a:buFontTx/>
              <a:buNone/>
            </a:pPr>
            <a:endParaRPr lang="en-US" sz="2400" b="1" dirty="0" smtClean="0"/>
          </a:p>
        </p:txBody>
      </p:sp>
      <p:pic>
        <p:nvPicPr>
          <p:cNvPr id="8" name="Picture 1" descr="C:\Documents and Settings\cbelcher\Local Settings\Temporary Internet Files\Content.IE5\6OQ3W8OU\MC900434749[1].png">
            <a:hlinkClick r:id="rId8" action="ppaction://hlinksldjump"/>
          </p:cNvPr>
          <p:cNvPicPr>
            <a:picLocks noChangeAspect="1" noChangeArrowheads="1"/>
          </p:cNvPicPr>
          <p:nvPr/>
        </p:nvPicPr>
        <p:blipFill>
          <a:blip r:embed="rId9" cstate="print"/>
          <a:srcRect/>
          <a:stretch>
            <a:fillRect/>
          </a:stretch>
        </p:blipFill>
        <p:spPr bwMode="auto">
          <a:xfrm>
            <a:off x="5867400" y="5867400"/>
            <a:ext cx="685657" cy="685657"/>
          </a:xfrm>
          <a:prstGeom prst="rect">
            <a:avLst/>
          </a:prstGeom>
          <a:noFill/>
        </p:spPr>
      </p:pic>
      <p:sp>
        <p:nvSpPr>
          <p:cNvPr id="9" name="Rectangle 8"/>
          <p:cNvSpPr/>
          <p:nvPr/>
        </p:nvSpPr>
        <p:spPr>
          <a:xfrm>
            <a:off x="8534400" y="0"/>
            <a:ext cx="762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7239000" y="0"/>
            <a:ext cx="762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534400" y="0"/>
            <a:ext cx="6096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2400" b="1" dirty="0" smtClean="0">
                <a:solidFill>
                  <a:srgbClr val="C00000"/>
                </a:solidFill>
              </a:rPr>
              <a:t>2013-2014 BUDGET HEARING</a:t>
            </a:r>
            <a:endParaRPr lang="en-US" sz="2400" b="1" dirty="0">
              <a:solidFill>
                <a:srgbClr val="C00000"/>
              </a:solidFill>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5" fill="hold" grpId="0" nodeType="with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Effect transition="in" filter="blinds(vertical)">
                                      <p:cBhvr>
                                        <p:cTn id="7" dur="500"/>
                                        <p:tgtEl>
                                          <p:spTgt spid="10243">
                                            <p:txEl>
                                              <p:pRg st="0" end="0"/>
                                            </p:txEl>
                                          </p:spTgt>
                                        </p:tgtEl>
                                      </p:cBhvr>
                                    </p:animEffect>
                                  </p:childTnLst>
                                </p:cTn>
                              </p:par>
                              <p:par>
                                <p:cTn id="8" presetID="3" presetClass="entr" presetSubtype="5" fill="hold" grpId="0" nodeType="withEffect">
                                  <p:stCondLst>
                                    <p:cond delay="0"/>
                                  </p:stCondLst>
                                  <p:childTnLst>
                                    <p:set>
                                      <p:cBhvr>
                                        <p:cTn id="9" dur="1" fill="hold">
                                          <p:stCondLst>
                                            <p:cond delay="0"/>
                                          </p:stCondLst>
                                        </p:cTn>
                                        <p:tgtEl>
                                          <p:spTgt spid="10243">
                                            <p:txEl>
                                              <p:pRg st="1" end="1"/>
                                            </p:txEl>
                                          </p:spTgt>
                                        </p:tgtEl>
                                        <p:attrNameLst>
                                          <p:attrName>style.visibility</p:attrName>
                                        </p:attrNameLst>
                                      </p:cBhvr>
                                      <p:to>
                                        <p:strVal val="visible"/>
                                      </p:to>
                                    </p:set>
                                    <p:animEffect transition="in" filter="blinds(vertical)">
                                      <p:cBhvr>
                                        <p:cTn id="10" dur="500"/>
                                        <p:tgtEl>
                                          <p:spTgt spid="10243">
                                            <p:txEl>
                                              <p:pRg st="1" end="1"/>
                                            </p:txEl>
                                          </p:spTgt>
                                        </p:tgtEl>
                                      </p:cBhvr>
                                    </p:animEffect>
                                  </p:childTnLst>
                                </p:cTn>
                              </p:par>
                              <p:par>
                                <p:cTn id="11" presetID="3" presetClass="entr" presetSubtype="5" fill="hold" grpId="0" nodeType="withEffect">
                                  <p:stCondLst>
                                    <p:cond delay="0"/>
                                  </p:stCondLst>
                                  <p:childTnLst>
                                    <p:set>
                                      <p:cBhvr>
                                        <p:cTn id="12" dur="1" fill="hold">
                                          <p:stCondLst>
                                            <p:cond delay="0"/>
                                          </p:stCondLst>
                                        </p:cTn>
                                        <p:tgtEl>
                                          <p:spTgt spid="10243">
                                            <p:txEl>
                                              <p:pRg st="4" end="4"/>
                                            </p:txEl>
                                          </p:spTgt>
                                        </p:tgtEl>
                                        <p:attrNameLst>
                                          <p:attrName>style.visibility</p:attrName>
                                        </p:attrNameLst>
                                      </p:cBhvr>
                                      <p:to>
                                        <p:strVal val="visible"/>
                                      </p:to>
                                    </p:set>
                                    <p:animEffect transition="in" filter="blinds(vertical)">
                                      <p:cBhvr>
                                        <p:cTn id="13" dur="500"/>
                                        <p:tgtEl>
                                          <p:spTgt spid="10243">
                                            <p:txEl>
                                              <p:pRg st="4" end="4"/>
                                            </p:txEl>
                                          </p:spTgt>
                                        </p:tgtEl>
                                      </p:cBhvr>
                                    </p:animEffect>
                                  </p:childTnLst>
                                </p:cTn>
                              </p:par>
                              <p:par>
                                <p:cTn id="14" presetID="3" presetClass="entr" presetSubtype="5" fill="hold" grpId="0" nodeType="withEffect">
                                  <p:stCondLst>
                                    <p:cond delay="0"/>
                                  </p:stCondLst>
                                  <p:childTnLst>
                                    <p:set>
                                      <p:cBhvr>
                                        <p:cTn id="15" dur="1" fill="hold">
                                          <p:stCondLst>
                                            <p:cond delay="0"/>
                                          </p:stCondLst>
                                        </p:cTn>
                                        <p:tgtEl>
                                          <p:spTgt spid="10243">
                                            <p:txEl>
                                              <p:pRg st="5" end="5"/>
                                            </p:txEl>
                                          </p:spTgt>
                                        </p:tgtEl>
                                        <p:attrNameLst>
                                          <p:attrName>style.visibility</p:attrName>
                                        </p:attrNameLst>
                                      </p:cBhvr>
                                      <p:to>
                                        <p:strVal val="visible"/>
                                      </p:to>
                                    </p:set>
                                    <p:animEffect transition="in" filter="blinds(vertical)">
                                      <p:cBhvr>
                                        <p:cTn id="16" dur="500"/>
                                        <p:tgtEl>
                                          <p:spTgt spid="10243">
                                            <p:txEl>
                                              <p:pRg st="5" end="5"/>
                                            </p:txEl>
                                          </p:spTgt>
                                        </p:tgtEl>
                                      </p:cBhvr>
                                    </p:animEffect>
                                  </p:childTnLst>
                                </p:cTn>
                              </p:par>
                              <p:par>
                                <p:cTn id="17" presetID="3" presetClass="entr" presetSubtype="5" fill="hold" grpId="0" nodeType="withEffect">
                                  <p:stCondLst>
                                    <p:cond delay="0"/>
                                  </p:stCondLst>
                                  <p:childTnLst>
                                    <p:set>
                                      <p:cBhvr>
                                        <p:cTn id="18" dur="1" fill="hold">
                                          <p:stCondLst>
                                            <p:cond delay="0"/>
                                          </p:stCondLst>
                                        </p:cTn>
                                        <p:tgtEl>
                                          <p:spTgt spid="10243">
                                            <p:txEl>
                                              <p:pRg st="6" end="6"/>
                                            </p:txEl>
                                          </p:spTgt>
                                        </p:tgtEl>
                                        <p:attrNameLst>
                                          <p:attrName>style.visibility</p:attrName>
                                        </p:attrNameLst>
                                      </p:cBhvr>
                                      <p:to>
                                        <p:strVal val="visible"/>
                                      </p:to>
                                    </p:set>
                                    <p:animEffect transition="in" filter="blinds(vertical)">
                                      <p:cBhvr>
                                        <p:cTn id="19" dur="500"/>
                                        <p:tgtEl>
                                          <p:spTgt spid="10243">
                                            <p:txEl>
                                              <p:pRg st="6" end="6"/>
                                            </p:txEl>
                                          </p:spTgt>
                                        </p:tgtEl>
                                      </p:cBhvr>
                                    </p:animEffect>
                                  </p:childTnLst>
                                </p:cTn>
                              </p:par>
                              <p:par>
                                <p:cTn id="20" presetID="3" presetClass="entr" presetSubtype="5" fill="hold" grpId="0" nodeType="withEffect">
                                  <p:stCondLst>
                                    <p:cond delay="0"/>
                                  </p:stCondLst>
                                  <p:childTnLst>
                                    <p:set>
                                      <p:cBhvr>
                                        <p:cTn id="21" dur="1" fill="hold">
                                          <p:stCondLst>
                                            <p:cond delay="0"/>
                                          </p:stCondLst>
                                        </p:cTn>
                                        <p:tgtEl>
                                          <p:spTgt spid="10243">
                                            <p:txEl>
                                              <p:pRg st="7" end="7"/>
                                            </p:txEl>
                                          </p:spTgt>
                                        </p:tgtEl>
                                        <p:attrNameLst>
                                          <p:attrName>style.visibility</p:attrName>
                                        </p:attrNameLst>
                                      </p:cBhvr>
                                      <p:to>
                                        <p:strVal val="visible"/>
                                      </p:to>
                                    </p:set>
                                    <p:animEffect transition="in" filter="blinds(vertical)">
                                      <p:cBhvr>
                                        <p:cTn id="22" dur="500"/>
                                        <p:tgtEl>
                                          <p:spTgt spid="1024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walk to work day.jpg"/>
          <p:cNvPicPr>
            <a:picLocks noChangeAspect="1"/>
          </p:cNvPicPr>
          <p:nvPr/>
        </p:nvPicPr>
        <p:blipFill>
          <a:blip r:embed="rId2" cstate="print"/>
          <a:stretch>
            <a:fillRect/>
          </a:stretch>
        </p:blipFill>
        <p:spPr>
          <a:xfrm>
            <a:off x="7264908" y="5562657"/>
            <a:ext cx="1726692" cy="1295343"/>
          </a:xfrm>
          <a:prstGeom prst="rect">
            <a:avLst/>
          </a:prstGeom>
        </p:spPr>
      </p:pic>
      <p:pic>
        <p:nvPicPr>
          <p:cNvPr id="12" name="Picture 11" descr="applebees.jpg"/>
          <p:cNvPicPr>
            <a:picLocks noChangeAspect="1"/>
          </p:cNvPicPr>
          <p:nvPr/>
        </p:nvPicPr>
        <p:blipFill>
          <a:blip r:embed="rId3" cstate="print"/>
          <a:srcRect l="9111"/>
          <a:stretch>
            <a:fillRect/>
          </a:stretch>
        </p:blipFill>
        <p:spPr>
          <a:xfrm>
            <a:off x="7239000" y="4191000"/>
            <a:ext cx="1520283" cy="1371600"/>
          </a:xfrm>
          <a:prstGeom prst="rect">
            <a:avLst/>
          </a:prstGeom>
        </p:spPr>
      </p:pic>
      <p:pic>
        <p:nvPicPr>
          <p:cNvPr id="11" name="Picture 10" descr="DSC01029.JPG"/>
          <p:cNvPicPr>
            <a:picLocks noChangeAspect="1"/>
          </p:cNvPicPr>
          <p:nvPr/>
        </p:nvPicPr>
        <p:blipFill>
          <a:blip r:embed="rId4" cstate="print"/>
          <a:stretch>
            <a:fillRect/>
          </a:stretch>
        </p:blipFill>
        <p:spPr>
          <a:xfrm>
            <a:off x="7239000" y="3200400"/>
            <a:ext cx="1371600" cy="1028700"/>
          </a:xfrm>
          <a:prstGeom prst="rect">
            <a:avLst/>
          </a:prstGeom>
        </p:spPr>
      </p:pic>
      <p:pic>
        <p:nvPicPr>
          <p:cNvPr id="10" name="Picture 9" descr="SANY5194.JPG"/>
          <p:cNvPicPr>
            <a:picLocks noChangeAspect="1"/>
          </p:cNvPicPr>
          <p:nvPr/>
        </p:nvPicPr>
        <p:blipFill>
          <a:blip r:embed="rId5" cstate="print"/>
          <a:stretch>
            <a:fillRect/>
          </a:stretch>
        </p:blipFill>
        <p:spPr>
          <a:xfrm>
            <a:off x="7315200" y="2133600"/>
            <a:ext cx="1371600" cy="1110853"/>
          </a:xfrm>
          <a:prstGeom prst="rect">
            <a:avLst/>
          </a:prstGeom>
        </p:spPr>
      </p:pic>
      <p:pic>
        <p:nvPicPr>
          <p:cNvPr id="9" name="Picture 8" descr="IMG_4752.JPG"/>
          <p:cNvPicPr>
            <a:picLocks noChangeAspect="1"/>
          </p:cNvPicPr>
          <p:nvPr/>
        </p:nvPicPr>
        <p:blipFill>
          <a:blip r:embed="rId6" cstate="print"/>
          <a:stretch>
            <a:fillRect/>
          </a:stretch>
        </p:blipFill>
        <p:spPr>
          <a:xfrm>
            <a:off x="7239000" y="1143000"/>
            <a:ext cx="1371600" cy="1028700"/>
          </a:xfrm>
          <a:prstGeom prst="rect">
            <a:avLst/>
          </a:prstGeom>
        </p:spPr>
      </p:pic>
      <p:pic>
        <p:nvPicPr>
          <p:cNvPr id="8" name="Picture 7" descr="DSC01359.JPG"/>
          <p:cNvPicPr>
            <a:picLocks noChangeAspect="1"/>
          </p:cNvPicPr>
          <p:nvPr/>
        </p:nvPicPr>
        <p:blipFill>
          <a:blip r:embed="rId7" cstate="print"/>
          <a:srcRect l="4879"/>
          <a:stretch>
            <a:fillRect/>
          </a:stretch>
        </p:blipFill>
        <p:spPr>
          <a:xfrm>
            <a:off x="7239000" y="0"/>
            <a:ext cx="1485603" cy="1171352"/>
          </a:xfrm>
          <a:prstGeom prst="rect">
            <a:avLst/>
          </a:prstGeom>
        </p:spPr>
      </p:pic>
      <p:sp>
        <p:nvSpPr>
          <p:cNvPr id="12291" name="Content Placeholder 2"/>
          <p:cNvSpPr>
            <a:spLocks noGrp="1"/>
          </p:cNvSpPr>
          <p:nvPr>
            <p:ph idx="1"/>
          </p:nvPr>
        </p:nvSpPr>
        <p:spPr>
          <a:xfrm>
            <a:off x="457200" y="685800"/>
            <a:ext cx="8229600" cy="5562600"/>
          </a:xfrm>
          <a:noFill/>
          <a:effectLst>
            <a:softEdge rad="635000"/>
          </a:effectLst>
        </p:spPr>
        <p:txBody>
          <a:bodyPr/>
          <a:lstStyle/>
          <a:p>
            <a:pPr marL="0" indent="0" eaLnBrk="1" hangingPunct="1">
              <a:buFontTx/>
              <a:buNone/>
              <a:defRPr/>
            </a:pPr>
            <a:r>
              <a:rPr lang="en-US" sz="3200" dirty="0" smtClean="0">
                <a:solidFill>
                  <a:schemeClr val="bg1"/>
                </a:solidFill>
              </a:rPr>
              <a:t>The items not covered by the </a:t>
            </a:r>
          </a:p>
          <a:p>
            <a:pPr marL="0" indent="0" eaLnBrk="1" hangingPunct="1">
              <a:buFontTx/>
              <a:buNone/>
              <a:defRPr/>
            </a:pPr>
            <a:r>
              <a:rPr lang="en-US" sz="3200" dirty="0" smtClean="0">
                <a:solidFill>
                  <a:schemeClr val="bg1"/>
                </a:solidFill>
              </a:rPr>
              <a:t>default budget are:</a:t>
            </a:r>
          </a:p>
          <a:p>
            <a:pPr lvl="1" eaLnBrk="1" hangingPunct="1">
              <a:buNone/>
              <a:defRPr/>
            </a:pPr>
            <a:endParaRPr lang="en-US" sz="900" dirty="0" smtClean="0">
              <a:solidFill>
                <a:schemeClr val="bg1"/>
              </a:solidFill>
            </a:endParaRPr>
          </a:p>
          <a:p>
            <a:pPr lvl="1" eaLnBrk="1" hangingPunct="1">
              <a:defRPr/>
            </a:pPr>
            <a:r>
              <a:rPr lang="en-US" sz="2800" dirty="0" smtClean="0">
                <a:solidFill>
                  <a:schemeClr val="bg1"/>
                </a:solidFill>
              </a:rPr>
              <a:t>Staff Reductions</a:t>
            </a:r>
          </a:p>
          <a:p>
            <a:pPr lvl="1" eaLnBrk="1" hangingPunct="1">
              <a:defRPr/>
            </a:pPr>
            <a:r>
              <a:rPr lang="en-US" sz="2800" dirty="0" smtClean="0">
                <a:solidFill>
                  <a:schemeClr val="bg1"/>
                </a:solidFill>
              </a:rPr>
              <a:t>Equipment</a:t>
            </a:r>
          </a:p>
          <a:p>
            <a:pPr lvl="1" eaLnBrk="1" hangingPunct="1">
              <a:defRPr/>
            </a:pPr>
            <a:endParaRPr lang="en-US" sz="2800" dirty="0" smtClean="0">
              <a:solidFill>
                <a:schemeClr val="bg1"/>
              </a:solidFill>
            </a:endParaRPr>
          </a:p>
          <a:p>
            <a:pPr lvl="1" eaLnBrk="1" hangingPunct="1">
              <a:defRPr/>
            </a:pPr>
            <a:endParaRPr lang="en-US" sz="2800" dirty="0" smtClean="0">
              <a:solidFill>
                <a:schemeClr val="bg1"/>
              </a:solidFill>
            </a:endParaRPr>
          </a:p>
          <a:p>
            <a:pPr>
              <a:buNone/>
              <a:defRPr/>
            </a:pPr>
            <a:endParaRPr lang="en-US" dirty="0" smtClean="0"/>
          </a:p>
        </p:txBody>
      </p:sp>
      <p:sp>
        <p:nvSpPr>
          <p:cNvPr id="5" name="Rectangle 4"/>
          <p:cNvSpPr/>
          <p:nvPr/>
        </p:nvSpPr>
        <p:spPr>
          <a:xfrm>
            <a:off x="8534400" y="0"/>
            <a:ext cx="762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7239000" y="0"/>
            <a:ext cx="762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8534400" y="0"/>
            <a:ext cx="6096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2400" b="1" dirty="0" smtClean="0">
                <a:solidFill>
                  <a:srgbClr val="C00000"/>
                </a:solidFill>
              </a:rPr>
              <a:t>2013-2014 BUDGET HEARING</a:t>
            </a:r>
            <a:endParaRPr lang="en-US" sz="2400" b="1" dirty="0">
              <a:solidFill>
                <a:srgbClr val="C00000"/>
              </a:solidFill>
            </a:endParaRPr>
          </a:p>
        </p:txBody>
      </p:sp>
    </p:spTree>
  </p:cSld>
  <p:clrMapOvr>
    <a:masterClrMapping/>
  </p:clrMapOvr>
  <p:transition>
    <p:wipe dir="d"/>
  </p:transition>
  <p:timing>
    <p:tnLst>
      <p:par>
        <p:cTn id="1" dur="indefinite" restart="never" nodeType="tmRoot"/>
      </p:par>
    </p:tnLst>
  </p:timing>
</p:sld>
</file>

<file path=ppt/theme/theme1.xml><?xml version="1.0" encoding="utf-8"?>
<a:theme xmlns:a="http://schemas.openxmlformats.org/drawingml/2006/main" name="Stack of books design template">
  <a:themeElements>
    <a:clrScheme name="Stack of books design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1">
      <a:majorFont>
        <a:latin typeface="Elephant"/>
        <a:ea typeface=""/>
        <a:cs typeface=""/>
      </a:majorFont>
      <a:minorFont>
        <a:latin typeface="Cambr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ck of books design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ck of books design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ck of books design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ck of books design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ck of books design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ck of books design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ck of books design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ck of books design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ck of books design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ck of books design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ck of books design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ck of books design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C3074932D6A2A49BA53FB2CF2C372F9" ma:contentTypeVersion="7" ma:contentTypeDescription="Create a new document." ma:contentTypeScope="" ma:versionID="c59c01cc42d8aa5db832685147da447e">
  <xsd:schema xmlns:xsd="http://www.w3.org/2001/XMLSchema" xmlns:xs="http://www.w3.org/2001/XMLSchema" xmlns:p="http://schemas.microsoft.com/office/2006/metadata/properties" xmlns:ns2="66445318-594c-4acb-b2fb-c62b33afc0d4" targetNamespace="http://schemas.microsoft.com/office/2006/metadata/properties" ma:root="true" ma:fieldsID="a5d163288106e17fa4d174469e049b52" ns2:_="">
    <xsd:import namespace="66445318-594c-4acb-b2fb-c62b33afc0d4"/>
    <xsd:element name="properties">
      <xsd:complexType>
        <xsd:sequence>
          <xsd:element name="documentManagement">
            <xsd:complexType>
              <xsd:all>
                <xsd:element ref="ns2: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6445318-594c-4acb-b2fb-c62b33afc0d4" elementFormDefault="qualified">
    <xsd:import namespace="http://schemas.microsoft.com/office/2006/documentManagement/types"/>
    <xsd:import namespace="http://schemas.microsoft.com/office/infopath/2007/PartnerControls"/>
    <xsd:element name="Date" ma:index="8" nillable="true" ma:displayName="Date" ma:format="DateTime" ma:internalName="Dat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Date xmlns="66445318-594c-4acb-b2fb-c62b33afc0d4" xsi:nil="true"/>
  </documentManagement>
</p:properties>
</file>

<file path=customXml/itemProps1.xml><?xml version="1.0" encoding="utf-8"?>
<ds:datastoreItem xmlns:ds="http://schemas.openxmlformats.org/officeDocument/2006/customXml" ds:itemID="{74C0593A-CD76-46E6-BA23-21B7BCDCABCA}"/>
</file>

<file path=customXml/itemProps2.xml><?xml version="1.0" encoding="utf-8"?>
<ds:datastoreItem xmlns:ds="http://schemas.openxmlformats.org/officeDocument/2006/customXml" ds:itemID="{C116F6E4-CAE9-4B74-B85D-F3F619BE2E0D}"/>
</file>

<file path=customXml/itemProps3.xml><?xml version="1.0" encoding="utf-8"?>
<ds:datastoreItem xmlns:ds="http://schemas.openxmlformats.org/officeDocument/2006/customXml" ds:itemID="{E58AA0CA-E051-4B77-9C3E-CD53D2FA8411}"/>
</file>

<file path=docProps/app.xml><?xml version="1.0" encoding="utf-8"?>
<Properties xmlns="http://schemas.openxmlformats.org/officeDocument/2006/extended-properties" xmlns:vt="http://schemas.openxmlformats.org/officeDocument/2006/docPropsVTypes">
  <Template>Stack of books design template</Template>
  <TotalTime>2849</TotalTime>
  <Words>915</Words>
  <Application>Microsoft Office PowerPoint</Application>
  <PresentationFormat>On-screen Show (4:3)</PresentationFormat>
  <Paragraphs>172</Paragraphs>
  <Slides>18</Slides>
  <Notes>2</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Stack of books design template</vt:lpstr>
      <vt:lpstr>TIMBERLANE REGIONAL SCHOOL DISTRICT Serving the communities of Atkinson, Danville, Plaistow and Sandown   The mission of the Timberlane Regional School District is to engage all students in challenging and relevant learning opportunities, emphasizing high aspirations and personal growth.</vt:lpstr>
      <vt:lpstr>Presentation Agenda</vt:lpstr>
      <vt:lpstr>Budget Process</vt:lpstr>
      <vt:lpstr>Need Based Budget Requests</vt:lpstr>
      <vt:lpstr>Budget Drivers</vt:lpstr>
      <vt:lpstr>Budget Drivers</vt:lpstr>
      <vt:lpstr>Highlights –Inc/(Dec) by Function</vt:lpstr>
      <vt:lpstr>Default Budget</vt:lpstr>
      <vt:lpstr>Slide 9</vt:lpstr>
      <vt:lpstr>  Article 3 Capital Reserve Fund </vt:lpstr>
      <vt:lpstr>  Article 4 Collective Bargaining Agreement </vt:lpstr>
      <vt:lpstr>  Article 5 Authorization for Special Meeting on Cost Items </vt:lpstr>
      <vt:lpstr>  Article 6 Fund Balance Retention (Surplus) </vt:lpstr>
      <vt:lpstr>  Article 7 General Acceptance of Reports </vt:lpstr>
      <vt:lpstr>  Article 8 SAU Budget As Separate Warrant Article – Petition by Donna Green et al </vt:lpstr>
      <vt:lpstr>    Deliberative Session Thursday, February 7, 2013  7:00 PM at the Performing Arts Center </vt:lpstr>
      <vt:lpstr>Thank You</vt:lpstr>
      <vt:lpstr>Slide 18</vt:lpstr>
    </vt:vector>
  </TitlesOfParts>
  <Manager/>
  <Company>SAU #55</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Timberlane Regional School District</dc:title>
  <dc:subject/>
  <dc:creator>Richard La Salle</dc:creator>
  <cp:keywords/>
  <dc:description/>
  <cp:lastModifiedBy>Cathy Belcher</cp:lastModifiedBy>
  <cp:revision>206</cp:revision>
  <dcterms:created xsi:type="dcterms:W3CDTF">2008-01-14T19:12:13Z</dcterms:created>
  <dcterms:modified xsi:type="dcterms:W3CDTF">2013-01-10T20:24:41Z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TC011594401033</vt:lpwstr>
  </property>
  <property fmtid="{D5CDD505-2E9C-101B-9397-08002B2CF9AE}" pid="3" name="ContentTypeId">
    <vt:lpwstr>0x0101003C3074932D6A2A49BA53FB2CF2C372F9</vt:lpwstr>
  </property>
</Properties>
</file>