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72" r:id="rId5"/>
  </p:sldMasterIdLst>
  <p:notesMasterIdLst>
    <p:notesMasterId r:id="rId47"/>
  </p:notesMasterIdLst>
  <p:handoutMasterIdLst>
    <p:handoutMasterId r:id="rId48"/>
  </p:handoutMasterIdLst>
  <p:sldIdLst>
    <p:sldId id="291" r:id="rId6"/>
    <p:sldId id="294" r:id="rId7"/>
    <p:sldId id="308" r:id="rId8"/>
    <p:sldId id="342" r:id="rId9"/>
    <p:sldId id="343" r:id="rId10"/>
    <p:sldId id="344" r:id="rId11"/>
    <p:sldId id="279" r:id="rId12"/>
    <p:sldId id="287" r:id="rId13"/>
    <p:sldId id="286" r:id="rId14"/>
    <p:sldId id="285" r:id="rId15"/>
    <p:sldId id="372" r:id="rId16"/>
    <p:sldId id="381" r:id="rId17"/>
    <p:sldId id="382" r:id="rId18"/>
    <p:sldId id="395" r:id="rId19"/>
    <p:sldId id="396" r:id="rId20"/>
    <p:sldId id="397" r:id="rId21"/>
    <p:sldId id="398" r:id="rId22"/>
    <p:sldId id="399" r:id="rId23"/>
    <p:sldId id="400" r:id="rId24"/>
    <p:sldId id="401" r:id="rId25"/>
    <p:sldId id="390" r:id="rId26"/>
    <p:sldId id="402" r:id="rId27"/>
    <p:sldId id="306" r:id="rId28"/>
    <p:sldId id="374" r:id="rId29"/>
    <p:sldId id="375" r:id="rId30"/>
    <p:sldId id="349" r:id="rId31"/>
    <p:sldId id="350" r:id="rId32"/>
    <p:sldId id="351" r:id="rId33"/>
    <p:sldId id="376" r:id="rId34"/>
    <p:sldId id="352" r:id="rId35"/>
    <p:sldId id="355" r:id="rId36"/>
    <p:sldId id="377" r:id="rId37"/>
    <p:sldId id="356" r:id="rId38"/>
    <p:sldId id="370" r:id="rId39"/>
    <p:sldId id="380" r:id="rId40"/>
    <p:sldId id="371" r:id="rId41"/>
    <p:sldId id="403" r:id="rId42"/>
    <p:sldId id="392" r:id="rId43"/>
    <p:sldId id="404" r:id="rId44"/>
    <p:sldId id="328" r:id="rId45"/>
    <p:sldId id="264" r:id="rId46"/>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0" autoAdjust="0"/>
    <p:restoredTop sz="94693" autoAdjust="0"/>
  </p:normalViewPr>
  <p:slideViewPr>
    <p:cSldViewPr>
      <p:cViewPr varScale="1">
        <p:scale>
          <a:sx n="60" d="100"/>
          <a:sy n="60" d="100"/>
        </p:scale>
        <p:origin x="-95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698"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24579" name="Rectangle 3"/>
          <p:cNvSpPr>
            <a:spLocks noGrp="1" noChangeArrowheads="1"/>
          </p:cNvSpPr>
          <p:nvPr>
            <p:ph type="dt" sz="quarter"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24580" name="Rectangle 4"/>
          <p:cNvSpPr>
            <a:spLocks noGrp="1" noChangeArrowheads="1"/>
          </p:cNvSpPr>
          <p:nvPr>
            <p:ph type="ftr" sz="quarter" idx="2"/>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24581" name="Rectangle 5"/>
          <p:cNvSpPr>
            <a:spLocks noGrp="1" noChangeArrowheads="1"/>
          </p:cNvSpPr>
          <p:nvPr>
            <p:ph type="sldNum" sz="quarter" idx="3"/>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2FCFE51-16EB-4EA3-B568-EC7D5DCA1925}" type="slidenum">
              <a:rPr lang="en-US"/>
              <a:pPr>
                <a:defRPr/>
              </a:pPr>
              <a:t>‹#›</a:t>
            </a:fld>
            <a:endParaRPr lang="en-US" dirty="0"/>
          </a:p>
        </p:txBody>
      </p:sp>
    </p:spTree>
    <p:extLst>
      <p:ext uri="{BB962C8B-B14F-4D97-AF65-F5344CB8AC3E}">
        <p14:creationId xmlns:p14="http://schemas.microsoft.com/office/powerpoint/2010/main" val="1038486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defTabSz="934485">
              <a:defRPr sz="1200"/>
            </a:lvl1pPr>
          </a:lstStyle>
          <a:p>
            <a:pPr>
              <a:defRPr/>
            </a:pPr>
            <a:endParaRPr lang="en-US"/>
          </a:p>
        </p:txBody>
      </p:sp>
      <p:sp>
        <p:nvSpPr>
          <p:cNvPr id="6147" name="Rectangle 3"/>
          <p:cNvSpPr>
            <a:spLocks noGrp="1" noChangeArrowheads="1"/>
          </p:cNvSpPr>
          <p:nvPr>
            <p:ph type="dt" idx="1"/>
          </p:nvPr>
        </p:nvSpPr>
        <p:spPr bwMode="auto">
          <a:xfrm>
            <a:off x="5265015" y="1"/>
            <a:ext cx="4029282" cy="350760"/>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lvl1pPr algn="r" defTabSz="934485">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0485" y="3330421"/>
            <a:ext cx="7435436" cy="3154441"/>
          </a:xfrm>
          <a:prstGeom prst="rect">
            <a:avLst/>
          </a:prstGeom>
          <a:noFill/>
          <a:ln w="9525">
            <a:noFill/>
            <a:miter lim="800000"/>
            <a:headEnd/>
            <a:tailEnd/>
          </a:ln>
          <a:effectLst/>
        </p:spPr>
        <p:txBody>
          <a:bodyPr vert="horz" wrap="square" lIns="93440" tIns="46718" rIns="93440" bIns="46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2"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defTabSz="934485">
              <a:defRPr sz="1200"/>
            </a:lvl1pPr>
          </a:lstStyle>
          <a:p>
            <a:pPr>
              <a:defRPr/>
            </a:pPr>
            <a:endParaRPr lang="en-US"/>
          </a:p>
        </p:txBody>
      </p:sp>
      <p:sp>
        <p:nvSpPr>
          <p:cNvPr id="6151" name="Rectangle 7"/>
          <p:cNvSpPr>
            <a:spLocks noGrp="1" noChangeArrowheads="1"/>
          </p:cNvSpPr>
          <p:nvPr>
            <p:ph type="sldNum" sz="quarter" idx="5"/>
          </p:nvPr>
        </p:nvSpPr>
        <p:spPr bwMode="auto">
          <a:xfrm>
            <a:off x="5265015" y="6658443"/>
            <a:ext cx="4029282" cy="350760"/>
          </a:xfrm>
          <a:prstGeom prst="rect">
            <a:avLst/>
          </a:prstGeom>
          <a:noFill/>
          <a:ln w="9525">
            <a:noFill/>
            <a:miter lim="800000"/>
            <a:headEnd/>
            <a:tailEnd/>
          </a:ln>
          <a:effectLst/>
        </p:spPr>
        <p:txBody>
          <a:bodyPr vert="horz" wrap="square" lIns="93440" tIns="46718" rIns="93440" bIns="46718" numCol="1" anchor="b" anchorCtr="0" compatLnSpc="1">
            <a:prstTxWarp prst="textNoShape">
              <a:avLst/>
            </a:prstTxWarp>
          </a:bodyPr>
          <a:lstStyle>
            <a:lvl1pPr algn="r" defTabSz="934485">
              <a:defRPr sz="1200"/>
            </a:lvl1pPr>
          </a:lstStyle>
          <a:p>
            <a:pPr>
              <a:defRPr/>
            </a:pPr>
            <a:fld id="{97B1C0AE-BDDC-48B4-A395-3109C2A19C21}" type="slidenum">
              <a:rPr lang="en-US"/>
              <a:pPr>
                <a:defRPr/>
              </a:pPr>
              <a:t>‹#›</a:t>
            </a:fld>
            <a:endParaRPr lang="en-US" dirty="0"/>
          </a:p>
        </p:txBody>
      </p:sp>
    </p:spTree>
    <p:extLst>
      <p:ext uri="{BB962C8B-B14F-4D97-AF65-F5344CB8AC3E}">
        <p14:creationId xmlns:p14="http://schemas.microsoft.com/office/powerpoint/2010/main" val="962038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931700"/>
            <a:fld id="{44A1BB89-7EF7-41DD-ACF6-BF57139CE77D}" type="slidenum">
              <a:rPr lang="en-US" smtClean="0"/>
              <a:pPr defTabSz="931700"/>
              <a:t>1</a:t>
            </a:fld>
            <a:endParaRPr lang="en-US" dirty="0" smtClean="0"/>
          </a:p>
        </p:txBody>
      </p:sp>
      <p:sp>
        <p:nvSpPr>
          <p:cNvPr id="15363" name="Rectangle 2"/>
          <p:cNvSpPr>
            <a:spLocks noGrp="1" noRot="1" noChangeAspect="1" noChangeArrowheads="1" noTextEdit="1"/>
          </p:cNvSpPr>
          <p:nvPr>
            <p:ph type="sldImg"/>
          </p:nvPr>
        </p:nvSpPr>
        <p:spPr>
          <a:xfrm>
            <a:off x="2895600" y="527050"/>
            <a:ext cx="3505200" cy="2628900"/>
          </a:xfrm>
          <a:ln/>
        </p:spPr>
      </p:sp>
      <p:sp>
        <p:nvSpPr>
          <p:cNvPr id="15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16</a:t>
            </a:fld>
            <a:endParaRPr lang="en-US"/>
          </a:p>
        </p:txBody>
      </p:sp>
    </p:spTree>
    <p:extLst>
      <p:ext uri="{BB962C8B-B14F-4D97-AF65-F5344CB8AC3E}">
        <p14:creationId xmlns:p14="http://schemas.microsoft.com/office/powerpoint/2010/main" val="277219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17</a:t>
            </a:fld>
            <a:endParaRPr lang="en-US"/>
          </a:p>
        </p:txBody>
      </p:sp>
    </p:spTree>
    <p:extLst>
      <p:ext uri="{BB962C8B-B14F-4D97-AF65-F5344CB8AC3E}">
        <p14:creationId xmlns:p14="http://schemas.microsoft.com/office/powerpoint/2010/main" val="1220513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18</a:t>
            </a:fld>
            <a:endParaRPr lang="en-US"/>
          </a:p>
        </p:txBody>
      </p:sp>
    </p:spTree>
    <p:extLst>
      <p:ext uri="{BB962C8B-B14F-4D97-AF65-F5344CB8AC3E}">
        <p14:creationId xmlns:p14="http://schemas.microsoft.com/office/powerpoint/2010/main" val="53622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19</a:t>
            </a:fld>
            <a:endParaRPr lang="en-US"/>
          </a:p>
        </p:txBody>
      </p:sp>
    </p:spTree>
    <p:extLst>
      <p:ext uri="{BB962C8B-B14F-4D97-AF65-F5344CB8AC3E}">
        <p14:creationId xmlns:p14="http://schemas.microsoft.com/office/powerpoint/2010/main" val="750705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20</a:t>
            </a:fld>
            <a:endParaRPr lang="en-US"/>
          </a:p>
        </p:txBody>
      </p:sp>
    </p:spTree>
    <p:extLst>
      <p:ext uri="{BB962C8B-B14F-4D97-AF65-F5344CB8AC3E}">
        <p14:creationId xmlns:p14="http://schemas.microsoft.com/office/powerpoint/2010/main" val="554683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Kate Delfino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21</a:t>
            </a:fld>
            <a:endParaRPr lang="en-US"/>
          </a:p>
        </p:txBody>
      </p:sp>
    </p:spTree>
    <p:extLst>
      <p:ext uri="{BB962C8B-B14F-4D97-AF65-F5344CB8AC3E}">
        <p14:creationId xmlns:p14="http://schemas.microsoft.com/office/powerpoint/2010/main" val="153039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22</a:t>
            </a:fld>
            <a:endParaRPr lang="en-US"/>
          </a:p>
        </p:txBody>
      </p:sp>
    </p:spTree>
    <p:extLst>
      <p:ext uri="{BB962C8B-B14F-4D97-AF65-F5344CB8AC3E}">
        <p14:creationId xmlns:p14="http://schemas.microsoft.com/office/powerpoint/2010/main" val="336726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D197DBB-A083-4ABD-ADF6-1A94EC78DFAD}" type="slidenum">
              <a:rPr lang="en-US" smtClean="0">
                <a:latin typeface="Times New Roman" pitchFamily="18" charset="0"/>
                <a:cs typeface="Times New Roman" pitchFamily="18" charset="0"/>
              </a:rPr>
              <a:pPr/>
              <a:t>23</a:t>
            </a:fld>
            <a:endParaRPr lang="en-US" smtClean="0">
              <a:latin typeface="Times New Roman" pitchFamily="18" charset="0"/>
              <a:cs typeface="Times New Roman" pitchFamily="18" charset="0"/>
            </a:endParaRPr>
          </a:p>
        </p:txBody>
      </p:sp>
      <p:sp>
        <p:nvSpPr>
          <p:cNvPr id="37891" name="Rectangle 2"/>
          <p:cNvSpPr>
            <a:spLocks noGrp="1" noRot="1" noChangeAspect="1" noChangeArrowheads="1" noTextEdit="1"/>
          </p:cNvSpPr>
          <p:nvPr>
            <p:ph type="sldImg"/>
          </p:nvPr>
        </p:nvSpPr>
        <p:spPr>
          <a:xfrm>
            <a:off x="2895600" y="527050"/>
            <a:ext cx="3505200" cy="2628900"/>
          </a:xfrm>
          <a:ln/>
        </p:spPr>
      </p:sp>
      <p:sp>
        <p:nvSpPr>
          <p:cNvPr id="37892"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Rob</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Rob</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615E6AD-B0D2-46F4-B8DB-2D88433D2CEF}" type="slidenum">
              <a:rPr lang="en-US" smtClean="0">
                <a:latin typeface="Times New Roman" pitchFamily="18" charset="0"/>
                <a:cs typeface="Times New Roman" pitchFamily="18" charset="0"/>
              </a:rPr>
              <a:pPr/>
              <a:t>2</a:t>
            </a:fld>
            <a:endParaRPr lang="en-US" smtClean="0">
              <a:latin typeface="Times New Roman" pitchFamily="18" charset="0"/>
              <a:cs typeface="Times New Roman" pitchFamily="18" charset="0"/>
            </a:endParaRPr>
          </a:p>
        </p:txBody>
      </p:sp>
      <p:sp>
        <p:nvSpPr>
          <p:cNvPr id="25603" name="Rectangle 2"/>
          <p:cNvSpPr>
            <a:spLocks noGrp="1" noRot="1" noChangeAspect="1" noChangeArrowheads="1" noTextEdit="1"/>
          </p:cNvSpPr>
          <p:nvPr>
            <p:ph type="sldImg"/>
          </p:nvPr>
        </p:nvSpPr>
        <p:spPr>
          <a:xfrm>
            <a:off x="2895600" y="527050"/>
            <a:ext cx="3505200" cy="2628900"/>
          </a:xfrm>
          <a:ln/>
        </p:spPr>
      </p:sp>
      <p:sp>
        <p:nvSpPr>
          <p:cNvPr id="2560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Rob</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Sue</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28</a:t>
            </a:fld>
            <a:endParaRPr lang="en-US" dirty="0"/>
          </a:p>
        </p:txBody>
      </p:sp>
    </p:spTree>
    <p:extLst>
      <p:ext uri="{BB962C8B-B14F-4D97-AF65-F5344CB8AC3E}">
        <p14:creationId xmlns:p14="http://schemas.microsoft.com/office/powerpoint/2010/main" val="364910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29</a:t>
            </a:fld>
            <a:endParaRPr lang="en-US" dirty="0"/>
          </a:p>
        </p:txBody>
      </p:sp>
    </p:spTree>
    <p:extLst>
      <p:ext uri="{BB962C8B-B14F-4D97-AF65-F5344CB8AC3E}">
        <p14:creationId xmlns:p14="http://schemas.microsoft.com/office/powerpoint/2010/main" val="3649106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30</a:t>
            </a:fld>
            <a:endParaRPr lang="en-US" dirty="0"/>
          </a:p>
        </p:txBody>
      </p:sp>
    </p:spTree>
    <p:extLst>
      <p:ext uri="{BB962C8B-B14F-4D97-AF65-F5344CB8AC3E}">
        <p14:creationId xmlns:p14="http://schemas.microsoft.com/office/powerpoint/2010/main" val="3649106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34</a:t>
            </a:fld>
            <a:endParaRPr lang="en-US" dirty="0"/>
          </a:p>
        </p:txBody>
      </p:sp>
    </p:spTree>
    <p:extLst>
      <p:ext uri="{BB962C8B-B14F-4D97-AF65-F5344CB8AC3E}">
        <p14:creationId xmlns:p14="http://schemas.microsoft.com/office/powerpoint/2010/main" val="30804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35</a:t>
            </a:fld>
            <a:endParaRPr lang="en-US" dirty="0"/>
          </a:p>
        </p:txBody>
      </p:sp>
    </p:spTree>
    <p:extLst>
      <p:ext uri="{BB962C8B-B14F-4D97-AF65-F5344CB8AC3E}">
        <p14:creationId xmlns:p14="http://schemas.microsoft.com/office/powerpoint/2010/main" val="3080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615E6AD-B0D2-46F4-B8DB-2D88433D2CEF}" type="slidenum">
              <a:rPr lang="en-US" smtClean="0">
                <a:latin typeface="Times New Roman" pitchFamily="18" charset="0"/>
                <a:cs typeface="Times New Roman" pitchFamily="18" charset="0"/>
              </a:rPr>
              <a:pPr/>
              <a:t>3</a:t>
            </a:fld>
            <a:endParaRPr lang="en-US" smtClean="0">
              <a:latin typeface="Times New Roman" pitchFamily="18" charset="0"/>
              <a:cs typeface="Times New Roman" pitchFamily="18" charset="0"/>
            </a:endParaRPr>
          </a:p>
        </p:txBody>
      </p:sp>
      <p:sp>
        <p:nvSpPr>
          <p:cNvPr id="25603" name="Rectangle 2"/>
          <p:cNvSpPr>
            <a:spLocks noGrp="1" noRot="1" noChangeAspect="1" noChangeArrowheads="1" noTextEdit="1"/>
          </p:cNvSpPr>
          <p:nvPr>
            <p:ph type="sldImg"/>
          </p:nvPr>
        </p:nvSpPr>
        <p:spPr>
          <a:xfrm>
            <a:off x="2895600" y="527050"/>
            <a:ext cx="3505200" cy="2628900"/>
          </a:xfrm>
          <a:ln/>
        </p:spPr>
      </p:sp>
      <p:sp>
        <p:nvSpPr>
          <p:cNvPr id="25604" name="Rectangle 3"/>
          <p:cNvSpPr>
            <a:spLocks noGrp="1" noChangeArrowheads="1"/>
          </p:cNvSpPr>
          <p:nvPr>
            <p:ph type="body" idx="1"/>
          </p:nvPr>
        </p:nvSpPr>
        <p:spPr>
          <a:noFill/>
          <a:ln/>
        </p:spPr>
        <p:txBody>
          <a:bodyPr/>
          <a:lstStyle/>
          <a:p>
            <a:pPr eaLnBrk="1" hangingPunct="1"/>
            <a:endParaRPr lang="en-US" smtClean="0">
              <a:latin typeface="Times New Roman" pitchFamily="18" charset="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Madam Chair</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36</a:t>
            </a:fld>
            <a:endParaRPr lang="en-US" dirty="0"/>
          </a:p>
        </p:txBody>
      </p:sp>
    </p:spTree>
    <p:extLst>
      <p:ext uri="{BB962C8B-B14F-4D97-AF65-F5344CB8AC3E}">
        <p14:creationId xmlns:p14="http://schemas.microsoft.com/office/powerpoint/2010/main" val="1633006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Madam Chair</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37</a:t>
            </a:fld>
            <a:endParaRPr lang="en-US" dirty="0"/>
          </a:p>
        </p:txBody>
      </p:sp>
    </p:spTree>
    <p:extLst>
      <p:ext uri="{BB962C8B-B14F-4D97-AF65-F5344CB8AC3E}">
        <p14:creationId xmlns:p14="http://schemas.microsoft.com/office/powerpoint/2010/main" val="1633006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Madam Chair</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38</a:t>
            </a:fld>
            <a:endParaRPr lang="en-US" dirty="0"/>
          </a:p>
        </p:txBody>
      </p:sp>
    </p:spTree>
    <p:extLst>
      <p:ext uri="{BB962C8B-B14F-4D97-AF65-F5344CB8AC3E}">
        <p14:creationId xmlns:p14="http://schemas.microsoft.com/office/powerpoint/2010/main" val="1633006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Madam Chair</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39</a:t>
            </a:fld>
            <a:endParaRPr lang="en-US" dirty="0"/>
          </a:p>
        </p:txBody>
      </p:sp>
    </p:spTree>
    <p:extLst>
      <p:ext uri="{BB962C8B-B14F-4D97-AF65-F5344CB8AC3E}">
        <p14:creationId xmlns:p14="http://schemas.microsoft.com/office/powerpoint/2010/main" val="163300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7050"/>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Rob</a:t>
            </a:r>
            <a:endParaRPr lang="en-US" dirty="0"/>
          </a:p>
        </p:txBody>
      </p:sp>
      <p:sp>
        <p:nvSpPr>
          <p:cNvPr id="4" name="Slide Number Placeholder 3"/>
          <p:cNvSpPr>
            <a:spLocks noGrp="1"/>
          </p:cNvSpPr>
          <p:nvPr>
            <p:ph type="sldNum" sz="quarter" idx="10"/>
          </p:nvPr>
        </p:nvSpPr>
        <p:spPr/>
        <p:txBody>
          <a:bodyPr/>
          <a:lstStyle/>
          <a:p>
            <a:pPr>
              <a:defRPr/>
            </a:pPr>
            <a:fld id="{97B1C0AE-BDDC-48B4-A395-3109C2A19C21}"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12</a:t>
            </a:fld>
            <a:endParaRPr lang="en-US"/>
          </a:p>
        </p:txBody>
      </p:sp>
    </p:spTree>
    <p:extLst>
      <p:ext uri="{BB962C8B-B14F-4D97-AF65-F5344CB8AC3E}">
        <p14:creationId xmlns:p14="http://schemas.microsoft.com/office/powerpoint/2010/main" val="125655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13</a:t>
            </a:fld>
            <a:endParaRPr lang="en-US"/>
          </a:p>
        </p:txBody>
      </p:sp>
    </p:spTree>
    <p:extLst>
      <p:ext uri="{BB962C8B-B14F-4D97-AF65-F5344CB8AC3E}">
        <p14:creationId xmlns:p14="http://schemas.microsoft.com/office/powerpoint/2010/main" val="233514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14</a:t>
            </a:fld>
            <a:endParaRPr lang="en-US"/>
          </a:p>
        </p:txBody>
      </p:sp>
    </p:spTree>
    <p:extLst>
      <p:ext uri="{BB962C8B-B14F-4D97-AF65-F5344CB8AC3E}">
        <p14:creationId xmlns:p14="http://schemas.microsoft.com/office/powerpoint/2010/main" val="71312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200E9A1-F53E-43AB-BF59-4877E3A70449}" type="slidenum">
              <a:rPr lang="en-US" smtClean="0"/>
              <a:t>15</a:t>
            </a:fld>
            <a:endParaRPr lang="en-US"/>
          </a:p>
        </p:txBody>
      </p:sp>
    </p:spTree>
    <p:extLst>
      <p:ext uri="{BB962C8B-B14F-4D97-AF65-F5344CB8AC3E}">
        <p14:creationId xmlns:p14="http://schemas.microsoft.com/office/powerpoint/2010/main" val="92127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6EF79C8-CA56-4979-A065-186E271689C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605A90C-EDE9-4678-BDC8-CD304CD5EDE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F6DE577-03C1-4FB1-9F55-6C20489F5736}"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6EF79C8-CA56-4979-A065-186E271689CF}" type="slidenum">
              <a:rPr lang="en-US" smtClean="0"/>
              <a:pPr>
                <a:defRPr/>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175333-5311-4B8A-A731-903FCA80A94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EC352ED-E543-4000-BEB9-DDE40F368759}" type="slidenum">
              <a:rPr lang="en-US" smtClean="0"/>
              <a:pPr>
                <a:defRPr/>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3CD0E3-0792-4A49-AC59-6F9349F8C36E}"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CA4F11D-4578-4315-91E1-1850A464F84F}" type="slidenum">
              <a:rPr lang="en-US" smtClean="0"/>
              <a:pPr>
                <a:defRPr/>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940741-D660-4D2D-BE36-6DF38B991375}"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AE50EEE-B6B8-46CA-8B77-32175AF3E7FA}"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8526F4-7D57-43E8-B5B5-0F16034CA5B4}" type="slidenum">
              <a:rPr lang="en-US" smtClean="0"/>
              <a:pPr>
                <a:defRPr/>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8175333-5311-4B8A-A731-903FCA80A940}"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DF04E28-2D4B-4C2C-A2EE-1B3022CD9588}"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05A90C-EDE9-4678-BDC8-CD304CD5EDE9}"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F6DE577-03C1-4FB1-9F55-6C20489F5736}"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EC352ED-E543-4000-BEB9-DDE40F368759}"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1"/>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53CD0E3-0792-4A49-AC59-6F9349F8C36E}"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CA4F11D-4578-4315-91E1-1850A464F84F}"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6B940741-D660-4D2D-BE36-6DF38B991375}"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AE50EEE-B6B8-46CA-8B77-32175AF3E7F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38526F4-7D57-43E8-B5B5-0F16034CA5B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DF04E28-2D4B-4C2C-A2EE-1B3022CD9588}"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1"/>
            <a:ext cx="5257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B09A75DD-3174-41E8-9D55-C094051FEA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Elephant" pitchFamily="18" charset="0"/>
        </a:defRPr>
      </a:lvl2pPr>
      <a:lvl3pPr algn="l" rtl="0" eaLnBrk="0" fontAlgn="base" hangingPunct="0">
        <a:spcBef>
          <a:spcPct val="0"/>
        </a:spcBef>
        <a:spcAft>
          <a:spcPct val="0"/>
        </a:spcAft>
        <a:defRPr sz="3600">
          <a:solidFill>
            <a:schemeClr val="tx2"/>
          </a:solidFill>
          <a:latin typeface="Elephant" pitchFamily="18" charset="0"/>
        </a:defRPr>
      </a:lvl3pPr>
      <a:lvl4pPr algn="l" rtl="0" eaLnBrk="0" fontAlgn="base" hangingPunct="0">
        <a:spcBef>
          <a:spcPct val="0"/>
        </a:spcBef>
        <a:spcAft>
          <a:spcPct val="0"/>
        </a:spcAft>
        <a:defRPr sz="3600">
          <a:solidFill>
            <a:schemeClr val="tx2"/>
          </a:solidFill>
          <a:latin typeface="Elephant" pitchFamily="18" charset="0"/>
        </a:defRPr>
      </a:lvl4pPr>
      <a:lvl5pPr algn="l" rtl="0" eaLnBrk="0" fontAlgn="base" hangingPunct="0">
        <a:spcBef>
          <a:spcPct val="0"/>
        </a:spcBef>
        <a:spcAft>
          <a:spcPct val="0"/>
        </a:spcAft>
        <a:defRPr sz="3600">
          <a:solidFill>
            <a:schemeClr val="tx2"/>
          </a:solidFill>
          <a:latin typeface="Elephant" pitchFamily="18" charset="0"/>
        </a:defRPr>
      </a:lvl5pPr>
      <a:lvl6pPr marL="457200" algn="l" rtl="0" fontAlgn="base">
        <a:spcBef>
          <a:spcPct val="0"/>
        </a:spcBef>
        <a:spcAft>
          <a:spcPct val="0"/>
        </a:spcAft>
        <a:defRPr sz="3600">
          <a:solidFill>
            <a:schemeClr val="tx2"/>
          </a:solidFill>
          <a:latin typeface="Century Gothic" pitchFamily="34" charset="0"/>
        </a:defRPr>
      </a:lvl6pPr>
      <a:lvl7pPr marL="914400" algn="l" rtl="0" fontAlgn="base">
        <a:spcBef>
          <a:spcPct val="0"/>
        </a:spcBef>
        <a:spcAft>
          <a:spcPct val="0"/>
        </a:spcAft>
        <a:defRPr sz="3600">
          <a:solidFill>
            <a:schemeClr val="tx2"/>
          </a:solidFill>
          <a:latin typeface="Century Gothic" pitchFamily="34" charset="0"/>
        </a:defRPr>
      </a:lvl7pPr>
      <a:lvl8pPr marL="1371600" algn="l" rtl="0" fontAlgn="base">
        <a:spcBef>
          <a:spcPct val="0"/>
        </a:spcBef>
        <a:spcAft>
          <a:spcPct val="0"/>
        </a:spcAft>
        <a:defRPr sz="3600">
          <a:solidFill>
            <a:schemeClr val="tx2"/>
          </a:solidFill>
          <a:latin typeface="Century Gothic" pitchFamily="34" charset="0"/>
        </a:defRPr>
      </a:lvl8pPr>
      <a:lvl9pPr marL="1828800" algn="l" rtl="0" fontAlgn="base">
        <a:spcBef>
          <a:spcPct val="0"/>
        </a:spcBef>
        <a:spcAft>
          <a:spcPct val="0"/>
        </a:spcAft>
        <a:defRPr sz="36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B09A75DD-3174-41E8-9D55-C094051FEA6A}" type="slidenum">
              <a:rPr lang="en-US" smtClean="0"/>
              <a:pPr>
                <a:defRPr/>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8.xml"/><Relationship Id="rId7"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4.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86200"/>
            <a:ext cx="9144000" cy="1738938"/>
          </a:xfrm>
          <a:prstGeom prst="rect">
            <a:avLst/>
          </a:prstGeom>
          <a:noFill/>
        </p:spPr>
        <p:txBody>
          <a:bodyPr wrap="square">
            <a:spAutoFit/>
          </a:bodyPr>
          <a:lstStyle/>
          <a:p>
            <a:pPr algn="ctr">
              <a:defRPr/>
            </a:pPr>
            <a:r>
              <a:rPr lang="en-US" sz="2400" b="1" dirty="0" smtClean="0">
                <a:latin typeface="Calibri" panose="020F0502020204030204" pitchFamily="34" charset="0"/>
              </a:rPr>
              <a:t>Steve </a:t>
            </a:r>
            <a:r>
              <a:rPr lang="en-US" sz="2400" b="1" dirty="0" err="1" smtClean="0">
                <a:latin typeface="Calibri" panose="020F0502020204030204" pitchFamily="34" charset="0"/>
              </a:rPr>
              <a:t>Ranlett</a:t>
            </a:r>
            <a:r>
              <a:rPr lang="en-US" sz="2400" b="1" dirty="0" smtClean="0">
                <a:latin typeface="Calibri" panose="020F0502020204030204" pitchFamily="34" charset="0"/>
              </a:rPr>
              <a:t>, Moderator</a:t>
            </a:r>
          </a:p>
          <a:p>
            <a:pPr algn="ctr">
              <a:defRPr/>
            </a:pPr>
            <a:endParaRPr lang="en-US" sz="1100" b="1" dirty="0" smtClean="0">
              <a:latin typeface="Calibri" panose="020F0502020204030204" pitchFamily="34" charset="0"/>
            </a:endParaRPr>
          </a:p>
          <a:p>
            <a:pPr algn="ctr">
              <a:defRPr/>
            </a:pPr>
            <a:r>
              <a:rPr lang="en-US" sz="2400" dirty="0" smtClean="0">
                <a:latin typeface="Calibri" panose="020F0502020204030204" pitchFamily="34" charset="0"/>
              </a:rPr>
              <a:t>February 9, 2017</a:t>
            </a:r>
            <a:endParaRPr lang="en-US" sz="2400" dirty="0">
              <a:latin typeface="Calibri" panose="020F0502020204030204" pitchFamily="34" charset="0"/>
            </a:endParaRPr>
          </a:p>
          <a:p>
            <a:pPr algn="ctr">
              <a:defRPr/>
            </a:pPr>
            <a:r>
              <a:rPr lang="en-US" sz="2400" dirty="0" smtClean="0">
                <a:latin typeface="Calibri" panose="020F0502020204030204" pitchFamily="34" charset="0"/>
              </a:rPr>
              <a:t>Timberlane Regional High School</a:t>
            </a:r>
            <a:endParaRPr lang="en-US" sz="2400" dirty="0">
              <a:latin typeface="Calibri" panose="020F0502020204030204" pitchFamily="34" charset="0"/>
            </a:endParaRPr>
          </a:p>
          <a:p>
            <a:pPr algn="ctr">
              <a:defRPr/>
            </a:pPr>
            <a:r>
              <a:rPr lang="en-US" sz="2400" dirty="0" smtClean="0">
                <a:latin typeface="Calibri" panose="020F0502020204030204" pitchFamily="34" charset="0"/>
              </a:rPr>
              <a:t>36 </a:t>
            </a:r>
            <a:r>
              <a:rPr lang="en-US" sz="2400" dirty="0">
                <a:latin typeface="Calibri" panose="020F0502020204030204" pitchFamily="34" charset="0"/>
              </a:rPr>
              <a:t>Greenough Road, Plaistow, NH</a:t>
            </a:r>
          </a:p>
        </p:txBody>
      </p:sp>
      <p:sp>
        <p:nvSpPr>
          <p:cNvPr id="3075" name="Rectangle 3"/>
          <p:cNvSpPr>
            <a:spLocks noGrp="1" noChangeArrowheads="1"/>
          </p:cNvSpPr>
          <p:nvPr>
            <p:ph type="subTitle" idx="4294967295"/>
          </p:nvPr>
        </p:nvSpPr>
        <p:spPr>
          <a:xfrm>
            <a:off x="0" y="2286000"/>
            <a:ext cx="9144000" cy="1524000"/>
          </a:xfrm>
          <a:noFill/>
        </p:spPr>
        <p:txBody>
          <a:bodyPr>
            <a:normAutofit/>
          </a:bodyPr>
          <a:lstStyle/>
          <a:p>
            <a:pPr algn="ctr" eaLnBrk="1" hangingPunct="1">
              <a:lnSpc>
                <a:spcPct val="80000"/>
              </a:lnSpc>
              <a:buNone/>
              <a:defRPr/>
            </a:pPr>
            <a:endParaRPr lang="en-US" sz="800" b="1" dirty="0" smtClean="0">
              <a:latin typeface="Cambria" pitchFamily="18" charset="0"/>
            </a:endParaRPr>
          </a:p>
          <a:p>
            <a:pPr algn="ctr" eaLnBrk="1" hangingPunct="1">
              <a:lnSpc>
                <a:spcPct val="80000"/>
              </a:lnSpc>
              <a:buNone/>
              <a:defRPr/>
            </a:pPr>
            <a:r>
              <a:rPr lang="en-US" sz="7200" dirty="0" smtClean="0">
                <a:effectLst>
                  <a:outerShdw blurRad="38100" dist="38100" dir="2700000" algn="tl">
                    <a:srgbClr val="000000">
                      <a:alpha val="43137"/>
                    </a:srgbClr>
                  </a:outerShdw>
                </a:effectLst>
                <a:latin typeface="Calibri" panose="020F0502020204030204" pitchFamily="34" charset="0"/>
              </a:rPr>
              <a:t>Deliberative Session</a:t>
            </a:r>
          </a:p>
        </p:txBody>
      </p:sp>
      <p:sp>
        <p:nvSpPr>
          <p:cNvPr id="3074" name="Rectangle 2"/>
          <p:cNvSpPr>
            <a:spLocks noGrp="1" noChangeArrowheads="1"/>
          </p:cNvSpPr>
          <p:nvPr>
            <p:ph type="ctrTitle" idx="4294967295"/>
          </p:nvPr>
        </p:nvSpPr>
        <p:spPr>
          <a:xfrm>
            <a:off x="0" y="685800"/>
            <a:ext cx="9144000" cy="1066800"/>
          </a:xfrm>
          <a:solidFill>
            <a:schemeClr val="accent1"/>
          </a:solidFill>
          <a:ln>
            <a:solidFill>
              <a:schemeClr val="accent3">
                <a:lumMod val="50000"/>
              </a:schemeClr>
            </a:solidFill>
          </a:ln>
        </p:spPr>
        <p:txBody>
          <a:bodyPr>
            <a:normAutofit/>
          </a:bodyPr>
          <a:lstStyle/>
          <a:p>
            <a:pPr algn="ctr" eaLnBrk="1" hangingPunct="1">
              <a:defRPr/>
            </a:pPr>
            <a:r>
              <a:rPr lang="en-US" sz="2800" b="1" spc="200" dirty="0" smtClean="0">
                <a:solidFill>
                  <a:schemeClr val="bg1"/>
                </a:solidFill>
                <a:effectLst>
                  <a:outerShdw blurRad="38100" dist="38100" dir="2700000" algn="tl">
                    <a:srgbClr val="000000">
                      <a:alpha val="43137"/>
                    </a:srgbClr>
                  </a:outerShdw>
                </a:effectLst>
                <a:latin typeface="Calibri" panose="020F0502020204030204" pitchFamily="34" charset="0"/>
              </a:rPr>
              <a:t>TIMBERLANE REGIONAL SCHOOL DISTRICT</a:t>
            </a:r>
            <a:r>
              <a:rPr lang="en-US" sz="2000" b="1" spc="200" dirty="0" smtClean="0">
                <a:solidFill>
                  <a:schemeClr val="bg1"/>
                </a:solidFill>
                <a:effectLst>
                  <a:outerShdw blurRad="38100" dist="38100" dir="2700000" algn="tl">
                    <a:srgbClr val="000000">
                      <a:alpha val="43137"/>
                    </a:srgbClr>
                  </a:outerShdw>
                </a:effectLst>
                <a:latin typeface="Calibri" panose="020F0502020204030204" pitchFamily="34" charset="0"/>
              </a:rPr>
              <a:t/>
            </a:r>
            <a:br>
              <a:rPr lang="en-US" sz="2000" b="1" spc="200" dirty="0" smtClean="0">
                <a:solidFill>
                  <a:schemeClr val="bg1"/>
                </a:solidFill>
                <a:effectLst>
                  <a:outerShdw blurRad="38100" dist="38100" dir="2700000" algn="tl">
                    <a:srgbClr val="000000">
                      <a:alpha val="43137"/>
                    </a:srgbClr>
                  </a:outerShdw>
                </a:effectLst>
                <a:latin typeface="Calibri" panose="020F0502020204030204" pitchFamily="34" charset="0"/>
              </a:rPr>
            </a:br>
            <a:r>
              <a:rPr lang="en-US" sz="1800" b="1" spc="200" dirty="0" smtClean="0">
                <a:solidFill>
                  <a:schemeClr val="bg1"/>
                </a:solidFill>
                <a:effectLst>
                  <a:outerShdw blurRad="38100" dist="38100" dir="2700000" algn="tl">
                    <a:srgbClr val="000000">
                      <a:alpha val="43137"/>
                    </a:srgbClr>
                  </a:outerShdw>
                </a:effectLst>
                <a:latin typeface="Calibri" panose="020F0502020204030204" pitchFamily="34" charset="0"/>
              </a:rPr>
              <a:t>Serving the communities of Atkinson, Danville, Plaistow and Sandown</a:t>
            </a:r>
            <a:r>
              <a:rPr lang="en-US" sz="1200" b="1" spc="200" dirty="0" smtClean="0">
                <a:solidFill>
                  <a:schemeClr val="bg1"/>
                </a:solidFill>
                <a:effectLst>
                  <a:outerShdw blurRad="38100" dist="38100" dir="2700000" algn="tl">
                    <a:srgbClr val="000000">
                      <a:alpha val="43137"/>
                    </a:srgbClr>
                  </a:outerShdw>
                </a:effectLst>
                <a:latin typeface="Calibri" panose="020F0502020204030204" pitchFamily="34" charset="0"/>
              </a:rPr>
              <a:t/>
            </a:r>
            <a:br>
              <a:rPr lang="en-US" sz="1200" b="1" spc="200" dirty="0" smtClean="0">
                <a:solidFill>
                  <a:schemeClr val="bg1"/>
                </a:solidFill>
                <a:effectLst>
                  <a:outerShdw blurRad="38100" dist="38100" dir="2700000" algn="tl">
                    <a:srgbClr val="000000">
                      <a:alpha val="43137"/>
                    </a:srgbClr>
                  </a:outerShdw>
                </a:effectLst>
                <a:latin typeface="Calibri" panose="020F0502020204030204" pitchFamily="34" charset="0"/>
              </a:rPr>
            </a:br>
            <a:endParaRPr lang="en-US" sz="1200" b="1" spc="200" dirty="0" smtClean="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6" name="Rectangle 5"/>
          <p:cNvSpPr/>
          <p:nvPr/>
        </p:nvSpPr>
        <p:spPr>
          <a:xfrm>
            <a:off x="152400" y="6350913"/>
            <a:ext cx="8839200" cy="369332"/>
          </a:xfrm>
          <a:prstGeom prst="rect">
            <a:avLst/>
          </a:prstGeom>
        </p:spPr>
        <p:txBody>
          <a:bodyPr wrap="square">
            <a:spAutoFit/>
          </a:bodyPr>
          <a:lstStyle/>
          <a:p>
            <a:pPr algn="ctr"/>
            <a:r>
              <a:rPr lang="en-US" sz="900" b="1" spc="200" dirty="0" smtClean="0">
                <a:solidFill>
                  <a:srgbClr val="C00000"/>
                </a:solidFill>
                <a:effectLst>
                  <a:outerShdw blurRad="38100" dist="38100" dir="2700000" algn="tl">
                    <a:srgbClr val="000000">
                      <a:alpha val="43137"/>
                    </a:srgbClr>
                  </a:outerShdw>
                </a:effectLst>
                <a:latin typeface="Cambria" pitchFamily="18" charset="0"/>
              </a:rPr>
              <a:t>The mission of the Timberlane Regional School District is to engage all students in challenging and relevant learning opportunities, emphasizing high aspirations and personal growth.</a:t>
            </a:r>
            <a:endParaRPr lang="en-US" sz="9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228600"/>
            <a:ext cx="8839200" cy="914400"/>
          </a:xfrm>
        </p:spPr>
        <p:txBody>
          <a:bodyPr/>
          <a:lstStyle/>
          <a:p>
            <a:pPr algn="ctr" eaLnBrk="1" hangingPunct="1">
              <a:defRPr/>
            </a:pPr>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Article 2 – Operating Budget</a:t>
            </a:r>
          </a:p>
        </p:txBody>
      </p:sp>
      <p:sp>
        <p:nvSpPr>
          <p:cNvPr id="8" name="Rectangle 3"/>
          <p:cNvSpPr>
            <a:spLocks noGrp="1" noChangeArrowheads="1"/>
          </p:cNvSpPr>
          <p:nvPr>
            <p:ph idx="1"/>
          </p:nvPr>
        </p:nvSpPr>
        <p:spPr>
          <a:xfrm>
            <a:off x="152400" y="1828799"/>
            <a:ext cx="8839200" cy="3962401"/>
          </a:xfrm>
        </p:spPr>
        <p:txBody>
          <a:bodyPr>
            <a:noAutofit/>
          </a:bodyPr>
          <a:lstStyle/>
          <a:p>
            <a:pPr marL="0" indent="0" algn="just">
              <a:lnSpc>
                <a:spcPct val="114000"/>
              </a:lnSpc>
              <a:buNone/>
            </a:pPr>
            <a:r>
              <a:rPr lang="en-US" sz="2200" dirty="0" smtClean="0">
                <a:solidFill>
                  <a:schemeClr val="tx1"/>
                </a:solidFill>
                <a:latin typeface="Calibri" panose="020F0502020204030204" pitchFamily="34" charset="0"/>
              </a:rPr>
              <a:t>Shall the voters of the Timberlane Regional School District raise and appropriate as an operating budget, not including appropriations by special warrant articles and other appropriations voted separately, the amounts set forth on the budget posted with the warrant or as amended by vote of the first session, for the purposes set forth therein, totaling </a:t>
            </a:r>
            <a:r>
              <a:rPr lang="en-US" sz="2200" b="1" dirty="0" smtClean="0">
                <a:solidFill>
                  <a:schemeClr val="tx1"/>
                </a:solidFill>
                <a:latin typeface="Calibri" panose="020F0502020204030204" pitchFamily="34" charset="0"/>
              </a:rPr>
              <a:t>$71,328,092</a:t>
            </a:r>
            <a:r>
              <a:rPr lang="en-US" sz="2200" dirty="0" smtClean="0">
                <a:solidFill>
                  <a:schemeClr val="tx1"/>
                </a:solidFill>
                <a:latin typeface="Calibri" panose="020F0502020204030204" pitchFamily="34" charset="0"/>
              </a:rPr>
              <a:t>?  Should this article be defeated, the operating budget shall be </a:t>
            </a:r>
            <a:r>
              <a:rPr lang="en-US" sz="2200" b="1" dirty="0" smtClean="0">
                <a:solidFill>
                  <a:schemeClr val="tx1"/>
                </a:solidFill>
                <a:latin typeface="Calibri" panose="020F0502020204030204" pitchFamily="34" charset="0"/>
              </a:rPr>
              <a:t>$71,559,011</a:t>
            </a:r>
            <a:r>
              <a:rPr lang="en-US" sz="2200" dirty="0" smtClean="0">
                <a:solidFill>
                  <a:schemeClr val="tx1"/>
                </a:solidFill>
                <a:latin typeface="Calibri" panose="020F0502020204030204" pitchFamily="34" charset="0"/>
              </a:rPr>
              <a:t> which is the same as last year, with certain adjustments required by previous action of the Timberlane Regional School District or by law; or the governing body may hold one special meeting, in accordance with RSA 40:13, X and XVI, to take up the issue of a revised operating budget only. Note:  Warrant Article 2 (the operating budget) does not include appropriations proposed under any other warrant articles. (MAJORITY VOTE REQUIRED)</a:t>
            </a:r>
          </a:p>
          <a:p>
            <a:pPr eaLnBrk="1" hangingPunct="1">
              <a:buClr>
                <a:schemeClr val="tx1"/>
              </a:buClr>
              <a:buNone/>
            </a:pPr>
            <a:endParaRPr lang="en-US" sz="2200" dirty="0" smtClean="0">
              <a:solidFill>
                <a:schemeClr val="tx1"/>
              </a:solidFill>
              <a:latin typeface="Cambria" pitchFamily="18" charset="0"/>
            </a:endParaRPr>
          </a:p>
        </p:txBody>
      </p:sp>
      <p:sp>
        <p:nvSpPr>
          <p:cNvPr id="3" name="Slide Number Placeholder 2"/>
          <p:cNvSpPr>
            <a:spLocks noGrp="1"/>
          </p:cNvSpPr>
          <p:nvPr>
            <p:ph type="sldNum" sz="quarter" idx="12"/>
          </p:nvPr>
        </p:nvSpPr>
        <p:spPr>
          <a:xfrm>
            <a:off x="8382000" y="6465393"/>
            <a:ext cx="762000" cy="365125"/>
          </a:xfrm>
        </p:spPr>
        <p:txBody>
          <a:bodyPr/>
          <a:lstStyle/>
          <a:p>
            <a:pPr>
              <a:defRPr/>
            </a:pPr>
            <a:fld id="{08175333-5311-4B8A-A731-903FCA80A940}" type="slidenum">
              <a:rPr lang="en-US" smtClean="0"/>
              <a:pPr>
                <a:defRPr/>
              </a:pPr>
              <a:t>10</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2 – Operating Budget</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7169" name="Rectangle 1"/>
          <p:cNvSpPr>
            <a:spLocks noChangeAspect="1" noChangeArrowheads="1"/>
          </p:cNvSpPr>
          <p:nvPr/>
        </p:nvSpPr>
        <p:spPr bwMode="auto">
          <a:xfrm>
            <a:off x="152400" y="2911496"/>
            <a:ext cx="8839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mj-lt"/>
              </a:rPr>
              <a:t>Recommended by the School Board 7-0-1</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latin typeface="+mj-lt"/>
              </a:rPr>
              <a:t>Recommended by the Budget Committee 10-0-0</a:t>
            </a:r>
            <a:endParaRPr kumimoji="0" lang="en-US" sz="3200" b="1" i="0" u="none" strike="noStrike" cap="none" normalizeH="0" baseline="0" dirty="0" smtClean="0">
              <a:ln>
                <a:noFill/>
              </a:ln>
              <a:effectLst/>
              <a:latin typeface="+mj-lt"/>
            </a:endParaRP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11</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35285647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Process</a:t>
            </a:r>
            <a:endParaRPr lang="en-US" sz="4800" b="1" i="1" dirty="0">
              <a:solidFill>
                <a:srgbClr val="A5002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270924" y="1319212"/>
            <a:ext cx="8234901" cy="4624388"/>
          </a:xfrm>
        </p:spPr>
        <p:txBody>
          <a:bodyPr>
            <a:noAutofit/>
          </a:bodyPr>
          <a:lstStyle/>
          <a:p>
            <a:pPr algn="just">
              <a:lnSpc>
                <a:spcPct val="100000"/>
              </a:lnSpc>
            </a:pPr>
            <a:r>
              <a:rPr lang="en-US" sz="2600" dirty="0" smtClean="0">
                <a:solidFill>
                  <a:schemeClr val="tx1"/>
                </a:solidFill>
              </a:rPr>
              <a:t>Developed in </a:t>
            </a:r>
            <a:r>
              <a:rPr lang="en-US" sz="2600" dirty="0">
                <a:solidFill>
                  <a:schemeClr val="tx1"/>
                </a:solidFill>
              </a:rPr>
              <a:t>accordance to applicable NH </a:t>
            </a:r>
            <a:r>
              <a:rPr lang="en-US" sz="2600" dirty="0" smtClean="0">
                <a:solidFill>
                  <a:schemeClr val="tx1"/>
                </a:solidFill>
              </a:rPr>
              <a:t>Statues</a:t>
            </a:r>
          </a:p>
          <a:p>
            <a:pPr lvl="1" algn="just">
              <a:lnSpc>
                <a:spcPct val="100000"/>
              </a:lnSpc>
            </a:pPr>
            <a:r>
              <a:rPr lang="en-US" sz="2600" dirty="0" smtClean="0">
                <a:solidFill>
                  <a:schemeClr val="tx1"/>
                </a:solidFill>
              </a:rPr>
              <a:t>RSA’s </a:t>
            </a:r>
            <a:r>
              <a:rPr lang="en-US" sz="2600" dirty="0">
                <a:solidFill>
                  <a:schemeClr val="tx1"/>
                </a:solidFill>
              </a:rPr>
              <a:t>32, 33, </a:t>
            </a:r>
            <a:r>
              <a:rPr lang="en-US" sz="2600" dirty="0" smtClean="0">
                <a:solidFill>
                  <a:schemeClr val="tx1"/>
                </a:solidFill>
              </a:rPr>
              <a:t>&amp; 195</a:t>
            </a:r>
          </a:p>
          <a:p>
            <a:pPr algn="just">
              <a:lnSpc>
                <a:spcPct val="100000"/>
              </a:lnSpc>
            </a:pPr>
            <a:r>
              <a:rPr lang="en-US" sz="2600" dirty="0" smtClean="0">
                <a:solidFill>
                  <a:schemeClr val="tx1"/>
                </a:solidFill>
              </a:rPr>
              <a:t>Incorporation of the Committee’s Mission Statement</a:t>
            </a:r>
          </a:p>
          <a:p>
            <a:pPr lvl="1" algn="just">
              <a:lnSpc>
                <a:spcPct val="100000"/>
              </a:lnSpc>
            </a:pPr>
            <a:r>
              <a:rPr lang="en-US" sz="2600" dirty="0" smtClean="0">
                <a:solidFill>
                  <a:schemeClr val="tx1"/>
                </a:solidFill>
              </a:rPr>
              <a:t>The </a:t>
            </a:r>
            <a:r>
              <a:rPr lang="en-US" sz="2600" dirty="0">
                <a:solidFill>
                  <a:schemeClr val="tx1"/>
                </a:solidFill>
              </a:rPr>
              <a:t>Budget Committee will develop a fiscally sound annual budget that will optimally meet the needs of the District, by working with District personnel and in consultation with the School Board. Throughout the budget process, the Budget Committee will take into consideration district taxpayers as well as support for staff, rigor, evaluation and accountability initiatives that drive student achievement.</a:t>
            </a:r>
          </a:p>
        </p:txBody>
      </p:sp>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5"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12</a:t>
            </a:fld>
            <a:endParaRPr lang="en-US" dirty="0"/>
          </a:p>
        </p:txBody>
      </p:sp>
    </p:spTree>
    <p:extLst>
      <p:ext uri="{BB962C8B-B14F-4D97-AF65-F5344CB8AC3E}">
        <p14:creationId xmlns:p14="http://schemas.microsoft.com/office/powerpoint/2010/main" val="3391956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48"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Process</a:t>
            </a:r>
            <a:endParaRPr lang="en-US" sz="4800" b="1" i="1" dirty="0">
              <a:solidFill>
                <a:srgbClr val="A5002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270924" y="838200"/>
            <a:ext cx="8234901" cy="4624388"/>
          </a:xfrm>
        </p:spPr>
        <p:txBody>
          <a:bodyPr>
            <a:normAutofit/>
          </a:bodyPr>
          <a:lstStyle/>
          <a:p>
            <a:pPr>
              <a:lnSpc>
                <a:spcPct val="100000"/>
              </a:lnSpc>
            </a:pPr>
            <a:r>
              <a:rPr lang="en-US" sz="2600" dirty="0" smtClean="0"/>
              <a:t>Review of actual expenditures in prior years</a:t>
            </a:r>
          </a:p>
          <a:p>
            <a:pPr>
              <a:lnSpc>
                <a:spcPct val="100000"/>
              </a:lnSpc>
            </a:pPr>
            <a:r>
              <a:rPr lang="en-US" sz="2600" dirty="0" smtClean="0"/>
              <a:t>Consideration for staffing and enrollment projections</a:t>
            </a:r>
          </a:p>
          <a:p>
            <a:pPr>
              <a:lnSpc>
                <a:spcPct val="100000"/>
              </a:lnSpc>
            </a:pPr>
            <a:r>
              <a:rPr lang="en-US" sz="2600" dirty="0" smtClean="0"/>
              <a:t>Deliberation of capital improvements requested within the Capital Improvement Plan (CIP)</a:t>
            </a:r>
          </a:p>
          <a:p>
            <a:pPr>
              <a:lnSpc>
                <a:spcPct val="100000"/>
              </a:lnSpc>
            </a:pPr>
            <a:r>
              <a:rPr lang="en-US" sz="2600" dirty="0" smtClean="0"/>
              <a:t>Collaboration with Administrators, Department Heads, Teachers, and many others</a:t>
            </a:r>
          </a:p>
          <a:p>
            <a:pPr>
              <a:lnSpc>
                <a:spcPct val="100000"/>
              </a:lnSpc>
            </a:pPr>
            <a:endParaRPr lang="en-US" dirty="0" smtClean="0"/>
          </a:p>
        </p:txBody>
      </p:sp>
      <p:sp>
        <p:nvSpPr>
          <p:cNvPr id="16" name="TextBox 1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5"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13</a:t>
            </a:fld>
            <a:endParaRPr lang="en-US" dirty="0"/>
          </a:p>
        </p:txBody>
      </p:sp>
    </p:spTree>
    <p:extLst>
      <p:ext uri="{BB962C8B-B14F-4D97-AF65-F5344CB8AC3E}">
        <p14:creationId xmlns:p14="http://schemas.microsoft.com/office/powerpoint/2010/main" val="3954530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48"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Overview</a:t>
            </a:r>
            <a:endParaRPr lang="en-US" sz="4800" b="1" i="1" dirty="0">
              <a:solidFill>
                <a:srgbClr val="A5002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222048" y="955107"/>
            <a:ext cx="8693352" cy="4625419"/>
          </a:xfrm>
        </p:spPr>
        <p:txBody>
          <a:bodyPr>
            <a:normAutofit/>
          </a:bodyPr>
          <a:lstStyle/>
          <a:p>
            <a:pPr marL="0" indent="0">
              <a:lnSpc>
                <a:spcPct val="100000"/>
              </a:lnSpc>
              <a:buNone/>
            </a:pPr>
            <a:r>
              <a:rPr lang="en-US" sz="2800" dirty="0" smtClean="0"/>
              <a:t>2016–2017 Budget:		$70,194,990</a:t>
            </a:r>
          </a:p>
          <a:p>
            <a:pPr marL="0" indent="0">
              <a:lnSpc>
                <a:spcPct val="100000"/>
              </a:lnSpc>
              <a:buNone/>
            </a:pPr>
            <a:r>
              <a:rPr lang="en-US" sz="2800" dirty="0" smtClean="0"/>
              <a:t>2017-2018 Budget Request:	$73,527,608		 4.75%</a:t>
            </a:r>
          </a:p>
          <a:p>
            <a:pPr marL="0" indent="0">
              <a:lnSpc>
                <a:spcPct val="100000"/>
              </a:lnSpc>
              <a:buNone/>
            </a:pPr>
            <a:r>
              <a:rPr lang="en-US" sz="2800" dirty="0" smtClean="0"/>
              <a:t>BudCom, SB, &amp; Admin Adj.:	</a:t>
            </a:r>
            <a:r>
              <a:rPr lang="en-US" sz="2800" dirty="0" smtClean="0">
                <a:solidFill>
                  <a:srgbClr val="C00000"/>
                </a:solidFill>
              </a:rPr>
              <a:t>($ 2,199,516)	-2.99%</a:t>
            </a:r>
          </a:p>
          <a:p>
            <a:pPr marL="0" indent="0">
              <a:lnSpc>
                <a:spcPct val="100000"/>
              </a:lnSpc>
              <a:buNone/>
            </a:pPr>
            <a:r>
              <a:rPr lang="en-US" sz="2800" dirty="0" smtClean="0"/>
              <a:t>2017–2018 Proposed:		$71,328,092</a:t>
            </a:r>
          </a:p>
          <a:p>
            <a:pPr marL="0" indent="0">
              <a:lnSpc>
                <a:spcPct val="100000"/>
              </a:lnSpc>
              <a:buNone/>
            </a:pPr>
            <a:r>
              <a:rPr lang="en-US" sz="2800" dirty="0" smtClean="0"/>
              <a:t>Net Change from 2016-17:	$  1,133,102</a:t>
            </a:r>
          </a:p>
          <a:p>
            <a:pPr marL="0" indent="0">
              <a:lnSpc>
                <a:spcPct val="100000"/>
              </a:lnSpc>
              <a:buNone/>
            </a:pPr>
            <a:r>
              <a:rPr lang="en-US" sz="2800" dirty="0" smtClean="0"/>
              <a:t>% Change:				      1.61%</a:t>
            </a: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5"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14</a:t>
            </a:fld>
            <a:endParaRPr lang="en-US" dirty="0"/>
          </a:p>
        </p:txBody>
      </p:sp>
    </p:spTree>
    <p:extLst>
      <p:ext uri="{BB962C8B-B14F-4D97-AF65-F5344CB8AC3E}">
        <p14:creationId xmlns:p14="http://schemas.microsoft.com/office/powerpoint/2010/main" val="356857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Drivers </a:t>
            </a:r>
            <a:endParaRPr lang="en-US" sz="4800" b="1" i="1" dirty="0">
              <a:solidFill>
                <a:srgbClr val="A50021"/>
              </a:solidFill>
              <a:effectLst>
                <a:outerShdw blurRad="38100" dist="38100" dir="2700000" algn="tl">
                  <a:srgbClr val="000000">
                    <a:alpha val="43137"/>
                  </a:srgbClr>
                </a:outerShdw>
              </a:effectLst>
            </a:endParaRPr>
          </a:p>
        </p:txBody>
      </p:sp>
      <p:sp>
        <p:nvSpPr>
          <p:cNvPr id="6" name="Content Placeholder 2"/>
          <p:cNvSpPr>
            <a:spLocks noGrp="1"/>
          </p:cNvSpPr>
          <p:nvPr>
            <p:ph idx="1"/>
          </p:nvPr>
        </p:nvSpPr>
        <p:spPr>
          <a:xfrm>
            <a:off x="375699" y="1490011"/>
            <a:ext cx="8234901" cy="4758389"/>
          </a:xfrm>
        </p:spPr>
        <p:txBody>
          <a:bodyPr>
            <a:normAutofit/>
          </a:bodyPr>
          <a:lstStyle/>
          <a:p>
            <a:pPr marL="0" indent="0">
              <a:lnSpc>
                <a:spcPct val="100000"/>
              </a:lnSpc>
              <a:buNone/>
            </a:pPr>
            <a:r>
              <a:rPr lang="en-US" sz="2800" dirty="0" smtClean="0"/>
              <a:t>Major Budget Increases (&gt;$25k)</a:t>
            </a:r>
          </a:p>
          <a:p>
            <a:pPr lvl="1">
              <a:lnSpc>
                <a:spcPct val="100000"/>
              </a:lnSpc>
            </a:pPr>
            <a:r>
              <a:rPr lang="en-US" sz="2800" dirty="0" smtClean="0"/>
              <a:t>Salaries, Benefits:			$1,403,883</a:t>
            </a:r>
          </a:p>
          <a:p>
            <a:pPr lvl="1">
              <a:lnSpc>
                <a:spcPct val="100000"/>
              </a:lnSpc>
            </a:pPr>
            <a:r>
              <a:rPr lang="en-US" sz="2800" dirty="0" smtClean="0"/>
              <a:t>Tuition:					$   250,801</a:t>
            </a:r>
          </a:p>
          <a:p>
            <a:pPr lvl="1">
              <a:lnSpc>
                <a:spcPct val="100000"/>
              </a:lnSpc>
            </a:pPr>
            <a:r>
              <a:rPr lang="en-US" sz="2800" dirty="0" smtClean="0"/>
              <a:t>Student Transportation:		$   132,610</a:t>
            </a:r>
          </a:p>
          <a:p>
            <a:pPr lvl="1">
              <a:lnSpc>
                <a:spcPct val="100000"/>
              </a:lnSpc>
            </a:pPr>
            <a:r>
              <a:rPr lang="en-US" sz="2800" dirty="0" smtClean="0"/>
              <a:t>Software/Books, Info. Resources:	$     95,498</a:t>
            </a:r>
          </a:p>
          <a:p>
            <a:pPr lvl="1">
              <a:lnSpc>
                <a:spcPct val="100000"/>
              </a:lnSpc>
            </a:pPr>
            <a:r>
              <a:rPr lang="en-US" sz="2800" dirty="0" smtClean="0"/>
              <a:t>Professional Services:		$     82,048</a:t>
            </a:r>
          </a:p>
          <a:p>
            <a:pPr lvl="1">
              <a:lnSpc>
                <a:spcPct val="100000"/>
              </a:lnSpc>
            </a:pPr>
            <a:r>
              <a:rPr lang="en-US" sz="2800" dirty="0" smtClean="0"/>
              <a:t>Supplies:				$     78,428</a:t>
            </a:r>
          </a:p>
          <a:p>
            <a:pPr lvl="1">
              <a:lnSpc>
                <a:spcPct val="100000"/>
              </a:lnSpc>
            </a:pPr>
            <a:r>
              <a:rPr lang="en-US" sz="2800" dirty="0" smtClean="0"/>
              <a:t>SAU55:					$     44,022</a:t>
            </a:r>
          </a:p>
          <a:p>
            <a:pPr lvl="1">
              <a:lnSpc>
                <a:spcPct val="100000"/>
              </a:lnSpc>
            </a:pPr>
            <a:r>
              <a:rPr lang="en-US" sz="2800" dirty="0" smtClean="0"/>
              <a:t>Cleaning Supplies:			$     27,200</a:t>
            </a:r>
          </a:p>
          <a:p>
            <a:pPr lvl="1">
              <a:lnSpc>
                <a:spcPct val="100000"/>
              </a:lnSpc>
            </a:pPr>
            <a:endParaRPr lang="en-US" dirty="0" smtClean="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7"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15</a:t>
            </a:fld>
            <a:endParaRPr lang="en-US" dirty="0"/>
          </a:p>
        </p:txBody>
      </p:sp>
    </p:spTree>
    <p:extLst>
      <p:ext uri="{BB962C8B-B14F-4D97-AF65-F5344CB8AC3E}">
        <p14:creationId xmlns:p14="http://schemas.microsoft.com/office/powerpoint/2010/main" val="20082479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1899" y="897956"/>
            <a:ext cx="8234901" cy="4758389"/>
          </a:xfrm>
        </p:spPr>
        <p:txBody>
          <a:bodyPr>
            <a:normAutofit/>
          </a:bodyPr>
          <a:lstStyle/>
          <a:p>
            <a:pPr marL="0" indent="0">
              <a:lnSpc>
                <a:spcPct val="100000"/>
              </a:lnSpc>
              <a:buNone/>
            </a:pPr>
            <a:r>
              <a:rPr lang="en-US" sz="2800" dirty="0" smtClean="0"/>
              <a:t>Major Budget Decreases (&gt;$25k)</a:t>
            </a:r>
          </a:p>
          <a:p>
            <a:pPr lvl="1">
              <a:lnSpc>
                <a:spcPct val="100000"/>
              </a:lnSpc>
            </a:pPr>
            <a:r>
              <a:rPr lang="en-US" sz="2800" dirty="0" smtClean="0"/>
              <a:t>Equipment:		</a:t>
            </a:r>
            <a:r>
              <a:rPr lang="en-US" sz="2800" dirty="0" smtClean="0">
                <a:solidFill>
                  <a:srgbClr val="C00000"/>
                </a:solidFill>
              </a:rPr>
              <a:t>($  25,241)</a:t>
            </a:r>
          </a:p>
          <a:p>
            <a:pPr lvl="1">
              <a:lnSpc>
                <a:spcPct val="100000"/>
              </a:lnSpc>
            </a:pPr>
            <a:r>
              <a:rPr lang="en-US" sz="2800" dirty="0" smtClean="0"/>
              <a:t>Travel:			</a:t>
            </a:r>
            <a:r>
              <a:rPr lang="en-US" sz="2800" dirty="0" smtClean="0">
                <a:solidFill>
                  <a:srgbClr val="C00000"/>
                </a:solidFill>
              </a:rPr>
              <a:t>($  27,000)</a:t>
            </a:r>
          </a:p>
          <a:p>
            <a:pPr lvl="1">
              <a:lnSpc>
                <a:spcPct val="100000"/>
              </a:lnSpc>
            </a:pPr>
            <a:r>
              <a:rPr lang="en-US" sz="2800" dirty="0" smtClean="0"/>
              <a:t>Bond Interest:		</a:t>
            </a:r>
            <a:r>
              <a:rPr lang="en-US" sz="2800" dirty="0" smtClean="0">
                <a:solidFill>
                  <a:srgbClr val="C00000"/>
                </a:solidFill>
              </a:rPr>
              <a:t>($  84,000)</a:t>
            </a:r>
          </a:p>
          <a:p>
            <a:pPr lvl="1">
              <a:lnSpc>
                <a:spcPct val="100000"/>
              </a:lnSpc>
            </a:pPr>
            <a:r>
              <a:rPr lang="en-US" sz="2800" dirty="0" smtClean="0"/>
              <a:t>Utilities:			</a:t>
            </a:r>
            <a:r>
              <a:rPr lang="en-US" sz="2800" dirty="0">
                <a:solidFill>
                  <a:srgbClr val="C00000"/>
                </a:solidFill>
              </a:rPr>
              <a:t>(</a:t>
            </a:r>
            <a:r>
              <a:rPr lang="en-US" sz="2800" dirty="0" smtClean="0">
                <a:solidFill>
                  <a:srgbClr val="C00000"/>
                </a:solidFill>
              </a:rPr>
              <a:t>$223,499)</a:t>
            </a:r>
          </a:p>
          <a:p>
            <a:pPr lvl="1">
              <a:lnSpc>
                <a:spcPct val="100000"/>
              </a:lnSpc>
            </a:pPr>
            <a:r>
              <a:rPr lang="en-US" sz="2800" dirty="0" smtClean="0"/>
              <a:t>Capital Reserve:	</a:t>
            </a:r>
            <a:r>
              <a:rPr lang="en-US" sz="2800" dirty="0" smtClean="0">
                <a:solidFill>
                  <a:srgbClr val="C00000"/>
                </a:solidFill>
              </a:rPr>
              <a:t>($250,000)</a:t>
            </a:r>
          </a:p>
          <a:p>
            <a:pPr lvl="1">
              <a:lnSpc>
                <a:spcPct val="100000"/>
              </a:lnSpc>
            </a:pPr>
            <a:r>
              <a:rPr lang="en-US" sz="2800" dirty="0" smtClean="0"/>
              <a:t>Site &amp; Bldg. Projects:	</a:t>
            </a:r>
            <a:r>
              <a:rPr lang="en-US" sz="2800" dirty="0" smtClean="0">
                <a:solidFill>
                  <a:srgbClr val="C00000"/>
                </a:solidFill>
              </a:rPr>
              <a:t>($422,904)</a:t>
            </a:r>
          </a:p>
        </p:txBody>
      </p:sp>
      <p:sp>
        <p:nvSpPr>
          <p:cNvPr id="7" name="Title 1"/>
          <p:cNvSpPr>
            <a:spLocks noGrp="1"/>
          </p:cNvSpPr>
          <p:nvPr>
            <p:ph type="title"/>
          </p:nvPr>
        </p:nvSpPr>
        <p:spPr>
          <a:xfrm>
            <a:off x="304800"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Drivers </a:t>
            </a:r>
            <a:endParaRPr lang="en-US" sz="4800" b="1" i="1" dirty="0">
              <a:solidFill>
                <a:srgbClr val="A50021"/>
              </a:solidFill>
              <a:effectLst>
                <a:outerShdw blurRad="38100" dist="38100" dir="2700000" algn="tl">
                  <a:srgbClr val="000000">
                    <a:alpha val="43137"/>
                  </a:srgbClr>
                </a:outerShdw>
              </a:effectLst>
            </a:endParaRPr>
          </a:p>
        </p:txBody>
      </p:sp>
      <p:sp>
        <p:nvSpPr>
          <p:cNvPr id="8" name="TextBox 7"/>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9"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16</a:t>
            </a:fld>
            <a:endParaRPr lang="en-US" dirty="0"/>
          </a:p>
        </p:txBody>
      </p:sp>
    </p:spTree>
    <p:extLst>
      <p:ext uri="{BB962C8B-B14F-4D97-AF65-F5344CB8AC3E}">
        <p14:creationId xmlns:p14="http://schemas.microsoft.com/office/powerpoint/2010/main" val="42173479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48"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by Object Code</a:t>
            </a:r>
            <a:endParaRPr lang="en-US" sz="4800" b="1" i="1" dirty="0">
              <a:solidFill>
                <a:srgbClr val="A50021"/>
              </a:solidFill>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76668649"/>
              </p:ext>
            </p:extLst>
          </p:nvPr>
        </p:nvGraphicFramePr>
        <p:xfrm>
          <a:off x="376239" y="1280160"/>
          <a:ext cx="8234361" cy="4663440"/>
        </p:xfrm>
        <a:graphic>
          <a:graphicData uri="http://schemas.openxmlformats.org/drawingml/2006/table">
            <a:tbl>
              <a:tblPr firstRow="1" bandRow="1">
                <a:tableStyleId>{21E4AEA4-8DFA-4A89-87EB-49C32662AFE0}</a:tableStyleId>
              </a:tblPr>
              <a:tblGrid>
                <a:gridCol w="3662361"/>
                <a:gridCol w="2130092"/>
                <a:gridCol w="2441908"/>
              </a:tblGrid>
              <a:tr h="387273">
                <a:tc>
                  <a:txBody>
                    <a:bodyPr/>
                    <a:lstStyle/>
                    <a:p>
                      <a:endParaRPr lang="en-US" sz="2000" dirty="0" smtClean="0">
                        <a:solidFill>
                          <a:schemeClr val="tx1"/>
                        </a:solidFill>
                      </a:endParaRPr>
                    </a:p>
                    <a:p>
                      <a:r>
                        <a:rPr lang="en-US" sz="2000" dirty="0" smtClean="0">
                          <a:solidFill>
                            <a:schemeClr val="tx1"/>
                          </a:solidFill>
                        </a:rPr>
                        <a:t>Object Code</a:t>
                      </a:r>
                      <a:endParaRPr lang="en-US" sz="2000" dirty="0">
                        <a:solidFill>
                          <a:schemeClr val="tx1"/>
                        </a:solidFill>
                      </a:endParaRPr>
                    </a:p>
                  </a:txBody>
                  <a:tcPr>
                    <a:noFill/>
                  </a:tcPr>
                </a:tc>
                <a:tc>
                  <a:txBody>
                    <a:bodyPr/>
                    <a:lstStyle/>
                    <a:p>
                      <a:pPr algn="ctr"/>
                      <a:r>
                        <a:rPr lang="en-US" sz="2000" dirty="0" smtClean="0">
                          <a:solidFill>
                            <a:schemeClr val="tx1"/>
                          </a:solidFill>
                        </a:rPr>
                        <a:t>2017</a:t>
                      </a:r>
                      <a:r>
                        <a:rPr lang="en-US" sz="2000" baseline="0" dirty="0" smtClean="0">
                          <a:solidFill>
                            <a:schemeClr val="tx1"/>
                          </a:solidFill>
                        </a:rPr>
                        <a:t>-</a:t>
                      </a:r>
                      <a:r>
                        <a:rPr lang="en-US" sz="2000" dirty="0" smtClean="0">
                          <a:solidFill>
                            <a:schemeClr val="tx1"/>
                          </a:solidFill>
                        </a:rPr>
                        <a:t>2018 Proposed</a:t>
                      </a:r>
                      <a:endParaRPr lang="en-US" sz="2000" dirty="0">
                        <a:solidFill>
                          <a:schemeClr val="tx1"/>
                        </a:solidFill>
                      </a:endParaRPr>
                    </a:p>
                  </a:txBody>
                  <a:tcPr>
                    <a:noFill/>
                  </a:tcPr>
                </a:tc>
                <a:tc>
                  <a:txBody>
                    <a:bodyPr/>
                    <a:lstStyle/>
                    <a:p>
                      <a:pPr algn="ctr"/>
                      <a:r>
                        <a:rPr lang="en-US" sz="2000" dirty="0" smtClean="0">
                          <a:solidFill>
                            <a:schemeClr val="tx1"/>
                          </a:solidFill>
                        </a:rPr>
                        <a:t>Difference</a:t>
                      </a:r>
                      <a:r>
                        <a:rPr lang="en-US" sz="2000" baseline="0" dirty="0" smtClean="0">
                          <a:solidFill>
                            <a:schemeClr val="tx1"/>
                          </a:solidFill>
                        </a:rPr>
                        <a:t> from </a:t>
                      </a:r>
                    </a:p>
                    <a:p>
                      <a:pPr algn="ctr"/>
                      <a:r>
                        <a:rPr lang="en-US" sz="2000" baseline="0" dirty="0" smtClean="0">
                          <a:solidFill>
                            <a:schemeClr val="tx1"/>
                          </a:solidFill>
                        </a:rPr>
                        <a:t>2016-17</a:t>
                      </a:r>
                      <a:endParaRPr lang="en-US" sz="2000" dirty="0">
                        <a:solidFill>
                          <a:schemeClr val="tx1"/>
                        </a:solidFill>
                      </a:endParaRPr>
                    </a:p>
                  </a:txBody>
                  <a:tcPr>
                    <a:noFill/>
                  </a:tcPr>
                </a:tc>
              </a:tr>
              <a:tr h="364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1xx Total Salaries</a:t>
                      </a:r>
                    </a:p>
                  </a:txBody>
                  <a:tcPr>
                    <a:noFill/>
                  </a:tcPr>
                </a:tc>
                <a:tc>
                  <a:txBody>
                    <a:bodyPr/>
                    <a:lstStyle/>
                    <a:p>
                      <a:pPr algn="ctr"/>
                      <a:r>
                        <a:rPr lang="en-US" sz="2000" dirty="0" smtClean="0">
                          <a:solidFill>
                            <a:schemeClr val="tx1"/>
                          </a:solidFill>
                        </a:rPr>
                        <a:t>$34,385,194</a:t>
                      </a:r>
                      <a:endParaRPr lang="en-US" sz="2000" dirty="0">
                        <a:solidFill>
                          <a:schemeClr val="tx1"/>
                        </a:solidFill>
                      </a:endParaRPr>
                    </a:p>
                  </a:txBody>
                  <a:tcPr>
                    <a:noFill/>
                  </a:tcPr>
                </a:tc>
                <a:tc>
                  <a:txBody>
                    <a:bodyPr/>
                    <a:lstStyle/>
                    <a:p>
                      <a:pPr algn="ctr"/>
                      <a:r>
                        <a:rPr lang="en-US" sz="2000" dirty="0" smtClean="0">
                          <a:solidFill>
                            <a:schemeClr val="tx1"/>
                          </a:solidFill>
                        </a:rPr>
                        <a:t>$795,041</a:t>
                      </a:r>
                    </a:p>
                  </a:txBody>
                  <a:tcPr>
                    <a:noFill/>
                  </a:tcPr>
                </a:tc>
              </a:tr>
              <a:tr h="387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210 Group Insurance</a:t>
                      </a:r>
                    </a:p>
                  </a:txBody>
                  <a:tcPr>
                    <a:noFill/>
                  </a:tcPr>
                </a:tc>
                <a:tc>
                  <a:txBody>
                    <a:bodyPr/>
                    <a:lstStyle/>
                    <a:p>
                      <a:pPr algn="ctr"/>
                      <a:r>
                        <a:rPr lang="en-US" sz="2000" dirty="0" smtClean="0">
                          <a:solidFill>
                            <a:schemeClr val="tx1"/>
                          </a:solidFill>
                        </a:rPr>
                        <a:t>$8,923,126</a:t>
                      </a:r>
                      <a:endParaRPr lang="en-US" sz="2000" dirty="0">
                        <a:solidFill>
                          <a:schemeClr val="tx1"/>
                        </a:solidFill>
                      </a:endParaRPr>
                    </a:p>
                  </a:txBody>
                  <a:tcPr>
                    <a:noFill/>
                  </a:tcPr>
                </a:tc>
                <a:tc>
                  <a:txBody>
                    <a:bodyPr/>
                    <a:lstStyle/>
                    <a:p>
                      <a:pPr algn="ctr"/>
                      <a:r>
                        <a:rPr lang="en-US" sz="2000" dirty="0" smtClean="0">
                          <a:solidFill>
                            <a:srgbClr val="C00000"/>
                          </a:solidFill>
                        </a:rPr>
                        <a:t>($17,222)</a:t>
                      </a:r>
                      <a:endParaRPr lang="en-US" sz="2000" dirty="0">
                        <a:solidFill>
                          <a:srgbClr val="C00000"/>
                        </a:solidFill>
                      </a:endParaRPr>
                    </a:p>
                  </a:txBody>
                  <a:tcPr>
                    <a:noFill/>
                  </a:tcPr>
                </a:tc>
              </a:tr>
              <a:tr h="387273">
                <a:tc>
                  <a:txBody>
                    <a:bodyPr/>
                    <a:lstStyle/>
                    <a:p>
                      <a:r>
                        <a:rPr lang="en-US" sz="2000" dirty="0" smtClean="0">
                          <a:solidFill>
                            <a:schemeClr val="tx1"/>
                          </a:solidFill>
                        </a:rPr>
                        <a:t>220 Social Security Contributions</a:t>
                      </a:r>
                      <a:endParaRPr lang="en-US" sz="2000" dirty="0">
                        <a:solidFill>
                          <a:schemeClr val="tx1"/>
                        </a:solidFill>
                      </a:endParaRPr>
                    </a:p>
                  </a:txBody>
                  <a:tcPr>
                    <a:noFill/>
                  </a:tcPr>
                </a:tc>
                <a:tc>
                  <a:txBody>
                    <a:bodyPr/>
                    <a:lstStyle/>
                    <a:p>
                      <a:pPr algn="ctr"/>
                      <a:r>
                        <a:rPr lang="en-US" sz="2000" dirty="0" smtClean="0">
                          <a:solidFill>
                            <a:schemeClr val="tx1"/>
                          </a:solidFill>
                        </a:rPr>
                        <a:t>$2,568,674</a:t>
                      </a:r>
                      <a:endParaRPr lang="en-US" sz="2000" dirty="0">
                        <a:solidFill>
                          <a:schemeClr val="tx1"/>
                        </a:solidFill>
                      </a:endParaRPr>
                    </a:p>
                  </a:txBody>
                  <a:tcPr>
                    <a:noFill/>
                  </a:tcPr>
                </a:tc>
                <a:tc>
                  <a:txBody>
                    <a:bodyPr/>
                    <a:lstStyle/>
                    <a:p>
                      <a:pPr algn="ctr"/>
                      <a:r>
                        <a:rPr lang="en-US" sz="2000" dirty="0" smtClean="0">
                          <a:solidFill>
                            <a:schemeClr val="tx1"/>
                          </a:solidFill>
                        </a:rPr>
                        <a:t>$51,003</a:t>
                      </a:r>
                      <a:endParaRPr lang="en-US" sz="2000" dirty="0">
                        <a:solidFill>
                          <a:schemeClr val="tx1"/>
                        </a:solidFill>
                      </a:endParaRPr>
                    </a:p>
                  </a:txBody>
                  <a:tcPr>
                    <a:noFill/>
                  </a:tcPr>
                </a:tc>
              </a:tr>
              <a:tr h="387273">
                <a:tc>
                  <a:txBody>
                    <a:bodyPr/>
                    <a:lstStyle/>
                    <a:p>
                      <a:r>
                        <a:rPr lang="en-US" sz="2000" dirty="0" smtClean="0">
                          <a:solidFill>
                            <a:schemeClr val="tx1"/>
                          </a:solidFill>
                        </a:rPr>
                        <a:t>231 Non-Teacher Retirement</a:t>
                      </a:r>
                      <a:endParaRPr lang="en-US" sz="2000" dirty="0">
                        <a:solidFill>
                          <a:schemeClr val="tx1"/>
                        </a:solidFill>
                      </a:endParaRPr>
                    </a:p>
                  </a:txBody>
                  <a:tcPr>
                    <a:noFill/>
                  </a:tcPr>
                </a:tc>
                <a:tc>
                  <a:txBody>
                    <a:bodyPr/>
                    <a:lstStyle/>
                    <a:p>
                      <a:pPr algn="ctr"/>
                      <a:r>
                        <a:rPr lang="en-US" sz="2000" dirty="0" smtClean="0">
                          <a:solidFill>
                            <a:schemeClr val="tx1"/>
                          </a:solidFill>
                        </a:rPr>
                        <a:t>$710,476</a:t>
                      </a:r>
                      <a:endParaRPr lang="en-US" sz="2000" dirty="0">
                        <a:solidFill>
                          <a:schemeClr val="tx1"/>
                        </a:solidFill>
                      </a:endParaRPr>
                    </a:p>
                  </a:txBody>
                  <a:tcPr>
                    <a:noFill/>
                  </a:tcPr>
                </a:tc>
                <a:tc>
                  <a:txBody>
                    <a:bodyPr/>
                    <a:lstStyle/>
                    <a:p>
                      <a:pPr algn="ctr"/>
                      <a:r>
                        <a:rPr lang="en-US" sz="2000" dirty="0" smtClean="0">
                          <a:solidFill>
                            <a:srgbClr val="C00000"/>
                          </a:solidFill>
                        </a:rPr>
                        <a:t>($36,290)</a:t>
                      </a:r>
                      <a:endParaRPr lang="en-US" sz="2000" dirty="0">
                        <a:solidFill>
                          <a:srgbClr val="C00000"/>
                        </a:solidFill>
                      </a:endParaRPr>
                    </a:p>
                  </a:txBody>
                  <a:tcPr>
                    <a:noFill/>
                  </a:tcPr>
                </a:tc>
              </a:tr>
              <a:tr h="387273">
                <a:tc>
                  <a:txBody>
                    <a:bodyPr/>
                    <a:lstStyle/>
                    <a:p>
                      <a:r>
                        <a:rPr lang="en-US" sz="2000" dirty="0" smtClean="0">
                          <a:solidFill>
                            <a:schemeClr val="tx1"/>
                          </a:solidFill>
                        </a:rPr>
                        <a:t>232 Teacher Retirement</a:t>
                      </a:r>
                      <a:endParaRPr lang="en-US" sz="2000" dirty="0">
                        <a:solidFill>
                          <a:schemeClr val="tx1"/>
                        </a:solidFill>
                      </a:endParaRPr>
                    </a:p>
                  </a:txBody>
                  <a:tcPr>
                    <a:noFill/>
                  </a:tcPr>
                </a:tc>
                <a:tc>
                  <a:txBody>
                    <a:bodyPr/>
                    <a:lstStyle/>
                    <a:p>
                      <a:pPr algn="ctr"/>
                      <a:r>
                        <a:rPr lang="en-US" sz="2000" dirty="0" smtClean="0">
                          <a:solidFill>
                            <a:schemeClr val="tx1"/>
                          </a:solidFill>
                        </a:rPr>
                        <a:t>$4,879,526</a:t>
                      </a:r>
                      <a:endParaRPr lang="en-US" sz="2000" dirty="0">
                        <a:solidFill>
                          <a:schemeClr val="tx1"/>
                        </a:solidFill>
                      </a:endParaRPr>
                    </a:p>
                  </a:txBody>
                  <a:tcPr>
                    <a:noFill/>
                  </a:tcPr>
                </a:tc>
                <a:tc>
                  <a:txBody>
                    <a:bodyPr/>
                    <a:lstStyle/>
                    <a:p>
                      <a:pPr algn="ctr"/>
                      <a:r>
                        <a:rPr lang="en-US" sz="2000" dirty="0" smtClean="0">
                          <a:solidFill>
                            <a:schemeClr val="tx1"/>
                          </a:solidFill>
                        </a:rPr>
                        <a:t>$613,075</a:t>
                      </a:r>
                      <a:endParaRPr lang="en-US" sz="2000" dirty="0">
                        <a:solidFill>
                          <a:schemeClr val="tx1"/>
                        </a:solidFill>
                      </a:endParaRPr>
                    </a:p>
                  </a:txBody>
                  <a:tcPr>
                    <a:noFill/>
                  </a:tcPr>
                </a:tc>
              </a:tr>
              <a:tr h="387273">
                <a:tc>
                  <a:txBody>
                    <a:bodyPr/>
                    <a:lstStyle/>
                    <a:p>
                      <a:r>
                        <a:rPr lang="en-US" sz="2000" dirty="0" smtClean="0">
                          <a:solidFill>
                            <a:schemeClr val="tx1"/>
                          </a:solidFill>
                        </a:rPr>
                        <a:t>240 Tuition Reimbursement</a:t>
                      </a:r>
                      <a:endParaRPr lang="en-US" sz="2000" dirty="0">
                        <a:solidFill>
                          <a:schemeClr val="tx1"/>
                        </a:solidFill>
                      </a:endParaRPr>
                    </a:p>
                  </a:txBody>
                  <a:tcPr>
                    <a:noFill/>
                  </a:tcPr>
                </a:tc>
                <a:tc>
                  <a:txBody>
                    <a:bodyPr/>
                    <a:lstStyle/>
                    <a:p>
                      <a:pPr algn="ctr"/>
                      <a:r>
                        <a:rPr lang="en-US" sz="2000" dirty="0" smtClean="0">
                          <a:solidFill>
                            <a:schemeClr val="tx1"/>
                          </a:solidFill>
                        </a:rPr>
                        <a:t>$213,511</a:t>
                      </a:r>
                      <a:endParaRPr lang="en-US" sz="2000" dirty="0">
                        <a:solidFill>
                          <a:schemeClr val="tx1"/>
                        </a:solidFill>
                      </a:endParaRPr>
                    </a:p>
                  </a:txBody>
                  <a:tcPr>
                    <a:noFill/>
                  </a:tcPr>
                </a:tc>
                <a:tc>
                  <a:txBody>
                    <a:bodyPr/>
                    <a:lstStyle/>
                    <a:p>
                      <a:pPr algn="ctr"/>
                      <a:r>
                        <a:rPr lang="en-US" sz="2000" dirty="0" smtClean="0">
                          <a:solidFill>
                            <a:schemeClr val="tx1"/>
                          </a:solidFill>
                        </a:rPr>
                        <a:t>$9,997</a:t>
                      </a:r>
                      <a:endParaRPr lang="en-US" sz="2000" dirty="0">
                        <a:solidFill>
                          <a:schemeClr val="tx1"/>
                        </a:solidFill>
                      </a:endParaRPr>
                    </a:p>
                  </a:txBody>
                  <a:tcPr>
                    <a:noFill/>
                  </a:tcPr>
                </a:tc>
              </a:tr>
              <a:tr h="387273">
                <a:tc>
                  <a:txBody>
                    <a:bodyPr/>
                    <a:lstStyle/>
                    <a:p>
                      <a:r>
                        <a:rPr lang="en-US" sz="2000" dirty="0" smtClean="0">
                          <a:solidFill>
                            <a:schemeClr val="tx1"/>
                          </a:solidFill>
                        </a:rPr>
                        <a:t>250 Unemployment Comp.</a:t>
                      </a:r>
                      <a:endParaRPr lang="en-US" sz="2000" dirty="0">
                        <a:solidFill>
                          <a:schemeClr val="tx1"/>
                        </a:solidFill>
                      </a:endParaRPr>
                    </a:p>
                  </a:txBody>
                  <a:tcPr>
                    <a:noFill/>
                  </a:tcPr>
                </a:tc>
                <a:tc>
                  <a:txBody>
                    <a:bodyPr/>
                    <a:lstStyle/>
                    <a:p>
                      <a:pPr algn="ctr"/>
                      <a:r>
                        <a:rPr lang="en-US" sz="2000" dirty="0" smtClean="0">
                          <a:solidFill>
                            <a:schemeClr val="tx1"/>
                          </a:solidFill>
                        </a:rPr>
                        <a:t>$30,000</a:t>
                      </a:r>
                      <a:endParaRPr lang="en-US" sz="2000" dirty="0">
                        <a:solidFill>
                          <a:schemeClr val="tx1"/>
                        </a:solidFill>
                      </a:endParaRPr>
                    </a:p>
                  </a:txBody>
                  <a:tcPr>
                    <a:noFill/>
                  </a:tcPr>
                </a:tc>
                <a:tc>
                  <a:txBody>
                    <a:bodyPr/>
                    <a:lstStyle/>
                    <a:p>
                      <a:pPr algn="ctr"/>
                      <a:r>
                        <a:rPr lang="en-US" sz="2000" dirty="0" smtClean="0">
                          <a:solidFill>
                            <a:srgbClr val="C00000"/>
                          </a:solidFill>
                        </a:rPr>
                        <a:t>($2,000)</a:t>
                      </a:r>
                      <a:endParaRPr lang="en-US" sz="2000" dirty="0">
                        <a:solidFill>
                          <a:srgbClr val="C00000"/>
                        </a:solidFill>
                      </a:endParaRPr>
                    </a:p>
                  </a:txBody>
                  <a:tcPr>
                    <a:noFill/>
                  </a:tcPr>
                </a:tc>
              </a:tr>
              <a:tr h="387273">
                <a:tc>
                  <a:txBody>
                    <a:bodyPr/>
                    <a:lstStyle/>
                    <a:p>
                      <a:r>
                        <a:rPr lang="en-US" sz="2000" dirty="0" smtClean="0">
                          <a:solidFill>
                            <a:schemeClr val="tx1"/>
                          </a:solidFill>
                        </a:rPr>
                        <a:t>260 Workers Comp.</a:t>
                      </a:r>
                      <a:endParaRPr lang="en-US" sz="2000" dirty="0">
                        <a:solidFill>
                          <a:schemeClr val="tx1"/>
                        </a:solidFill>
                      </a:endParaRPr>
                    </a:p>
                  </a:txBody>
                  <a:tcPr>
                    <a:noFill/>
                  </a:tcPr>
                </a:tc>
                <a:tc>
                  <a:txBody>
                    <a:bodyPr/>
                    <a:lstStyle/>
                    <a:p>
                      <a:pPr algn="ctr"/>
                      <a:r>
                        <a:rPr lang="en-US" sz="2000" dirty="0" smtClean="0">
                          <a:solidFill>
                            <a:schemeClr val="tx1"/>
                          </a:solidFill>
                        </a:rPr>
                        <a:t>$182,164</a:t>
                      </a:r>
                      <a:endParaRPr lang="en-US" sz="2000" dirty="0">
                        <a:solidFill>
                          <a:schemeClr val="tx1"/>
                        </a:solidFill>
                      </a:endParaRPr>
                    </a:p>
                  </a:txBody>
                  <a:tcPr>
                    <a:noFill/>
                  </a:tcPr>
                </a:tc>
                <a:tc>
                  <a:txBody>
                    <a:bodyPr/>
                    <a:lstStyle/>
                    <a:p>
                      <a:pPr algn="ctr"/>
                      <a:r>
                        <a:rPr lang="en-US" sz="2000" dirty="0" smtClean="0">
                          <a:solidFill>
                            <a:srgbClr val="C00000"/>
                          </a:solidFill>
                        </a:rPr>
                        <a:t>($9,720)</a:t>
                      </a:r>
                      <a:endParaRPr lang="en-US" sz="2000" dirty="0">
                        <a:solidFill>
                          <a:srgbClr val="C00000"/>
                        </a:solidFill>
                      </a:endParaRPr>
                    </a:p>
                  </a:txBody>
                  <a:tcPr>
                    <a:noFill/>
                  </a:tcPr>
                </a:tc>
              </a:tr>
              <a:tr h="387273">
                <a:tc>
                  <a:txBody>
                    <a:bodyPr/>
                    <a:lstStyle/>
                    <a:p>
                      <a:r>
                        <a:rPr lang="en-US" sz="2000" dirty="0" smtClean="0">
                          <a:solidFill>
                            <a:schemeClr val="tx1"/>
                          </a:solidFill>
                        </a:rPr>
                        <a:t>290 Other Employee Benefits</a:t>
                      </a:r>
                      <a:endParaRPr lang="en-US" sz="2000" dirty="0">
                        <a:solidFill>
                          <a:schemeClr val="tx1"/>
                        </a:solidFill>
                      </a:endParaRPr>
                    </a:p>
                  </a:txBody>
                  <a:tcPr>
                    <a:noFill/>
                  </a:tcPr>
                </a:tc>
                <a:tc>
                  <a:txBody>
                    <a:bodyPr/>
                    <a:lstStyle/>
                    <a:p>
                      <a:pPr algn="ctr"/>
                      <a:r>
                        <a:rPr lang="en-US" sz="2000" dirty="0" smtClean="0">
                          <a:solidFill>
                            <a:schemeClr val="tx1"/>
                          </a:solidFill>
                        </a:rPr>
                        <a:t>$34,000</a:t>
                      </a:r>
                      <a:endParaRPr lang="en-US" sz="2000" dirty="0">
                        <a:solidFill>
                          <a:schemeClr val="tx1"/>
                        </a:solidFill>
                      </a:endParaRPr>
                    </a:p>
                  </a:txBody>
                  <a:tcPr>
                    <a:noFill/>
                  </a:tcPr>
                </a:tc>
                <a:tc>
                  <a:txBody>
                    <a:bodyPr/>
                    <a:lstStyle/>
                    <a:p>
                      <a:pPr algn="ctr"/>
                      <a:r>
                        <a:rPr lang="en-US" sz="2000" dirty="0" smtClean="0">
                          <a:solidFill>
                            <a:schemeClr val="tx1"/>
                          </a:solidFill>
                        </a:rPr>
                        <a:t>$1,000</a:t>
                      </a:r>
                      <a:endParaRPr lang="en-US" sz="2000" dirty="0">
                        <a:solidFill>
                          <a:schemeClr val="tx1"/>
                        </a:solidFill>
                      </a:endParaRPr>
                    </a:p>
                  </a:txBody>
                  <a:tcPr>
                    <a:noFill/>
                  </a:tcPr>
                </a:tc>
              </a:tr>
              <a:tr h="387273">
                <a:tc>
                  <a:txBody>
                    <a:bodyPr/>
                    <a:lstStyle/>
                    <a:p>
                      <a:pPr algn="r"/>
                      <a:r>
                        <a:rPr lang="en-US" sz="2000" b="1" dirty="0" smtClean="0">
                          <a:solidFill>
                            <a:schemeClr val="tx1"/>
                          </a:solidFill>
                        </a:rPr>
                        <a:t>Subtotal – Salaries &amp; Benefits</a:t>
                      </a:r>
                      <a:endParaRPr lang="en-US" sz="2000" b="1" dirty="0">
                        <a:solidFill>
                          <a:schemeClr val="tx1"/>
                        </a:solidFill>
                      </a:endParaRPr>
                    </a:p>
                  </a:txBody>
                  <a:tcPr>
                    <a:noFill/>
                  </a:tcPr>
                </a:tc>
                <a:tc>
                  <a:txBody>
                    <a:bodyPr/>
                    <a:lstStyle/>
                    <a:p>
                      <a:pPr algn="ctr"/>
                      <a:r>
                        <a:rPr lang="en-US" sz="2000" b="1" dirty="0" smtClean="0">
                          <a:solidFill>
                            <a:schemeClr val="tx1"/>
                          </a:solidFill>
                        </a:rPr>
                        <a:t>$51,926,671</a:t>
                      </a:r>
                      <a:endParaRPr lang="en-US" sz="2000" b="1" dirty="0">
                        <a:solidFill>
                          <a:schemeClr val="tx1"/>
                        </a:solidFill>
                      </a:endParaRPr>
                    </a:p>
                  </a:txBody>
                  <a:tcPr>
                    <a:noFill/>
                  </a:tcPr>
                </a:tc>
                <a:tc>
                  <a:txBody>
                    <a:bodyPr/>
                    <a:lstStyle/>
                    <a:p>
                      <a:pPr algn="ctr"/>
                      <a:r>
                        <a:rPr lang="en-US" sz="2000" b="1" dirty="0" smtClean="0">
                          <a:solidFill>
                            <a:schemeClr val="tx1"/>
                          </a:solidFill>
                        </a:rPr>
                        <a:t>$1,404,883</a:t>
                      </a:r>
                      <a:endParaRPr lang="en-US" sz="2000" b="1" dirty="0">
                        <a:solidFill>
                          <a:schemeClr val="tx1"/>
                        </a:solidFill>
                      </a:endParaRPr>
                    </a:p>
                  </a:txBody>
                  <a:tcPr>
                    <a:noFill/>
                  </a:tcPr>
                </a:tc>
              </a:tr>
            </a:tbl>
          </a:graphicData>
        </a:graphic>
      </p:graphicFrame>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5"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17</a:t>
            </a:fld>
            <a:endParaRPr lang="en-US" dirty="0"/>
          </a:p>
        </p:txBody>
      </p:sp>
    </p:spTree>
    <p:extLst>
      <p:ext uri="{BB962C8B-B14F-4D97-AF65-F5344CB8AC3E}">
        <p14:creationId xmlns:p14="http://schemas.microsoft.com/office/powerpoint/2010/main" val="1203041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48"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by Object Code</a:t>
            </a:r>
            <a:endParaRPr lang="en-US" sz="4800" b="1" i="1" dirty="0">
              <a:solidFill>
                <a:srgbClr val="A50021"/>
              </a:solidFill>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29793511"/>
              </p:ext>
            </p:extLst>
          </p:nvPr>
        </p:nvGraphicFramePr>
        <p:xfrm>
          <a:off x="376239" y="1010768"/>
          <a:ext cx="8234361" cy="5161432"/>
        </p:xfrm>
        <a:graphic>
          <a:graphicData uri="http://schemas.openxmlformats.org/drawingml/2006/table">
            <a:tbl>
              <a:tblPr firstRow="1" bandRow="1">
                <a:tableStyleId>{21E4AEA4-8DFA-4A89-87EB-49C32662AFE0}</a:tableStyleId>
              </a:tblPr>
              <a:tblGrid>
                <a:gridCol w="3961861"/>
                <a:gridCol w="1950908"/>
                <a:gridCol w="2321592"/>
              </a:tblGrid>
              <a:tr h="655810">
                <a:tc>
                  <a:txBody>
                    <a:bodyPr/>
                    <a:lstStyle/>
                    <a:p>
                      <a:endParaRPr lang="en-US" sz="2000" dirty="0" smtClean="0">
                        <a:solidFill>
                          <a:schemeClr val="tx1"/>
                        </a:solidFill>
                      </a:endParaRPr>
                    </a:p>
                    <a:p>
                      <a:r>
                        <a:rPr lang="en-US" sz="2000" dirty="0" smtClean="0">
                          <a:solidFill>
                            <a:schemeClr val="tx1"/>
                          </a:solidFill>
                        </a:rPr>
                        <a:t>Object Code</a:t>
                      </a:r>
                      <a:endParaRPr lang="en-US" sz="2000" dirty="0">
                        <a:solidFill>
                          <a:schemeClr val="tx1"/>
                        </a:solidFill>
                      </a:endParaRPr>
                    </a:p>
                  </a:txBody>
                  <a:tcPr>
                    <a:noFill/>
                  </a:tcPr>
                </a:tc>
                <a:tc>
                  <a:txBody>
                    <a:bodyPr/>
                    <a:lstStyle/>
                    <a:p>
                      <a:pPr algn="ctr"/>
                      <a:r>
                        <a:rPr lang="en-US" sz="2000" dirty="0" smtClean="0">
                          <a:solidFill>
                            <a:schemeClr val="tx1"/>
                          </a:solidFill>
                        </a:rPr>
                        <a:t>2017</a:t>
                      </a:r>
                      <a:r>
                        <a:rPr lang="en-US" sz="2000" baseline="0" dirty="0" smtClean="0">
                          <a:solidFill>
                            <a:schemeClr val="tx1"/>
                          </a:solidFill>
                        </a:rPr>
                        <a:t>-</a:t>
                      </a:r>
                      <a:r>
                        <a:rPr lang="en-US" sz="2000" dirty="0" smtClean="0">
                          <a:solidFill>
                            <a:schemeClr val="tx1"/>
                          </a:solidFill>
                        </a:rPr>
                        <a:t>2018 Proposed</a:t>
                      </a:r>
                      <a:endParaRPr lang="en-US" sz="2000" dirty="0">
                        <a:solidFill>
                          <a:schemeClr val="tx1"/>
                        </a:solidFill>
                      </a:endParaRPr>
                    </a:p>
                  </a:txBody>
                  <a:tcPr>
                    <a:noFill/>
                  </a:tcPr>
                </a:tc>
                <a:tc>
                  <a:txBody>
                    <a:bodyPr/>
                    <a:lstStyle/>
                    <a:p>
                      <a:pPr algn="ctr"/>
                      <a:r>
                        <a:rPr lang="en-US" sz="2000" dirty="0" smtClean="0">
                          <a:solidFill>
                            <a:schemeClr val="tx1"/>
                          </a:solidFill>
                        </a:rPr>
                        <a:t>Difference</a:t>
                      </a:r>
                      <a:r>
                        <a:rPr lang="en-US" sz="2000" baseline="0" dirty="0" smtClean="0">
                          <a:solidFill>
                            <a:schemeClr val="tx1"/>
                          </a:solidFill>
                        </a:rPr>
                        <a:t> from </a:t>
                      </a:r>
                    </a:p>
                    <a:p>
                      <a:pPr algn="ctr"/>
                      <a:r>
                        <a:rPr lang="en-US" sz="2000" baseline="0" dirty="0" smtClean="0">
                          <a:solidFill>
                            <a:schemeClr val="tx1"/>
                          </a:solidFill>
                        </a:rPr>
                        <a:t>2016-17</a:t>
                      </a:r>
                      <a:endParaRPr lang="en-US" sz="2000" dirty="0">
                        <a:solidFill>
                          <a:schemeClr val="tx1"/>
                        </a:solidFill>
                      </a:endParaRPr>
                    </a:p>
                  </a:txBody>
                  <a:tcPr>
                    <a:noFill/>
                  </a:tcPr>
                </a:tc>
              </a:tr>
              <a:tr h="374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56x Tuition</a:t>
                      </a:r>
                    </a:p>
                  </a:txBody>
                  <a:tcPr>
                    <a:noFill/>
                  </a:tcPr>
                </a:tc>
                <a:tc>
                  <a:txBody>
                    <a:bodyPr/>
                    <a:lstStyle/>
                    <a:p>
                      <a:pPr algn="ctr"/>
                      <a:r>
                        <a:rPr lang="en-US" sz="2000" dirty="0" smtClean="0">
                          <a:solidFill>
                            <a:schemeClr val="tx1"/>
                          </a:solidFill>
                        </a:rPr>
                        <a:t>$1,989,004</a:t>
                      </a:r>
                      <a:endParaRPr lang="en-US" sz="2000" dirty="0">
                        <a:solidFill>
                          <a:schemeClr val="tx1"/>
                        </a:solidFill>
                      </a:endParaRPr>
                    </a:p>
                  </a:txBody>
                  <a:tcPr>
                    <a:noFill/>
                  </a:tcPr>
                </a:tc>
                <a:tc>
                  <a:txBody>
                    <a:bodyPr/>
                    <a:lstStyle/>
                    <a:p>
                      <a:pPr algn="ctr"/>
                      <a:r>
                        <a:rPr lang="en-US" sz="2000" dirty="0" smtClean="0">
                          <a:solidFill>
                            <a:schemeClr val="tx1"/>
                          </a:solidFill>
                        </a:rPr>
                        <a:t>$250,801</a:t>
                      </a:r>
                    </a:p>
                  </a:txBody>
                  <a:tcPr>
                    <a:noFill/>
                  </a:tcPr>
                </a:tc>
              </a:tr>
              <a:tr h="396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519 Student Transportation</a:t>
                      </a:r>
                    </a:p>
                  </a:txBody>
                  <a:tcPr>
                    <a:noFill/>
                  </a:tcPr>
                </a:tc>
                <a:tc>
                  <a:txBody>
                    <a:bodyPr/>
                    <a:lstStyle/>
                    <a:p>
                      <a:pPr algn="ctr"/>
                      <a:r>
                        <a:rPr lang="en-US" sz="2000" dirty="0" smtClean="0">
                          <a:solidFill>
                            <a:schemeClr val="tx1"/>
                          </a:solidFill>
                        </a:rPr>
                        <a:t>$3,116,757</a:t>
                      </a:r>
                      <a:endParaRPr lang="en-US" sz="2000" dirty="0">
                        <a:solidFill>
                          <a:schemeClr val="tx1"/>
                        </a:solidFill>
                      </a:endParaRPr>
                    </a:p>
                  </a:txBody>
                  <a:tcPr>
                    <a:noFill/>
                  </a:tcPr>
                </a:tc>
                <a:tc>
                  <a:txBody>
                    <a:bodyPr/>
                    <a:lstStyle/>
                    <a:p>
                      <a:pPr algn="ctr"/>
                      <a:r>
                        <a:rPr lang="en-US" sz="2000" dirty="0" smtClean="0">
                          <a:solidFill>
                            <a:schemeClr val="tx1"/>
                          </a:solidFill>
                        </a:rPr>
                        <a:t>$132,609</a:t>
                      </a:r>
                      <a:endParaRPr lang="en-US" sz="2000" dirty="0">
                        <a:solidFill>
                          <a:schemeClr val="tx1"/>
                        </a:solidFill>
                      </a:endParaRPr>
                    </a:p>
                  </a:txBody>
                  <a:tcPr>
                    <a:noFill/>
                  </a:tcPr>
                </a:tc>
              </a:tr>
              <a:tr h="396790">
                <a:tc>
                  <a:txBody>
                    <a:bodyPr/>
                    <a:lstStyle/>
                    <a:p>
                      <a:r>
                        <a:rPr lang="en-US" sz="2000" dirty="0" smtClean="0">
                          <a:solidFill>
                            <a:schemeClr val="tx1"/>
                          </a:solidFill>
                        </a:rPr>
                        <a:t>64x/650 Books, Info.</a:t>
                      </a:r>
                      <a:r>
                        <a:rPr lang="en-US" sz="2000" baseline="0" dirty="0" smtClean="0">
                          <a:solidFill>
                            <a:schemeClr val="tx1"/>
                          </a:solidFill>
                        </a:rPr>
                        <a:t> Res., &amp; Soft.</a:t>
                      </a:r>
                      <a:endParaRPr lang="en-US" sz="2000" dirty="0">
                        <a:solidFill>
                          <a:schemeClr val="tx1"/>
                        </a:solidFill>
                      </a:endParaRPr>
                    </a:p>
                  </a:txBody>
                  <a:tcPr>
                    <a:noFill/>
                  </a:tcPr>
                </a:tc>
                <a:tc>
                  <a:txBody>
                    <a:bodyPr/>
                    <a:lstStyle/>
                    <a:p>
                      <a:pPr algn="ctr"/>
                      <a:r>
                        <a:rPr lang="en-US" sz="2000" dirty="0" smtClean="0">
                          <a:solidFill>
                            <a:schemeClr val="tx1"/>
                          </a:solidFill>
                        </a:rPr>
                        <a:t>$1,089,233</a:t>
                      </a:r>
                      <a:endParaRPr lang="en-US" sz="2000" dirty="0">
                        <a:solidFill>
                          <a:schemeClr val="tx1"/>
                        </a:solidFill>
                      </a:endParaRPr>
                    </a:p>
                  </a:txBody>
                  <a:tcPr>
                    <a:noFill/>
                  </a:tcPr>
                </a:tc>
                <a:tc>
                  <a:txBody>
                    <a:bodyPr/>
                    <a:lstStyle/>
                    <a:p>
                      <a:pPr algn="ctr"/>
                      <a:r>
                        <a:rPr lang="en-US" sz="2000" dirty="0" smtClean="0">
                          <a:solidFill>
                            <a:schemeClr val="tx1"/>
                          </a:solidFill>
                        </a:rPr>
                        <a:t>$95,498</a:t>
                      </a:r>
                      <a:endParaRPr lang="en-US" sz="2000" dirty="0">
                        <a:solidFill>
                          <a:schemeClr val="tx1"/>
                        </a:solidFill>
                      </a:endParaRPr>
                    </a:p>
                  </a:txBody>
                  <a:tcPr>
                    <a:noFill/>
                  </a:tcPr>
                </a:tc>
              </a:tr>
              <a:tr h="396790">
                <a:tc>
                  <a:txBody>
                    <a:bodyPr/>
                    <a:lstStyle/>
                    <a:p>
                      <a:r>
                        <a:rPr lang="en-US" sz="2000" dirty="0" smtClean="0">
                          <a:solidFill>
                            <a:schemeClr val="tx1"/>
                          </a:solidFill>
                        </a:rPr>
                        <a:t>320 to 340 Prof. Services</a:t>
                      </a:r>
                      <a:endParaRPr lang="en-US" sz="2000" dirty="0">
                        <a:solidFill>
                          <a:schemeClr val="tx1"/>
                        </a:solidFill>
                      </a:endParaRPr>
                    </a:p>
                  </a:txBody>
                  <a:tcPr>
                    <a:noFill/>
                  </a:tcPr>
                </a:tc>
                <a:tc>
                  <a:txBody>
                    <a:bodyPr/>
                    <a:lstStyle/>
                    <a:p>
                      <a:pPr algn="ctr"/>
                      <a:r>
                        <a:rPr lang="en-US" sz="2000" dirty="0" smtClean="0">
                          <a:solidFill>
                            <a:schemeClr val="tx1"/>
                          </a:solidFill>
                        </a:rPr>
                        <a:t>$1,275,414</a:t>
                      </a:r>
                      <a:endParaRPr lang="en-US" sz="2000" dirty="0">
                        <a:solidFill>
                          <a:schemeClr val="tx1"/>
                        </a:solidFill>
                      </a:endParaRPr>
                    </a:p>
                  </a:txBody>
                  <a:tcPr>
                    <a:noFill/>
                  </a:tcPr>
                </a:tc>
                <a:tc>
                  <a:txBody>
                    <a:bodyPr/>
                    <a:lstStyle/>
                    <a:p>
                      <a:pPr algn="ctr"/>
                      <a:r>
                        <a:rPr lang="en-US" sz="2000" dirty="0" smtClean="0">
                          <a:solidFill>
                            <a:schemeClr val="tx1"/>
                          </a:solidFill>
                        </a:rPr>
                        <a:t>$82,048</a:t>
                      </a:r>
                      <a:endParaRPr lang="en-US" sz="2000" dirty="0">
                        <a:solidFill>
                          <a:schemeClr val="tx1"/>
                        </a:solidFill>
                      </a:endParaRPr>
                    </a:p>
                  </a:txBody>
                  <a:tcPr>
                    <a:noFill/>
                  </a:tcPr>
                </a:tc>
              </a:tr>
              <a:tr h="396790">
                <a:tc>
                  <a:txBody>
                    <a:bodyPr/>
                    <a:lstStyle/>
                    <a:p>
                      <a:r>
                        <a:rPr lang="en-US" sz="2000" dirty="0" smtClean="0">
                          <a:solidFill>
                            <a:schemeClr val="tx1"/>
                          </a:solidFill>
                        </a:rPr>
                        <a:t>610 Supplies</a:t>
                      </a:r>
                      <a:endParaRPr lang="en-US" sz="2000" dirty="0">
                        <a:solidFill>
                          <a:schemeClr val="tx1"/>
                        </a:solidFill>
                      </a:endParaRPr>
                    </a:p>
                  </a:txBody>
                  <a:tcPr>
                    <a:noFill/>
                  </a:tcPr>
                </a:tc>
                <a:tc>
                  <a:txBody>
                    <a:bodyPr/>
                    <a:lstStyle/>
                    <a:p>
                      <a:pPr algn="ctr"/>
                      <a:r>
                        <a:rPr lang="en-US" sz="2000" dirty="0" smtClean="0">
                          <a:solidFill>
                            <a:schemeClr val="tx1"/>
                          </a:solidFill>
                        </a:rPr>
                        <a:t>$1,254,690</a:t>
                      </a:r>
                      <a:endParaRPr lang="en-US" sz="2000" dirty="0">
                        <a:solidFill>
                          <a:schemeClr val="tx1"/>
                        </a:solidFill>
                      </a:endParaRPr>
                    </a:p>
                  </a:txBody>
                  <a:tcPr>
                    <a:noFill/>
                  </a:tcPr>
                </a:tc>
                <a:tc>
                  <a:txBody>
                    <a:bodyPr/>
                    <a:lstStyle/>
                    <a:p>
                      <a:pPr algn="ctr"/>
                      <a:r>
                        <a:rPr lang="en-US" sz="2000" dirty="0" smtClean="0">
                          <a:solidFill>
                            <a:schemeClr val="tx1"/>
                          </a:solidFill>
                        </a:rPr>
                        <a:t>$78,428</a:t>
                      </a:r>
                      <a:endParaRPr lang="en-US" sz="2000" dirty="0">
                        <a:solidFill>
                          <a:schemeClr val="tx1"/>
                        </a:solidFill>
                      </a:endParaRPr>
                    </a:p>
                  </a:txBody>
                  <a:tcPr>
                    <a:noFill/>
                  </a:tcPr>
                </a:tc>
              </a:tr>
              <a:tr h="396790">
                <a:tc>
                  <a:txBody>
                    <a:bodyPr/>
                    <a:lstStyle/>
                    <a:p>
                      <a:r>
                        <a:rPr lang="en-US" sz="2000" dirty="0" smtClean="0">
                          <a:solidFill>
                            <a:schemeClr val="tx1"/>
                          </a:solidFill>
                        </a:rPr>
                        <a:t>310 Official/Admin.</a:t>
                      </a:r>
                      <a:r>
                        <a:rPr lang="en-US" sz="2000" baseline="0" dirty="0" smtClean="0">
                          <a:solidFill>
                            <a:schemeClr val="tx1"/>
                          </a:solidFill>
                        </a:rPr>
                        <a:t> Services</a:t>
                      </a:r>
                      <a:endParaRPr lang="en-US" sz="2000" dirty="0">
                        <a:solidFill>
                          <a:schemeClr val="tx1"/>
                        </a:solidFill>
                      </a:endParaRPr>
                    </a:p>
                  </a:txBody>
                  <a:tcPr>
                    <a:noFill/>
                  </a:tcPr>
                </a:tc>
                <a:tc>
                  <a:txBody>
                    <a:bodyPr/>
                    <a:lstStyle/>
                    <a:p>
                      <a:pPr algn="ctr"/>
                      <a:r>
                        <a:rPr lang="en-US" sz="2000" dirty="0" smtClean="0">
                          <a:solidFill>
                            <a:schemeClr val="tx1"/>
                          </a:solidFill>
                        </a:rPr>
                        <a:t>$1,579,708</a:t>
                      </a:r>
                      <a:endParaRPr lang="en-US" sz="2000" dirty="0">
                        <a:solidFill>
                          <a:schemeClr val="tx1"/>
                        </a:solidFill>
                      </a:endParaRPr>
                    </a:p>
                  </a:txBody>
                  <a:tcPr>
                    <a:noFill/>
                  </a:tcPr>
                </a:tc>
                <a:tc>
                  <a:txBody>
                    <a:bodyPr/>
                    <a:lstStyle/>
                    <a:p>
                      <a:pPr algn="ctr"/>
                      <a:r>
                        <a:rPr lang="en-US" sz="2000" dirty="0" smtClean="0">
                          <a:solidFill>
                            <a:schemeClr val="tx1"/>
                          </a:solidFill>
                        </a:rPr>
                        <a:t>$44,022</a:t>
                      </a:r>
                      <a:endParaRPr lang="en-US" sz="2000" dirty="0">
                        <a:solidFill>
                          <a:schemeClr val="tx1"/>
                        </a:solidFill>
                      </a:endParaRPr>
                    </a:p>
                  </a:txBody>
                  <a:tcPr>
                    <a:noFill/>
                  </a:tcPr>
                </a:tc>
              </a:tr>
              <a:tr h="396790">
                <a:tc>
                  <a:txBody>
                    <a:bodyPr/>
                    <a:lstStyle/>
                    <a:p>
                      <a:r>
                        <a:rPr lang="en-US" sz="2000" dirty="0" smtClean="0">
                          <a:solidFill>
                            <a:schemeClr val="tx1"/>
                          </a:solidFill>
                        </a:rPr>
                        <a:t>420 Cleaning Services</a:t>
                      </a:r>
                      <a:endParaRPr lang="en-US" sz="2000" dirty="0">
                        <a:solidFill>
                          <a:schemeClr val="tx1"/>
                        </a:solidFill>
                      </a:endParaRPr>
                    </a:p>
                  </a:txBody>
                  <a:tcPr>
                    <a:noFill/>
                  </a:tcPr>
                </a:tc>
                <a:tc>
                  <a:txBody>
                    <a:bodyPr/>
                    <a:lstStyle/>
                    <a:p>
                      <a:pPr algn="ctr"/>
                      <a:r>
                        <a:rPr lang="en-US" sz="2000" dirty="0" smtClean="0">
                          <a:solidFill>
                            <a:schemeClr val="tx1"/>
                          </a:solidFill>
                        </a:rPr>
                        <a:t>$125,200</a:t>
                      </a:r>
                      <a:endParaRPr lang="en-US" sz="2000" dirty="0">
                        <a:solidFill>
                          <a:schemeClr val="tx1"/>
                        </a:solidFill>
                      </a:endParaRPr>
                    </a:p>
                  </a:txBody>
                  <a:tcPr>
                    <a:noFill/>
                  </a:tcPr>
                </a:tc>
                <a:tc>
                  <a:txBody>
                    <a:bodyPr/>
                    <a:lstStyle/>
                    <a:p>
                      <a:pPr algn="ctr"/>
                      <a:r>
                        <a:rPr lang="en-US" sz="2000" dirty="0" smtClean="0">
                          <a:solidFill>
                            <a:schemeClr val="tx1"/>
                          </a:solidFill>
                        </a:rPr>
                        <a:t>$27,200</a:t>
                      </a:r>
                      <a:endParaRPr lang="en-US" sz="2000" dirty="0">
                        <a:solidFill>
                          <a:schemeClr val="tx1"/>
                        </a:solidFill>
                      </a:endParaRPr>
                    </a:p>
                  </a:txBody>
                  <a:tcPr>
                    <a:noFill/>
                  </a:tcPr>
                </a:tc>
              </a:tr>
              <a:tr h="396790">
                <a:tc>
                  <a:txBody>
                    <a:bodyPr/>
                    <a:lstStyle/>
                    <a:p>
                      <a:r>
                        <a:rPr lang="en-US" sz="2000" dirty="0" smtClean="0">
                          <a:solidFill>
                            <a:schemeClr val="tx1"/>
                          </a:solidFill>
                        </a:rPr>
                        <a:t>880/890</a:t>
                      </a:r>
                      <a:r>
                        <a:rPr lang="en-US" sz="2000" baseline="0" dirty="0" smtClean="0">
                          <a:solidFill>
                            <a:schemeClr val="tx1"/>
                          </a:solidFill>
                        </a:rPr>
                        <a:t> Misc. Expenses</a:t>
                      </a:r>
                      <a:endParaRPr lang="en-US" sz="2000" dirty="0">
                        <a:solidFill>
                          <a:schemeClr val="tx1"/>
                        </a:solidFill>
                      </a:endParaRPr>
                    </a:p>
                  </a:txBody>
                  <a:tcPr>
                    <a:noFill/>
                  </a:tcPr>
                </a:tc>
                <a:tc>
                  <a:txBody>
                    <a:bodyPr/>
                    <a:lstStyle/>
                    <a:p>
                      <a:pPr algn="ctr"/>
                      <a:r>
                        <a:rPr lang="en-US" sz="2000" dirty="0" smtClean="0">
                          <a:solidFill>
                            <a:schemeClr val="tx1"/>
                          </a:solidFill>
                        </a:rPr>
                        <a:t>$124,361</a:t>
                      </a:r>
                      <a:endParaRPr lang="en-US" sz="2000" dirty="0">
                        <a:solidFill>
                          <a:schemeClr val="tx1"/>
                        </a:solidFill>
                      </a:endParaRPr>
                    </a:p>
                  </a:txBody>
                  <a:tcPr>
                    <a:noFill/>
                  </a:tcPr>
                </a:tc>
                <a:tc>
                  <a:txBody>
                    <a:bodyPr/>
                    <a:lstStyle/>
                    <a:p>
                      <a:pPr algn="ctr"/>
                      <a:r>
                        <a:rPr lang="en-US" sz="2000" dirty="0" smtClean="0">
                          <a:solidFill>
                            <a:schemeClr val="tx1"/>
                          </a:solidFill>
                        </a:rPr>
                        <a:t>$15,749</a:t>
                      </a:r>
                      <a:endParaRPr lang="en-US" sz="2000" dirty="0">
                        <a:solidFill>
                          <a:schemeClr val="tx1"/>
                        </a:solidFill>
                      </a:endParaRPr>
                    </a:p>
                  </a:txBody>
                  <a:tcPr>
                    <a:noFill/>
                  </a:tcPr>
                </a:tc>
              </a:tr>
              <a:tr h="396790">
                <a:tc>
                  <a:txBody>
                    <a:bodyPr/>
                    <a:lstStyle/>
                    <a:p>
                      <a:r>
                        <a:rPr lang="en-US" sz="2000" dirty="0" smtClean="0">
                          <a:solidFill>
                            <a:schemeClr val="tx1"/>
                          </a:solidFill>
                        </a:rPr>
                        <a:t>810 Dues &amp; Fees</a:t>
                      </a:r>
                      <a:endParaRPr lang="en-US" sz="2000" dirty="0">
                        <a:solidFill>
                          <a:schemeClr val="tx1"/>
                        </a:solidFill>
                      </a:endParaRPr>
                    </a:p>
                  </a:txBody>
                  <a:tcPr>
                    <a:noFill/>
                  </a:tcPr>
                </a:tc>
                <a:tc>
                  <a:txBody>
                    <a:bodyPr/>
                    <a:lstStyle/>
                    <a:p>
                      <a:pPr algn="ctr"/>
                      <a:r>
                        <a:rPr lang="en-US" sz="2000" dirty="0" smtClean="0">
                          <a:solidFill>
                            <a:schemeClr val="tx1"/>
                          </a:solidFill>
                        </a:rPr>
                        <a:t>$91,774</a:t>
                      </a:r>
                      <a:endParaRPr lang="en-US" sz="2000" dirty="0">
                        <a:solidFill>
                          <a:schemeClr val="tx1"/>
                        </a:solidFill>
                      </a:endParaRPr>
                    </a:p>
                  </a:txBody>
                  <a:tcPr>
                    <a:noFill/>
                  </a:tcPr>
                </a:tc>
                <a:tc>
                  <a:txBody>
                    <a:bodyPr/>
                    <a:lstStyle/>
                    <a:p>
                      <a:pPr algn="ctr"/>
                      <a:r>
                        <a:rPr lang="en-US" sz="2000" dirty="0" smtClean="0">
                          <a:solidFill>
                            <a:schemeClr val="tx1"/>
                          </a:solidFill>
                        </a:rPr>
                        <a:t>$5,525</a:t>
                      </a:r>
                      <a:endParaRPr lang="en-US" sz="2000" dirty="0">
                        <a:solidFill>
                          <a:schemeClr val="tx1"/>
                        </a:solidFill>
                      </a:endParaRPr>
                    </a:p>
                  </a:txBody>
                  <a:tcPr>
                    <a:noFill/>
                  </a:tcPr>
                </a:tc>
              </a:tr>
              <a:tr h="444916">
                <a:tc>
                  <a:txBody>
                    <a:bodyPr/>
                    <a:lstStyle/>
                    <a:p>
                      <a:r>
                        <a:rPr lang="en-US" sz="2000" dirty="0" smtClean="0">
                          <a:solidFill>
                            <a:schemeClr val="tx1"/>
                          </a:solidFill>
                        </a:rPr>
                        <a:t>410 Water/Sewer/Septic</a:t>
                      </a:r>
                      <a:endParaRPr lang="en-US" sz="2000" dirty="0">
                        <a:solidFill>
                          <a:schemeClr val="tx1"/>
                        </a:solidFill>
                      </a:endParaRPr>
                    </a:p>
                  </a:txBody>
                  <a:tcPr>
                    <a:noFill/>
                  </a:tcPr>
                </a:tc>
                <a:tc>
                  <a:txBody>
                    <a:bodyPr/>
                    <a:lstStyle/>
                    <a:p>
                      <a:pPr algn="ctr"/>
                      <a:r>
                        <a:rPr lang="en-US" sz="2000" dirty="0" smtClean="0">
                          <a:solidFill>
                            <a:schemeClr val="tx1"/>
                          </a:solidFill>
                        </a:rPr>
                        <a:t>$30,000</a:t>
                      </a:r>
                      <a:endParaRPr lang="en-US" sz="2000" dirty="0">
                        <a:solidFill>
                          <a:schemeClr val="tx1"/>
                        </a:solidFill>
                      </a:endParaRPr>
                    </a:p>
                  </a:txBody>
                  <a:tcPr>
                    <a:noFill/>
                  </a:tcPr>
                </a:tc>
                <a:tc>
                  <a:txBody>
                    <a:bodyPr/>
                    <a:lstStyle/>
                    <a:p>
                      <a:pPr algn="ctr"/>
                      <a:r>
                        <a:rPr lang="en-US" sz="2000" dirty="0" smtClean="0">
                          <a:solidFill>
                            <a:schemeClr val="tx1"/>
                          </a:solidFill>
                        </a:rPr>
                        <a:t>$5,000</a:t>
                      </a:r>
                      <a:endParaRPr lang="en-US" sz="2000" dirty="0">
                        <a:solidFill>
                          <a:schemeClr val="tx1"/>
                        </a:solidFill>
                      </a:endParaRPr>
                    </a:p>
                  </a:txBody>
                  <a:tcPr>
                    <a:noFill/>
                  </a:tcPr>
                </a:tc>
              </a:tr>
              <a:tr h="444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520 Insurance</a:t>
                      </a:r>
                    </a:p>
                  </a:txBody>
                  <a:tcPr>
                    <a:noFill/>
                  </a:tcPr>
                </a:tc>
                <a:tc>
                  <a:txBody>
                    <a:bodyPr/>
                    <a:lstStyle/>
                    <a:p>
                      <a:pPr algn="ctr"/>
                      <a:r>
                        <a:rPr lang="en-US" sz="2000" dirty="0" smtClean="0">
                          <a:solidFill>
                            <a:schemeClr val="tx1"/>
                          </a:solidFill>
                        </a:rPr>
                        <a:t>$204,800</a:t>
                      </a:r>
                      <a:endParaRPr lang="en-US" sz="2000" dirty="0">
                        <a:solidFill>
                          <a:schemeClr val="tx1"/>
                        </a:solidFill>
                      </a:endParaRPr>
                    </a:p>
                  </a:txBody>
                  <a:tcPr>
                    <a:noFill/>
                  </a:tcPr>
                </a:tc>
                <a:tc>
                  <a:txBody>
                    <a:bodyPr/>
                    <a:lstStyle/>
                    <a:p>
                      <a:pPr algn="ctr"/>
                      <a:r>
                        <a:rPr lang="en-US" sz="2000" dirty="0" smtClean="0">
                          <a:solidFill>
                            <a:schemeClr val="tx1"/>
                          </a:solidFill>
                        </a:rPr>
                        <a:t>$4,282</a:t>
                      </a:r>
                    </a:p>
                  </a:txBody>
                  <a:tcPr>
                    <a:noFill/>
                  </a:tcPr>
                </a:tc>
              </a:tr>
            </a:tbl>
          </a:graphicData>
        </a:graphic>
      </p:graphicFrame>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5"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18</a:t>
            </a:fld>
            <a:endParaRPr lang="en-US" dirty="0"/>
          </a:p>
        </p:txBody>
      </p:sp>
    </p:spTree>
    <p:extLst>
      <p:ext uri="{BB962C8B-B14F-4D97-AF65-F5344CB8AC3E}">
        <p14:creationId xmlns:p14="http://schemas.microsoft.com/office/powerpoint/2010/main" val="3728818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48"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Budget by Object Code</a:t>
            </a:r>
            <a:endParaRPr lang="en-US" sz="4800" b="1" i="1" dirty="0">
              <a:solidFill>
                <a:srgbClr val="A50021"/>
              </a:solidFill>
              <a:effectLst>
                <a:outerShdw blurRad="38100" dist="38100" dir="2700000" algn="tl">
                  <a:srgbClr val="000000">
                    <a:alpha val="43137"/>
                  </a:srgbClr>
                </a:outerShdw>
              </a:effectLs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80794118"/>
              </p:ext>
            </p:extLst>
          </p:nvPr>
        </p:nvGraphicFramePr>
        <p:xfrm>
          <a:off x="376239" y="1055448"/>
          <a:ext cx="8234361" cy="5161982"/>
        </p:xfrm>
        <a:graphic>
          <a:graphicData uri="http://schemas.openxmlformats.org/drawingml/2006/table">
            <a:tbl>
              <a:tblPr firstRow="1" bandRow="1">
                <a:tableStyleId>{21E4AEA4-8DFA-4A89-87EB-49C32662AFE0}</a:tableStyleId>
              </a:tblPr>
              <a:tblGrid>
                <a:gridCol w="3967161"/>
                <a:gridCol w="1945608"/>
                <a:gridCol w="2321592"/>
              </a:tblGrid>
              <a:tr h="655810">
                <a:tc>
                  <a:txBody>
                    <a:bodyPr/>
                    <a:lstStyle/>
                    <a:p>
                      <a:endParaRPr lang="en-US" sz="2000" dirty="0" smtClean="0">
                        <a:solidFill>
                          <a:schemeClr val="tx1"/>
                        </a:solidFill>
                      </a:endParaRPr>
                    </a:p>
                    <a:p>
                      <a:r>
                        <a:rPr lang="en-US" sz="2000" dirty="0" smtClean="0">
                          <a:solidFill>
                            <a:schemeClr val="tx1"/>
                          </a:solidFill>
                        </a:rPr>
                        <a:t>Object Code</a:t>
                      </a:r>
                      <a:endParaRPr lang="en-US" sz="2000" dirty="0">
                        <a:solidFill>
                          <a:schemeClr val="tx1"/>
                        </a:solidFill>
                      </a:endParaRPr>
                    </a:p>
                  </a:txBody>
                  <a:tcPr>
                    <a:noFill/>
                  </a:tcPr>
                </a:tc>
                <a:tc>
                  <a:txBody>
                    <a:bodyPr/>
                    <a:lstStyle/>
                    <a:p>
                      <a:pPr algn="ctr"/>
                      <a:r>
                        <a:rPr lang="en-US" sz="2000" dirty="0" smtClean="0">
                          <a:solidFill>
                            <a:schemeClr val="tx1"/>
                          </a:solidFill>
                        </a:rPr>
                        <a:t>2017</a:t>
                      </a:r>
                      <a:r>
                        <a:rPr lang="en-US" sz="2000" baseline="0" dirty="0" smtClean="0">
                          <a:solidFill>
                            <a:schemeClr val="tx1"/>
                          </a:solidFill>
                        </a:rPr>
                        <a:t>-</a:t>
                      </a:r>
                      <a:r>
                        <a:rPr lang="en-US" sz="2000" dirty="0" smtClean="0">
                          <a:solidFill>
                            <a:schemeClr val="tx1"/>
                          </a:solidFill>
                        </a:rPr>
                        <a:t>2018 </a:t>
                      </a:r>
                    </a:p>
                    <a:p>
                      <a:pPr algn="ctr"/>
                      <a:r>
                        <a:rPr lang="en-US" sz="2000" dirty="0" smtClean="0">
                          <a:solidFill>
                            <a:schemeClr val="tx1"/>
                          </a:solidFill>
                        </a:rPr>
                        <a:t>Proposed</a:t>
                      </a:r>
                      <a:endParaRPr lang="en-US" sz="2000" dirty="0">
                        <a:solidFill>
                          <a:schemeClr val="tx1"/>
                        </a:solidFill>
                      </a:endParaRPr>
                    </a:p>
                  </a:txBody>
                  <a:tcPr>
                    <a:noFill/>
                  </a:tcPr>
                </a:tc>
                <a:tc>
                  <a:txBody>
                    <a:bodyPr/>
                    <a:lstStyle/>
                    <a:p>
                      <a:pPr algn="ctr"/>
                      <a:r>
                        <a:rPr lang="en-US" sz="2000" dirty="0" smtClean="0">
                          <a:solidFill>
                            <a:schemeClr val="tx1"/>
                          </a:solidFill>
                        </a:rPr>
                        <a:t>Difference</a:t>
                      </a:r>
                      <a:r>
                        <a:rPr lang="en-US" sz="2000" baseline="0" dirty="0" smtClean="0">
                          <a:solidFill>
                            <a:schemeClr val="tx1"/>
                          </a:solidFill>
                        </a:rPr>
                        <a:t> from </a:t>
                      </a:r>
                    </a:p>
                    <a:p>
                      <a:pPr algn="ctr"/>
                      <a:r>
                        <a:rPr lang="en-US" sz="2000" baseline="0" dirty="0" smtClean="0">
                          <a:solidFill>
                            <a:schemeClr val="tx1"/>
                          </a:solidFill>
                        </a:rPr>
                        <a:t>2016-17</a:t>
                      </a:r>
                      <a:endParaRPr lang="en-US" sz="2000" dirty="0">
                        <a:solidFill>
                          <a:schemeClr val="tx1"/>
                        </a:solidFill>
                      </a:endParaRPr>
                    </a:p>
                  </a:txBody>
                  <a:tcPr>
                    <a:noFill/>
                  </a:tcPr>
                </a:tc>
              </a:tr>
              <a:tr h="396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53x Telephone/Communications</a:t>
                      </a:r>
                    </a:p>
                  </a:txBody>
                  <a:tcPr>
                    <a:noFill/>
                  </a:tcPr>
                </a:tc>
                <a:tc>
                  <a:txBody>
                    <a:bodyPr/>
                    <a:lstStyle/>
                    <a:p>
                      <a:pPr algn="ctr"/>
                      <a:r>
                        <a:rPr lang="en-US" sz="2000" dirty="0" smtClean="0">
                          <a:solidFill>
                            <a:schemeClr val="tx1"/>
                          </a:solidFill>
                        </a:rPr>
                        <a:t>$185,179</a:t>
                      </a:r>
                      <a:endParaRPr lang="en-US" sz="2000" dirty="0">
                        <a:solidFill>
                          <a:schemeClr val="tx1"/>
                        </a:solidFill>
                      </a:endParaRPr>
                    </a:p>
                  </a:txBody>
                  <a:tcPr>
                    <a:noFill/>
                  </a:tcPr>
                </a:tc>
                <a:tc>
                  <a:txBody>
                    <a:bodyPr/>
                    <a:lstStyle/>
                    <a:p>
                      <a:pPr algn="ctr"/>
                      <a:r>
                        <a:rPr lang="en-US" sz="2000" dirty="0" smtClean="0">
                          <a:solidFill>
                            <a:schemeClr val="tx1"/>
                          </a:solidFill>
                        </a:rPr>
                        <a:t>$1,251</a:t>
                      </a:r>
                      <a:endParaRPr lang="en-US" sz="2000" dirty="0">
                        <a:solidFill>
                          <a:schemeClr val="tx1"/>
                        </a:solidFill>
                      </a:endParaRPr>
                    </a:p>
                  </a:txBody>
                  <a:tcPr>
                    <a:noFill/>
                  </a:tcPr>
                </a:tc>
              </a:tr>
              <a:tr h="396790">
                <a:tc>
                  <a:txBody>
                    <a:bodyPr/>
                    <a:lstStyle/>
                    <a:p>
                      <a:r>
                        <a:rPr lang="en-US" sz="2000" dirty="0" smtClean="0">
                          <a:solidFill>
                            <a:schemeClr val="tx1"/>
                          </a:solidFill>
                        </a:rPr>
                        <a:t>490 Other</a:t>
                      </a:r>
                      <a:r>
                        <a:rPr lang="en-US" sz="2000" baseline="0" dirty="0" smtClean="0">
                          <a:solidFill>
                            <a:schemeClr val="tx1"/>
                          </a:solidFill>
                        </a:rPr>
                        <a:t> Purchased Property Svcs.</a:t>
                      </a:r>
                      <a:endParaRPr lang="en-US" sz="2000" dirty="0">
                        <a:solidFill>
                          <a:schemeClr val="tx1"/>
                        </a:solidFill>
                      </a:endParaRPr>
                    </a:p>
                  </a:txBody>
                  <a:tcPr>
                    <a:noFill/>
                  </a:tcPr>
                </a:tc>
                <a:tc>
                  <a:txBody>
                    <a:bodyPr/>
                    <a:lstStyle/>
                    <a:p>
                      <a:pPr algn="ctr"/>
                      <a:r>
                        <a:rPr lang="en-US" sz="2000" dirty="0" smtClean="0">
                          <a:solidFill>
                            <a:schemeClr val="tx1"/>
                          </a:solidFill>
                        </a:rPr>
                        <a:t>$6,001</a:t>
                      </a:r>
                      <a:endParaRPr lang="en-US" sz="2000" dirty="0">
                        <a:solidFill>
                          <a:schemeClr val="tx1"/>
                        </a:solidFill>
                      </a:endParaRPr>
                    </a:p>
                  </a:txBody>
                  <a:tcPr>
                    <a:noFill/>
                  </a:tcPr>
                </a:tc>
                <a:tc>
                  <a:txBody>
                    <a:bodyPr/>
                    <a:lstStyle/>
                    <a:p>
                      <a:pPr algn="ctr"/>
                      <a:r>
                        <a:rPr lang="en-US" sz="2000" dirty="0" smtClean="0">
                          <a:solidFill>
                            <a:schemeClr val="tx1"/>
                          </a:solidFill>
                        </a:rPr>
                        <a:t>$1,000</a:t>
                      </a:r>
                      <a:endParaRPr lang="en-US" sz="2000" dirty="0">
                        <a:solidFill>
                          <a:schemeClr val="tx1"/>
                        </a:solidFill>
                      </a:endParaRPr>
                    </a:p>
                  </a:txBody>
                  <a:tcPr>
                    <a:noFill/>
                  </a:tcPr>
                </a:tc>
              </a:tr>
              <a:tr h="396790">
                <a:tc>
                  <a:txBody>
                    <a:bodyPr/>
                    <a:lstStyle/>
                    <a:p>
                      <a:r>
                        <a:rPr lang="en-US" sz="2000" dirty="0" smtClean="0">
                          <a:solidFill>
                            <a:schemeClr val="tx1"/>
                          </a:solidFill>
                        </a:rPr>
                        <a:t>550 Printing</a:t>
                      </a:r>
                      <a:endParaRPr lang="en-US" sz="2000" dirty="0">
                        <a:solidFill>
                          <a:schemeClr val="tx1"/>
                        </a:solidFill>
                      </a:endParaRPr>
                    </a:p>
                  </a:txBody>
                  <a:tcPr>
                    <a:noFill/>
                  </a:tcPr>
                </a:tc>
                <a:tc>
                  <a:txBody>
                    <a:bodyPr/>
                    <a:lstStyle/>
                    <a:p>
                      <a:pPr algn="ctr"/>
                      <a:r>
                        <a:rPr lang="en-US" sz="2000" dirty="0" smtClean="0">
                          <a:solidFill>
                            <a:schemeClr val="tx1"/>
                          </a:solidFill>
                        </a:rPr>
                        <a:t>$13,560</a:t>
                      </a:r>
                      <a:endParaRPr lang="en-US" sz="2000" dirty="0">
                        <a:solidFill>
                          <a:schemeClr val="tx1"/>
                        </a:solidFill>
                      </a:endParaRPr>
                    </a:p>
                  </a:txBody>
                  <a:tcPr>
                    <a:noFill/>
                  </a:tcPr>
                </a:tc>
                <a:tc>
                  <a:txBody>
                    <a:bodyPr/>
                    <a:lstStyle/>
                    <a:p>
                      <a:pPr algn="ctr"/>
                      <a:r>
                        <a:rPr lang="en-US" sz="2000" dirty="0" smtClean="0">
                          <a:solidFill>
                            <a:schemeClr val="tx1"/>
                          </a:solidFill>
                        </a:rPr>
                        <a:t>$300</a:t>
                      </a:r>
                      <a:endParaRPr lang="en-US" sz="2000" dirty="0">
                        <a:solidFill>
                          <a:schemeClr val="tx1"/>
                        </a:solidFill>
                      </a:endParaRPr>
                    </a:p>
                  </a:txBody>
                  <a:tcPr>
                    <a:noFill/>
                  </a:tcPr>
                </a:tc>
              </a:tr>
              <a:tr h="396790">
                <a:tc>
                  <a:txBody>
                    <a:bodyPr/>
                    <a:lstStyle/>
                    <a:p>
                      <a:r>
                        <a:rPr lang="en-US" sz="2000" dirty="0" smtClean="0">
                          <a:solidFill>
                            <a:schemeClr val="tx1"/>
                          </a:solidFill>
                        </a:rPr>
                        <a:t>390 Games Expenses</a:t>
                      </a:r>
                      <a:endParaRPr lang="en-US" sz="2000" dirty="0">
                        <a:solidFill>
                          <a:schemeClr val="tx1"/>
                        </a:solidFill>
                      </a:endParaRPr>
                    </a:p>
                  </a:txBody>
                  <a:tcPr>
                    <a:noFill/>
                  </a:tcPr>
                </a:tc>
                <a:tc>
                  <a:txBody>
                    <a:bodyPr/>
                    <a:lstStyle/>
                    <a:p>
                      <a:pPr algn="ctr"/>
                      <a:r>
                        <a:rPr lang="en-US" sz="2000" dirty="0" smtClean="0">
                          <a:solidFill>
                            <a:schemeClr val="tx1"/>
                          </a:solidFill>
                        </a:rPr>
                        <a:t>$91,449</a:t>
                      </a:r>
                      <a:endParaRPr lang="en-US" sz="2000" dirty="0">
                        <a:solidFill>
                          <a:schemeClr val="tx1"/>
                        </a:solidFill>
                      </a:endParaRPr>
                    </a:p>
                  </a:txBody>
                  <a:tcPr>
                    <a:noFill/>
                  </a:tcPr>
                </a:tc>
                <a:tc>
                  <a:txBody>
                    <a:bodyPr/>
                    <a:lstStyle/>
                    <a:p>
                      <a:pPr algn="ctr"/>
                      <a:r>
                        <a:rPr lang="en-US" sz="2000" dirty="0" smtClean="0">
                          <a:solidFill>
                            <a:schemeClr val="tx1"/>
                          </a:solidFill>
                        </a:rPr>
                        <a:t>$0</a:t>
                      </a:r>
                      <a:endParaRPr lang="en-US" sz="2000" dirty="0">
                        <a:solidFill>
                          <a:schemeClr val="tx1"/>
                        </a:solidFill>
                      </a:endParaRPr>
                    </a:p>
                  </a:txBody>
                  <a:tcPr>
                    <a:noFill/>
                  </a:tcPr>
                </a:tc>
              </a:tr>
              <a:tr h="396790">
                <a:tc>
                  <a:txBody>
                    <a:bodyPr/>
                    <a:lstStyle/>
                    <a:p>
                      <a:r>
                        <a:rPr lang="en-US" sz="2000" dirty="0" smtClean="0">
                          <a:solidFill>
                            <a:schemeClr val="tx1"/>
                          </a:solidFill>
                        </a:rPr>
                        <a:t>422 Snow Removal</a:t>
                      </a:r>
                      <a:endParaRPr lang="en-US" sz="2000" dirty="0">
                        <a:solidFill>
                          <a:schemeClr val="tx1"/>
                        </a:solidFill>
                      </a:endParaRPr>
                    </a:p>
                  </a:txBody>
                  <a:tcPr>
                    <a:noFill/>
                  </a:tcPr>
                </a:tc>
                <a:tc>
                  <a:txBody>
                    <a:bodyPr/>
                    <a:lstStyle/>
                    <a:p>
                      <a:pPr algn="ctr"/>
                      <a:r>
                        <a:rPr lang="en-US" sz="2000" dirty="0" smtClean="0">
                          <a:solidFill>
                            <a:schemeClr val="tx1"/>
                          </a:solidFill>
                        </a:rPr>
                        <a:t>$11,000</a:t>
                      </a:r>
                      <a:endParaRPr lang="en-US" sz="2000" dirty="0">
                        <a:solidFill>
                          <a:schemeClr val="tx1"/>
                        </a:solidFill>
                      </a:endParaRPr>
                    </a:p>
                  </a:txBody>
                  <a:tcPr>
                    <a:noFill/>
                  </a:tcPr>
                </a:tc>
                <a:tc>
                  <a:txBody>
                    <a:bodyPr/>
                    <a:lstStyle/>
                    <a:p>
                      <a:pPr algn="ctr"/>
                      <a:r>
                        <a:rPr lang="en-US" sz="2000" dirty="0" smtClean="0">
                          <a:solidFill>
                            <a:schemeClr val="tx1"/>
                          </a:solidFill>
                        </a:rPr>
                        <a:t>$0</a:t>
                      </a:r>
                      <a:endParaRPr lang="en-US" sz="2000" dirty="0">
                        <a:solidFill>
                          <a:schemeClr val="tx1"/>
                        </a:solidFill>
                      </a:endParaRPr>
                    </a:p>
                  </a:txBody>
                  <a:tcPr>
                    <a:noFill/>
                  </a:tcPr>
                </a:tc>
              </a:tr>
              <a:tr h="396790">
                <a:tc>
                  <a:txBody>
                    <a:bodyPr/>
                    <a:lstStyle/>
                    <a:p>
                      <a:r>
                        <a:rPr lang="en-US" sz="2000" dirty="0" smtClean="0">
                          <a:solidFill>
                            <a:schemeClr val="tx1"/>
                          </a:solidFill>
                        </a:rPr>
                        <a:t>441 Rental</a:t>
                      </a:r>
                      <a:r>
                        <a:rPr lang="en-US" sz="2000" baseline="0" dirty="0" smtClean="0">
                          <a:solidFill>
                            <a:schemeClr val="tx1"/>
                          </a:solidFill>
                        </a:rPr>
                        <a:t> Land &amp; Bldgs.</a:t>
                      </a:r>
                      <a:endParaRPr lang="en-US" sz="2000" dirty="0">
                        <a:solidFill>
                          <a:schemeClr val="tx1"/>
                        </a:solidFill>
                      </a:endParaRPr>
                    </a:p>
                  </a:txBody>
                  <a:tcPr>
                    <a:noFill/>
                  </a:tcPr>
                </a:tc>
                <a:tc>
                  <a:txBody>
                    <a:bodyPr/>
                    <a:lstStyle/>
                    <a:p>
                      <a:pPr algn="ctr"/>
                      <a:r>
                        <a:rPr lang="en-US" sz="2000" dirty="0" smtClean="0">
                          <a:solidFill>
                            <a:schemeClr val="tx1"/>
                          </a:solidFill>
                        </a:rPr>
                        <a:t>$34,785</a:t>
                      </a:r>
                      <a:endParaRPr lang="en-US" sz="2000" dirty="0">
                        <a:solidFill>
                          <a:schemeClr val="tx1"/>
                        </a:solidFill>
                      </a:endParaRPr>
                    </a:p>
                  </a:txBody>
                  <a:tcPr>
                    <a:noFill/>
                  </a:tcPr>
                </a:tc>
                <a:tc>
                  <a:txBody>
                    <a:bodyPr/>
                    <a:lstStyle/>
                    <a:p>
                      <a:pPr algn="ctr"/>
                      <a:r>
                        <a:rPr lang="en-US" sz="2000" dirty="0" smtClean="0">
                          <a:solidFill>
                            <a:schemeClr val="tx1"/>
                          </a:solidFill>
                        </a:rPr>
                        <a:t>$0</a:t>
                      </a:r>
                      <a:endParaRPr lang="en-US" sz="2000" dirty="0">
                        <a:solidFill>
                          <a:schemeClr val="tx1"/>
                        </a:solidFill>
                      </a:endParaRPr>
                    </a:p>
                  </a:txBody>
                  <a:tcPr>
                    <a:noFill/>
                  </a:tcPr>
                </a:tc>
              </a:tr>
              <a:tr h="396790">
                <a:tc>
                  <a:txBody>
                    <a:bodyPr/>
                    <a:lstStyle/>
                    <a:p>
                      <a:r>
                        <a:rPr lang="en-US" sz="2000" dirty="0" smtClean="0">
                          <a:solidFill>
                            <a:schemeClr val="tx1"/>
                          </a:solidFill>
                        </a:rPr>
                        <a:t>540 Advertising</a:t>
                      </a:r>
                      <a:endParaRPr lang="en-US" sz="2000" dirty="0">
                        <a:solidFill>
                          <a:schemeClr val="tx1"/>
                        </a:solidFill>
                      </a:endParaRPr>
                    </a:p>
                  </a:txBody>
                  <a:tcPr>
                    <a:noFill/>
                  </a:tcPr>
                </a:tc>
                <a:tc>
                  <a:txBody>
                    <a:bodyPr/>
                    <a:lstStyle/>
                    <a:p>
                      <a:pPr algn="ctr"/>
                      <a:r>
                        <a:rPr lang="en-US" sz="2000" dirty="0" smtClean="0">
                          <a:solidFill>
                            <a:schemeClr val="tx1"/>
                          </a:solidFill>
                        </a:rPr>
                        <a:t>$8,000</a:t>
                      </a:r>
                      <a:endParaRPr lang="en-US" sz="2000" dirty="0">
                        <a:solidFill>
                          <a:schemeClr val="tx1"/>
                        </a:solidFill>
                      </a:endParaRPr>
                    </a:p>
                  </a:txBody>
                  <a:tcPr>
                    <a:noFill/>
                  </a:tcPr>
                </a:tc>
                <a:tc>
                  <a:txBody>
                    <a:bodyPr/>
                    <a:lstStyle/>
                    <a:p>
                      <a:pPr algn="ctr"/>
                      <a:r>
                        <a:rPr lang="en-US" sz="2000" dirty="0" smtClean="0">
                          <a:solidFill>
                            <a:schemeClr val="tx1"/>
                          </a:solidFill>
                        </a:rPr>
                        <a:t>$0</a:t>
                      </a:r>
                      <a:endParaRPr lang="en-US" sz="2000" dirty="0">
                        <a:solidFill>
                          <a:schemeClr val="tx1"/>
                        </a:solidFill>
                      </a:endParaRPr>
                    </a:p>
                  </a:txBody>
                  <a:tcPr>
                    <a:noFill/>
                  </a:tcPr>
                </a:tc>
              </a:tr>
              <a:tr h="396790">
                <a:tc>
                  <a:txBody>
                    <a:bodyPr/>
                    <a:lstStyle/>
                    <a:p>
                      <a:r>
                        <a:rPr lang="en-US" sz="2000" dirty="0" smtClean="0">
                          <a:solidFill>
                            <a:schemeClr val="tx1"/>
                          </a:solidFill>
                        </a:rPr>
                        <a:t>534 Postage</a:t>
                      </a:r>
                      <a:endParaRPr lang="en-US" sz="2000" dirty="0">
                        <a:solidFill>
                          <a:schemeClr val="tx1"/>
                        </a:solidFill>
                      </a:endParaRPr>
                    </a:p>
                  </a:txBody>
                  <a:tcPr>
                    <a:noFill/>
                  </a:tcPr>
                </a:tc>
                <a:tc>
                  <a:txBody>
                    <a:bodyPr/>
                    <a:lstStyle/>
                    <a:p>
                      <a:pPr algn="ctr"/>
                      <a:r>
                        <a:rPr lang="en-US" sz="2000" dirty="0" smtClean="0">
                          <a:solidFill>
                            <a:schemeClr val="tx1"/>
                          </a:solidFill>
                        </a:rPr>
                        <a:t>$5,600</a:t>
                      </a:r>
                      <a:endParaRPr lang="en-US" sz="2000" dirty="0">
                        <a:solidFill>
                          <a:schemeClr val="tx1"/>
                        </a:solidFill>
                      </a:endParaRPr>
                    </a:p>
                  </a:txBody>
                  <a:tcPr>
                    <a:noFill/>
                  </a:tcPr>
                </a:tc>
                <a:tc>
                  <a:txBody>
                    <a:bodyPr/>
                    <a:lstStyle/>
                    <a:p>
                      <a:pPr algn="ctr"/>
                      <a:r>
                        <a:rPr lang="en-US" sz="2000" dirty="0" smtClean="0">
                          <a:solidFill>
                            <a:srgbClr val="C00000"/>
                          </a:solidFill>
                        </a:rPr>
                        <a:t>($50)</a:t>
                      </a:r>
                      <a:endParaRPr lang="en-US" sz="2000" dirty="0">
                        <a:solidFill>
                          <a:srgbClr val="C00000"/>
                        </a:solidFill>
                      </a:endParaRPr>
                    </a:p>
                  </a:txBody>
                  <a:tcPr>
                    <a:noFill/>
                  </a:tcPr>
                </a:tc>
              </a:tr>
              <a:tr h="396790">
                <a:tc>
                  <a:txBody>
                    <a:bodyPr/>
                    <a:lstStyle/>
                    <a:p>
                      <a:r>
                        <a:rPr lang="en-US" sz="2000" dirty="0" smtClean="0">
                          <a:solidFill>
                            <a:schemeClr val="tx1"/>
                          </a:solidFill>
                        </a:rPr>
                        <a:t>580 Travel/Workshops</a:t>
                      </a:r>
                      <a:endParaRPr lang="en-US" sz="2000" dirty="0">
                        <a:solidFill>
                          <a:schemeClr val="tx1"/>
                        </a:solidFill>
                      </a:endParaRPr>
                    </a:p>
                  </a:txBody>
                  <a:tcPr>
                    <a:noFill/>
                  </a:tcPr>
                </a:tc>
                <a:tc>
                  <a:txBody>
                    <a:bodyPr/>
                    <a:lstStyle/>
                    <a:p>
                      <a:pPr algn="ctr"/>
                      <a:r>
                        <a:rPr lang="en-US" sz="2000" dirty="0" smtClean="0">
                          <a:solidFill>
                            <a:schemeClr val="tx1"/>
                          </a:solidFill>
                        </a:rPr>
                        <a:t>$58,044</a:t>
                      </a:r>
                      <a:endParaRPr lang="en-US" sz="2000" dirty="0">
                        <a:solidFill>
                          <a:schemeClr val="tx1"/>
                        </a:solidFill>
                      </a:endParaRPr>
                    </a:p>
                  </a:txBody>
                  <a:tcPr>
                    <a:noFill/>
                  </a:tcPr>
                </a:tc>
                <a:tc>
                  <a:txBody>
                    <a:bodyPr/>
                    <a:lstStyle/>
                    <a:p>
                      <a:pPr algn="ctr"/>
                      <a:r>
                        <a:rPr lang="en-US" sz="2000" dirty="0" smtClean="0">
                          <a:solidFill>
                            <a:srgbClr val="C00000"/>
                          </a:solidFill>
                        </a:rPr>
                        <a:t>($9,800)</a:t>
                      </a:r>
                      <a:endParaRPr lang="en-US" sz="2000" dirty="0">
                        <a:solidFill>
                          <a:srgbClr val="C00000"/>
                        </a:solidFill>
                      </a:endParaRPr>
                    </a:p>
                  </a:txBody>
                  <a:tcPr>
                    <a:noFill/>
                  </a:tcPr>
                </a:tc>
              </a:tr>
              <a:tr h="444916">
                <a:tc>
                  <a:txBody>
                    <a:bodyPr/>
                    <a:lstStyle/>
                    <a:p>
                      <a:r>
                        <a:rPr lang="en-US" sz="2000" dirty="0" smtClean="0">
                          <a:solidFill>
                            <a:schemeClr val="tx1"/>
                          </a:solidFill>
                        </a:rPr>
                        <a:t>73x Equipment</a:t>
                      </a:r>
                      <a:endParaRPr lang="en-US" sz="2000" dirty="0">
                        <a:solidFill>
                          <a:schemeClr val="tx1"/>
                        </a:solidFill>
                      </a:endParaRPr>
                    </a:p>
                  </a:txBody>
                  <a:tcPr>
                    <a:noFill/>
                  </a:tcPr>
                </a:tc>
                <a:tc>
                  <a:txBody>
                    <a:bodyPr/>
                    <a:lstStyle/>
                    <a:p>
                      <a:pPr algn="ctr"/>
                      <a:r>
                        <a:rPr lang="en-US" sz="2000" dirty="0" smtClean="0">
                          <a:solidFill>
                            <a:schemeClr val="tx1"/>
                          </a:solidFill>
                        </a:rPr>
                        <a:t>$827,181</a:t>
                      </a:r>
                      <a:endParaRPr lang="en-US" sz="2000" dirty="0">
                        <a:solidFill>
                          <a:schemeClr val="tx1"/>
                        </a:solidFill>
                      </a:endParaRPr>
                    </a:p>
                  </a:txBody>
                  <a:tcPr>
                    <a:noFill/>
                  </a:tcPr>
                </a:tc>
                <a:tc>
                  <a:txBody>
                    <a:bodyPr/>
                    <a:lstStyle/>
                    <a:p>
                      <a:pPr algn="ctr"/>
                      <a:r>
                        <a:rPr lang="en-US" sz="2000" dirty="0" smtClean="0">
                          <a:solidFill>
                            <a:srgbClr val="C00000"/>
                          </a:solidFill>
                        </a:rPr>
                        <a:t>($25,241)</a:t>
                      </a:r>
                      <a:endParaRPr lang="en-US" sz="2000" dirty="0">
                        <a:solidFill>
                          <a:srgbClr val="C00000"/>
                        </a:solidFill>
                      </a:endParaRPr>
                    </a:p>
                  </a:txBody>
                  <a:tcPr>
                    <a:noFill/>
                  </a:tcPr>
                </a:tc>
              </a:tr>
              <a:tr h="444916">
                <a:tc>
                  <a:txBody>
                    <a:bodyPr/>
                    <a:lstStyle/>
                    <a:p>
                      <a:r>
                        <a:rPr lang="en-US" sz="2000" dirty="0" smtClean="0">
                          <a:solidFill>
                            <a:schemeClr val="tx1"/>
                          </a:solidFill>
                        </a:rPr>
                        <a:t>43x Repair</a:t>
                      </a:r>
                      <a:r>
                        <a:rPr lang="en-US" sz="2000" baseline="0" dirty="0" smtClean="0">
                          <a:solidFill>
                            <a:schemeClr val="tx1"/>
                          </a:solidFill>
                        </a:rPr>
                        <a:t> &amp; Maintenance</a:t>
                      </a:r>
                      <a:endParaRPr lang="en-US" sz="2000" dirty="0">
                        <a:solidFill>
                          <a:schemeClr val="tx1"/>
                        </a:solidFill>
                      </a:endParaRPr>
                    </a:p>
                  </a:txBody>
                  <a:tcPr>
                    <a:noFill/>
                  </a:tcPr>
                </a:tc>
                <a:tc>
                  <a:txBody>
                    <a:bodyPr/>
                    <a:lstStyle/>
                    <a:p>
                      <a:pPr algn="ctr"/>
                      <a:r>
                        <a:rPr lang="en-US" sz="2000" dirty="0" smtClean="0">
                          <a:solidFill>
                            <a:schemeClr val="tx1"/>
                          </a:solidFill>
                        </a:rPr>
                        <a:t>$756,720</a:t>
                      </a:r>
                      <a:endParaRPr lang="en-US" sz="2000" dirty="0">
                        <a:solidFill>
                          <a:schemeClr val="tx1"/>
                        </a:solidFill>
                      </a:endParaRPr>
                    </a:p>
                  </a:txBody>
                  <a:tcPr>
                    <a:noFill/>
                  </a:tcPr>
                </a:tc>
                <a:tc>
                  <a:txBody>
                    <a:bodyPr/>
                    <a:lstStyle/>
                    <a:p>
                      <a:pPr algn="ctr"/>
                      <a:r>
                        <a:rPr lang="en-US" sz="2000" dirty="0" smtClean="0">
                          <a:solidFill>
                            <a:srgbClr val="C00000"/>
                          </a:solidFill>
                        </a:rPr>
                        <a:t>($32,843)</a:t>
                      </a:r>
                      <a:endParaRPr lang="en-US" sz="2000" dirty="0">
                        <a:solidFill>
                          <a:srgbClr val="C00000"/>
                        </a:solidFill>
                      </a:endParaRPr>
                    </a:p>
                  </a:txBody>
                  <a:tcPr>
                    <a:noFill/>
                  </a:tcPr>
                </a:tc>
              </a:tr>
            </a:tbl>
          </a:graphicData>
        </a:graphic>
      </p:graphicFrame>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5"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19</a:t>
            </a:fld>
            <a:endParaRPr lang="en-US" dirty="0"/>
          </a:p>
        </p:txBody>
      </p:sp>
    </p:spTree>
    <p:extLst>
      <p:ext uri="{BB962C8B-B14F-4D97-AF65-F5344CB8AC3E}">
        <p14:creationId xmlns:p14="http://schemas.microsoft.com/office/powerpoint/2010/main" val="3004616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81000"/>
            <a:ext cx="9107774" cy="990600"/>
          </a:xfrm>
        </p:spPr>
        <p:txBody>
          <a:bodyPr>
            <a:noAutofit/>
          </a:bodyPr>
          <a:lstStyle/>
          <a:p>
            <a:pPr marL="457200" algn="ctr" eaLnBrk="1" hangingPunct="1"/>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Budget Committee Members</a:t>
            </a:r>
          </a:p>
        </p:txBody>
      </p:sp>
      <p:graphicFrame>
        <p:nvGraphicFramePr>
          <p:cNvPr id="15" name="Table 14"/>
          <p:cNvGraphicFramePr>
            <a:graphicFrameLocks noGrp="1"/>
          </p:cNvGraphicFramePr>
          <p:nvPr>
            <p:extLst>
              <p:ext uri="{D42A27DB-BD31-4B8C-83A1-F6EECF244321}">
                <p14:modId xmlns:p14="http://schemas.microsoft.com/office/powerpoint/2010/main" val="1493945275"/>
              </p:ext>
            </p:extLst>
          </p:nvPr>
        </p:nvGraphicFramePr>
        <p:xfrm>
          <a:off x="533400" y="1524000"/>
          <a:ext cx="8077200" cy="4450080"/>
        </p:xfrm>
        <a:graphic>
          <a:graphicData uri="http://schemas.openxmlformats.org/drawingml/2006/table">
            <a:tbl>
              <a:tblPr firstRow="1" bandRow="1">
                <a:tableStyleId>{5C22544A-7EE6-4342-B048-85BDC9FD1C3A}</a:tableStyleId>
              </a:tblPr>
              <a:tblGrid>
                <a:gridCol w="4038600"/>
                <a:gridCol w="4038600"/>
              </a:tblGrid>
              <a:tr h="441611">
                <a:tc>
                  <a:txBody>
                    <a:bodyPr/>
                    <a:lstStyle/>
                    <a:p>
                      <a:pPr algn="ctr"/>
                      <a:r>
                        <a:rPr lang="en-US" sz="2000" u="sng" spc="200" baseline="0" dirty="0" smtClean="0">
                          <a:solidFill>
                            <a:schemeClr val="tx1"/>
                          </a:solidFill>
                          <a:latin typeface="Calibri" panose="020F0502020204030204" pitchFamily="34" charset="0"/>
                        </a:rPr>
                        <a:t>ATKINSON</a:t>
                      </a:r>
                      <a:endParaRPr lang="en-US" sz="2000" u="sng" spc="200" baseline="0" dirty="0">
                        <a:solidFill>
                          <a:schemeClr val="tx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spc="200" baseline="0" dirty="0" smtClean="0">
                          <a:solidFill>
                            <a:schemeClr val="tx1"/>
                          </a:solidFill>
                          <a:latin typeface="Calibri" panose="020F0502020204030204" pitchFamily="34" charset="0"/>
                        </a:rPr>
                        <a:t>PLAISTOW</a:t>
                      </a:r>
                      <a:endParaRPr lang="en-US" sz="2000" u="sng" spc="200" baseline="0" dirty="0">
                        <a:solidFill>
                          <a:schemeClr val="tx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460713">
                <a:tc>
                  <a:txBody>
                    <a:bodyPr/>
                    <a:lstStyle/>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sz="2000" baseline="0" dirty="0" smtClean="0">
                          <a:solidFill>
                            <a:schemeClr val="tx1"/>
                          </a:solidFill>
                          <a:latin typeface="Calibri" panose="020F0502020204030204" pitchFamily="34" charset="0"/>
                        </a:rPr>
                        <a:t>Kate Delfino, Vice Chair (2018) </a:t>
                      </a:r>
                    </a:p>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sz="2000" baseline="0" dirty="0" smtClean="0">
                          <a:solidFill>
                            <a:schemeClr val="tx1"/>
                          </a:solidFill>
                          <a:latin typeface="Calibri" panose="020F0502020204030204" pitchFamily="34" charset="0"/>
                        </a:rPr>
                        <a:t>Julie Hammond (2017)</a:t>
                      </a:r>
                    </a:p>
                    <a:p>
                      <a:pPr marL="0" indent="0" algn="ctr">
                        <a:buFont typeface="Courier New" pitchFamily="49" charset="0"/>
                        <a:buNone/>
                      </a:pPr>
                      <a:endParaRPr lang="en-US" sz="2000" dirty="0">
                        <a:solidFill>
                          <a:schemeClr val="tx1"/>
                        </a:solidFill>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latin typeface="Calibri" panose="020F0502020204030204" pitchFamily="34" charset="0"/>
                        </a:rPr>
                        <a:t> Anthony Cantone (2018)</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latin typeface="Calibri" panose="020F0502020204030204" pitchFamily="34" charset="0"/>
                        </a:rPr>
                        <a:t>Thomas Geary, III (2017)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latin typeface="Calibri" panose="020F0502020204030204" pitchFamily="34" charset="0"/>
                        </a:rPr>
                        <a:t>W. David </a:t>
                      </a:r>
                      <a:r>
                        <a:rPr lang="en-US" sz="2000" baseline="0" dirty="0" err="1" smtClean="0">
                          <a:solidFill>
                            <a:schemeClr val="tx1"/>
                          </a:solidFill>
                          <a:latin typeface="Calibri" panose="020F0502020204030204" pitchFamily="34" charset="0"/>
                        </a:rPr>
                        <a:t>Gerns</a:t>
                      </a:r>
                      <a:r>
                        <a:rPr lang="en-US" sz="2000" baseline="0" dirty="0" smtClean="0">
                          <a:solidFill>
                            <a:schemeClr val="tx1"/>
                          </a:solidFill>
                          <a:latin typeface="Calibri" panose="020F0502020204030204" pitchFamily="34" charset="0"/>
                        </a:rPr>
                        <a:t> (2019)</a:t>
                      </a:r>
                    </a:p>
                    <a:p>
                      <a:pPr marL="0" indent="0" algn="ctr"/>
                      <a:endParaRPr lang="en-US" sz="2000" dirty="0">
                        <a:solidFill>
                          <a:schemeClr val="tx1"/>
                        </a:solidFill>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41611">
                <a:tc>
                  <a:txBody>
                    <a:bodyPr/>
                    <a:lstStyle/>
                    <a:p>
                      <a:pPr algn="ctr"/>
                      <a:r>
                        <a:rPr lang="en-US" sz="2000" b="1" u="sng" spc="200" baseline="0" dirty="0" smtClean="0">
                          <a:solidFill>
                            <a:schemeClr val="tx1"/>
                          </a:solidFill>
                          <a:latin typeface="Calibri" panose="020F0502020204030204" pitchFamily="34" charset="0"/>
                        </a:rPr>
                        <a:t>DANVILLE</a:t>
                      </a:r>
                      <a:endParaRPr lang="en-US" sz="2000" b="1" u="sng" spc="200" baseline="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u="sng" spc="200" baseline="0" dirty="0" smtClean="0">
                          <a:solidFill>
                            <a:schemeClr val="tx1"/>
                          </a:solidFill>
                          <a:latin typeface="Calibri" panose="020F0502020204030204" pitchFamily="34" charset="0"/>
                        </a:rPr>
                        <a:t>SANDOWN</a:t>
                      </a:r>
                      <a:endParaRPr lang="en-US" sz="2000" b="1" u="sng" spc="200" baseline="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813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latin typeface="Calibri" panose="020F0502020204030204" pitchFamily="34" charset="0"/>
                        </a:rPr>
                        <a:t>John Hughes (2019)</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latin typeface="Calibri" panose="020F0502020204030204" pitchFamily="34" charset="0"/>
                        </a:rPr>
                        <a:t>George Manos (2017)</a:t>
                      </a:r>
                      <a:endParaRPr lang="en-US" sz="2000" b="0" dirty="0" smtClean="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a:r>
                        <a:rPr lang="en-US" sz="2000" b="0" baseline="0" dirty="0" smtClean="0">
                          <a:solidFill>
                            <a:schemeClr val="tx1"/>
                          </a:solidFill>
                          <a:latin typeface="Calibri" panose="020F0502020204030204" pitchFamily="34" charset="0"/>
                        </a:rPr>
                        <a:t>Alan David (2019)</a:t>
                      </a:r>
                    </a:p>
                    <a:p>
                      <a:pPr marL="0" indent="0" algn="ctr"/>
                      <a:r>
                        <a:rPr lang="en-US" sz="2000" b="0" baseline="0" dirty="0" smtClean="0">
                          <a:solidFill>
                            <a:schemeClr val="tx1"/>
                          </a:solidFill>
                          <a:latin typeface="Calibri" panose="020F0502020204030204" pitchFamily="34" charset="0"/>
                        </a:rPr>
                        <a:t>Lee Dube, Chair (2018)</a:t>
                      </a: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1611">
                <a:tc>
                  <a:txBody>
                    <a:bodyPr/>
                    <a:lstStyle/>
                    <a:p>
                      <a:pPr algn="ct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1611">
                <a:tc gridSpan="2">
                  <a:txBody>
                    <a:bodyPr/>
                    <a:lstStyle/>
                    <a:p>
                      <a:pPr algn="ctr"/>
                      <a:r>
                        <a:rPr lang="en-US" sz="2000" b="1" dirty="0" smtClean="0">
                          <a:solidFill>
                            <a:schemeClr val="tx1"/>
                          </a:solidFill>
                          <a:latin typeface="Calibri" panose="020F0502020204030204" pitchFamily="34" charset="0"/>
                        </a:rPr>
                        <a:t>SCHOOL</a:t>
                      </a:r>
                      <a:r>
                        <a:rPr lang="en-US" sz="2000" b="1" baseline="0" dirty="0" smtClean="0">
                          <a:solidFill>
                            <a:schemeClr val="tx1"/>
                          </a:solidFill>
                          <a:latin typeface="Calibri" panose="020F0502020204030204" pitchFamily="34" charset="0"/>
                        </a:rPr>
                        <a:t> BOARD REPRESENTATIVE</a:t>
                      </a:r>
                      <a:endParaRPr lang="en-US" sz="2000" b="1"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1611">
                <a:tc gridSpan="2">
                  <a:txBody>
                    <a:bodyPr/>
                    <a:lstStyle/>
                    <a:p>
                      <a:pPr algn="ctr"/>
                      <a:r>
                        <a:rPr lang="en-US" sz="2000" b="0" dirty="0" smtClean="0">
                          <a:solidFill>
                            <a:schemeClr val="tx1"/>
                          </a:solidFill>
                          <a:latin typeface="Calibri" panose="020F0502020204030204" pitchFamily="34" charset="0"/>
                        </a:rPr>
                        <a:t>Rob Collins (2017)</a:t>
                      </a: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3" name="Slide Number Placeholder 2"/>
          <p:cNvSpPr>
            <a:spLocks noGrp="1"/>
          </p:cNvSpPr>
          <p:nvPr>
            <p:ph type="sldNum" sz="quarter" idx="12"/>
          </p:nvPr>
        </p:nvSpPr>
        <p:spPr>
          <a:xfrm>
            <a:off x="8380751" y="6480383"/>
            <a:ext cx="762000" cy="365125"/>
          </a:xfrm>
        </p:spPr>
        <p:txBody>
          <a:bodyPr/>
          <a:lstStyle/>
          <a:p>
            <a:pPr>
              <a:defRPr/>
            </a:pPr>
            <a:fld id="{08175333-5311-4B8A-A731-903FCA80A940}" type="slidenum">
              <a:rPr lang="en-US" smtClean="0"/>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573643606"/>
              </p:ext>
            </p:extLst>
          </p:nvPr>
        </p:nvGraphicFramePr>
        <p:xfrm>
          <a:off x="381000" y="1459800"/>
          <a:ext cx="8234361" cy="3081230"/>
        </p:xfrm>
        <a:graphic>
          <a:graphicData uri="http://schemas.openxmlformats.org/drawingml/2006/table">
            <a:tbl>
              <a:tblPr firstRow="1" bandRow="1">
                <a:tableStyleId>{21E4AEA4-8DFA-4A89-87EB-49C32662AFE0}</a:tableStyleId>
              </a:tblPr>
              <a:tblGrid>
                <a:gridCol w="3542548"/>
                <a:gridCol w="2370221"/>
                <a:gridCol w="2321592"/>
              </a:tblGrid>
              <a:tr h="655810">
                <a:tc>
                  <a:txBody>
                    <a:bodyPr/>
                    <a:lstStyle/>
                    <a:p>
                      <a:endParaRPr lang="en-US" sz="2000" dirty="0" smtClean="0">
                        <a:solidFill>
                          <a:schemeClr val="tx1"/>
                        </a:solidFill>
                      </a:endParaRPr>
                    </a:p>
                    <a:p>
                      <a:r>
                        <a:rPr lang="en-US" sz="2000" dirty="0" smtClean="0">
                          <a:solidFill>
                            <a:schemeClr val="tx1"/>
                          </a:solidFill>
                        </a:rPr>
                        <a:t>Object Code</a:t>
                      </a:r>
                      <a:endParaRPr lang="en-US" sz="2000" dirty="0">
                        <a:solidFill>
                          <a:schemeClr val="tx1"/>
                        </a:solidFill>
                      </a:endParaRPr>
                    </a:p>
                  </a:txBody>
                  <a:tcPr>
                    <a:noFill/>
                  </a:tcPr>
                </a:tc>
                <a:tc>
                  <a:txBody>
                    <a:bodyPr/>
                    <a:lstStyle/>
                    <a:p>
                      <a:pPr algn="ctr"/>
                      <a:r>
                        <a:rPr lang="en-US" sz="2000" dirty="0" smtClean="0">
                          <a:solidFill>
                            <a:schemeClr val="tx1"/>
                          </a:solidFill>
                        </a:rPr>
                        <a:t>2017</a:t>
                      </a:r>
                      <a:r>
                        <a:rPr lang="en-US" sz="2000" baseline="0" dirty="0" smtClean="0">
                          <a:solidFill>
                            <a:schemeClr val="tx1"/>
                          </a:solidFill>
                        </a:rPr>
                        <a:t>-2</a:t>
                      </a:r>
                      <a:r>
                        <a:rPr lang="en-US" sz="2000" dirty="0" smtClean="0">
                          <a:solidFill>
                            <a:schemeClr val="tx1"/>
                          </a:solidFill>
                        </a:rPr>
                        <a:t>018 </a:t>
                      </a:r>
                    </a:p>
                    <a:p>
                      <a:pPr algn="ctr"/>
                      <a:r>
                        <a:rPr lang="en-US" sz="2000" dirty="0" smtClean="0">
                          <a:solidFill>
                            <a:schemeClr val="tx1"/>
                          </a:solidFill>
                        </a:rPr>
                        <a:t>Proposed</a:t>
                      </a:r>
                      <a:endParaRPr lang="en-US" sz="2000" dirty="0">
                        <a:solidFill>
                          <a:schemeClr val="tx1"/>
                        </a:solidFill>
                      </a:endParaRPr>
                    </a:p>
                  </a:txBody>
                  <a:tcPr>
                    <a:noFill/>
                  </a:tcPr>
                </a:tc>
                <a:tc>
                  <a:txBody>
                    <a:bodyPr/>
                    <a:lstStyle/>
                    <a:p>
                      <a:pPr algn="ctr"/>
                      <a:r>
                        <a:rPr lang="en-US" sz="2000" dirty="0" smtClean="0">
                          <a:solidFill>
                            <a:schemeClr val="tx1"/>
                          </a:solidFill>
                        </a:rPr>
                        <a:t>Difference</a:t>
                      </a:r>
                      <a:r>
                        <a:rPr lang="en-US" sz="2000" baseline="0" dirty="0" smtClean="0">
                          <a:solidFill>
                            <a:schemeClr val="tx1"/>
                          </a:solidFill>
                        </a:rPr>
                        <a:t> from </a:t>
                      </a:r>
                    </a:p>
                    <a:p>
                      <a:pPr algn="ctr"/>
                      <a:r>
                        <a:rPr lang="en-US" sz="2000" baseline="0" dirty="0" smtClean="0">
                          <a:solidFill>
                            <a:schemeClr val="tx1"/>
                          </a:solidFill>
                        </a:rPr>
                        <a:t>2016-17</a:t>
                      </a:r>
                      <a:endParaRPr lang="en-US" sz="2000" dirty="0">
                        <a:solidFill>
                          <a:schemeClr val="tx1"/>
                        </a:solidFill>
                      </a:endParaRPr>
                    </a:p>
                  </a:txBody>
                  <a:tcPr>
                    <a:noFill/>
                  </a:tcPr>
                </a:tc>
              </a:tr>
              <a:tr h="374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830/910 Bond Principal</a:t>
                      </a:r>
                      <a:r>
                        <a:rPr lang="en-US" sz="2000" baseline="0" dirty="0" smtClean="0">
                          <a:solidFill>
                            <a:schemeClr val="tx1"/>
                          </a:solidFill>
                        </a:rPr>
                        <a:t> &amp; Int.</a:t>
                      </a:r>
                      <a:endParaRPr lang="en-US" sz="2000" dirty="0" smtClean="0">
                        <a:solidFill>
                          <a:schemeClr val="tx1"/>
                        </a:solidFill>
                      </a:endParaRPr>
                    </a:p>
                  </a:txBody>
                  <a:tcPr>
                    <a:noFill/>
                  </a:tcPr>
                </a:tc>
                <a:tc>
                  <a:txBody>
                    <a:bodyPr/>
                    <a:lstStyle/>
                    <a:p>
                      <a:pPr algn="ctr"/>
                      <a:r>
                        <a:rPr lang="en-US" sz="2000" dirty="0" smtClean="0">
                          <a:solidFill>
                            <a:schemeClr val="tx1"/>
                          </a:solidFill>
                        </a:rPr>
                        <a:t>$1,810,000</a:t>
                      </a:r>
                      <a:endParaRPr lang="en-US" sz="2000" dirty="0">
                        <a:solidFill>
                          <a:schemeClr val="tx1"/>
                        </a:solidFill>
                      </a:endParaRPr>
                    </a:p>
                  </a:txBody>
                  <a:tcPr>
                    <a:noFill/>
                  </a:tcPr>
                </a:tc>
                <a:tc>
                  <a:txBody>
                    <a:bodyPr/>
                    <a:lstStyle/>
                    <a:p>
                      <a:pPr algn="ctr"/>
                      <a:r>
                        <a:rPr lang="en-US" sz="2000" dirty="0" smtClean="0">
                          <a:solidFill>
                            <a:srgbClr val="C00000"/>
                          </a:solidFill>
                        </a:rPr>
                        <a:t>($84,000)</a:t>
                      </a:r>
                    </a:p>
                  </a:txBody>
                  <a:tcPr>
                    <a:noFill/>
                  </a:tcPr>
                </a:tc>
              </a:tr>
              <a:tr h="396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62x Utilities</a:t>
                      </a:r>
                      <a:r>
                        <a:rPr lang="en-US" sz="2000" baseline="0" dirty="0" smtClean="0">
                          <a:solidFill>
                            <a:schemeClr val="tx1"/>
                          </a:solidFill>
                        </a:rPr>
                        <a:t> &amp; Energy</a:t>
                      </a:r>
                      <a:endParaRPr lang="en-US" sz="2000" dirty="0" smtClean="0">
                        <a:solidFill>
                          <a:schemeClr val="tx1"/>
                        </a:solidFill>
                      </a:endParaRPr>
                    </a:p>
                  </a:txBody>
                  <a:tcPr>
                    <a:noFill/>
                  </a:tcPr>
                </a:tc>
                <a:tc>
                  <a:txBody>
                    <a:bodyPr/>
                    <a:lstStyle/>
                    <a:p>
                      <a:pPr algn="ctr"/>
                      <a:r>
                        <a:rPr lang="en-US" sz="2000" dirty="0" smtClean="0">
                          <a:solidFill>
                            <a:schemeClr val="tx1"/>
                          </a:solidFill>
                        </a:rPr>
                        <a:t>$1,084,720</a:t>
                      </a:r>
                      <a:endParaRPr lang="en-US" sz="2000" dirty="0">
                        <a:solidFill>
                          <a:schemeClr val="tx1"/>
                        </a:solidFill>
                      </a:endParaRPr>
                    </a:p>
                  </a:txBody>
                  <a:tcPr>
                    <a:noFill/>
                  </a:tcPr>
                </a:tc>
                <a:tc>
                  <a:txBody>
                    <a:bodyPr/>
                    <a:lstStyle/>
                    <a:p>
                      <a:pPr algn="ctr"/>
                      <a:r>
                        <a:rPr lang="en-US" sz="2000" dirty="0" smtClean="0">
                          <a:solidFill>
                            <a:srgbClr val="C00000"/>
                          </a:solidFill>
                        </a:rPr>
                        <a:t>($223,499)</a:t>
                      </a:r>
                      <a:endParaRPr lang="en-US" sz="2000" dirty="0">
                        <a:solidFill>
                          <a:srgbClr val="C00000"/>
                        </a:solidFill>
                      </a:endParaRPr>
                    </a:p>
                  </a:txBody>
                  <a:tcPr>
                    <a:noFill/>
                  </a:tcPr>
                </a:tc>
              </a:tr>
              <a:tr h="396790">
                <a:tc>
                  <a:txBody>
                    <a:bodyPr/>
                    <a:lstStyle/>
                    <a:p>
                      <a:r>
                        <a:rPr lang="en-US" sz="2000" dirty="0" smtClean="0">
                          <a:solidFill>
                            <a:schemeClr val="tx1"/>
                          </a:solidFill>
                        </a:rPr>
                        <a:t>930 Fund Transfers</a:t>
                      </a:r>
                      <a:endParaRPr lang="en-US" sz="2000" dirty="0">
                        <a:solidFill>
                          <a:schemeClr val="tx1"/>
                        </a:solidFill>
                      </a:endParaRPr>
                    </a:p>
                  </a:txBody>
                  <a:tcPr>
                    <a:noFill/>
                  </a:tcPr>
                </a:tc>
                <a:tc>
                  <a:txBody>
                    <a:bodyPr/>
                    <a:lstStyle/>
                    <a:p>
                      <a:pPr algn="ctr"/>
                      <a:r>
                        <a:rPr lang="en-US" sz="2000" dirty="0" smtClean="0">
                          <a:solidFill>
                            <a:schemeClr val="tx1"/>
                          </a:solidFill>
                        </a:rPr>
                        <a:t>$3,052,501</a:t>
                      </a:r>
                      <a:endParaRPr lang="en-US" sz="2000" dirty="0">
                        <a:solidFill>
                          <a:schemeClr val="tx1"/>
                        </a:solidFill>
                      </a:endParaRPr>
                    </a:p>
                  </a:txBody>
                  <a:tcPr>
                    <a:noFill/>
                  </a:tcPr>
                </a:tc>
                <a:tc>
                  <a:txBody>
                    <a:bodyPr/>
                    <a:lstStyle/>
                    <a:p>
                      <a:pPr algn="ctr"/>
                      <a:r>
                        <a:rPr lang="en-US" sz="2000" dirty="0" smtClean="0">
                          <a:solidFill>
                            <a:srgbClr val="C00000"/>
                          </a:solidFill>
                        </a:rPr>
                        <a:t>($250,000)</a:t>
                      </a:r>
                      <a:endParaRPr lang="en-US" sz="2000" dirty="0">
                        <a:solidFill>
                          <a:srgbClr val="C00000"/>
                        </a:solidFill>
                      </a:endParaRPr>
                    </a:p>
                  </a:txBody>
                  <a:tcPr>
                    <a:noFill/>
                  </a:tcPr>
                </a:tc>
              </a:tr>
              <a:tr h="396790">
                <a:tc>
                  <a:txBody>
                    <a:bodyPr/>
                    <a:lstStyle/>
                    <a:p>
                      <a:r>
                        <a:rPr lang="en-US" sz="2000" dirty="0" smtClean="0">
                          <a:solidFill>
                            <a:schemeClr val="tx1"/>
                          </a:solidFill>
                        </a:rPr>
                        <a:t>450 Construction Services</a:t>
                      </a:r>
                      <a:endParaRPr lang="en-US" sz="2000" dirty="0">
                        <a:solidFill>
                          <a:schemeClr val="tx1"/>
                        </a:solidFill>
                      </a:endParaRPr>
                    </a:p>
                  </a:txBody>
                  <a:tcPr>
                    <a:noFill/>
                  </a:tcPr>
                </a:tc>
                <a:tc>
                  <a:txBody>
                    <a:bodyPr/>
                    <a:lstStyle/>
                    <a:p>
                      <a:pPr algn="ctr"/>
                      <a:r>
                        <a:rPr lang="en-US" sz="2000" dirty="0" smtClean="0">
                          <a:solidFill>
                            <a:schemeClr val="tx1"/>
                          </a:solidFill>
                        </a:rPr>
                        <a:t>$575,739</a:t>
                      </a:r>
                      <a:endParaRPr lang="en-US" sz="2000" dirty="0">
                        <a:solidFill>
                          <a:schemeClr val="tx1"/>
                        </a:solidFill>
                      </a:endParaRPr>
                    </a:p>
                  </a:txBody>
                  <a:tcPr>
                    <a:noFill/>
                  </a:tcPr>
                </a:tc>
                <a:tc>
                  <a:txBody>
                    <a:bodyPr/>
                    <a:lstStyle/>
                    <a:p>
                      <a:pPr algn="ctr"/>
                      <a:r>
                        <a:rPr lang="en-US" sz="2000" dirty="0" smtClean="0">
                          <a:solidFill>
                            <a:srgbClr val="C00000"/>
                          </a:solidFill>
                        </a:rPr>
                        <a:t>($390,061)</a:t>
                      </a:r>
                      <a:endParaRPr lang="en-US" sz="2000" dirty="0">
                        <a:solidFill>
                          <a:srgbClr val="C00000"/>
                        </a:solidFill>
                      </a:endParaRPr>
                    </a:p>
                  </a:txBody>
                  <a:tcPr>
                    <a:noFill/>
                  </a:tcPr>
                </a:tc>
              </a:tr>
              <a:tr h="396790">
                <a:tc>
                  <a:txBody>
                    <a:bodyPr/>
                    <a:lstStyle/>
                    <a:p>
                      <a:pPr algn="r"/>
                      <a:r>
                        <a:rPr lang="en-US" sz="2000" b="1" dirty="0" smtClean="0">
                          <a:solidFill>
                            <a:schemeClr val="tx1"/>
                          </a:solidFill>
                        </a:rPr>
                        <a:t>Subtotal – Expenses</a:t>
                      </a:r>
                      <a:endParaRPr lang="en-US" sz="2000" b="1" dirty="0">
                        <a:solidFill>
                          <a:schemeClr val="tx1"/>
                        </a:solidFill>
                      </a:endParaRPr>
                    </a:p>
                  </a:txBody>
                  <a:tcPr>
                    <a:noFill/>
                  </a:tcPr>
                </a:tc>
                <a:tc>
                  <a:txBody>
                    <a:bodyPr/>
                    <a:lstStyle/>
                    <a:p>
                      <a:pPr algn="ctr"/>
                      <a:r>
                        <a:rPr lang="en-US" sz="2000" b="1" dirty="0" smtClean="0">
                          <a:solidFill>
                            <a:schemeClr val="tx1"/>
                          </a:solidFill>
                        </a:rPr>
                        <a:t>$19,401,421</a:t>
                      </a:r>
                      <a:endParaRPr lang="en-US" sz="2000" b="1" dirty="0">
                        <a:solidFill>
                          <a:schemeClr val="tx1"/>
                        </a:solidFill>
                      </a:endParaRPr>
                    </a:p>
                  </a:txBody>
                  <a:tcPr>
                    <a:noFill/>
                  </a:tcPr>
                </a:tc>
                <a:tc>
                  <a:txBody>
                    <a:bodyPr/>
                    <a:lstStyle/>
                    <a:p>
                      <a:pPr algn="ctr"/>
                      <a:r>
                        <a:rPr lang="en-US" sz="2000" b="1" dirty="0" smtClean="0">
                          <a:solidFill>
                            <a:srgbClr val="C00000"/>
                          </a:solidFill>
                        </a:rPr>
                        <a:t>($271,780)</a:t>
                      </a:r>
                      <a:endParaRPr lang="en-US" sz="2000" b="1" dirty="0">
                        <a:solidFill>
                          <a:srgbClr val="C00000"/>
                        </a:solidFill>
                      </a:endParaRPr>
                    </a:p>
                  </a:txBody>
                  <a:tcPr>
                    <a:noFill/>
                  </a:tcPr>
                </a:tc>
              </a:tr>
              <a:tr h="396790">
                <a:tc>
                  <a:txBody>
                    <a:bodyPr/>
                    <a:lstStyle/>
                    <a:p>
                      <a:pPr algn="r"/>
                      <a:r>
                        <a:rPr lang="en-US" sz="2000" b="1" dirty="0" smtClean="0">
                          <a:solidFill>
                            <a:schemeClr val="tx1"/>
                          </a:solidFill>
                        </a:rPr>
                        <a:t>Total</a:t>
                      </a:r>
                      <a:endParaRPr lang="en-US" sz="2000" b="1" dirty="0">
                        <a:solidFill>
                          <a:schemeClr val="tx1"/>
                        </a:solidFill>
                      </a:endParaRPr>
                    </a:p>
                  </a:txBody>
                  <a:tcPr>
                    <a:noFill/>
                  </a:tcPr>
                </a:tc>
                <a:tc>
                  <a:txBody>
                    <a:bodyPr/>
                    <a:lstStyle/>
                    <a:p>
                      <a:pPr algn="ctr"/>
                      <a:r>
                        <a:rPr lang="en-US" sz="2000" b="1" dirty="0" smtClean="0">
                          <a:solidFill>
                            <a:schemeClr val="tx1"/>
                          </a:solidFill>
                        </a:rPr>
                        <a:t>$71,328,092</a:t>
                      </a:r>
                      <a:endParaRPr lang="en-US" sz="2000" b="1" dirty="0">
                        <a:solidFill>
                          <a:schemeClr val="tx1"/>
                        </a:solidFill>
                      </a:endParaRPr>
                    </a:p>
                  </a:txBody>
                  <a:tcPr>
                    <a:noFill/>
                  </a:tcPr>
                </a:tc>
                <a:tc>
                  <a:txBody>
                    <a:bodyPr/>
                    <a:lstStyle/>
                    <a:p>
                      <a:pPr algn="ctr"/>
                      <a:r>
                        <a:rPr lang="en-US" sz="2000" b="1" dirty="0" smtClean="0">
                          <a:solidFill>
                            <a:schemeClr val="tx1"/>
                          </a:solidFill>
                        </a:rPr>
                        <a:t>$1,333,103</a:t>
                      </a:r>
                      <a:endParaRPr lang="en-US" sz="2000" b="1" dirty="0">
                        <a:solidFill>
                          <a:schemeClr val="tx1"/>
                        </a:solidFill>
                      </a:endParaRPr>
                    </a:p>
                  </a:txBody>
                  <a:tcPr>
                    <a:noFill/>
                  </a:tcPr>
                </a:tc>
              </a:tr>
            </a:tbl>
          </a:graphicData>
        </a:graphic>
      </p:graphicFrame>
      <p:sp>
        <p:nvSpPr>
          <p:cNvPr id="4" name="Title 1"/>
          <p:cNvSpPr txBox="1">
            <a:spLocks/>
          </p:cNvSpPr>
          <p:nvPr/>
        </p:nvSpPr>
        <p:spPr>
          <a:xfrm>
            <a:off x="298248" y="745998"/>
            <a:ext cx="8693352" cy="47320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800" b="1" dirty="0" smtClean="0">
                <a:solidFill>
                  <a:srgbClr val="A50021"/>
                </a:solidFill>
                <a:effectLst>
                  <a:outerShdw blurRad="38100" dist="38100" dir="2700000" algn="tl">
                    <a:srgbClr val="000000">
                      <a:alpha val="43137"/>
                    </a:srgbClr>
                  </a:outerShdw>
                </a:effectLst>
              </a:rPr>
              <a:t>Budget by Object Code</a:t>
            </a:r>
            <a:endParaRPr lang="en-US" sz="4800" b="1" i="1" dirty="0">
              <a:solidFill>
                <a:srgbClr val="A50021"/>
              </a:solidFill>
              <a:effectLst>
                <a:outerShdw blurRad="38100" dist="38100" dir="2700000" algn="tl">
                  <a:srgbClr val="000000">
                    <a:alpha val="43137"/>
                  </a:srgbClr>
                </a:outerShdw>
              </a:effectLst>
            </a:endParaRP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7"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20</a:t>
            </a:fld>
            <a:endParaRPr lang="en-US" dirty="0"/>
          </a:p>
        </p:txBody>
      </p:sp>
    </p:spTree>
    <p:extLst>
      <p:ext uri="{BB962C8B-B14F-4D97-AF65-F5344CB8AC3E}">
        <p14:creationId xmlns:p14="http://schemas.microsoft.com/office/powerpoint/2010/main" val="1304771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24" y="838200"/>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Default Budget</a:t>
            </a:r>
            <a:endParaRPr lang="en-US" sz="4800" b="1" i="1" dirty="0">
              <a:solidFill>
                <a:srgbClr val="A50021"/>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228600" y="1447800"/>
            <a:ext cx="8689035" cy="5061466"/>
          </a:xfrm>
        </p:spPr>
        <p:txBody>
          <a:bodyPr>
            <a:normAutofit/>
          </a:bodyPr>
          <a:lstStyle/>
          <a:p>
            <a:pPr marL="0" indent="0" algn="just">
              <a:lnSpc>
                <a:spcPct val="110000"/>
              </a:lnSpc>
              <a:buNone/>
            </a:pPr>
            <a:r>
              <a:rPr lang="en-US" sz="2600" dirty="0"/>
              <a:t>RSA 40:13, IX (b) "Default budget" as used in this subdivision means the amount of the same appropriations as contained in the operating budget authorized for the previous year, reduced and increased, as the case may be, by debt service, contracts, and other obligations previously incurred or mandated by law, and reduced by one-time expenditures contained in the operating budget.  For the purposes of this paragraph, one-time expenditures shall be appropriations not likely to recur in the succeeding budget, as determined by the governing body, unless the provisions of RSA 40:14-b are adopted, of the local political subdivision.</a:t>
            </a:r>
          </a:p>
          <a:p>
            <a:pPr marL="0" indent="0">
              <a:lnSpc>
                <a:spcPct val="110000"/>
              </a:lnSpc>
              <a:buNone/>
            </a:pPr>
            <a:endParaRPr lang="en-US" dirty="0"/>
          </a:p>
        </p:txBody>
      </p:sp>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6"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21</a:t>
            </a:fld>
            <a:endParaRPr lang="en-US" dirty="0"/>
          </a:p>
        </p:txBody>
      </p:sp>
    </p:spTree>
    <p:extLst>
      <p:ext uri="{BB962C8B-B14F-4D97-AF65-F5344CB8AC3E}">
        <p14:creationId xmlns:p14="http://schemas.microsoft.com/office/powerpoint/2010/main" val="3261555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74" y="745998"/>
            <a:ext cx="8693352" cy="473202"/>
          </a:xfrm>
        </p:spPr>
        <p:txBody>
          <a:bodyPr>
            <a:noAutofit/>
          </a:bodyPr>
          <a:lstStyle/>
          <a:p>
            <a:r>
              <a:rPr lang="en-US" sz="4800" b="1" dirty="0" smtClean="0">
                <a:solidFill>
                  <a:srgbClr val="A50021"/>
                </a:solidFill>
                <a:effectLst>
                  <a:outerShdw blurRad="38100" dist="38100" dir="2700000" algn="tl">
                    <a:srgbClr val="000000">
                      <a:alpha val="43137"/>
                    </a:srgbClr>
                  </a:outerShdw>
                </a:effectLst>
              </a:rPr>
              <a:t>Default Budget</a:t>
            </a:r>
            <a:endParaRPr lang="en-US" sz="4800" b="1" i="1" dirty="0">
              <a:solidFill>
                <a:srgbClr val="A50021"/>
              </a:solidFill>
              <a:effectLst>
                <a:outerShdw blurRad="38100" dist="38100" dir="2700000" algn="tl">
                  <a:srgbClr val="000000">
                    <a:alpha val="43137"/>
                  </a:srgbClr>
                </a:outerShdw>
              </a:effectLst>
            </a:endParaRPr>
          </a:p>
        </p:txBody>
      </p:sp>
      <p:sp>
        <p:nvSpPr>
          <p:cNvPr id="9" name="Content Placeholder 2"/>
          <p:cNvSpPr txBox="1">
            <a:spLocks/>
          </p:cNvSpPr>
          <p:nvPr/>
        </p:nvSpPr>
        <p:spPr>
          <a:xfrm>
            <a:off x="533400" y="1371600"/>
            <a:ext cx="8234901" cy="462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smtClean="0"/>
              <a:t>2016–2017 </a:t>
            </a:r>
            <a:r>
              <a:rPr lang="en-US" dirty="0"/>
              <a:t>Budget:		</a:t>
            </a:r>
            <a:r>
              <a:rPr lang="en-US" dirty="0" smtClean="0"/>
              <a:t>	$</a:t>
            </a:r>
            <a:r>
              <a:rPr lang="en-US" dirty="0"/>
              <a:t>70,194,990</a:t>
            </a:r>
          </a:p>
          <a:p>
            <a:pPr marL="0" indent="0">
              <a:lnSpc>
                <a:spcPct val="100000"/>
              </a:lnSpc>
              <a:buFont typeface="Arial" panose="020B0604020202020204" pitchFamily="34" charset="0"/>
              <a:buNone/>
            </a:pPr>
            <a:r>
              <a:rPr lang="en-US" dirty="0" smtClean="0"/>
              <a:t>2017–2018 Default:			$71,559,011</a:t>
            </a:r>
          </a:p>
          <a:p>
            <a:pPr marL="0" indent="0">
              <a:lnSpc>
                <a:spcPct val="100000"/>
              </a:lnSpc>
              <a:buNone/>
            </a:pPr>
            <a:r>
              <a:rPr lang="en-US" dirty="0" smtClean="0"/>
              <a:t>2017–2018 Proposed:</a:t>
            </a:r>
            <a:r>
              <a:rPr lang="en-US" dirty="0"/>
              <a:t>		</a:t>
            </a:r>
            <a:r>
              <a:rPr lang="en-US" dirty="0" smtClean="0"/>
              <a:t>	$71,328,092</a:t>
            </a:r>
            <a:endParaRPr lang="en-US" dirty="0"/>
          </a:p>
          <a:p>
            <a:pPr marL="0" indent="0">
              <a:lnSpc>
                <a:spcPct val="100000"/>
              </a:lnSpc>
              <a:buNone/>
            </a:pPr>
            <a:r>
              <a:rPr lang="en-US" dirty="0" smtClean="0"/>
              <a:t>Difference from proposed:		$      230,919</a:t>
            </a:r>
          </a:p>
          <a:p>
            <a:pPr marL="0" indent="0">
              <a:lnSpc>
                <a:spcPct val="100000"/>
              </a:lnSpc>
              <a:buNone/>
            </a:pPr>
            <a:r>
              <a:rPr lang="en-US" dirty="0" smtClean="0"/>
              <a:t>Difference from 2016–2017 Budget:	$   1,364,021</a:t>
            </a:r>
          </a:p>
          <a:p>
            <a:pPr marL="0" indent="0">
              <a:lnSpc>
                <a:spcPct val="100000"/>
              </a:lnSpc>
              <a:buNone/>
            </a:pPr>
            <a:endParaRPr lang="en-US" sz="1400" dirty="0"/>
          </a:p>
          <a:p>
            <a:pPr marL="0" indent="0">
              <a:lnSpc>
                <a:spcPct val="100000"/>
              </a:lnSpc>
              <a:buNone/>
            </a:pPr>
            <a:r>
              <a:rPr lang="en-US" dirty="0" smtClean="0"/>
              <a:t>Default budget formula:</a:t>
            </a:r>
          </a:p>
          <a:p>
            <a:pPr marL="0" indent="0">
              <a:lnSpc>
                <a:spcPct val="100000"/>
              </a:lnSpc>
              <a:buNone/>
            </a:pPr>
            <a:r>
              <a:rPr lang="en-US" dirty="0" smtClean="0"/>
              <a:t>$70,559,011 </a:t>
            </a:r>
            <a:r>
              <a:rPr lang="en-US" b="1" i="1" dirty="0" smtClean="0"/>
              <a:t>equals</a:t>
            </a:r>
            <a:r>
              <a:rPr lang="en-US" dirty="0" smtClean="0"/>
              <a:t> the previous year’s budget </a:t>
            </a:r>
            <a:r>
              <a:rPr lang="en-US" b="1" i="1" dirty="0" smtClean="0"/>
              <a:t>less</a:t>
            </a:r>
            <a:r>
              <a:rPr lang="en-US" dirty="0" smtClean="0"/>
              <a:t> one time expenditures </a:t>
            </a:r>
            <a:r>
              <a:rPr lang="en-US" b="1" i="1" dirty="0" smtClean="0"/>
              <a:t>plus</a:t>
            </a:r>
            <a:r>
              <a:rPr lang="en-US" dirty="0" smtClean="0"/>
              <a:t> contractual obligations</a:t>
            </a:r>
          </a:p>
        </p:txBody>
      </p:sp>
      <p:sp>
        <p:nvSpPr>
          <p:cNvPr id="4" name="TextBox 3"/>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5"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22</a:t>
            </a:fld>
            <a:endParaRPr lang="en-US" dirty="0"/>
          </a:p>
        </p:txBody>
      </p:sp>
    </p:spTree>
    <p:extLst>
      <p:ext uri="{BB962C8B-B14F-4D97-AF65-F5344CB8AC3E}">
        <p14:creationId xmlns:p14="http://schemas.microsoft.com/office/powerpoint/2010/main" val="902770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381000"/>
            <a:ext cx="7543800" cy="762000"/>
          </a:xfrm>
        </p:spPr>
        <p:txBody>
          <a:bodyPr>
            <a:noAutofit/>
          </a:bodyPr>
          <a:lstStyle/>
          <a:p>
            <a:pPr algn="ctr" eaLnBrk="1" hangingPunct="1"/>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Estimated Tax Rate Impact*</a:t>
            </a:r>
          </a:p>
        </p:txBody>
      </p:sp>
      <p:graphicFrame>
        <p:nvGraphicFramePr>
          <p:cNvPr id="5" name="Table 4"/>
          <p:cNvGraphicFramePr>
            <a:graphicFrameLocks noGrp="1"/>
          </p:cNvGraphicFramePr>
          <p:nvPr>
            <p:extLst>
              <p:ext uri="{D42A27DB-BD31-4B8C-83A1-F6EECF244321}">
                <p14:modId xmlns:p14="http://schemas.microsoft.com/office/powerpoint/2010/main" val="994429931"/>
              </p:ext>
            </p:extLst>
          </p:nvPr>
        </p:nvGraphicFramePr>
        <p:xfrm>
          <a:off x="762000" y="1371600"/>
          <a:ext cx="7620000" cy="3891280"/>
        </p:xfrm>
        <a:graphic>
          <a:graphicData uri="http://schemas.openxmlformats.org/drawingml/2006/table">
            <a:tbl>
              <a:tblPr firstRow="1" bandRow="1">
                <a:tableStyleId>{2D5ABB26-0587-4C30-8999-92F81FD0307C}</a:tableStyleId>
              </a:tblPr>
              <a:tblGrid>
                <a:gridCol w="1905000"/>
                <a:gridCol w="1752600"/>
                <a:gridCol w="2743200"/>
                <a:gridCol w="1219200"/>
              </a:tblGrid>
              <a:tr h="457200">
                <a:tc>
                  <a:txBody>
                    <a:bodyPr/>
                    <a:lstStyle/>
                    <a:p>
                      <a:endParaRPr lang="en-US" sz="24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tcPr>
                </a:tc>
                <a:tc>
                  <a:txBody>
                    <a:bodyPr/>
                    <a:lstStyle/>
                    <a:p>
                      <a:pPr algn="r"/>
                      <a:r>
                        <a:rPr lang="en-US" sz="2400" u="none" dirty="0" smtClean="0">
                          <a:latin typeface="Calibri" panose="020F0502020204030204" pitchFamily="34" charset="0"/>
                        </a:rPr>
                        <a:t>2016</a:t>
                      </a:r>
                      <a:endParaRPr lang="en-US" sz="2400" u="none"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u="none" dirty="0" smtClean="0">
                          <a:latin typeface="Calibri" panose="020F0502020204030204" pitchFamily="34" charset="0"/>
                        </a:rPr>
                        <a:t>Recommended</a:t>
                      </a:r>
                      <a:endParaRPr lang="en-US" sz="2400" u="none"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u="none" dirty="0" smtClean="0">
                          <a:latin typeface="Calibri" panose="020F0502020204030204" pitchFamily="34" charset="0"/>
                        </a:rPr>
                        <a:t>Default</a:t>
                      </a:r>
                      <a:r>
                        <a:rPr lang="en-US" sz="2400" u="none" baseline="0" dirty="0" smtClean="0">
                          <a:latin typeface="Calibri" panose="020F0502020204030204" pitchFamily="34" charset="0"/>
                        </a:rPr>
                        <a:t> </a:t>
                      </a:r>
                      <a:endParaRPr lang="en-US" sz="2400" u="none"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680">
                <a:tc>
                  <a:txBody>
                    <a:bodyPr/>
                    <a:lstStyle/>
                    <a:p>
                      <a:endParaRPr lang="en-US" sz="900" dirty="0">
                        <a:latin typeface="Calibri" panose="020F05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r"/>
                      <a:endParaRPr lang="en-US" sz="9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9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9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lang="en-US" sz="2400" dirty="0" smtClean="0">
                          <a:latin typeface="Calibri" panose="020F0502020204030204" pitchFamily="34" charset="0"/>
                        </a:rPr>
                        <a:t>ATKINSON</a:t>
                      </a:r>
                      <a:endParaRPr lang="en-US" sz="2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$14.40</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rPr>
                        <a:t>$15.02</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$15.13</a:t>
                      </a:r>
                      <a:endParaRPr lang="en-US" sz="24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lang="en-US" sz="2400" dirty="0" smtClean="0">
                          <a:latin typeface="Calibri" panose="020F0502020204030204" pitchFamily="34" charset="0"/>
                        </a:rPr>
                        <a:t>DANVILLE</a:t>
                      </a:r>
                      <a:endParaRPr lang="en-US" sz="2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$21.23</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rPr>
                        <a:t>$22.81</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$22.93</a:t>
                      </a:r>
                      <a:endParaRPr lang="en-US" sz="24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lang="en-US" sz="2400" dirty="0" smtClean="0">
                          <a:latin typeface="Calibri" panose="020F0502020204030204" pitchFamily="34" charset="0"/>
                        </a:rPr>
                        <a:t>PLAISTOW</a:t>
                      </a:r>
                      <a:endParaRPr lang="en-US" sz="2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$16.09</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rPr>
                        <a:t>$17.20</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$17.31</a:t>
                      </a:r>
                      <a:endParaRPr lang="en-US" sz="24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lang="en-US" sz="2400" dirty="0" smtClean="0">
                          <a:latin typeface="Calibri" panose="020F0502020204030204" pitchFamily="34" charset="0"/>
                        </a:rPr>
                        <a:t>SANDOWN</a:t>
                      </a:r>
                      <a:endParaRPr lang="en-US" sz="2400" dirty="0">
                        <a:latin typeface="Calibri" panose="020F050202020403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$22.88</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Calibri" panose="020F0502020204030204" pitchFamily="34" charset="0"/>
                        </a:rPr>
                        <a:t>$24.85</a:t>
                      </a:r>
                      <a:endParaRPr lang="en-US" sz="2400" dirty="0">
                        <a:latin typeface="Calibri" panose="020F05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2400" dirty="0" smtClean="0">
                          <a:latin typeface="Calibri" panose="020F0502020204030204" pitchFamily="34" charset="0"/>
                        </a:rPr>
                        <a:t>$24.98</a:t>
                      </a:r>
                      <a:endParaRPr lang="en-US" sz="2400" dirty="0">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468" name="TextBox 5"/>
          <p:cNvSpPr txBox="1">
            <a:spLocks noChangeArrowheads="1"/>
          </p:cNvSpPr>
          <p:nvPr/>
        </p:nvSpPr>
        <p:spPr bwMode="auto">
          <a:xfrm>
            <a:off x="762000" y="5638800"/>
            <a:ext cx="7543800" cy="369332"/>
          </a:xfrm>
          <a:prstGeom prst="rect">
            <a:avLst/>
          </a:prstGeom>
          <a:noFill/>
          <a:ln w="9525">
            <a:noFill/>
            <a:miter lim="800000"/>
            <a:headEnd/>
            <a:tailEnd/>
          </a:ln>
        </p:spPr>
        <p:txBody>
          <a:bodyPr>
            <a:spAutoFit/>
          </a:bodyPr>
          <a:lstStyle/>
          <a:p>
            <a:r>
              <a:rPr lang="en-US" sz="1800" dirty="0">
                <a:latin typeface="Calibri" panose="020F0502020204030204" pitchFamily="34" charset="0"/>
              </a:rPr>
              <a:t>* Combined local and state school rate</a:t>
            </a:r>
          </a:p>
        </p:txBody>
      </p:sp>
      <p:sp>
        <p:nvSpPr>
          <p:cNvPr id="3" name="Slide Number Placeholder 2"/>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3 – Capital Reserve Fund</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7" name="Content Placeholder 16"/>
          <p:cNvSpPr>
            <a:spLocks noGrp="1"/>
          </p:cNvSpPr>
          <p:nvPr>
            <p:ph idx="1"/>
          </p:nvPr>
        </p:nvSpPr>
        <p:spPr>
          <a:xfrm>
            <a:off x="152400" y="1295400"/>
            <a:ext cx="8839200" cy="4572000"/>
          </a:xfrm>
        </p:spPr>
        <p:txBody>
          <a:bodyPr>
            <a:noAutofit/>
          </a:bodyPr>
          <a:lstStyle/>
          <a:p>
            <a:pPr marL="0" indent="0" algn="just">
              <a:lnSpc>
                <a:spcPct val="114000"/>
              </a:lnSpc>
              <a:spcBef>
                <a:spcPts val="0"/>
              </a:spcBef>
              <a:buNone/>
            </a:pPr>
            <a:r>
              <a:rPr lang="en-US" sz="2600" dirty="0" smtClean="0">
                <a:solidFill>
                  <a:schemeClr val="tx1"/>
                </a:solidFill>
                <a:latin typeface="Calibri" panose="020F0502020204030204" pitchFamily="34" charset="0"/>
              </a:rPr>
              <a:t>Shall </a:t>
            </a:r>
            <a:r>
              <a:rPr lang="en-US" sz="2600" dirty="0">
                <a:solidFill>
                  <a:schemeClr val="tx1"/>
                </a:solidFill>
                <a:latin typeface="Calibri" panose="020F0502020204030204" pitchFamily="34" charset="0"/>
              </a:rPr>
              <a:t>the voters of the Timberlane Regional School District raise and appropriate up to </a:t>
            </a:r>
            <a:r>
              <a:rPr lang="en-US" sz="2600" b="1" dirty="0">
                <a:solidFill>
                  <a:schemeClr val="tx1"/>
                </a:solidFill>
                <a:latin typeface="Calibri" panose="020F0502020204030204" pitchFamily="34" charset="0"/>
              </a:rPr>
              <a:t>$250,000 </a:t>
            </a:r>
            <a:r>
              <a:rPr lang="en-US" sz="2600" dirty="0">
                <a:solidFill>
                  <a:schemeClr val="tx1"/>
                </a:solidFill>
                <a:latin typeface="Calibri" panose="020F0502020204030204" pitchFamily="34" charset="0"/>
              </a:rPr>
              <a:t>to be placed in the School Building Construction, Reconstruction, Capital Improvement and Land Purchase Capital Reserve Fund established in 1996, with such amount to be transferred from those funds in the June 30, </a:t>
            </a:r>
            <a:r>
              <a:rPr lang="en-US" sz="2600" dirty="0" smtClean="0">
                <a:solidFill>
                  <a:schemeClr val="tx1"/>
                </a:solidFill>
                <a:latin typeface="Calibri" panose="020F0502020204030204" pitchFamily="34" charset="0"/>
              </a:rPr>
              <a:t>2017 </a:t>
            </a:r>
            <a:r>
              <a:rPr lang="en-US" sz="2600" dirty="0">
                <a:solidFill>
                  <a:schemeClr val="tx1"/>
                </a:solidFill>
                <a:latin typeface="Calibri" panose="020F0502020204030204" pitchFamily="34" charset="0"/>
              </a:rPr>
              <a:t>unassigned fund balance available for transfer on July 1 of this year which were apportioned as Capital Expenses in </a:t>
            </a:r>
            <a:r>
              <a:rPr lang="en-US" sz="2600" dirty="0" smtClean="0">
                <a:solidFill>
                  <a:schemeClr val="tx1"/>
                </a:solidFill>
                <a:latin typeface="Calibri" panose="020F0502020204030204" pitchFamily="34" charset="0"/>
              </a:rPr>
              <a:t>2016-2017 </a:t>
            </a:r>
            <a:r>
              <a:rPr lang="en-US" sz="2600" dirty="0">
                <a:solidFill>
                  <a:schemeClr val="tx1"/>
                </a:solidFill>
                <a:latin typeface="Calibri" panose="020F0502020204030204" pitchFamily="34" charset="0"/>
              </a:rPr>
              <a:t>in accordance with Article 6 of the Timberlane Regional School District Articles of Agreement? No amount to be raised by taxation. (MAJORITY VOTE REQUIRED</a:t>
            </a:r>
            <a:r>
              <a:rPr lang="en-US" sz="2600" dirty="0" smtClean="0">
                <a:solidFill>
                  <a:schemeClr val="tx1"/>
                </a:solidFill>
                <a:latin typeface="Calibri" panose="020F0502020204030204" pitchFamily="34" charset="0"/>
              </a:rPr>
              <a:t>)</a:t>
            </a:r>
            <a:endParaRPr lang="en-US" sz="2600" dirty="0">
              <a:solidFill>
                <a:schemeClr val="tx1"/>
              </a:solidFill>
              <a:latin typeface="Calibri" panose="020F0502020204030204" pitchFamily="34" charset="0"/>
            </a:endParaRPr>
          </a:p>
        </p:txBody>
      </p:sp>
      <p:sp>
        <p:nvSpPr>
          <p:cNvPr id="7169" name="Rectangle 1"/>
          <p:cNvSpPr>
            <a:spLocks noChangeAspect="1" noChangeArrowheads="1"/>
          </p:cNvSpPr>
          <p:nvPr/>
        </p:nvSpPr>
        <p:spPr bwMode="auto">
          <a:xfrm>
            <a:off x="152400" y="3250049"/>
            <a:ext cx="8839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ambria" pitchFamily="18" charset="0"/>
            </a:endParaRP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24</a:t>
            </a:fld>
            <a:endParaRPr lang="en-US" dirty="0"/>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3669336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3 – Capital Reserve Fund</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7169" name="Rectangle 1"/>
          <p:cNvSpPr>
            <a:spLocks noChangeAspect="1" noChangeArrowheads="1"/>
          </p:cNvSpPr>
          <p:nvPr/>
        </p:nvSpPr>
        <p:spPr bwMode="auto">
          <a:xfrm>
            <a:off x="152400" y="3250049"/>
            <a:ext cx="8839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ambria" pitchFamily="18" charset="0"/>
            </a:endParaRPr>
          </a:p>
        </p:txBody>
      </p:sp>
      <p:sp>
        <p:nvSpPr>
          <p:cNvPr id="6" name="Rectangle 1"/>
          <p:cNvSpPr>
            <a:spLocks noChangeAspect="1" noChangeArrowheads="1"/>
          </p:cNvSpPr>
          <p:nvPr/>
        </p:nvSpPr>
        <p:spPr bwMode="auto">
          <a:xfrm>
            <a:off x="152400" y="2911496"/>
            <a:ext cx="8839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mj-lt"/>
              </a:rPr>
              <a:t>Recommended by the School Board 7-1-0</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latin typeface="+mj-lt"/>
              </a:rPr>
              <a:t>Recommended by the Budget Committee 10-0-0</a:t>
            </a:r>
            <a:endParaRPr kumimoji="0" lang="en-US" sz="3200" b="1" i="0" u="none" strike="noStrike" cap="none" normalizeH="0" baseline="0" dirty="0" smtClean="0">
              <a:ln>
                <a:noFill/>
              </a:ln>
              <a:effectLst/>
              <a:latin typeface="+mj-lt"/>
            </a:endParaRPr>
          </a:p>
        </p:txBody>
      </p:sp>
      <p:sp>
        <p:nvSpPr>
          <p:cNvPr id="4" name="Slide Number Placeholder 3"/>
          <p:cNvSpPr>
            <a:spLocks noGrp="1"/>
          </p:cNvSpPr>
          <p:nvPr>
            <p:ph type="sldNum" sz="quarter" idx="12"/>
          </p:nvPr>
        </p:nvSpPr>
        <p:spPr>
          <a:xfrm>
            <a:off x="8413230" y="6492875"/>
            <a:ext cx="762000" cy="365125"/>
          </a:xfrm>
        </p:spPr>
        <p:txBody>
          <a:bodyPr/>
          <a:lstStyle/>
          <a:p>
            <a:pPr>
              <a:defRPr/>
            </a:pPr>
            <a:fld id="{08175333-5311-4B8A-A731-903FCA80A940}" type="slidenum">
              <a:rPr lang="en-US" smtClean="0"/>
              <a:pPr>
                <a:defRPr/>
              </a:pPr>
              <a:t>25</a:t>
            </a:fld>
            <a:endParaRPr lang="en-US" dirty="0"/>
          </a:p>
        </p:txBody>
      </p:sp>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1948228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602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3 – Capital Reserve Fund</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7" name="Content Placeholder 16"/>
          <p:cNvSpPr>
            <a:spLocks noGrp="1"/>
          </p:cNvSpPr>
          <p:nvPr>
            <p:ph idx="1"/>
          </p:nvPr>
        </p:nvSpPr>
        <p:spPr>
          <a:xfrm>
            <a:off x="152400" y="1371600"/>
            <a:ext cx="8839200" cy="4572000"/>
          </a:xfrm>
        </p:spPr>
        <p:txBody>
          <a:bodyPr>
            <a:noAutofit/>
          </a:bodyPr>
          <a:lstStyle/>
          <a:p>
            <a:pPr marL="0" indent="0" algn="just">
              <a:lnSpc>
                <a:spcPct val="114000"/>
              </a:lnSpc>
              <a:spcBef>
                <a:spcPts val="0"/>
              </a:spcBef>
              <a:buNone/>
            </a:pPr>
            <a:r>
              <a:rPr lang="en-US" sz="2800" dirty="0">
                <a:solidFill>
                  <a:schemeClr val="tx1"/>
                </a:solidFill>
                <a:latin typeface="Calibri" panose="020F0502020204030204" pitchFamily="34" charset="0"/>
              </a:rPr>
              <a:t>[Intent: This article puts money aside for future capital improvements.  Money is only put into this Capital Reserve Fund if it is available at the end of the fiscal year.  Capital expense appropriations are calculated in accordance with the Timberlane Regional School District Articles of Agreement (Article 6) apportionment formula as follows:</a:t>
            </a:r>
          </a:p>
          <a:p>
            <a:pPr marL="0" indent="0" algn="just">
              <a:lnSpc>
                <a:spcPct val="114000"/>
              </a:lnSpc>
              <a:buNone/>
            </a:pPr>
            <a:r>
              <a:rPr lang="en-US" sz="2800" dirty="0" smtClean="0">
                <a:solidFill>
                  <a:schemeClr val="tx1"/>
                </a:solidFill>
                <a:latin typeface="Calibri" panose="020F0502020204030204" pitchFamily="34" charset="0"/>
              </a:rPr>
              <a:t>“</a:t>
            </a:r>
            <a:r>
              <a:rPr lang="en-US" sz="2800" dirty="0">
                <a:solidFill>
                  <a:schemeClr val="tx1"/>
                </a:solidFill>
                <a:latin typeface="Calibri" panose="020F0502020204030204" pitchFamily="34" charset="0"/>
              </a:rPr>
              <a:t>The capital expenses of the Timberlane Regional School District payable in each fiscal year shall be apportioned on the equalized valuation as most currently available as determined by the State Tax Commission”.]</a:t>
            </a:r>
          </a:p>
        </p:txBody>
      </p:sp>
      <p:sp>
        <p:nvSpPr>
          <p:cNvPr id="7169" name="Rectangle 1"/>
          <p:cNvSpPr>
            <a:spLocks noChangeAspect="1" noChangeArrowheads="1"/>
          </p:cNvSpPr>
          <p:nvPr/>
        </p:nvSpPr>
        <p:spPr bwMode="auto">
          <a:xfrm>
            <a:off x="152400" y="3250049"/>
            <a:ext cx="8839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effectLst/>
              <a:latin typeface="Cambria" pitchFamily="18" charset="0"/>
            </a:endParaRP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26</a:t>
            </a:fld>
            <a:endParaRPr lang="en-US" dirty="0"/>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3906039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0698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4 – 3-year Collective Bargaining Agreement (TSSU)</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7169" name="Rectangle 1"/>
          <p:cNvSpPr>
            <a:spLocks noChangeAspect="1" noChangeArrowheads="1"/>
          </p:cNvSpPr>
          <p:nvPr/>
        </p:nvSpPr>
        <p:spPr bwMode="auto">
          <a:xfrm>
            <a:off x="152400" y="1828800"/>
            <a:ext cx="8839200" cy="44784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pPr>
            <a:r>
              <a:rPr lang="en-US" sz="2600" dirty="0">
                <a:latin typeface="Calibri" panose="020F0502020204030204" pitchFamily="34" charset="0"/>
              </a:rPr>
              <a:t>Shall the voters of the Timberlane Regional School District approve the cost items included in the collective bargaining agreement reached between the Timberlane </a:t>
            </a:r>
            <a:r>
              <a:rPr lang="en-US" sz="2600" dirty="0" smtClean="0">
                <a:latin typeface="Calibri" panose="020F0502020204030204" pitchFamily="34" charset="0"/>
              </a:rPr>
              <a:t>Support Staff Union </a:t>
            </a:r>
            <a:r>
              <a:rPr lang="en-US" sz="2600" dirty="0">
                <a:latin typeface="Calibri" panose="020F0502020204030204" pitchFamily="34" charset="0"/>
              </a:rPr>
              <a:t>and the Timberlane Regional School Board, which calls for the following increases in salaries and benefits at the current staffing levels over the amount paid in the prior fiscal year</a:t>
            </a:r>
            <a:r>
              <a:rPr lang="en-US" sz="2600" dirty="0" smtClean="0">
                <a:latin typeface="Calibri" panose="020F0502020204030204" pitchFamily="34" charset="0"/>
              </a:rPr>
              <a:t>:</a:t>
            </a:r>
          </a:p>
          <a:p>
            <a:pPr algn="just">
              <a:lnSpc>
                <a:spcPct val="114000"/>
              </a:lnSpc>
            </a:pPr>
            <a:endParaRPr lang="en-US" sz="800" dirty="0">
              <a:latin typeface="Calibri" panose="020F0502020204030204" pitchFamily="34" charset="0"/>
            </a:endParaRPr>
          </a:p>
          <a:p>
            <a:pPr algn="just">
              <a:lnSpc>
                <a:spcPct val="114000"/>
              </a:lnSpc>
            </a:pPr>
            <a:r>
              <a:rPr lang="en-US" sz="2600" dirty="0" smtClean="0">
                <a:latin typeface="Calibri" panose="020F0502020204030204" pitchFamily="34" charset="0"/>
              </a:rPr>
              <a:t>Fiscal </a:t>
            </a:r>
            <a:r>
              <a:rPr lang="en-US" sz="2600" dirty="0">
                <a:latin typeface="Calibri" panose="020F0502020204030204" pitchFamily="34" charset="0"/>
              </a:rPr>
              <a:t>Year	</a:t>
            </a:r>
            <a:r>
              <a:rPr lang="en-US" sz="2600" dirty="0" smtClean="0">
                <a:latin typeface="Calibri" panose="020F0502020204030204" pitchFamily="34" charset="0"/>
              </a:rPr>
              <a:t>		</a:t>
            </a:r>
            <a:r>
              <a:rPr lang="en-US" sz="2600" u="sng" dirty="0" smtClean="0">
                <a:latin typeface="Calibri" panose="020F0502020204030204" pitchFamily="34" charset="0"/>
              </a:rPr>
              <a:t>2017-18</a:t>
            </a:r>
            <a:r>
              <a:rPr lang="en-US" sz="2600" dirty="0">
                <a:latin typeface="Calibri" panose="020F0502020204030204" pitchFamily="34" charset="0"/>
              </a:rPr>
              <a:t>	</a:t>
            </a:r>
            <a:r>
              <a:rPr lang="en-US" sz="2600" u="sng" dirty="0" smtClean="0">
                <a:latin typeface="Calibri" panose="020F0502020204030204" pitchFamily="34" charset="0"/>
              </a:rPr>
              <a:t>2018-19</a:t>
            </a:r>
            <a:r>
              <a:rPr lang="en-US" sz="2600" dirty="0">
                <a:latin typeface="Calibri" panose="020F0502020204030204" pitchFamily="34" charset="0"/>
              </a:rPr>
              <a:t>	</a:t>
            </a:r>
            <a:r>
              <a:rPr lang="en-US" sz="2600" u="sng" dirty="0" smtClean="0">
                <a:latin typeface="Calibri" panose="020F0502020204030204" pitchFamily="34" charset="0"/>
              </a:rPr>
              <a:t>2019-20</a:t>
            </a:r>
          </a:p>
          <a:p>
            <a:pPr algn="just">
              <a:lnSpc>
                <a:spcPct val="114000"/>
              </a:lnSpc>
            </a:pPr>
            <a:r>
              <a:rPr lang="en-US" sz="2600" dirty="0" smtClean="0">
                <a:latin typeface="Calibri" panose="020F0502020204030204" pitchFamily="34" charset="0"/>
              </a:rPr>
              <a:t>Estimated </a:t>
            </a:r>
            <a:r>
              <a:rPr lang="en-US" sz="2600" dirty="0">
                <a:latin typeface="Calibri" panose="020F0502020204030204" pitchFamily="34" charset="0"/>
              </a:rPr>
              <a:t>Increase	</a:t>
            </a:r>
            <a:r>
              <a:rPr lang="en-US" sz="2600" dirty="0" smtClean="0">
                <a:latin typeface="Calibri" panose="020F0502020204030204" pitchFamily="34" charset="0"/>
              </a:rPr>
              <a:t>	</a:t>
            </a:r>
            <a:r>
              <a:rPr lang="en-US" sz="2600" b="1" dirty="0" smtClean="0">
                <a:latin typeface="Calibri" panose="020F0502020204030204" pitchFamily="34" charset="0"/>
              </a:rPr>
              <a:t>$181,323</a:t>
            </a:r>
            <a:r>
              <a:rPr lang="en-US" sz="2600" b="1" dirty="0">
                <a:latin typeface="Calibri" panose="020F0502020204030204" pitchFamily="34" charset="0"/>
              </a:rPr>
              <a:t>	</a:t>
            </a:r>
            <a:r>
              <a:rPr lang="en-US" sz="2600" b="1" dirty="0" smtClean="0">
                <a:latin typeface="Calibri" panose="020F0502020204030204" pitchFamily="34" charset="0"/>
              </a:rPr>
              <a:t>$177,907</a:t>
            </a:r>
            <a:r>
              <a:rPr lang="en-US" sz="2600" b="1" dirty="0">
                <a:latin typeface="Calibri" panose="020F0502020204030204" pitchFamily="34" charset="0"/>
              </a:rPr>
              <a:t>	</a:t>
            </a:r>
            <a:r>
              <a:rPr lang="en-US" sz="2600" b="1" dirty="0" smtClean="0">
                <a:latin typeface="Calibri" panose="020F0502020204030204" pitchFamily="34" charset="0"/>
              </a:rPr>
              <a:t>$181,864</a:t>
            </a:r>
            <a:r>
              <a:rPr lang="en-US" sz="800" dirty="0">
                <a:latin typeface="Calibri" panose="020F0502020204030204" pitchFamily="34" charset="0"/>
              </a:rPr>
              <a:t>	</a:t>
            </a:r>
            <a:endParaRPr lang="en-US" sz="800" dirty="0" smtClean="0">
              <a:latin typeface="Calibri" panose="020F0502020204030204" pitchFamily="34" charset="0"/>
            </a:endParaRPr>
          </a:p>
          <a:p>
            <a:pPr algn="r">
              <a:lnSpc>
                <a:spcPct val="114000"/>
              </a:lnSpc>
            </a:pPr>
            <a:r>
              <a:rPr lang="en-US" sz="2600" b="1" dirty="0" smtClean="0">
                <a:latin typeface="Calibri" panose="020F0502020204030204" pitchFamily="34" charset="0"/>
              </a:rPr>
              <a:t>3-Year Total: $541,094</a:t>
            </a:r>
            <a:r>
              <a:rPr lang="en-US" sz="2400" dirty="0">
                <a:latin typeface="Calibri" panose="020F0502020204030204" pitchFamily="34" charset="0"/>
              </a:rPr>
              <a:t>	</a:t>
            </a:r>
          </a:p>
        </p:txBody>
      </p:sp>
      <p:sp>
        <p:nvSpPr>
          <p:cNvPr id="4" name="Slide Number Placeholder 3"/>
          <p:cNvSpPr>
            <a:spLocks noGrp="1"/>
          </p:cNvSpPr>
          <p:nvPr>
            <p:ph type="sldNum" sz="quarter" idx="12"/>
          </p:nvPr>
        </p:nvSpPr>
        <p:spPr>
          <a:xfrm>
            <a:off x="8382000" y="6486629"/>
            <a:ext cx="762000" cy="365125"/>
          </a:xfrm>
        </p:spPr>
        <p:txBody>
          <a:bodyPr/>
          <a:lstStyle/>
          <a:p>
            <a:pPr>
              <a:defRPr/>
            </a:pPr>
            <a:fld id="{08175333-5311-4B8A-A731-903FCA80A940}" type="slidenum">
              <a:rPr lang="en-US" smtClean="0"/>
              <a:pPr>
                <a:defRPr/>
              </a:pPr>
              <a:t>27</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3856057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828800"/>
            <a:ext cx="8534400" cy="3532121"/>
          </a:xfrm>
          <a:prstGeom prst="rect">
            <a:avLst/>
          </a:prstGeom>
        </p:spPr>
        <p:txBody>
          <a:bodyPr wrap="square">
            <a:spAutoFit/>
          </a:bodyPr>
          <a:lstStyle/>
          <a:p>
            <a:pPr algn="ctr"/>
            <a:r>
              <a:rPr lang="en-US" sz="3200" b="1" dirty="0" smtClean="0">
                <a:latin typeface="Calibri" panose="020F0502020204030204" pitchFamily="34" charset="0"/>
              </a:rPr>
              <a:t>AND</a:t>
            </a:r>
          </a:p>
          <a:p>
            <a:pPr algn="just">
              <a:lnSpc>
                <a:spcPct val="114000"/>
              </a:lnSpc>
            </a:pPr>
            <a:r>
              <a:rPr lang="en-US" sz="2800" dirty="0" smtClean="0">
                <a:latin typeface="Calibri" panose="020F0502020204030204" pitchFamily="34" charset="0"/>
              </a:rPr>
              <a:t>further </a:t>
            </a:r>
            <a:r>
              <a:rPr lang="en-US" sz="2800" dirty="0">
                <a:latin typeface="Calibri" panose="020F0502020204030204" pitchFamily="34" charset="0"/>
              </a:rPr>
              <a:t>to raise and appropriate the sum of </a:t>
            </a:r>
            <a:r>
              <a:rPr lang="en-US" sz="2800" b="1" dirty="0" smtClean="0">
                <a:latin typeface="Calibri" panose="020F0502020204030204" pitchFamily="34" charset="0"/>
              </a:rPr>
              <a:t>$181,323 </a:t>
            </a:r>
            <a:r>
              <a:rPr lang="en-US" sz="2800" dirty="0">
                <a:latin typeface="Calibri" panose="020F0502020204030204" pitchFamily="34" charset="0"/>
              </a:rPr>
              <a:t>for the </a:t>
            </a:r>
            <a:r>
              <a:rPr lang="en-US" sz="2800" dirty="0" smtClean="0">
                <a:latin typeface="Calibri" panose="020F0502020204030204" pitchFamily="34" charset="0"/>
              </a:rPr>
              <a:t>2017-18 </a:t>
            </a:r>
            <a:r>
              <a:rPr lang="en-US" sz="2800" dirty="0">
                <a:latin typeface="Calibri" panose="020F0502020204030204" pitchFamily="34" charset="0"/>
              </a:rPr>
              <a:t>fiscal year, such sum representing the additional costs attributable to the increase in salaries and benefits required by the new agreement over those that would be paid at the current staffing levels? (MAJORITY VOTE REQUIRED)</a:t>
            </a:r>
          </a:p>
        </p:txBody>
      </p:sp>
      <p:sp>
        <p:nvSpPr>
          <p:cNvPr id="10" name="Title 1"/>
          <p:cNvSpPr>
            <a:spLocks noGrp="1"/>
          </p:cNvSpPr>
          <p:nvPr>
            <p:ph type="title"/>
          </p:nvPr>
        </p:nvSpPr>
        <p:spPr>
          <a:xfrm>
            <a:off x="301752" y="10698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4 – 3-year Collective Bargaining Agreement (TSSU)</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a:xfrm>
            <a:off x="8382000" y="6492875"/>
            <a:ext cx="762000" cy="365125"/>
          </a:xfrm>
        </p:spPr>
        <p:txBody>
          <a:bodyPr/>
          <a:lstStyle/>
          <a:p>
            <a:pPr>
              <a:defRPr/>
            </a:pPr>
            <a:fld id="{6B940741-D660-4D2D-BE36-6DF38B991375}" type="slidenum">
              <a:rPr lang="en-US" smtClean="0"/>
              <a:pPr>
                <a:defRPr/>
              </a:pPr>
              <a:t>28</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2252366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1752" y="10698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4 – 3-year Collective Bargaining Agreement (TSSU)</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5" name="Rectangle 1"/>
          <p:cNvSpPr>
            <a:spLocks noChangeAspect="1" noChangeArrowheads="1"/>
          </p:cNvSpPr>
          <p:nvPr/>
        </p:nvSpPr>
        <p:spPr bwMode="auto">
          <a:xfrm>
            <a:off x="152400" y="2911496"/>
            <a:ext cx="8839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mj-lt"/>
              </a:rPr>
              <a:t>Recommended by the School Board 7-1-0</a:t>
            </a:r>
          </a:p>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smtClean="0">
                <a:latin typeface="+mj-lt"/>
              </a:rPr>
              <a:t>Recommended by the Budget Committee 10-0-0</a:t>
            </a:r>
            <a:endParaRPr kumimoji="0" lang="en-US" sz="3200" b="1" i="0" u="none" strike="noStrike" cap="none" normalizeH="0" baseline="0" dirty="0" smtClean="0">
              <a:ln>
                <a:noFill/>
              </a:ln>
              <a:effectLst/>
              <a:latin typeface="+mj-lt"/>
            </a:endParaRPr>
          </a:p>
        </p:txBody>
      </p:sp>
      <p:sp>
        <p:nvSpPr>
          <p:cNvPr id="3" name="Slide Number Placeholder 2"/>
          <p:cNvSpPr>
            <a:spLocks noGrp="1"/>
          </p:cNvSpPr>
          <p:nvPr>
            <p:ph type="sldNum" sz="quarter" idx="12"/>
          </p:nvPr>
        </p:nvSpPr>
        <p:spPr>
          <a:xfrm>
            <a:off x="8352020" y="6492875"/>
            <a:ext cx="762000" cy="365125"/>
          </a:xfrm>
        </p:spPr>
        <p:txBody>
          <a:bodyPr/>
          <a:lstStyle/>
          <a:p>
            <a:pPr>
              <a:defRPr/>
            </a:pPr>
            <a:fld id="{6B940741-D660-4D2D-BE36-6DF38B991375}" type="slidenum">
              <a:rPr lang="en-US" smtClean="0"/>
              <a:pPr>
                <a:defRPr/>
              </a:pPr>
              <a:t>29</a:t>
            </a:fld>
            <a:endParaRPr lang="en-US" dirty="0"/>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4088222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57200"/>
            <a:ext cx="9144000" cy="838200"/>
          </a:xfrm>
        </p:spPr>
        <p:txBody>
          <a:bodyPr>
            <a:noAutofit/>
          </a:bodyPr>
          <a:lstStyle/>
          <a:p>
            <a:pPr marL="457200" algn="ctr" eaLnBrk="1" hangingPunct="1"/>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School Board Members</a:t>
            </a:r>
          </a:p>
        </p:txBody>
      </p:sp>
      <p:graphicFrame>
        <p:nvGraphicFramePr>
          <p:cNvPr id="15" name="Table 14"/>
          <p:cNvGraphicFramePr>
            <a:graphicFrameLocks noGrp="1"/>
          </p:cNvGraphicFramePr>
          <p:nvPr>
            <p:extLst>
              <p:ext uri="{D42A27DB-BD31-4B8C-83A1-F6EECF244321}">
                <p14:modId xmlns:p14="http://schemas.microsoft.com/office/powerpoint/2010/main" val="1451241881"/>
              </p:ext>
            </p:extLst>
          </p:nvPr>
        </p:nvGraphicFramePr>
        <p:xfrm>
          <a:off x="838200" y="1981200"/>
          <a:ext cx="7391400" cy="4084320"/>
        </p:xfrm>
        <a:graphic>
          <a:graphicData uri="http://schemas.openxmlformats.org/drawingml/2006/table">
            <a:tbl>
              <a:tblPr firstRow="1" bandRow="1">
                <a:tableStyleId>{5C22544A-7EE6-4342-B048-85BDC9FD1C3A}</a:tableStyleId>
              </a:tblPr>
              <a:tblGrid>
                <a:gridCol w="3695700"/>
                <a:gridCol w="3695700"/>
              </a:tblGrid>
              <a:tr h="378092">
                <a:tc>
                  <a:txBody>
                    <a:bodyPr/>
                    <a:lstStyle/>
                    <a:p>
                      <a:pPr algn="ctr"/>
                      <a:r>
                        <a:rPr lang="en-US" sz="2000" u="sng" spc="200" baseline="0" dirty="0" smtClean="0">
                          <a:solidFill>
                            <a:schemeClr val="tx1"/>
                          </a:solidFill>
                          <a:latin typeface="Calibri" panose="020F0502020204030204" pitchFamily="34" charset="0"/>
                        </a:rPr>
                        <a:t>ATKINSON</a:t>
                      </a:r>
                      <a:endParaRPr lang="en-US" sz="2000" u="sng" spc="200" baseline="0" dirty="0">
                        <a:solidFill>
                          <a:schemeClr val="tx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u="sng" spc="200" baseline="0" dirty="0" smtClean="0">
                          <a:solidFill>
                            <a:schemeClr val="tx1"/>
                          </a:solidFill>
                          <a:latin typeface="Calibri" panose="020F0502020204030204" pitchFamily="34" charset="0"/>
                        </a:rPr>
                        <a:t>PLAISTOW</a:t>
                      </a:r>
                      <a:endParaRPr lang="en-US" sz="2000" u="sng" spc="200" baseline="0" dirty="0">
                        <a:solidFill>
                          <a:schemeClr val="tx1"/>
                        </a:solidFill>
                        <a:latin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250611">
                <a:tc>
                  <a:txBody>
                    <a:bodyPr/>
                    <a:lstStyle/>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sz="2000" baseline="0" dirty="0" smtClean="0">
                          <a:solidFill>
                            <a:schemeClr val="tx1"/>
                          </a:solidFill>
                          <a:latin typeface="Calibri" panose="020F0502020204030204" pitchFamily="34" charset="0"/>
                        </a:rPr>
                        <a:t>Jack Sapia (2017)</a:t>
                      </a:r>
                    </a:p>
                    <a:p>
                      <a:pPr marL="0" marR="0" indent="0" algn="ctr" defTabSz="914400" rtl="0" eaLnBrk="1" fontAlgn="auto" latinLnBrk="0" hangingPunct="1">
                        <a:lnSpc>
                          <a:spcPct val="100000"/>
                        </a:lnSpc>
                        <a:spcBef>
                          <a:spcPts val="0"/>
                        </a:spcBef>
                        <a:spcAft>
                          <a:spcPts val="0"/>
                        </a:spcAft>
                        <a:buClrTx/>
                        <a:buSzTx/>
                        <a:buFont typeface="Courier New" pitchFamily="49" charset="0"/>
                        <a:buNone/>
                        <a:tabLst/>
                        <a:defRPr/>
                      </a:pPr>
                      <a:r>
                        <a:rPr lang="en-US" sz="2000" baseline="0" dirty="0" smtClean="0">
                          <a:solidFill>
                            <a:schemeClr val="tx1"/>
                          </a:solidFill>
                          <a:latin typeface="Calibri" panose="020F0502020204030204" pitchFamily="34" charset="0"/>
                        </a:rPr>
                        <a:t>Gregory Spero (2018)</a:t>
                      </a:r>
                    </a:p>
                    <a:p>
                      <a:pPr marL="0" indent="0" algn="ctr">
                        <a:buFont typeface="Courier New" pitchFamily="49" charset="0"/>
                        <a:buNone/>
                      </a:pPr>
                      <a:endParaRPr lang="en-US" sz="2000" dirty="0">
                        <a:solidFill>
                          <a:schemeClr val="tx1"/>
                        </a:solidFill>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ctr"/>
                      <a:r>
                        <a:rPr lang="en-US" sz="2000" baseline="0" dirty="0" smtClean="0">
                          <a:solidFill>
                            <a:schemeClr val="tx1"/>
                          </a:solidFill>
                          <a:latin typeface="Calibri" panose="020F0502020204030204" pitchFamily="34" charset="0"/>
                        </a:rPr>
                        <a:t>Peter Bealo, Chair (2018)</a:t>
                      </a:r>
                    </a:p>
                    <a:p>
                      <a:pPr marL="0" indent="0" algn="ctr"/>
                      <a:r>
                        <a:rPr lang="en-US" sz="2000" baseline="0" dirty="0" smtClean="0">
                          <a:solidFill>
                            <a:schemeClr val="tx1"/>
                          </a:solidFill>
                          <a:latin typeface="Calibri" panose="020F0502020204030204" pitchFamily="34" charset="0"/>
                        </a:rPr>
                        <a:t>Daniel Guide (2019)</a:t>
                      </a:r>
                    </a:p>
                    <a:p>
                      <a:pPr marL="0" indent="0" algn="ctr"/>
                      <a:r>
                        <a:rPr lang="en-US" sz="2000" baseline="0" dirty="0" smtClean="0">
                          <a:solidFill>
                            <a:schemeClr val="tx1"/>
                          </a:solidFill>
                          <a:latin typeface="Calibri" panose="020F0502020204030204" pitchFamily="34" charset="0"/>
                        </a:rPr>
                        <a:t>Susan Sherman (2017)</a:t>
                      </a:r>
                    </a:p>
                    <a:p>
                      <a:pPr marL="0" indent="0" algn="ctr"/>
                      <a:endParaRPr lang="en-US" sz="2000" dirty="0">
                        <a:solidFill>
                          <a:schemeClr val="tx1"/>
                        </a:solidFill>
                        <a:latin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8092">
                <a:tc>
                  <a:txBody>
                    <a:bodyPr/>
                    <a:lstStyle/>
                    <a:p>
                      <a:pPr algn="ctr"/>
                      <a:r>
                        <a:rPr lang="en-US" sz="2000" b="1" u="sng" spc="200" baseline="0" dirty="0" smtClean="0">
                          <a:solidFill>
                            <a:schemeClr val="tx1"/>
                          </a:solidFill>
                          <a:latin typeface="Calibri" panose="020F0502020204030204" pitchFamily="34" charset="0"/>
                        </a:rPr>
                        <a:t>DANVILLE</a:t>
                      </a:r>
                      <a:endParaRPr lang="en-US" sz="2000" b="1" u="sng" spc="200" baseline="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u="sng" spc="200" baseline="0" dirty="0" smtClean="0">
                          <a:solidFill>
                            <a:schemeClr val="tx1"/>
                          </a:solidFill>
                          <a:latin typeface="Calibri" panose="020F0502020204030204" pitchFamily="34" charset="0"/>
                        </a:rPr>
                        <a:t>SANDOWN</a:t>
                      </a:r>
                      <a:endParaRPr lang="en-US" sz="2000" b="1" u="sng" spc="200" baseline="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latin typeface="Calibri" panose="020F0502020204030204" pitchFamily="34" charset="0"/>
                        </a:rPr>
                        <a:t>Rob Collins (2017)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chemeClr val="tx1"/>
                          </a:solidFill>
                          <a:latin typeface="Calibri" panose="020F0502020204030204" pitchFamily="34" charset="0"/>
                        </a:rPr>
                        <a:t>Stefanie Dube (2019)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a:r>
                        <a:rPr lang="en-US" sz="2000" b="0" baseline="0" dirty="0" smtClean="0">
                          <a:solidFill>
                            <a:schemeClr val="tx1"/>
                          </a:solidFill>
                          <a:latin typeface="Calibri" panose="020F0502020204030204" pitchFamily="34" charset="0"/>
                        </a:rPr>
                        <a:t>Donna Green (2018)</a:t>
                      </a:r>
                    </a:p>
                    <a:p>
                      <a:pPr marL="0" indent="0" algn="ctr"/>
                      <a:r>
                        <a:rPr lang="en-US" sz="2000" b="0" baseline="0" dirty="0" smtClean="0">
                          <a:solidFill>
                            <a:schemeClr val="tx1"/>
                          </a:solidFill>
                          <a:latin typeface="Calibri" panose="020F0502020204030204" pitchFamily="34" charset="0"/>
                        </a:rPr>
                        <a:t>Kelly Ward, Vice Chair (2019)</a:t>
                      </a: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8092">
                <a:tc>
                  <a:txBody>
                    <a:bodyPr/>
                    <a:lstStyle/>
                    <a:p>
                      <a:pPr algn="ct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8092">
                <a:tc gridSpan="2">
                  <a:txBody>
                    <a:bodyPr/>
                    <a:lstStyle/>
                    <a:p>
                      <a:pPr algn="ctr"/>
                      <a:endParaRPr lang="en-US" sz="2000" b="1"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b="0" dirty="0">
                        <a:solidFill>
                          <a:schemeClr val="tx1"/>
                        </a:solidFill>
                        <a:latin typeface="Cambria"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8092">
                <a:tc gridSpan="2">
                  <a:txBody>
                    <a:bodyPr/>
                    <a:lstStyle/>
                    <a:p>
                      <a:pPr algn="ctr"/>
                      <a:endParaRPr lang="en-US" sz="2000" b="0" dirty="0">
                        <a:solidFill>
                          <a:schemeClr val="tx1"/>
                        </a:solidFill>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3</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96857"/>
            <a:ext cx="8534400" cy="2677656"/>
          </a:xfrm>
          <a:prstGeom prst="rect">
            <a:avLst/>
          </a:prstGeom>
        </p:spPr>
        <p:txBody>
          <a:bodyPr wrap="square">
            <a:spAutoFit/>
          </a:bodyPr>
          <a:lstStyle/>
          <a:p>
            <a:pPr algn="just"/>
            <a:r>
              <a:rPr lang="en-US" sz="2800" dirty="0">
                <a:latin typeface="Calibri" panose="020F0502020204030204" pitchFamily="34" charset="0"/>
              </a:rPr>
              <a:t>[Intent: This article will allow the school district to enter into a </a:t>
            </a:r>
            <a:r>
              <a:rPr lang="en-US" sz="2800" dirty="0" smtClean="0">
                <a:latin typeface="Calibri" panose="020F0502020204030204" pitchFamily="34" charset="0"/>
              </a:rPr>
              <a:t>successor </a:t>
            </a:r>
            <a:r>
              <a:rPr lang="en-US" sz="2800" dirty="0">
                <a:latin typeface="Calibri" panose="020F0502020204030204" pitchFamily="34" charset="0"/>
              </a:rPr>
              <a:t>three-year contract with the Timberlane </a:t>
            </a:r>
            <a:r>
              <a:rPr lang="en-US" sz="2800" dirty="0" smtClean="0">
                <a:latin typeface="Calibri" panose="020F0502020204030204" pitchFamily="34" charset="0"/>
              </a:rPr>
              <a:t>Support Staff Union.  </a:t>
            </a:r>
            <a:r>
              <a:rPr lang="en-US" sz="2800" dirty="0">
                <a:latin typeface="Calibri" panose="020F0502020204030204" pitchFamily="34" charset="0"/>
              </a:rPr>
              <a:t>The proposed contract ratified by the union and the school board represents a </a:t>
            </a:r>
            <a:r>
              <a:rPr lang="en-US" sz="2800" dirty="0" smtClean="0">
                <a:latin typeface="Calibri" panose="020F0502020204030204" pitchFamily="34" charset="0"/>
              </a:rPr>
              <a:t>2%  </a:t>
            </a:r>
            <a:r>
              <a:rPr lang="en-US" sz="2800" dirty="0">
                <a:latin typeface="Calibri" panose="020F0502020204030204" pitchFamily="34" charset="0"/>
              </a:rPr>
              <a:t>increase in </a:t>
            </a:r>
            <a:r>
              <a:rPr lang="en-US" sz="2800" dirty="0" smtClean="0">
                <a:latin typeface="Calibri" panose="020F0502020204030204" pitchFamily="34" charset="0"/>
              </a:rPr>
              <a:t>wages and overall costs for </a:t>
            </a:r>
            <a:r>
              <a:rPr lang="en-US" sz="2800" dirty="0">
                <a:latin typeface="Calibri" panose="020F0502020204030204" pitchFamily="34" charset="0"/>
              </a:rPr>
              <a:t>year one, a </a:t>
            </a:r>
            <a:r>
              <a:rPr lang="en-US" sz="2800" dirty="0" smtClean="0">
                <a:latin typeface="Calibri" panose="020F0502020204030204" pitchFamily="34" charset="0"/>
              </a:rPr>
              <a:t>2.5% </a:t>
            </a:r>
            <a:r>
              <a:rPr lang="en-US" sz="2800" dirty="0">
                <a:latin typeface="Calibri" panose="020F0502020204030204" pitchFamily="34" charset="0"/>
              </a:rPr>
              <a:t>increase </a:t>
            </a:r>
            <a:r>
              <a:rPr lang="en-US" sz="2800" dirty="0" smtClean="0">
                <a:latin typeface="Calibri" panose="020F0502020204030204" pitchFamily="34" charset="0"/>
              </a:rPr>
              <a:t>in year </a:t>
            </a:r>
            <a:r>
              <a:rPr lang="en-US" sz="2800" dirty="0">
                <a:latin typeface="Calibri" panose="020F0502020204030204" pitchFamily="34" charset="0"/>
              </a:rPr>
              <a:t>two, and a </a:t>
            </a:r>
            <a:r>
              <a:rPr lang="en-US" sz="2800" dirty="0" smtClean="0">
                <a:latin typeface="Calibri" panose="020F0502020204030204" pitchFamily="34" charset="0"/>
              </a:rPr>
              <a:t>2.5% increase in </a:t>
            </a:r>
            <a:r>
              <a:rPr lang="en-US" sz="2800" dirty="0">
                <a:latin typeface="Calibri" panose="020F0502020204030204" pitchFamily="34" charset="0"/>
              </a:rPr>
              <a:t>year three</a:t>
            </a:r>
            <a:r>
              <a:rPr lang="en-US" sz="2800" dirty="0" smtClean="0">
                <a:latin typeface="Calibri" panose="020F0502020204030204" pitchFamily="34" charset="0"/>
              </a:rPr>
              <a:t>.] </a:t>
            </a:r>
            <a:endParaRPr lang="en-US" sz="2800" dirty="0">
              <a:latin typeface="Calibri" panose="020F0502020204030204" pitchFamily="34" charset="0"/>
            </a:endParaRPr>
          </a:p>
        </p:txBody>
      </p:sp>
      <p:sp>
        <p:nvSpPr>
          <p:cNvPr id="7" name="Title 1"/>
          <p:cNvSpPr>
            <a:spLocks noGrp="1"/>
          </p:cNvSpPr>
          <p:nvPr>
            <p:ph type="title"/>
          </p:nvPr>
        </p:nvSpPr>
        <p:spPr>
          <a:xfrm>
            <a:off x="301752" y="1069848"/>
            <a:ext cx="85344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5300" dirty="0" smtClean="0">
                <a:solidFill>
                  <a:schemeClr val="tx1"/>
                </a:solidFill>
                <a:effectLst>
                  <a:outerShdw blurRad="38100" dist="38100" dir="2700000" algn="tl">
                    <a:srgbClr val="000000">
                      <a:alpha val="43137"/>
                    </a:srgbClr>
                  </a:outerShdw>
                </a:effectLst>
                <a:latin typeface="Calibri" panose="020F0502020204030204" pitchFamily="34" charset="0"/>
              </a:rPr>
              <a:t>Article 4 – 3-year Collective Bargaining Agreement (TSSU)</a:t>
            </a:r>
            <a:endParaRPr lang="en-US" sz="53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a:xfrm>
            <a:off x="8382000" y="6465393"/>
            <a:ext cx="762000" cy="365125"/>
          </a:xfrm>
        </p:spPr>
        <p:txBody>
          <a:bodyPr/>
          <a:lstStyle/>
          <a:p>
            <a:pPr>
              <a:defRPr/>
            </a:pPr>
            <a:fld id="{6B940741-D660-4D2D-BE36-6DF38B991375}" type="slidenum">
              <a:rPr lang="en-US" smtClean="0"/>
              <a:pPr>
                <a:defRPr/>
              </a:pPr>
              <a:t>30</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14618531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48" y="152400"/>
            <a:ext cx="8839200" cy="1600200"/>
          </a:xfrm>
          <a:noFill/>
          <a:effectLst>
            <a:softEdge rad="317500"/>
          </a:effectLst>
        </p:spPr>
        <p:txBody>
          <a:bodyPr>
            <a:normAutofit/>
          </a:bodyPr>
          <a:lstStyle/>
          <a:p>
            <a:pPr algn="ctr"/>
            <a:r>
              <a:rPr lang="en-US" sz="4400" dirty="0" smtClean="0">
                <a:solidFill>
                  <a:schemeClr val="tx1"/>
                </a:solidFill>
                <a:effectLst>
                  <a:outerShdw blurRad="38100" dist="38100" dir="2700000" algn="tl">
                    <a:srgbClr val="000000">
                      <a:alpha val="43137"/>
                    </a:srgbClr>
                  </a:outerShdw>
                </a:effectLst>
                <a:latin typeface="Calibri" panose="020F0502020204030204" pitchFamily="34" charset="0"/>
              </a:rPr>
              <a:t>Article 5 – Authorization For Special Meeting On Cost Items</a:t>
            </a:r>
            <a:endParaRPr lang="en-US" sz="44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7169" name="Rectangle 1"/>
          <p:cNvSpPr>
            <a:spLocks noChangeAspect="1" noChangeArrowheads="1"/>
          </p:cNvSpPr>
          <p:nvPr/>
        </p:nvSpPr>
        <p:spPr bwMode="auto">
          <a:xfrm>
            <a:off x="156148" y="1769073"/>
            <a:ext cx="8839200" cy="40221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pPr>
            <a:r>
              <a:rPr lang="en-US" sz="2800" dirty="0" smtClean="0">
                <a:latin typeface="Calibri" panose="020F0502020204030204" pitchFamily="34" charset="0"/>
              </a:rPr>
              <a:t>Shall </a:t>
            </a:r>
            <a:r>
              <a:rPr lang="en-US" sz="2800" dirty="0">
                <a:latin typeface="Calibri" panose="020F0502020204030204" pitchFamily="34" charset="0"/>
              </a:rPr>
              <a:t>the voters of the Timberlane Regional School District, if Article 4 is defeated, authorize the Timberlane Regional School Board to call one special meeting, at its option, to address Article 4 cost items only? (Without this Article the District would have to petition Superior Court for a Special School District Meeting.  This saves the District the expense of attorney fees and court costs). (MAJORITY VOTE REQUIRED)</a:t>
            </a:r>
          </a:p>
        </p:txBody>
      </p:sp>
      <p:sp>
        <p:nvSpPr>
          <p:cNvPr id="4" name="Slide Number Placeholder 3"/>
          <p:cNvSpPr>
            <a:spLocks noGrp="1"/>
          </p:cNvSpPr>
          <p:nvPr>
            <p:ph type="sldNum" sz="quarter" idx="12"/>
          </p:nvPr>
        </p:nvSpPr>
        <p:spPr>
          <a:xfrm>
            <a:off x="8396990" y="6492875"/>
            <a:ext cx="762000" cy="365125"/>
          </a:xfrm>
        </p:spPr>
        <p:txBody>
          <a:bodyPr/>
          <a:lstStyle/>
          <a:p>
            <a:pPr>
              <a:defRPr/>
            </a:pPr>
            <a:fld id="{08175333-5311-4B8A-A731-903FCA80A940}" type="slidenum">
              <a:rPr lang="en-US" smtClean="0"/>
              <a:pPr>
                <a:defRPr/>
              </a:pPr>
              <a:t>31</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4039381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6148" y="152400"/>
            <a:ext cx="8839200" cy="1600200"/>
          </a:xfrm>
          <a:noFill/>
          <a:effectLst>
            <a:softEdge rad="317500"/>
          </a:effectLst>
        </p:spPr>
        <p:txBody>
          <a:bodyPr>
            <a:normAutofit/>
          </a:bodyPr>
          <a:lstStyle/>
          <a:p>
            <a:pPr algn="ctr"/>
            <a:r>
              <a:rPr lang="en-US" sz="4400" dirty="0" smtClean="0">
                <a:solidFill>
                  <a:schemeClr val="tx1"/>
                </a:solidFill>
                <a:effectLst>
                  <a:outerShdw blurRad="38100" dist="38100" dir="2700000" algn="tl">
                    <a:srgbClr val="000000">
                      <a:alpha val="43137"/>
                    </a:srgbClr>
                  </a:outerShdw>
                </a:effectLst>
                <a:latin typeface="Calibri" panose="020F0502020204030204" pitchFamily="34" charset="0"/>
              </a:rPr>
              <a:t>Article 5 – Authorization For Special Meeting On Cost Items</a:t>
            </a:r>
            <a:endParaRPr lang="en-US" sz="44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4" name="Rectangle 1"/>
          <p:cNvSpPr>
            <a:spLocks noChangeAspect="1" noChangeArrowheads="1"/>
          </p:cNvSpPr>
          <p:nvPr/>
        </p:nvSpPr>
        <p:spPr bwMode="auto">
          <a:xfrm>
            <a:off x="152400" y="3157717"/>
            <a:ext cx="8839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mj-lt"/>
              </a:rPr>
              <a:t>Recommended by the School Board 8-0-0</a:t>
            </a:r>
          </a:p>
        </p:txBody>
      </p:sp>
      <p:sp>
        <p:nvSpPr>
          <p:cNvPr id="3" name="Slide Number Placeholder 2"/>
          <p:cNvSpPr>
            <a:spLocks noGrp="1"/>
          </p:cNvSpPr>
          <p:nvPr>
            <p:ph type="sldNum" sz="quarter" idx="12"/>
          </p:nvPr>
        </p:nvSpPr>
        <p:spPr>
          <a:xfrm>
            <a:off x="8398239" y="6492875"/>
            <a:ext cx="762000" cy="365125"/>
          </a:xfrm>
        </p:spPr>
        <p:txBody>
          <a:bodyPr/>
          <a:lstStyle/>
          <a:p>
            <a:pPr>
              <a:defRPr/>
            </a:pPr>
            <a:fld id="{08175333-5311-4B8A-A731-903FCA80A940}" type="slidenum">
              <a:rPr lang="en-US" smtClean="0"/>
              <a:pPr>
                <a:defRPr/>
              </a:pPr>
              <a:t>32</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2293289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spect="1" noChangeArrowheads="1"/>
          </p:cNvSpPr>
          <p:nvPr/>
        </p:nvSpPr>
        <p:spPr bwMode="auto">
          <a:xfrm>
            <a:off x="156148" y="2001239"/>
            <a:ext cx="8839200" cy="1046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pPr>
            <a:r>
              <a:rPr lang="en-US" sz="2800" dirty="0">
                <a:latin typeface="Calibri" panose="020F0502020204030204" pitchFamily="34" charset="0"/>
              </a:rPr>
              <a:t>[Intent: This article is suggested by the NH Department of Revenue Administration as a cost saving measure.]</a:t>
            </a:r>
          </a:p>
        </p:txBody>
      </p:sp>
      <p:sp>
        <p:nvSpPr>
          <p:cNvPr id="6" name="Title 1"/>
          <p:cNvSpPr>
            <a:spLocks noGrp="1"/>
          </p:cNvSpPr>
          <p:nvPr>
            <p:ph type="title"/>
          </p:nvPr>
        </p:nvSpPr>
        <p:spPr>
          <a:xfrm>
            <a:off x="156148" y="152400"/>
            <a:ext cx="8839200" cy="1600200"/>
          </a:xfrm>
          <a:noFill/>
          <a:effectLst>
            <a:softEdge rad="317500"/>
          </a:effectLst>
        </p:spPr>
        <p:txBody>
          <a:bodyPr>
            <a:normAutofit/>
          </a:bodyPr>
          <a:lstStyle/>
          <a:p>
            <a:pPr algn="ctr"/>
            <a:r>
              <a:rPr lang="en-US" sz="4400" dirty="0" smtClean="0">
                <a:solidFill>
                  <a:schemeClr val="tx1"/>
                </a:solidFill>
                <a:effectLst>
                  <a:outerShdw blurRad="38100" dist="38100" dir="2700000" algn="tl">
                    <a:srgbClr val="000000">
                      <a:alpha val="43137"/>
                    </a:srgbClr>
                  </a:outerShdw>
                </a:effectLst>
                <a:latin typeface="Calibri" panose="020F0502020204030204" pitchFamily="34" charset="0"/>
              </a:rPr>
              <a:t>Article 5 – Authorization For Special Meeting On Cost Items</a:t>
            </a:r>
            <a:endParaRPr lang="en-US" sz="44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a:xfrm>
            <a:off x="8382000" y="6465393"/>
            <a:ext cx="762000" cy="365125"/>
          </a:xfrm>
        </p:spPr>
        <p:txBody>
          <a:bodyPr/>
          <a:lstStyle/>
          <a:p>
            <a:pPr>
              <a:defRPr/>
            </a:pPr>
            <a:fld id="{08175333-5311-4B8A-A731-903FCA80A940}" type="slidenum">
              <a:rPr lang="en-US" smtClean="0"/>
              <a:pPr>
                <a:defRPr/>
              </a:pPr>
              <a:t>33</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2435856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84048"/>
            <a:ext cx="88392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libri" panose="020F0502020204030204" pitchFamily="34" charset="0"/>
              </a:rPr>
              <a:t>Article 6 - Acceptance of Reports</a:t>
            </a:r>
            <a:endParaRPr lang="en-US" sz="49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6145" name="Rectangle 1"/>
          <p:cNvSpPr>
            <a:spLocks noChangeArrowheads="1"/>
          </p:cNvSpPr>
          <p:nvPr/>
        </p:nvSpPr>
        <p:spPr bwMode="auto">
          <a:xfrm>
            <a:off x="152400" y="1219200"/>
            <a:ext cx="8839200" cy="15660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lnSpc>
                <a:spcPct val="114000"/>
              </a:lnSpc>
            </a:pPr>
            <a:r>
              <a:rPr lang="en-US" sz="2800" dirty="0" smtClean="0">
                <a:latin typeface="Calibri" panose="020F0502020204030204" pitchFamily="34" charset="0"/>
              </a:rPr>
              <a:t>Shall the Timberlane Regional School District accept reports of agents, auditors, and committees as written in the 2016 Annual Report? (MAJORITY VOTE REQUIRED)</a:t>
            </a:r>
            <a:endParaRPr lang="en-US" sz="2800" dirty="0">
              <a:latin typeface="Calibri" panose="020F0502020204030204"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569589517"/>
              </p:ext>
            </p:extLst>
          </p:nvPr>
        </p:nvGraphicFramePr>
        <p:xfrm>
          <a:off x="609600" y="2895600"/>
          <a:ext cx="2362200" cy="3057246"/>
        </p:xfrm>
        <a:graphic>
          <a:graphicData uri="http://schemas.openxmlformats.org/presentationml/2006/ole">
            <mc:AlternateContent xmlns:mc="http://schemas.openxmlformats.org/markup-compatibility/2006">
              <mc:Choice xmlns:v="urn:schemas-microsoft-com:vml" Requires="v">
                <p:oleObj spid="_x0000_s80009" name="Acrobat Document" r:id="rId4" imgW="5829300" imgH="7543800" progId="AcroExch.Document.7">
                  <p:embed/>
                </p:oleObj>
              </mc:Choice>
              <mc:Fallback>
                <p:oleObj name="Acrobat Document" r:id="rId4" imgW="5829300" imgH="7543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895600"/>
                        <a:ext cx="2362200" cy="3057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06027593"/>
              </p:ext>
            </p:extLst>
          </p:nvPr>
        </p:nvGraphicFramePr>
        <p:xfrm>
          <a:off x="3359943" y="2895600"/>
          <a:ext cx="2355057" cy="3048001"/>
        </p:xfrm>
        <a:graphic>
          <a:graphicData uri="http://schemas.openxmlformats.org/presentationml/2006/ole">
            <mc:AlternateContent xmlns:mc="http://schemas.openxmlformats.org/markup-compatibility/2006">
              <mc:Choice xmlns:v="urn:schemas-microsoft-com:vml" Requires="v">
                <p:oleObj spid="_x0000_s80010" name="Acrobat Document" r:id="rId6" imgW="5829300" imgH="7543800" progId="AcroExch.Document.7">
                  <p:embed/>
                </p:oleObj>
              </mc:Choice>
              <mc:Fallback>
                <p:oleObj name="Acrobat Document" r:id="rId6" imgW="5829300" imgH="7543800" progId="AcroExch.Document.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9943" y="2895600"/>
                        <a:ext cx="2355057" cy="3048001"/>
                      </a:xfrm>
                      <a:prstGeom prst="rect">
                        <a:avLst/>
                      </a:prstGeom>
                      <a:no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579488005"/>
              </p:ext>
            </p:extLst>
          </p:nvPr>
        </p:nvGraphicFramePr>
        <p:xfrm>
          <a:off x="6096000" y="2895600"/>
          <a:ext cx="2355346" cy="3048000"/>
        </p:xfrm>
        <a:graphic>
          <a:graphicData uri="http://schemas.openxmlformats.org/presentationml/2006/ole">
            <mc:AlternateContent xmlns:mc="http://schemas.openxmlformats.org/markup-compatibility/2006">
              <mc:Choice xmlns:v="urn:schemas-microsoft-com:vml" Requires="v">
                <p:oleObj spid="_x0000_s80011" name="Acrobat Document" r:id="rId8" imgW="4663440" imgH="6035040" progId="AcroExch.Document.7">
                  <p:embed/>
                </p:oleObj>
              </mc:Choice>
              <mc:Fallback>
                <p:oleObj name="Acrobat Document" r:id="rId8" imgW="4663440" imgH="6035040" progId="AcroExch.Document.7">
                  <p:embed/>
                  <p:pic>
                    <p:nvPicPr>
                      <p:cNvPr id="0" name=""/>
                      <p:cNvPicPr/>
                      <p:nvPr/>
                    </p:nvPicPr>
                    <p:blipFill>
                      <a:blip r:embed="rId9"/>
                      <a:stretch>
                        <a:fillRect/>
                      </a:stretch>
                    </p:blipFill>
                    <p:spPr>
                      <a:xfrm>
                        <a:off x="6096000" y="2895600"/>
                        <a:ext cx="2355346" cy="3048000"/>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8364511" y="6492875"/>
            <a:ext cx="762000" cy="365125"/>
          </a:xfrm>
        </p:spPr>
        <p:txBody>
          <a:bodyPr/>
          <a:lstStyle/>
          <a:p>
            <a:pPr>
              <a:defRPr/>
            </a:pPr>
            <a:fld id="{08175333-5311-4B8A-A731-903FCA80A940}" type="slidenum">
              <a:rPr lang="en-US" smtClean="0"/>
              <a:pPr>
                <a:defRPr/>
              </a:pPr>
              <a:t>34</a:t>
            </a:fld>
            <a:endParaRPr lang="en-US" dirty="0"/>
          </a:p>
        </p:txBody>
      </p:sp>
      <p:sp>
        <p:nvSpPr>
          <p:cNvPr id="8" name="TextBox 7"/>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2063018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84048"/>
            <a:ext cx="8839200" cy="758952"/>
          </a:xfrm>
          <a:noFill/>
          <a:effectLst>
            <a:softEdge rad="317500"/>
          </a:effectLst>
        </p:spPr>
        <p:txBody>
          <a:bodyPr>
            <a:normAutofit fontScale="90000"/>
          </a:bodyPr>
          <a:lstStyle/>
          <a:p>
            <a:pPr algn="ct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700" dirty="0" smtClean="0">
                <a:solidFill>
                  <a:schemeClr val="tx1"/>
                </a:solidFill>
                <a:latin typeface="Cambria" pitchFamily="18" charset="0"/>
              </a:rPr>
              <a:t/>
            </a:r>
            <a:br>
              <a:rPr lang="en-US" sz="700" dirty="0" smtClean="0">
                <a:solidFill>
                  <a:schemeClr val="tx1"/>
                </a:solidFill>
                <a:latin typeface="Cambria" pitchFamily="18" charset="0"/>
              </a:rPr>
            </a:br>
            <a:r>
              <a:rPr lang="en-US" sz="4900" dirty="0" smtClean="0">
                <a:solidFill>
                  <a:schemeClr val="tx1"/>
                </a:solidFill>
                <a:effectLst>
                  <a:outerShdw blurRad="38100" dist="38100" dir="2700000" algn="tl">
                    <a:srgbClr val="000000">
                      <a:alpha val="43137"/>
                    </a:srgbClr>
                  </a:outerShdw>
                </a:effectLst>
                <a:latin typeface="Calibri" panose="020F0502020204030204" pitchFamily="34" charset="0"/>
              </a:rPr>
              <a:t>Article 6 - Acceptance of Reports</a:t>
            </a:r>
            <a:endParaRPr lang="en-US" sz="490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35</a:t>
            </a:fld>
            <a:endParaRPr lang="en-US" dirty="0"/>
          </a:p>
        </p:txBody>
      </p:sp>
      <p:sp>
        <p:nvSpPr>
          <p:cNvPr id="8" name="Rectangle 1"/>
          <p:cNvSpPr>
            <a:spLocks noChangeAspect="1" noChangeArrowheads="1"/>
          </p:cNvSpPr>
          <p:nvPr/>
        </p:nvSpPr>
        <p:spPr bwMode="auto">
          <a:xfrm>
            <a:off x="152400" y="3157717"/>
            <a:ext cx="8839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mj-lt"/>
              </a:rPr>
              <a:t>Recommended by the School Board 8-0-0</a:t>
            </a:r>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3543959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48" y="838200"/>
            <a:ext cx="8609351" cy="1600200"/>
          </a:xfrm>
        </p:spPr>
        <p:txBody>
          <a:bodyPr>
            <a:noAutofit/>
          </a:bodyPr>
          <a:lstStyle/>
          <a:p>
            <a:r>
              <a:rPr lang="en-US" sz="4400" dirty="0" smtClean="0">
                <a:solidFill>
                  <a:schemeClr val="tx1"/>
                </a:solidFill>
                <a:effectLst>
                  <a:outerShdw blurRad="38100" dist="38100" dir="2700000" algn="tl">
                    <a:srgbClr val="000000">
                      <a:alpha val="43137"/>
                    </a:srgbClr>
                  </a:outerShdw>
                </a:effectLst>
                <a:latin typeface="Calibri" panose="020F0502020204030204" pitchFamily="34" charset="0"/>
              </a:rPr>
              <a:t>Article 7 – Change Auditing Firms on Warrant Petition by Donna Green ET AL</a:t>
            </a:r>
            <a:endParaRPr lang="en-US" sz="4400" dirty="0">
              <a:latin typeface="Calibri" panose="020F0502020204030204" pitchFamily="34" charset="0"/>
            </a:endParaRPr>
          </a:p>
        </p:txBody>
      </p:sp>
      <p:sp>
        <p:nvSpPr>
          <p:cNvPr id="5" name="Rectangle 4"/>
          <p:cNvSpPr/>
          <p:nvPr/>
        </p:nvSpPr>
        <p:spPr>
          <a:xfrm>
            <a:off x="304800" y="2451318"/>
            <a:ext cx="8458200" cy="2677656"/>
          </a:xfrm>
          <a:prstGeom prst="rect">
            <a:avLst/>
          </a:prstGeom>
        </p:spPr>
        <p:txBody>
          <a:bodyPr wrap="square">
            <a:spAutoFit/>
          </a:bodyPr>
          <a:lstStyle/>
          <a:p>
            <a:pPr algn="just"/>
            <a:r>
              <a:rPr lang="en-US" sz="2800" dirty="0">
                <a:latin typeface="+mj-lt"/>
              </a:rPr>
              <a:t>In being subject to RSA 21-J:19, shall the Timberlane Regional School District be required to change auditing firms every four year or fewer, starting with the 2016-17 audit year, and that no auditor or firm be reappointed within eight years of their last appointment?</a:t>
            </a:r>
            <a:r>
              <a:rPr lang="en-US" sz="2800" dirty="0" smtClean="0">
                <a:latin typeface="+mj-lt"/>
              </a:rPr>
              <a:t> </a:t>
            </a:r>
            <a:r>
              <a:rPr lang="en-US" sz="2800" dirty="0">
                <a:latin typeface="+mj-lt"/>
              </a:rPr>
              <a:t>(MAJORITY VOTE REQUIRED)</a:t>
            </a: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36</a:t>
            </a:fld>
            <a:endParaRPr lang="en-US" dirty="0"/>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290770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48" y="838200"/>
            <a:ext cx="8609351" cy="1600200"/>
          </a:xfrm>
        </p:spPr>
        <p:txBody>
          <a:bodyPr>
            <a:noAutofit/>
          </a:bodyPr>
          <a:lstStyle/>
          <a:p>
            <a:r>
              <a:rPr lang="en-US" sz="4400" dirty="0" smtClean="0">
                <a:solidFill>
                  <a:schemeClr val="tx1"/>
                </a:solidFill>
                <a:effectLst>
                  <a:outerShdw blurRad="38100" dist="38100" dir="2700000" algn="tl">
                    <a:srgbClr val="000000">
                      <a:alpha val="43137"/>
                    </a:srgbClr>
                  </a:outerShdw>
                </a:effectLst>
                <a:latin typeface="Calibri" panose="020F0502020204030204" pitchFamily="34" charset="0"/>
              </a:rPr>
              <a:t>Article 7 – Change Auditing Firms on Warrant Petition by Donna Green ET AL</a:t>
            </a:r>
            <a:endParaRPr lang="en-US" sz="4400" dirty="0">
              <a:latin typeface="Calibri" panose="020F0502020204030204" pitchFamily="34" charset="0"/>
            </a:endParaRP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37</a:t>
            </a:fld>
            <a:endParaRPr lang="en-US" dirty="0"/>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7" name="Rectangle 1"/>
          <p:cNvSpPr>
            <a:spLocks noChangeAspect="1" noChangeArrowheads="1"/>
          </p:cNvSpPr>
          <p:nvPr/>
        </p:nvSpPr>
        <p:spPr bwMode="auto">
          <a:xfrm>
            <a:off x="152400" y="3157717"/>
            <a:ext cx="8839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mj-lt"/>
              </a:rPr>
              <a:t>Not recommended by the School Board 6-0-0</a:t>
            </a:r>
          </a:p>
        </p:txBody>
      </p:sp>
    </p:spTree>
    <p:extLst>
      <p:ext uri="{BB962C8B-B14F-4D97-AF65-F5344CB8AC3E}">
        <p14:creationId xmlns:p14="http://schemas.microsoft.com/office/powerpoint/2010/main" val="1145470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48" y="1600200"/>
            <a:ext cx="8609351" cy="1600200"/>
          </a:xfrm>
        </p:spPr>
        <p:txBody>
          <a:bodyPr>
            <a:noAutofit/>
          </a:bodyPr>
          <a:lstStyle/>
          <a:p>
            <a:r>
              <a:rPr lang="en-US" sz="4400" dirty="0" smtClean="0">
                <a:solidFill>
                  <a:schemeClr val="tx1"/>
                </a:solidFill>
                <a:effectLst>
                  <a:outerShdw blurRad="38100" dist="38100" dir="2700000" algn="tl">
                    <a:srgbClr val="000000">
                      <a:alpha val="43137"/>
                    </a:srgbClr>
                  </a:outerShdw>
                </a:effectLst>
                <a:latin typeface="Calibri" panose="020F0502020204030204" pitchFamily="34" charset="0"/>
              </a:rPr>
              <a:t>Article 8 – Vote of Confidence in Timberlane Regional School District Superintendent on Warrant Petition by Shawn O’Neil ET AL</a:t>
            </a:r>
            <a:endParaRPr lang="en-US" sz="4400" dirty="0">
              <a:latin typeface="Calibri" panose="020F0502020204030204" pitchFamily="34" charset="0"/>
            </a:endParaRPr>
          </a:p>
        </p:txBody>
      </p:sp>
      <p:sp>
        <p:nvSpPr>
          <p:cNvPr id="5" name="Rectangle 4"/>
          <p:cNvSpPr/>
          <p:nvPr/>
        </p:nvSpPr>
        <p:spPr>
          <a:xfrm>
            <a:off x="304800" y="3418344"/>
            <a:ext cx="8458200" cy="954107"/>
          </a:xfrm>
          <a:prstGeom prst="rect">
            <a:avLst/>
          </a:prstGeom>
        </p:spPr>
        <p:txBody>
          <a:bodyPr wrap="square">
            <a:spAutoFit/>
          </a:bodyPr>
          <a:lstStyle/>
          <a:p>
            <a:pPr algn="just"/>
            <a:r>
              <a:rPr lang="en-US" sz="2800" dirty="0" smtClean="0">
                <a:latin typeface="+mj-lt"/>
              </a:rPr>
              <a:t>Do the voters have confidence in Timberlane Superintendent, Dr. Earl Metzler?</a:t>
            </a:r>
            <a:endParaRPr lang="en-US" sz="2800" dirty="0">
              <a:latin typeface="+mj-lt"/>
            </a:endParaRP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38</a:t>
            </a:fld>
            <a:endParaRPr lang="en-US" dirty="0"/>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extLst>
      <p:ext uri="{BB962C8B-B14F-4D97-AF65-F5344CB8AC3E}">
        <p14:creationId xmlns:p14="http://schemas.microsoft.com/office/powerpoint/2010/main" val="3433979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48" y="1600200"/>
            <a:ext cx="8609351" cy="1600200"/>
          </a:xfrm>
        </p:spPr>
        <p:txBody>
          <a:bodyPr>
            <a:noAutofit/>
          </a:bodyPr>
          <a:lstStyle/>
          <a:p>
            <a:r>
              <a:rPr lang="en-US" sz="4400" dirty="0" smtClean="0">
                <a:solidFill>
                  <a:schemeClr val="tx1"/>
                </a:solidFill>
                <a:effectLst>
                  <a:outerShdw blurRad="38100" dist="38100" dir="2700000" algn="tl">
                    <a:srgbClr val="000000">
                      <a:alpha val="43137"/>
                    </a:srgbClr>
                  </a:outerShdw>
                </a:effectLst>
                <a:latin typeface="Calibri" panose="020F0502020204030204" pitchFamily="34" charset="0"/>
              </a:rPr>
              <a:t>Article 8 – Vote of Confidence in Timberlane Regional School District Superintendent on Warrant Petition by Shawn O’Neil ET AL</a:t>
            </a:r>
            <a:endParaRPr lang="en-US" sz="4400" dirty="0">
              <a:latin typeface="Calibri" panose="020F0502020204030204" pitchFamily="34" charset="0"/>
            </a:endParaRP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39</a:t>
            </a:fld>
            <a:endParaRPr lang="en-US" dirty="0"/>
          </a:p>
        </p:txBody>
      </p:sp>
      <p:sp>
        <p:nvSpPr>
          <p:cNvPr id="6" name="TextBox 5"/>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
        <p:nvSpPr>
          <p:cNvPr id="7" name="Rectangle 1"/>
          <p:cNvSpPr>
            <a:spLocks noChangeAspect="1" noChangeArrowheads="1"/>
          </p:cNvSpPr>
          <p:nvPr/>
        </p:nvSpPr>
        <p:spPr bwMode="auto">
          <a:xfrm>
            <a:off x="152400" y="3987225"/>
            <a:ext cx="8839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effectLst/>
                <a:latin typeface="+mj-lt"/>
              </a:rPr>
              <a:t>Recommended by the School Board 6-0-0</a:t>
            </a:r>
          </a:p>
        </p:txBody>
      </p:sp>
    </p:spTree>
    <p:extLst>
      <p:ext uri="{BB962C8B-B14F-4D97-AF65-F5344CB8AC3E}">
        <p14:creationId xmlns:p14="http://schemas.microsoft.com/office/powerpoint/2010/main" val="31467908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62000" y="441037"/>
            <a:ext cx="7543800" cy="701963"/>
          </a:xfrm>
        </p:spPr>
        <p:txBody>
          <a:bodyPr>
            <a:noAutofit/>
          </a:bodyPr>
          <a:lstStyle/>
          <a:p>
            <a:pPr marL="457200" algn="ctr" eaLnBrk="1" hangingPunct="1"/>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Meeting Rules</a:t>
            </a:r>
          </a:p>
        </p:txBody>
      </p:sp>
      <p:sp>
        <p:nvSpPr>
          <p:cNvPr id="6" name="TextBox 5"/>
          <p:cNvSpPr txBox="1"/>
          <p:nvPr/>
        </p:nvSpPr>
        <p:spPr>
          <a:xfrm>
            <a:off x="152400" y="1235363"/>
            <a:ext cx="8839200" cy="4324261"/>
          </a:xfrm>
          <a:prstGeom prst="rect">
            <a:avLst/>
          </a:prstGeom>
          <a:noFill/>
        </p:spPr>
        <p:txBody>
          <a:bodyPr wrap="square" rtlCol="0">
            <a:spAutoFit/>
          </a:bodyPr>
          <a:lstStyle/>
          <a:p>
            <a:pPr marL="342900" indent="-342900">
              <a:spcAft>
                <a:spcPts val="600"/>
              </a:spcAft>
              <a:buAutoNum type="arabicPeriod"/>
            </a:pPr>
            <a:r>
              <a:rPr lang="en-US" sz="2000" dirty="0" smtClean="0">
                <a:latin typeface="Calibri" panose="020F0502020204030204" pitchFamily="34" charset="0"/>
              </a:rPr>
              <a:t>No smoking. Turn off cell phones or set them to vibrate.</a:t>
            </a:r>
          </a:p>
          <a:p>
            <a:pPr marL="342900" indent="-342900">
              <a:spcAft>
                <a:spcPts val="600"/>
              </a:spcAft>
              <a:buAutoNum type="arabicPeriod"/>
            </a:pPr>
            <a:r>
              <a:rPr lang="en-US" sz="2000" dirty="0" smtClean="0">
                <a:latin typeface="Calibri" panose="020F0502020204030204" pitchFamily="34" charset="0"/>
              </a:rPr>
              <a:t>Each person will treat every other participant with courtesy and respect.</a:t>
            </a:r>
          </a:p>
          <a:p>
            <a:pPr marL="342900" indent="-342900">
              <a:spcAft>
                <a:spcPts val="600"/>
              </a:spcAft>
              <a:buAutoNum type="arabicPeriod"/>
            </a:pPr>
            <a:r>
              <a:rPr lang="en-US" sz="2000" dirty="0" smtClean="0">
                <a:latin typeface="Calibri" panose="020F0502020204030204" pitchFamily="34" charset="0"/>
              </a:rPr>
              <a:t>Any voter who wishes to address the meeting will approach the microphone, be recognized by the moderator, and will then state his or her name and address, and spell the last name.</a:t>
            </a:r>
          </a:p>
          <a:p>
            <a:pPr marL="342900" indent="-342900">
              <a:spcAft>
                <a:spcPts val="600"/>
              </a:spcAft>
              <a:buAutoNum type="arabicPeriod"/>
            </a:pPr>
            <a:r>
              <a:rPr lang="en-US" sz="2000" dirty="0" smtClean="0">
                <a:latin typeface="Calibri" panose="020F0502020204030204" pitchFamily="34" charset="0"/>
              </a:rPr>
              <a:t>General comments will be limited to 3 minutes maximum.</a:t>
            </a:r>
          </a:p>
          <a:p>
            <a:pPr marL="342900" indent="-342900">
              <a:spcAft>
                <a:spcPts val="600"/>
              </a:spcAft>
              <a:buAutoNum type="arabicPeriod"/>
            </a:pPr>
            <a:r>
              <a:rPr lang="en-US" sz="2000" dirty="0" smtClean="0">
                <a:latin typeface="Calibri" panose="020F0502020204030204" pitchFamily="34" charset="0"/>
              </a:rPr>
              <a:t>Speakers shall remain at the microphone for answers to their questions.</a:t>
            </a:r>
          </a:p>
          <a:p>
            <a:pPr marL="342900" indent="-342900">
              <a:spcAft>
                <a:spcPts val="600"/>
              </a:spcAft>
              <a:buAutoNum type="arabicPeriod"/>
            </a:pPr>
            <a:r>
              <a:rPr lang="en-US" sz="2000" dirty="0" smtClean="0">
                <a:latin typeface="Calibri" panose="020F0502020204030204" pitchFamily="34" charset="0"/>
              </a:rPr>
              <a:t>All questions to the School Board, Budget Committee or other officials or meeting participants will be directed to the moderator.</a:t>
            </a:r>
          </a:p>
          <a:p>
            <a:pPr marL="342900" indent="-342900">
              <a:spcAft>
                <a:spcPts val="600"/>
              </a:spcAft>
              <a:buAutoNum type="arabicPeriod"/>
            </a:pPr>
            <a:r>
              <a:rPr lang="en-US" sz="2000" dirty="0" smtClean="0">
                <a:latin typeface="Calibri" panose="020F0502020204030204" pitchFamily="34" charset="0"/>
              </a:rPr>
              <a:t>Each voter who desires to speak on an article will be given a chance to do so before any voter is given a second opportunity to speak on the same issue.</a:t>
            </a:r>
          </a:p>
          <a:p>
            <a:pPr marL="342900" indent="-342900">
              <a:spcAft>
                <a:spcPts val="600"/>
              </a:spcAft>
              <a:buAutoNum type="arabicPeriod"/>
            </a:pPr>
            <a:r>
              <a:rPr lang="en-US" sz="2000" dirty="0" smtClean="0">
                <a:latin typeface="Calibri" panose="020F0502020204030204" pitchFamily="34" charset="0"/>
              </a:rPr>
              <a:t>Makers of motions and seconds will state their name for the district clerk.</a:t>
            </a:r>
          </a:p>
        </p:txBody>
      </p:sp>
      <p:sp>
        <p:nvSpPr>
          <p:cNvPr id="3" name="Slide Number Placeholder 2"/>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4</a:t>
            </a:fld>
            <a:endParaRPr lang="en-US" dirty="0"/>
          </a:p>
        </p:txBody>
      </p:sp>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52400" y="4194048"/>
            <a:ext cx="8839200" cy="758952"/>
          </a:xfrm>
          <a:noFill/>
          <a:effectLst>
            <a:softEdge rad="635000"/>
          </a:effectLst>
        </p:spPr>
        <p:txBody>
          <a:bodyPr>
            <a:normAutofit fontScale="90000"/>
          </a:bodyPr>
          <a:lstStyle/>
          <a:p>
            <a:pPr algn="ctr">
              <a:defRPr/>
            </a:pP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sz="800" b="1" dirty="0" smtClean="0">
                <a:solidFill>
                  <a:schemeClr val="tx1"/>
                </a:solidFill>
                <a:latin typeface="+mn-lt"/>
              </a:rPr>
              <a:t/>
            </a:r>
            <a:br>
              <a:rPr lang="en-US" sz="800" b="1" dirty="0" smtClean="0">
                <a:solidFill>
                  <a:schemeClr val="tx1"/>
                </a:solidFill>
                <a:latin typeface="+mn-lt"/>
              </a:rPr>
            </a:br>
            <a:r>
              <a:rPr lang="en-US" sz="2700" dirty="0" smtClean="0">
                <a:solidFill>
                  <a:schemeClr val="tx1"/>
                </a:solidFill>
                <a:latin typeface="Cambria" pitchFamily="18" charset="0"/>
              </a:rPr>
              <a:t/>
            </a:r>
            <a:br>
              <a:rPr lang="en-US" sz="2700" dirty="0" smtClean="0">
                <a:solidFill>
                  <a:schemeClr val="tx1"/>
                </a:solidFill>
                <a:latin typeface="Cambria" pitchFamily="18" charset="0"/>
              </a:rPr>
            </a:br>
            <a:r>
              <a:rPr lang="en-US" sz="3600" dirty="0" smtClean="0">
                <a:solidFill>
                  <a:schemeClr val="tx1"/>
                </a:solidFill>
                <a:latin typeface="Calibri" panose="020F0502020204030204" pitchFamily="34" charset="0"/>
              </a:rPr>
              <a:t>The School Board will meet in </a:t>
            </a:r>
            <a:r>
              <a:rPr lang="en-US" sz="3600" dirty="0" smtClean="0">
                <a:solidFill>
                  <a:schemeClr val="tx1"/>
                </a:solidFill>
                <a:latin typeface="Calibri" panose="020F0502020204030204" pitchFamily="34" charset="0"/>
              </a:rPr>
              <a:t>room 719 immediately </a:t>
            </a:r>
            <a:r>
              <a:rPr lang="en-US" sz="3600" dirty="0" smtClean="0">
                <a:solidFill>
                  <a:schemeClr val="tx1"/>
                </a:solidFill>
                <a:latin typeface="Calibri" panose="020F0502020204030204" pitchFamily="34" charset="0"/>
              </a:rPr>
              <a:t>following this session to take recommendation action on the warrant.</a:t>
            </a:r>
            <a:br>
              <a:rPr lang="en-US" sz="3600" dirty="0" smtClean="0">
                <a:solidFill>
                  <a:schemeClr val="tx1"/>
                </a:solidFill>
                <a:latin typeface="Calibri" panose="020F0502020204030204" pitchFamily="34" charset="0"/>
              </a:rPr>
            </a:br>
            <a:r>
              <a:rPr lang="en-US" sz="3600" dirty="0" smtClean="0">
                <a:solidFill>
                  <a:schemeClr val="tx1"/>
                </a:solidFill>
                <a:latin typeface="Calibri" panose="020F0502020204030204" pitchFamily="34" charset="0"/>
              </a:rPr>
              <a:t> </a:t>
            </a:r>
            <a:br>
              <a:rPr lang="en-US" sz="3600" dirty="0" smtClean="0">
                <a:solidFill>
                  <a:schemeClr val="tx1"/>
                </a:solidFill>
                <a:latin typeface="Calibri" panose="020F0502020204030204" pitchFamily="34" charset="0"/>
              </a:rPr>
            </a:br>
            <a:r>
              <a:rPr lang="en-US" sz="3600" dirty="0" smtClean="0">
                <a:solidFill>
                  <a:schemeClr val="tx1"/>
                </a:solidFill>
                <a:latin typeface="Calibri" panose="020F0502020204030204" pitchFamily="34" charset="0"/>
              </a:rPr>
              <a:t>The Budget Committee will meet in room </a:t>
            </a:r>
            <a:r>
              <a:rPr lang="en-US" sz="3600" dirty="0" smtClean="0">
                <a:solidFill>
                  <a:schemeClr val="tx1"/>
                </a:solidFill>
                <a:latin typeface="Calibri" panose="020F0502020204030204" pitchFamily="34" charset="0"/>
              </a:rPr>
              <a:t>716 </a:t>
            </a:r>
            <a:r>
              <a:rPr lang="en-US" sz="3600" dirty="0" smtClean="0">
                <a:solidFill>
                  <a:schemeClr val="tx1"/>
                </a:solidFill>
                <a:latin typeface="Calibri" panose="020F0502020204030204" pitchFamily="34" charset="0"/>
              </a:rPr>
              <a:t>immediately following this session to take recommendation action on the warrant.</a:t>
            </a:r>
            <a:endParaRPr lang="en-US" sz="3600" b="1" dirty="0" smtClean="0">
              <a:solidFill>
                <a:schemeClr val="tx1"/>
              </a:solidFill>
              <a:latin typeface="Calibri" panose="020F0502020204030204" pitchFamily="34" charset="0"/>
            </a:endParaRPr>
          </a:p>
        </p:txBody>
      </p:sp>
      <p:sp>
        <p:nvSpPr>
          <p:cNvPr id="4" name="Rectangle 3"/>
          <p:cNvSpPr/>
          <p:nvPr/>
        </p:nvSpPr>
        <p:spPr>
          <a:xfrm>
            <a:off x="152402" y="448270"/>
            <a:ext cx="8839199" cy="830997"/>
          </a:xfrm>
          <a:prstGeom prst="rect">
            <a:avLst/>
          </a:prstGeom>
        </p:spPr>
        <p:txBody>
          <a:bodyPr wrap="square">
            <a:spAutoFit/>
          </a:bodyPr>
          <a:lstStyle/>
          <a:p>
            <a:pPr marL="274320" lvl="0" indent="-274320" algn="ctr" fontAlgn="auto">
              <a:spcBef>
                <a:spcPct val="20000"/>
              </a:spcBef>
              <a:spcAft>
                <a:spcPts val="0"/>
              </a:spcAft>
              <a:buClr>
                <a:srgbClr val="D16349"/>
              </a:buClr>
              <a:buSzPct val="85000"/>
            </a:pPr>
            <a:r>
              <a:rPr lang="en-US" sz="4800" dirty="0" smtClean="0">
                <a:solidFill>
                  <a:prstClr val="black"/>
                </a:solidFill>
                <a:effectLst>
                  <a:outerShdw blurRad="38100" dist="38100" dir="2700000" algn="tl">
                    <a:srgbClr val="000000">
                      <a:alpha val="43137"/>
                    </a:srgbClr>
                  </a:outerShdw>
                </a:effectLst>
                <a:latin typeface="Calibri" panose="020F0502020204030204" pitchFamily="34" charset="0"/>
              </a:rPr>
              <a:t>Special Meetings</a:t>
            </a:r>
            <a:endParaRPr lang="en-US" sz="4800" dirty="0">
              <a:solidFill>
                <a:prstClr val="black"/>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40</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idx="4294967295"/>
          </p:nvPr>
        </p:nvSpPr>
        <p:spPr>
          <a:xfrm>
            <a:off x="304800" y="5257800"/>
            <a:ext cx="8534400" cy="760413"/>
          </a:xfrm>
          <a:noFill/>
          <a:effectLst>
            <a:softEdge rad="635000"/>
          </a:effectLst>
        </p:spPr>
        <p:txBody>
          <a:bodyPr>
            <a:normAutofit fontScale="90000"/>
          </a:bodyPr>
          <a:lstStyle/>
          <a:p>
            <a:pPr marL="0" indent="0" algn="ctr">
              <a:lnSpc>
                <a:spcPct val="150000"/>
              </a:lnSpc>
            </a:pP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3600" b="1" dirty="0" smtClean="0">
                <a:solidFill>
                  <a:schemeClr val="tx1"/>
                </a:solidFill>
                <a:latin typeface="Cambria" pitchFamily="18" charset="0"/>
              </a:rPr>
              <a:t/>
            </a:r>
            <a:br>
              <a:rPr lang="en-US" sz="3600" b="1" dirty="0" smtClean="0">
                <a:solidFill>
                  <a:schemeClr val="tx1"/>
                </a:solidFill>
                <a:latin typeface="Cambria" pitchFamily="18" charset="0"/>
              </a:rPr>
            </a:br>
            <a:r>
              <a:rPr lang="en-US" sz="7300" b="1" dirty="0" smtClean="0">
                <a:solidFill>
                  <a:schemeClr val="tx1"/>
                </a:solidFill>
                <a:effectLst>
                  <a:outerShdw blurRad="38100" dist="38100" dir="2700000" algn="tl">
                    <a:srgbClr val="000000">
                      <a:alpha val="43137"/>
                    </a:srgbClr>
                  </a:outerShdw>
                </a:effectLst>
                <a:latin typeface="Calibri" panose="020F0502020204030204" pitchFamily="34" charset="0"/>
              </a:rPr>
              <a:t>MARCH 14, 2017</a:t>
            </a:r>
            <a:r>
              <a:rPr lang="en-US" sz="3600" dirty="0" smtClean="0">
                <a:solidFill>
                  <a:schemeClr val="tx1"/>
                </a:solidFill>
                <a:latin typeface="Calibri" panose="020F0502020204030204" pitchFamily="34" charset="0"/>
              </a:rPr>
              <a:t/>
            </a:r>
            <a:br>
              <a:rPr lang="en-US" sz="3600" dirty="0" smtClean="0">
                <a:solidFill>
                  <a:schemeClr val="tx1"/>
                </a:solidFill>
                <a:latin typeface="Calibri" panose="020F0502020204030204" pitchFamily="34" charset="0"/>
              </a:rPr>
            </a:br>
            <a:r>
              <a:rPr lang="en-US" sz="3600" b="1" dirty="0" smtClean="0">
                <a:solidFill>
                  <a:schemeClr val="tx1"/>
                </a:solidFill>
                <a:latin typeface="Calibri" panose="020F0502020204030204" pitchFamily="34" charset="0"/>
              </a:rPr>
              <a:t>Atkinson:</a:t>
            </a:r>
            <a:r>
              <a:rPr lang="en-US" sz="3600" dirty="0" smtClean="0">
                <a:solidFill>
                  <a:schemeClr val="tx1"/>
                </a:solidFill>
                <a:latin typeface="Calibri" panose="020F0502020204030204" pitchFamily="34" charset="0"/>
              </a:rPr>
              <a:t> Atkinson Community Center 7am-8pm</a:t>
            </a:r>
            <a:br>
              <a:rPr lang="en-US" sz="3600" dirty="0" smtClean="0">
                <a:solidFill>
                  <a:schemeClr val="tx1"/>
                </a:solidFill>
                <a:latin typeface="Calibri" panose="020F0502020204030204" pitchFamily="34" charset="0"/>
              </a:rPr>
            </a:br>
            <a:r>
              <a:rPr lang="en-US" sz="3600" b="1" dirty="0" smtClean="0">
                <a:solidFill>
                  <a:schemeClr val="tx1"/>
                </a:solidFill>
                <a:latin typeface="Calibri" panose="020F0502020204030204" pitchFamily="34" charset="0"/>
              </a:rPr>
              <a:t>Danville:</a:t>
            </a:r>
            <a:r>
              <a:rPr lang="en-US" sz="3600" dirty="0" smtClean="0">
                <a:solidFill>
                  <a:schemeClr val="tx1"/>
                </a:solidFill>
                <a:latin typeface="Calibri" panose="020F0502020204030204" pitchFamily="34" charset="0"/>
              </a:rPr>
              <a:t> Danville Community Center 8am-7pm</a:t>
            </a:r>
            <a:r>
              <a:rPr lang="en-US" sz="3600" b="1" dirty="0" smtClean="0">
                <a:solidFill>
                  <a:schemeClr val="tx1"/>
                </a:solidFill>
                <a:latin typeface="Calibri" panose="020F0502020204030204" pitchFamily="34" charset="0"/>
              </a:rPr>
              <a:t/>
            </a:r>
            <a:br>
              <a:rPr lang="en-US" sz="3600" b="1" dirty="0" smtClean="0">
                <a:solidFill>
                  <a:schemeClr val="tx1"/>
                </a:solidFill>
                <a:latin typeface="Calibri" panose="020F0502020204030204" pitchFamily="34" charset="0"/>
              </a:rPr>
            </a:br>
            <a:r>
              <a:rPr lang="en-US" sz="3600" b="1" dirty="0" smtClean="0">
                <a:solidFill>
                  <a:schemeClr val="tx1"/>
                </a:solidFill>
                <a:latin typeface="Calibri" panose="020F0502020204030204" pitchFamily="34" charset="0"/>
              </a:rPr>
              <a:t>Plaistow:</a:t>
            </a:r>
            <a:r>
              <a:rPr lang="en-US" sz="3600" dirty="0" smtClean="0">
                <a:solidFill>
                  <a:schemeClr val="tx1"/>
                </a:solidFill>
                <a:latin typeface="Calibri" panose="020F0502020204030204" pitchFamily="34" charset="0"/>
              </a:rPr>
              <a:t> Pollard School 7am-8pm</a:t>
            </a:r>
            <a:r>
              <a:rPr lang="en-US" sz="3600" b="1" dirty="0" smtClean="0">
                <a:solidFill>
                  <a:schemeClr val="tx1"/>
                </a:solidFill>
                <a:latin typeface="Calibri" panose="020F0502020204030204" pitchFamily="34" charset="0"/>
              </a:rPr>
              <a:t/>
            </a:r>
            <a:br>
              <a:rPr lang="en-US" sz="3600" b="1" dirty="0" smtClean="0">
                <a:solidFill>
                  <a:schemeClr val="tx1"/>
                </a:solidFill>
                <a:latin typeface="Calibri" panose="020F0502020204030204" pitchFamily="34" charset="0"/>
              </a:rPr>
            </a:br>
            <a:r>
              <a:rPr lang="en-US" sz="3600" b="1" dirty="0" smtClean="0">
                <a:solidFill>
                  <a:schemeClr val="tx1"/>
                </a:solidFill>
                <a:latin typeface="Calibri" panose="020F0502020204030204" pitchFamily="34" charset="0"/>
              </a:rPr>
              <a:t>Sandown:</a:t>
            </a:r>
            <a:r>
              <a:rPr lang="en-US" sz="3600" dirty="0" smtClean="0">
                <a:solidFill>
                  <a:schemeClr val="tx1"/>
                </a:solidFill>
                <a:latin typeface="Calibri" panose="020F0502020204030204" pitchFamily="34" charset="0"/>
              </a:rPr>
              <a:t> Sandown Town Hall 8am-8pm</a:t>
            </a:r>
            <a:endParaRPr lang="en-US" sz="4900" b="1" dirty="0" smtClean="0">
              <a:solidFill>
                <a:schemeClr val="tx1"/>
              </a:solidFill>
              <a:latin typeface="Calibri" panose="020F0502020204030204" pitchFamily="34" charset="0"/>
            </a:endParaRPr>
          </a:p>
        </p:txBody>
      </p:sp>
      <p:sp>
        <p:nvSpPr>
          <p:cNvPr id="4" name="Rectangle 3"/>
          <p:cNvSpPr/>
          <p:nvPr/>
        </p:nvSpPr>
        <p:spPr>
          <a:xfrm>
            <a:off x="152402" y="259140"/>
            <a:ext cx="8839199" cy="1569660"/>
          </a:xfrm>
          <a:prstGeom prst="rect">
            <a:avLst/>
          </a:prstGeom>
        </p:spPr>
        <p:txBody>
          <a:bodyPr wrap="square">
            <a:spAutoFit/>
          </a:bodyPr>
          <a:lstStyle/>
          <a:p>
            <a:pPr lvl="0" algn="ctr" fontAlgn="auto">
              <a:spcBef>
                <a:spcPct val="20000"/>
              </a:spcBef>
              <a:spcAft>
                <a:spcPts val="0"/>
              </a:spcAft>
              <a:buSzPct val="135000"/>
            </a:pPr>
            <a:r>
              <a:rPr lang="en-US" sz="9600" b="1" spc="1500" dirty="0" smtClean="0">
                <a:solidFill>
                  <a:prstClr val="black"/>
                </a:solidFill>
                <a:effectLst>
                  <a:outerShdw blurRad="38100" dist="38100" dir="2700000" algn="tl">
                    <a:srgbClr val="000000">
                      <a:alpha val="43137"/>
                    </a:srgbClr>
                  </a:outerShdw>
                </a:effectLst>
                <a:latin typeface="Calibri" panose="020F0502020204030204" pitchFamily="34" charset="0"/>
              </a:rPr>
              <a:t>VOTE</a:t>
            </a:r>
            <a:endParaRPr lang="en-US" sz="9600" b="1" spc="1500" dirty="0">
              <a:solidFill>
                <a:prstClr val="black"/>
              </a:solidFill>
              <a:effectLst>
                <a:outerShdw blurRad="38100" dist="38100" dir="2700000" algn="tl">
                  <a:srgbClr val="000000">
                    <a:alpha val="43137"/>
                  </a:srgbClr>
                </a:outerShdw>
              </a:effectLst>
              <a:latin typeface="Calibri" panose="020F0502020204030204" pitchFamily="34" charset="0"/>
            </a:endParaRPr>
          </a:p>
        </p:txBody>
      </p:sp>
      <p:sp>
        <p:nvSpPr>
          <p:cNvPr id="3" name="Slide Number Placeholder 2"/>
          <p:cNvSpPr>
            <a:spLocks noGrp="1"/>
          </p:cNvSpPr>
          <p:nvPr>
            <p:ph type="sldNum" sz="quarter" idx="12"/>
          </p:nvPr>
        </p:nvSpPr>
        <p:spPr>
          <a:xfrm>
            <a:off x="8396990" y="6511613"/>
            <a:ext cx="762000" cy="365125"/>
          </a:xfrm>
        </p:spPr>
        <p:txBody>
          <a:bodyPr/>
          <a:lstStyle/>
          <a:p>
            <a:pPr>
              <a:defRPr/>
            </a:pPr>
            <a:fld id="{5AE50EEE-B6B8-46CA-8B77-32175AF3E7FA}" type="slidenum">
              <a:rPr lang="en-US" smtClean="0"/>
              <a:pPr>
                <a:defRPr/>
              </a:pPr>
              <a:t>41</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67621" y="304800"/>
            <a:ext cx="7543800" cy="838200"/>
          </a:xfrm>
        </p:spPr>
        <p:txBody>
          <a:bodyPr>
            <a:noAutofit/>
          </a:bodyPr>
          <a:lstStyle/>
          <a:p>
            <a:pPr marL="457200" algn="ctr" eaLnBrk="1" hangingPunct="1"/>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Meeting Rules</a:t>
            </a:r>
          </a:p>
        </p:txBody>
      </p:sp>
      <p:sp>
        <p:nvSpPr>
          <p:cNvPr id="6" name="TextBox 5"/>
          <p:cNvSpPr txBox="1"/>
          <p:nvPr/>
        </p:nvSpPr>
        <p:spPr>
          <a:xfrm>
            <a:off x="152400" y="1119266"/>
            <a:ext cx="8839200" cy="5093702"/>
          </a:xfrm>
          <a:prstGeom prst="rect">
            <a:avLst/>
          </a:prstGeom>
          <a:noFill/>
        </p:spPr>
        <p:txBody>
          <a:bodyPr wrap="square" rtlCol="0">
            <a:spAutoFit/>
          </a:bodyPr>
          <a:lstStyle/>
          <a:p>
            <a:pPr marL="457200" indent="-457200">
              <a:spcAft>
                <a:spcPts val="600"/>
              </a:spcAft>
              <a:buAutoNum type="arabicPeriod" startAt="9"/>
            </a:pPr>
            <a:r>
              <a:rPr lang="en-US" sz="2000" dirty="0" smtClean="0">
                <a:latin typeface="Calibri" panose="020F0502020204030204" pitchFamily="34" charset="0"/>
              </a:rPr>
              <a:t>Only one amendment will be allowed on the floor at any one time.  No amendment to an amendment will be allowed; such proposals will be dealt with as subsequent amendments after the first amendment has been voted upon. Amendments must be in writing and signed by the voter along with their printed name.</a:t>
            </a:r>
          </a:p>
          <a:p>
            <a:pPr marL="457200" indent="-457200">
              <a:spcAft>
                <a:spcPts val="600"/>
              </a:spcAft>
              <a:buAutoNum type="arabicPeriod" startAt="9"/>
            </a:pPr>
            <a:r>
              <a:rPr lang="en-US" sz="2000" dirty="0" smtClean="0">
                <a:latin typeface="Calibri" panose="020F0502020204030204" pitchFamily="34" charset="0"/>
              </a:rPr>
              <a:t>Motions must be made in the affirmative.  No negative motions.</a:t>
            </a:r>
          </a:p>
          <a:p>
            <a:pPr marL="457200" indent="-457200">
              <a:spcAft>
                <a:spcPts val="600"/>
              </a:spcAft>
              <a:buAutoNum type="arabicPeriod" startAt="9"/>
            </a:pPr>
            <a:r>
              <a:rPr lang="en-US" sz="2000" dirty="0" smtClean="0">
                <a:latin typeface="Calibri" panose="020F0502020204030204" pitchFamily="34" charset="0"/>
              </a:rPr>
              <a:t>Secret ballots must be requested by 5 voters in writing and signed by the voters (verified by the clerk) and made before the vote on an article.</a:t>
            </a:r>
          </a:p>
          <a:p>
            <a:pPr marL="457200" indent="-457200">
              <a:spcAft>
                <a:spcPts val="600"/>
              </a:spcAft>
              <a:buAutoNum type="arabicPeriod" startAt="9"/>
            </a:pPr>
            <a:r>
              <a:rPr lang="en-US" sz="2000" dirty="0" smtClean="0">
                <a:latin typeface="Calibri" panose="020F0502020204030204" pitchFamily="34" charset="0"/>
              </a:rPr>
              <a:t>Challengers to any voice vote require 7 or more voters immediately after it is announced who then may request a written ballot.</a:t>
            </a:r>
          </a:p>
          <a:p>
            <a:pPr marL="457200" indent="-457200">
              <a:spcAft>
                <a:spcPts val="600"/>
              </a:spcAft>
              <a:buAutoNum type="arabicPeriod" startAt="9"/>
            </a:pPr>
            <a:r>
              <a:rPr lang="en-US" sz="2000" dirty="0" smtClean="0">
                <a:latin typeface="Calibri" panose="020F0502020204030204" pitchFamily="34" charset="0"/>
              </a:rPr>
              <a:t>Municipal Budget Act – 10% limit will be explained by the School Board Chair or District Attorney if necessary.</a:t>
            </a:r>
          </a:p>
          <a:p>
            <a:pPr marL="457200" indent="-457200">
              <a:spcAft>
                <a:spcPts val="600"/>
              </a:spcAft>
              <a:buAutoNum type="arabicPeriod" startAt="9"/>
            </a:pPr>
            <a:r>
              <a:rPr lang="en-US" sz="2000" dirty="0" smtClean="0">
                <a:latin typeface="Calibri" panose="020F0502020204030204" pitchFamily="34" charset="0"/>
              </a:rPr>
              <a:t>Reasonable discussion on both sides of a motion will be allowed before a “call the question” will be accepted by the moderator. A 2/3 vote is required for a call the question.</a:t>
            </a:r>
          </a:p>
        </p:txBody>
      </p:sp>
      <p:sp>
        <p:nvSpPr>
          <p:cNvPr id="3" name="Slide Number Placeholder 2"/>
          <p:cNvSpPr>
            <a:spLocks noGrp="1"/>
          </p:cNvSpPr>
          <p:nvPr>
            <p:ph type="sldNum" sz="quarter" idx="12"/>
          </p:nvPr>
        </p:nvSpPr>
        <p:spPr>
          <a:xfrm>
            <a:off x="8382000" y="6471639"/>
            <a:ext cx="762000" cy="365125"/>
          </a:xfrm>
        </p:spPr>
        <p:txBody>
          <a:bodyPr/>
          <a:lstStyle/>
          <a:p>
            <a:pPr>
              <a:defRPr/>
            </a:pPr>
            <a:fld id="{08175333-5311-4B8A-A731-903FCA80A940}" type="slidenum">
              <a:rPr lang="en-US" smtClean="0"/>
              <a:pPr>
                <a:defRPr/>
              </a:pPr>
              <a:t>5</a:t>
            </a:fld>
            <a:endParaRPr lang="en-US" dirty="0"/>
          </a:p>
        </p:txBody>
      </p:sp>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62000" y="228600"/>
            <a:ext cx="7543800" cy="914400"/>
          </a:xfrm>
        </p:spPr>
        <p:txBody>
          <a:bodyPr>
            <a:noAutofit/>
          </a:bodyPr>
          <a:lstStyle/>
          <a:p>
            <a:pPr marL="457200" algn="ctr" eaLnBrk="1" hangingPunct="1"/>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Meeting Rules</a:t>
            </a:r>
          </a:p>
        </p:txBody>
      </p:sp>
      <p:sp>
        <p:nvSpPr>
          <p:cNvPr id="6" name="TextBox 5"/>
          <p:cNvSpPr txBox="1"/>
          <p:nvPr/>
        </p:nvSpPr>
        <p:spPr>
          <a:xfrm>
            <a:off x="152400" y="1295400"/>
            <a:ext cx="8839200" cy="3708708"/>
          </a:xfrm>
          <a:prstGeom prst="rect">
            <a:avLst/>
          </a:prstGeom>
          <a:noFill/>
        </p:spPr>
        <p:txBody>
          <a:bodyPr wrap="square" rtlCol="0">
            <a:spAutoFit/>
          </a:bodyPr>
          <a:lstStyle/>
          <a:p>
            <a:pPr marL="457200" indent="-457200">
              <a:spcAft>
                <a:spcPts val="600"/>
              </a:spcAft>
            </a:pPr>
            <a:r>
              <a:rPr lang="en-US" sz="2000" dirty="0" smtClean="0">
                <a:latin typeface="Calibri" panose="020F0502020204030204" pitchFamily="34" charset="0"/>
              </a:rPr>
              <a:t>15. Any amendment of financial amounts must be stated in dollars. Percentage figures must be converted to dollar amounts.</a:t>
            </a:r>
          </a:p>
          <a:p>
            <a:pPr marL="457200" indent="-457200">
              <a:spcAft>
                <a:spcPts val="600"/>
              </a:spcAft>
            </a:pPr>
            <a:r>
              <a:rPr lang="en-US" sz="2000" dirty="0" smtClean="0">
                <a:latin typeface="Calibri" panose="020F0502020204030204" pitchFamily="34" charset="0"/>
              </a:rPr>
              <a:t>16. Upon appeal of any ruling by the moderator, a majority vote will prevail.</a:t>
            </a:r>
          </a:p>
          <a:p>
            <a:pPr marL="457200" indent="-457200">
              <a:spcAft>
                <a:spcPts val="600"/>
              </a:spcAft>
            </a:pPr>
            <a:r>
              <a:rPr lang="en-US" sz="2000" dirty="0" smtClean="0">
                <a:latin typeface="Calibri" panose="020F0502020204030204" pitchFamily="34" charset="0"/>
              </a:rPr>
              <a:t>17. Roberts Rule of Order will be used as a guide only.</a:t>
            </a:r>
          </a:p>
          <a:p>
            <a:pPr marL="457200" indent="-457200">
              <a:spcAft>
                <a:spcPts val="600"/>
              </a:spcAft>
            </a:pPr>
            <a:r>
              <a:rPr lang="en-US" sz="2000" dirty="0" smtClean="0">
                <a:latin typeface="Calibri" panose="020F0502020204030204" pitchFamily="34" charset="0"/>
              </a:rPr>
              <a:t>18. At any time during the meeting these rules may be altered by a majority vote.</a:t>
            </a:r>
          </a:p>
          <a:p>
            <a:pPr marL="457200" indent="-457200">
              <a:spcAft>
                <a:spcPts val="600"/>
              </a:spcAft>
            </a:pPr>
            <a:endParaRPr lang="en-US" sz="2000" dirty="0" smtClean="0">
              <a:latin typeface="Calibri" panose="020F0502020204030204" pitchFamily="34" charset="0"/>
            </a:endParaRPr>
          </a:p>
          <a:p>
            <a:pPr>
              <a:spcAft>
                <a:spcPts val="600"/>
              </a:spcAft>
            </a:pPr>
            <a:r>
              <a:rPr lang="en-US" sz="2000" dirty="0" smtClean="0">
                <a:latin typeface="Calibri" panose="020F0502020204030204" pitchFamily="34" charset="0"/>
              </a:rPr>
              <a:t>Without objection from the floor, we will adopt these rules for the conduct of the meeting subject to change.</a:t>
            </a:r>
          </a:p>
          <a:p>
            <a:pPr marL="457200" indent="-457200">
              <a:spcAft>
                <a:spcPts val="600"/>
              </a:spcAft>
            </a:pPr>
            <a:endParaRPr lang="en-US" sz="2000" dirty="0" smtClean="0">
              <a:latin typeface="Calibri" panose="020F0502020204030204" pitchFamily="34" charset="0"/>
            </a:endParaRPr>
          </a:p>
          <a:p>
            <a:pPr marL="457200" indent="-457200">
              <a:spcAft>
                <a:spcPts val="600"/>
              </a:spcAft>
            </a:pPr>
            <a:r>
              <a:rPr lang="en-US" sz="2000" dirty="0" smtClean="0">
                <a:latin typeface="Calibri" panose="020F0502020204030204" pitchFamily="34" charset="0"/>
              </a:rPr>
              <a:t>We are now ready to move to the Warrant.</a:t>
            </a:r>
          </a:p>
        </p:txBody>
      </p:sp>
      <p:sp>
        <p:nvSpPr>
          <p:cNvPr id="3" name="Slide Number Placeholder 2"/>
          <p:cNvSpPr>
            <a:spLocks noGrp="1"/>
          </p:cNvSpPr>
          <p:nvPr>
            <p:ph type="sldNum" sz="quarter" idx="12"/>
          </p:nvPr>
        </p:nvSpPr>
        <p:spPr>
          <a:xfrm>
            <a:off x="8396990" y="6492875"/>
            <a:ext cx="762000" cy="365125"/>
          </a:xfrm>
        </p:spPr>
        <p:txBody>
          <a:bodyPr/>
          <a:lstStyle/>
          <a:p>
            <a:pPr>
              <a:defRPr/>
            </a:pPr>
            <a:fld id="{08175333-5311-4B8A-A731-903FCA80A940}" type="slidenum">
              <a:rPr lang="en-US" smtClean="0"/>
              <a:pPr>
                <a:defRPr/>
              </a:pPr>
              <a:t>6</a:t>
            </a:fld>
            <a:endParaRPr lang="en-US" dirty="0"/>
          </a:p>
        </p:txBody>
      </p:sp>
      <p:sp>
        <p:nvSpPr>
          <p:cNvPr id="7" name="TextBox 6"/>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81000"/>
            <a:ext cx="8839200" cy="914400"/>
          </a:xfrm>
        </p:spPr>
        <p:txBody>
          <a:bodyPr>
            <a:normAutofit/>
          </a:bodyPr>
          <a:lstStyle/>
          <a:p>
            <a:pPr algn="ctr" eaLnBrk="1" hangingPunct="1">
              <a:defRPr/>
            </a:pPr>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First Session of Annual Meeting</a:t>
            </a:r>
          </a:p>
        </p:txBody>
      </p:sp>
      <p:sp>
        <p:nvSpPr>
          <p:cNvPr id="3" name="Rectangle 2"/>
          <p:cNvSpPr/>
          <p:nvPr/>
        </p:nvSpPr>
        <p:spPr>
          <a:xfrm>
            <a:off x="304800" y="1548348"/>
            <a:ext cx="8534400" cy="3785652"/>
          </a:xfrm>
          <a:prstGeom prst="rect">
            <a:avLst/>
          </a:prstGeom>
        </p:spPr>
        <p:txBody>
          <a:bodyPr wrap="square">
            <a:spAutoFit/>
          </a:bodyPr>
          <a:lstStyle/>
          <a:p>
            <a:pPr algn="just"/>
            <a:r>
              <a:rPr lang="en-US" sz="2400" dirty="0">
                <a:latin typeface="+mj-lt"/>
              </a:rPr>
              <a:t>You are hereby notified to meet at the Timberlane High School, 36 Greenough Road, Plaistow, New Hampshire, on Thursday, the </a:t>
            </a:r>
            <a:r>
              <a:rPr lang="en-US" sz="2400" dirty="0" smtClean="0">
                <a:latin typeface="+mj-lt"/>
              </a:rPr>
              <a:t>9</a:t>
            </a:r>
            <a:r>
              <a:rPr lang="en-US" sz="2400" baseline="30000" dirty="0" smtClean="0">
                <a:latin typeface="+mj-lt"/>
              </a:rPr>
              <a:t>th</a:t>
            </a:r>
            <a:r>
              <a:rPr lang="en-US" sz="2400" dirty="0" smtClean="0">
                <a:latin typeface="+mj-lt"/>
              </a:rPr>
              <a:t> </a:t>
            </a:r>
            <a:r>
              <a:rPr lang="en-US" sz="2400" dirty="0">
                <a:latin typeface="+mj-lt"/>
              </a:rPr>
              <a:t>day of February </a:t>
            </a:r>
            <a:r>
              <a:rPr lang="en-US" sz="2400" dirty="0" smtClean="0">
                <a:latin typeface="+mj-lt"/>
              </a:rPr>
              <a:t>2017, </a:t>
            </a:r>
            <a:r>
              <a:rPr lang="en-US" sz="2400" dirty="0">
                <a:latin typeface="+mj-lt"/>
              </a:rPr>
              <a:t>at 7:00 p.m.  This session shall consist of explanation, discussion, and debate of warrant articles number 2 through number </a:t>
            </a:r>
            <a:r>
              <a:rPr lang="en-US" sz="2400" dirty="0" smtClean="0">
                <a:latin typeface="+mj-lt"/>
              </a:rPr>
              <a:t>8. </a:t>
            </a:r>
            <a:r>
              <a:rPr lang="en-US" sz="2400" dirty="0">
                <a:latin typeface="+mj-lt"/>
              </a:rPr>
              <a:t>Warrant articles may be amended subject to the following limitations:  (a) warrant articles whose wording is prescribed by law shall not be amended, (b) warrant articles that are amended shall be placed on the official ballot for a final vote on the main motion, as amended, and (c) no warrant article shall be amended to eliminate the subject matter of the article.</a:t>
            </a:r>
          </a:p>
        </p:txBody>
      </p:sp>
      <p:sp>
        <p:nvSpPr>
          <p:cNvPr id="4" name="Slide Number Placeholder 3"/>
          <p:cNvSpPr>
            <a:spLocks noGrp="1"/>
          </p:cNvSpPr>
          <p:nvPr>
            <p:ph type="sldNum" sz="quarter" idx="12"/>
          </p:nvPr>
        </p:nvSpPr>
        <p:spPr>
          <a:xfrm>
            <a:off x="8382000" y="6492875"/>
            <a:ext cx="762000" cy="365125"/>
          </a:xfrm>
        </p:spPr>
        <p:txBody>
          <a:bodyPr/>
          <a:lstStyle/>
          <a:p>
            <a:pPr>
              <a:defRPr/>
            </a:pPr>
            <a:fld id="{08175333-5311-4B8A-A731-903FCA80A940}" type="slidenum">
              <a:rPr lang="en-US" smtClean="0"/>
              <a:pPr>
                <a:defRPr/>
              </a:pPr>
              <a:t>7</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04800"/>
            <a:ext cx="8839200" cy="914400"/>
          </a:xfrm>
        </p:spPr>
        <p:txBody>
          <a:bodyPr>
            <a:normAutofit/>
          </a:bodyPr>
          <a:lstStyle/>
          <a:p>
            <a:pPr algn="ctr" eaLnBrk="1" hangingPunct="1">
              <a:defRPr/>
            </a:pPr>
            <a:r>
              <a:rPr lang="en-US" sz="4800" dirty="0" smtClean="0">
                <a:solidFill>
                  <a:schemeClr val="tx1"/>
                </a:solidFill>
                <a:effectLst>
                  <a:outerShdw blurRad="38100" dist="38100" dir="2700000" algn="tl">
                    <a:srgbClr val="000000">
                      <a:alpha val="43137"/>
                    </a:srgbClr>
                  </a:outerShdw>
                </a:effectLst>
                <a:latin typeface="Calibri" panose="020F0502020204030204" pitchFamily="34" charset="0"/>
              </a:rPr>
              <a:t>Second Session of Annual Meeting</a:t>
            </a:r>
          </a:p>
        </p:txBody>
      </p:sp>
      <p:sp>
        <p:nvSpPr>
          <p:cNvPr id="9" name="Rectangle 3"/>
          <p:cNvSpPr>
            <a:spLocks noGrp="1" noChangeArrowheads="1"/>
          </p:cNvSpPr>
          <p:nvPr>
            <p:ph idx="1"/>
          </p:nvPr>
        </p:nvSpPr>
        <p:spPr>
          <a:xfrm>
            <a:off x="152400" y="1447800"/>
            <a:ext cx="8839200" cy="4953000"/>
          </a:xfrm>
        </p:spPr>
        <p:txBody>
          <a:bodyPr>
            <a:noAutofit/>
          </a:bodyPr>
          <a:lstStyle/>
          <a:p>
            <a:pPr marL="0" indent="0">
              <a:buNone/>
            </a:pPr>
            <a:r>
              <a:rPr lang="en-US" sz="2400" b="1" dirty="0" smtClean="0">
                <a:solidFill>
                  <a:schemeClr val="tx1"/>
                </a:solidFill>
                <a:latin typeface="Calibri" panose="020F0502020204030204" pitchFamily="34" charset="0"/>
              </a:rPr>
              <a:t>Second Session of Annual Meeting (Voting)</a:t>
            </a:r>
            <a:endParaRPr lang="en-US" sz="2400" dirty="0" smtClean="0">
              <a:solidFill>
                <a:schemeClr val="tx1"/>
              </a:solidFill>
              <a:latin typeface="Calibri" panose="020F0502020204030204" pitchFamily="34" charset="0"/>
            </a:endParaRPr>
          </a:p>
          <a:p>
            <a:pPr marL="0" indent="0" algn="just">
              <a:buNone/>
            </a:pPr>
            <a:r>
              <a:rPr lang="en-US" sz="2400" dirty="0" smtClean="0">
                <a:solidFill>
                  <a:schemeClr val="tx1"/>
                </a:solidFill>
                <a:latin typeface="Calibri" panose="020F0502020204030204" pitchFamily="34" charset="0"/>
              </a:rPr>
              <a:t>Voting on warrant articles number 1 through number 8 will be conducted by official ballot to be held in conjunction with town meeting voting to be held on Tuesday, the 14</a:t>
            </a:r>
            <a:r>
              <a:rPr lang="en-US" sz="2400" baseline="30000" dirty="0" smtClean="0">
                <a:solidFill>
                  <a:schemeClr val="tx1"/>
                </a:solidFill>
                <a:latin typeface="Calibri" panose="020F0502020204030204" pitchFamily="34" charset="0"/>
              </a:rPr>
              <a:t>th</a:t>
            </a:r>
            <a:r>
              <a:rPr lang="en-US" sz="2400" dirty="0" smtClean="0">
                <a:solidFill>
                  <a:schemeClr val="tx1"/>
                </a:solidFill>
                <a:latin typeface="Calibri" panose="020F0502020204030204" pitchFamily="34" charset="0"/>
              </a:rPr>
              <a:t> day of March, 2017, at the Town election polls in Atkinson, Danville, Plaistow, and Sandown, New Hampshire.  </a:t>
            </a:r>
          </a:p>
          <a:p>
            <a:pPr marL="0" indent="0" algn="just">
              <a:buNone/>
            </a:pPr>
            <a:r>
              <a:rPr lang="en-US" sz="2400" dirty="0" smtClean="0">
                <a:solidFill>
                  <a:schemeClr val="tx1"/>
                </a:solidFill>
                <a:latin typeface="Calibri" panose="020F0502020204030204" pitchFamily="34" charset="0"/>
              </a:rPr>
              <a:t> </a:t>
            </a:r>
          </a:p>
          <a:p>
            <a:pPr marL="0" indent="0" algn="ctr">
              <a:buNone/>
            </a:pPr>
            <a:r>
              <a:rPr lang="en-US" sz="2400" dirty="0" smtClean="0">
                <a:solidFill>
                  <a:schemeClr val="tx1"/>
                </a:solidFill>
                <a:latin typeface="Calibri" panose="020F0502020204030204" pitchFamily="34" charset="0"/>
              </a:rPr>
              <a:t>Atkinson will vote at the Atkinson Community Center 7am-8pm</a:t>
            </a:r>
          </a:p>
          <a:p>
            <a:pPr marL="0" indent="0" algn="ctr">
              <a:buNone/>
            </a:pPr>
            <a:r>
              <a:rPr lang="en-US" sz="2400" dirty="0" smtClean="0">
                <a:solidFill>
                  <a:schemeClr val="tx1"/>
                </a:solidFill>
                <a:latin typeface="Calibri" panose="020F0502020204030204" pitchFamily="34" charset="0"/>
              </a:rPr>
              <a:t>Danville will vote at the Danville Community Center 8am-7pm</a:t>
            </a:r>
            <a:endParaRPr lang="en-US" sz="2400" b="1" dirty="0" smtClean="0">
              <a:solidFill>
                <a:schemeClr val="tx1"/>
              </a:solidFill>
              <a:latin typeface="Calibri" panose="020F0502020204030204" pitchFamily="34" charset="0"/>
            </a:endParaRPr>
          </a:p>
          <a:p>
            <a:pPr marL="0" indent="0" algn="ctr">
              <a:buNone/>
            </a:pPr>
            <a:r>
              <a:rPr lang="en-US" sz="2400" dirty="0" smtClean="0">
                <a:solidFill>
                  <a:schemeClr val="tx1"/>
                </a:solidFill>
                <a:latin typeface="Calibri" panose="020F0502020204030204" pitchFamily="34" charset="0"/>
              </a:rPr>
              <a:t>Plaistow will vote at Pollard School 7am-8pm</a:t>
            </a:r>
            <a:endParaRPr lang="en-US" sz="2400" b="1" dirty="0" smtClean="0">
              <a:solidFill>
                <a:schemeClr val="tx1"/>
              </a:solidFill>
              <a:latin typeface="Calibri" panose="020F0502020204030204" pitchFamily="34" charset="0"/>
            </a:endParaRPr>
          </a:p>
          <a:p>
            <a:pPr marL="0" indent="0" algn="ctr">
              <a:buNone/>
            </a:pPr>
            <a:r>
              <a:rPr lang="en-US" sz="2400" dirty="0" smtClean="0">
                <a:solidFill>
                  <a:schemeClr val="tx1"/>
                </a:solidFill>
                <a:latin typeface="Calibri" panose="020F0502020204030204" pitchFamily="34" charset="0"/>
              </a:rPr>
              <a:t>Sandown will vote at the Sandown Town Hall 8am-8pm</a:t>
            </a:r>
          </a:p>
          <a:p>
            <a:pPr marL="0" indent="0">
              <a:buNone/>
            </a:pPr>
            <a:r>
              <a:rPr lang="en-US" sz="2400" dirty="0" smtClean="0">
                <a:solidFill>
                  <a:schemeClr val="tx1"/>
                </a:solidFill>
                <a:latin typeface="Calibri" panose="020F0502020204030204" pitchFamily="34" charset="0"/>
              </a:rPr>
              <a:t> </a:t>
            </a:r>
          </a:p>
        </p:txBody>
      </p:sp>
      <p:sp>
        <p:nvSpPr>
          <p:cNvPr id="3" name="Slide Number Placeholder 2"/>
          <p:cNvSpPr>
            <a:spLocks noGrp="1"/>
          </p:cNvSpPr>
          <p:nvPr>
            <p:ph type="sldNum" sz="quarter" idx="12"/>
          </p:nvPr>
        </p:nvSpPr>
        <p:spPr>
          <a:xfrm>
            <a:off x="8367010" y="6492875"/>
            <a:ext cx="762000" cy="365125"/>
          </a:xfrm>
        </p:spPr>
        <p:txBody>
          <a:bodyPr/>
          <a:lstStyle/>
          <a:p>
            <a:pPr>
              <a:defRPr/>
            </a:pPr>
            <a:fld id="{08175333-5311-4B8A-A731-903FCA80A940}" type="slidenum">
              <a:rPr lang="en-US" smtClean="0"/>
              <a:pPr>
                <a:defRPr/>
              </a:pPr>
              <a:t>8</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304800"/>
            <a:ext cx="8839200" cy="914400"/>
          </a:xfrm>
        </p:spPr>
        <p:txBody>
          <a:bodyPr>
            <a:normAutofit/>
          </a:bodyPr>
          <a:lstStyle/>
          <a:p>
            <a:pPr algn="ctr" eaLnBrk="1" hangingPunct="1">
              <a:defRPr/>
            </a:pPr>
            <a:r>
              <a:rPr lang="en-US" sz="4800" dirty="0" smtClean="0">
                <a:solidFill>
                  <a:schemeClr val="tx1"/>
                </a:solidFill>
                <a:effectLst>
                  <a:outerShdw blurRad="38100" dist="38100" dir="2700000" algn="tl">
                    <a:srgbClr val="000000">
                      <a:alpha val="43137"/>
                    </a:srgbClr>
                  </a:outerShdw>
                </a:effectLst>
              </a:rPr>
              <a:t>Article 1 – Election of Officers</a:t>
            </a:r>
          </a:p>
        </p:txBody>
      </p:sp>
      <p:sp>
        <p:nvSpPr>
          <p:cNvPr id="9" name="Rectangle 3"/>
          <p:cNvSpPr>
            <a:spLocks noGrp="1" noChangeArrowheads="1"/>
          </p:cNvSpPr>
          <p:nvPr>
            <p:ph idx="1"/>
          </p:nvPr>
        </p:nvSpPr>
        <p:spPr>
          <a:xfrm>
            <a:off x="152400" y="1295400"/>
            <a:ext cx="8839200" cy="4876800"/>
          </a:xfrm>
        </p:spPr>
        <p:txBody>
          <a:bodyPr>
            <a:noAutofit/>
          </a:bodyPr>
          <a:lstStyle/>
          <a:p>
            <a:pPr>
              <a:buClr>
                <a:schemeClr val="tx1"/>
              </a:buClr>
              <a:buNone/>
            </a:pPr>
            <a:r>
              <a:rPr lang="en-US" dirty="0" smtClean="0">
                <a:solidFill>
                  <a:schemeClr val="tx1"/>
                </a:solidFill>
                <a:latin typeface="Calibri" panose="020F0502020204030204" pitchFamily="34" charset="0"/>
              </a:rPr>
              <a:t>To </a:t>
            </a:r>
            <a:r>
              <a:rPr lang="en-US" dirty="0">
                <a:solidFill>
                  <a:schemeClr val="tx1"/>
                </a:solidFill>
                <a:latin typeface="Calibri" panose="020F0502020204030204" pitchFamily="34" charset="0"/>
              </a:rPr>
              <a:t>choose the following school district officers:	</a:t>
            </a:r>
            <a:endParaRPr lang="en-US" dirty="0" smtClean="0">
              <a:solidFill>
                <a:schemeClr val="tx1"/>
              </a:solidFill>
              <a:latin typeface="Calibri" panose="020F0502020204030204" pitchFamily="34" charset="0"/>
            </a:endParaRPr>
          </a:p>
          <a:p>
            <a:pPr>
              <a:buClr>
                <a:schemeClr val="tx1"/>
              </a:buClr>
              <a:buNone/>
            </a:pPr>
            <a:endParaRPr lang="en-US" sz="900" dirty="0">
              <a:solidFill>
                <a:schemeClr val="tx1"/>
              </a:solidFill>
              <a:latin typeface="Calibri" panose="020F0502020204030204" pitchFamily="34" charset="0"/>
            </a:endParaRPr>
          </a:p>
          <a:p>
            <a:pPr>
              <a:buClr>
                <a:schemeClr val="tx1"/>
              </a:buClr>
              <a:buNone/>
            </a:pPr>
            <a:r>
              <a:rPr lang="en-US" dirty="0" smtClean="0">
                <a:solidFill>
                  <a:schemeClr val="tx1"/>
                </a:solidFill>
                <a:latin typeface="Calibri" panose="020F0502020204030204" pitchFamily="34" charset="0"/>
              </a:rPr>
              <a:t>Atkinson </a:t>
            </a:r>
            <a:r>
              <a:rPr lang="en-US" dirty="0">
                <a:solidFill>
                  <a:schemeClr val="tx1"/>
                </a:solidFill>
                <a:latin typeface="Calibri" panose="020F0502020204030204" pitchFamily="34" charset="0"/>
              </a:rPr>
              <a:t>Voters	School Board Member	3-Year Term</a:t>
            </a:r>
          </a:p>
          <a:p>
            <a:pPr>
              <a:buClr>
                <a:schemeClr val="tx1"/>
              </a:buClr>
              <a:buNone/>
            </a:pPr>
            <a:r>
              <a:rPr lang="en-US" dirty="0" smtClean="0">
                <a:solidFill>
                  <a:schemeClr val="tx1"/>
                </a:solidFill>
                <a:latin typeface="Calibri" panose="020F0502020204030204" pitchFamily="34" charset="0"/>
              </a:rPr>
              <a:t>Danville </a:t>
            </a:r>
            <a:r>
              <a:rPr lang="en-US" dirty="0">
                <a:solidFill>
                  <a:schemeClr val="tx1"/>
                </a:solidFill>
                <a:latin typeface="Calibri" panose="020F0502020204030204" pitchFamily="34" charset="0"/>
              </a:rPr>
              <a:t>Voters	</a:t>
            </a:r>
            <a:r>
              <a:rPr lang="en-US" dirty="0" smtClean="0">
                <a:solidFill>
                  <a:schemeClr val="tx1"/>
                </a:solidFill>
                <a:latin typeface="Calibri" panose="020F0502020204030204" pitchFamily="34" charset="0"/>
              </a:rPr>
              <a:t>School </a:t>
            </a:r>
            <a:r>
              <a:rPr lang="en-US" dirty="0">
                <a:solidFill>
                  <a:schemeClr val="tx1"/>
                </a:solidFill>
                <a:latin typeface="Calibri" panose="020F0502020204030204" pitchFamily="34" charset="0"/>
              </a:rPr>
              <a:t>Board </a:t>
            </a:r>
            <a:r>
              <a:rPr lang="en-US" dirty="0" smtClean="0">
                <a:solidFill>
                  <a:schemeClr val="tx1"/>
                </a:solidFill>
                <a:latin typeface="Calibri" panose="020F0502020204030204" pitchFamily="34" charset="0"/>
              </a:rPr>
              <a:t>Member</a:t>
            </a:r>
            <a:r>
              <a:rPr lang="en-US" dirty="0">
                <a:solidFill>
                  <a:schemeClr val="tx1"/>
                </a:solidFill>
                <a:latin typeface="Calibri" panose="020F0502020204030204" pitchFamily="34" charset="0"/>
              </a:rPr>
              <a:t>	3-year </a:t>
            </a:r>
            <a:r>
              <a:rPr lang="en-US" dirty="0" smtClean="0">
                <a:solidFill>
                  <a:schemeClr val="tx1"/>
                </a:solidFill>
                <a:latin typeface="Calibri" panose="020F0502020204030204" pitchFamily="34" charset="0"/>
              </a:rPr>
              <a:t>Term</a:t>
            </a:r>
            <a:endParaRPr lang="en-US" dirty="0">
              <a:solidFill>
                <a:schemeClr val="tx1"/>
              </a:solidFill>
              <a:latin typeface="Calibri" panose="020F0502020204030204" pitchFamily="34" charset="0"/>
            </a:endParaRPr>
          </a:p>
          <a:p>
            <a:pPr>
              <a:buClr>
                <a:schemeClr val="tx1"/>
              </a:buClr>
              <a:buNone/>
            </a:pPr>
            <a:r>
              <a:rPr lang="en-US" dirty="0">
                <a:solidFill>
                  <a:schemeClr val="tx1"/>
                </a:solidFill>
                <a:latin typeface="Calibri" panose="020F0502020204030204" pitchFamily="34" charset="0"/>
              </a:rPr>
              <a:t>Plaistow Voters	</a:t>
            </a:r>
            <a:r>
              <a:rPr lang="en-US" dirty="0" smtClean="0">
                <a:solidFill>
                  <a:schemeClr val="tx1"/>
                </a:solidFill>
                <a:latin typeface="Calibri" panose="020F0502020204030204" pitchFamily="34" charset="0"/>
              </a:rPr>
              <a:t>School </a:t>
            </a:r>
            <a:r>
              <a:rPr lang="en-US" dirty="0">
                <a:solidFill>
                  <a:schemeClr val="tx1"/>
                </a:solidFill>
                <a:latin typeface="Calibri" panose="020F0502020204030204" pitchFamily="34" charset="0"/>
              </a:rPr>
              <a:t>Board Member	</a:t>
            </a:r>
            <a:r>
              <a:rPr lang="en-US" dirty="0" smtClean="0">
                <a:solidFill>
                  <a:schemeClr val="tx1"/>
                </a:solidFill>
                <a:latin typeface="Calibri" panose="020F0502020204030204" pitchFamily="34" charset="0"/>
              </a:rPr>
              <a:t>3-year Term</a:t>
            </a:r>
            <a:endParaRPr lang="en-US" dirty="0">
              <a:solidFill>
                <a:schemeClr val="tx1"/>
              </a:solidFill>
              <a:latin typeface="Calibri" panose="020F0502020204030204" pitchFamily="34" charset="0"/>
            </a:endParaRPr>
          </a:p>
          <a:p>
            <a:pPr>
              <a:buClr>
                <a:schemeClr val="tx1"/>
              </a:buClr>
              <a:buNone/>
            </a:pPr>
            <a:endParaRPr lang="en-US" sz="900" dirty="0">
              <a:solidFill>
                <a:schemeClr val="tx1"/>
              </a:solidFill>
              <a:latin typeface="Calibri" panose="020F0502020204030204" pitchFamily="34" charset="0"/>
            </a:endParaRPr>
          </a:p>
          <a:p>
            <a:pPr>
              <a:buClr>
                <a:schemeClr val="tx1"/>
              </a:buClr>
              <a:buNone/>
            </a:pPr>
            <a:r>
              <a:rPr lang="en-US" dirty="0">
                <a:solidFill>
                  <a:schemeClr val="tx1"/>
                </a:solidFill>
                <a:latin typeface="Calibri" panose="020F0502020204030204" pitchFamily="34" charset="0"/>
              </a:rPr>
              <a:t>Atkinson Voters	</a:t>
            </a:r>
            <a:r>
              <a:rPr lang="en-US" dirty="0" smtClean="0">
                <a:solidFill>
                  <a:schemeClr val="tx1"/>
                </a:solidFill>
                <a:latin typeface="Calibri" panose="020F0502020204030204" pitchFamily="34" charset="0"/>
              </a:rPr>
              <a:t>Budget </a:t>
            </a:r>
            <a:r>
              <a:rPr lang="en-US" dirty="0">
                <a:solidFill>
                  <a:schemeClr val="tx1"/>
                </a:solidFill>
                <a:latin typeface="Calibri" panose="020F0502020204030204" pitchFamily="34" charset="0"/>
              </a:rPr>
              <a:t>Committee Member	</a:t>
            </a:r>
            <a:r>
              <a:rPr lang="en-US" dirty="0" smtClean="0">
                <a:solidFill>
                  <a:schemeClr val="tx1"/>
                </a:solidFill>
                <a:latin typeface="Calibri" panose="020F0502020204030204" pitchFamily="34" charset="0"/>
              </a:rPr>
              <a:t>3-Year Term</a:t>
            </a:r>
            <a:endParaRPr lang="en-US" dirty="0">
              <a:solidFill>
                <a:schemeClr val="tx1"/>
              </a:solidFill>
              <a:latin typeface="Calibri" panose="020F0502020204030204" pitchFamily="34" charset="0"/>
            </a:endParaRPr>
          </a:p>
          <a:p>
            <a:pPr>
              <a:buClr>
                <a:schemeClr val="tx1"/>
              </a:buClr>
              <a:buNone/>
            </a:pPr>
            <a:r>
              <a:rPr lang="en-US" dirty="0">
                <a:solidFill>
                  <a:schemeClr val="tx1"/>
                </a:solidFill>
                <a:latin typeface="Calibri" panose="020F0502020204030204" pitchFamily="34" charset="0"/>
              </a:rPr>
              <a:t>Danville Voters	</a:t>
            </a:r>
            <a:r>
              <a:rPr lang="en-US" dirty="0" smtClean="0">
                <a:solidFill>
                  <a:schemeClr val="tx1"/>
                </a:solidFill>
                <a:latin typeface="Calibri" panose="020F0502020204030204" pitchFamily="34" charset="0"/>
              </a:rPr>
              <a:t>Budget </a:t>
            </a:r>
            <a:r>
              <a:rPr lang="en-US" dirty="0">
                <a:solidFill>
                  <a:schemeClr val="tx1"/>
                </a:solidFill>
                <a:latin typeface="Calibri" panose="020F0502020204030204" pitchFamily="34" charset="0"/>
              </a:rPr>
              <a:t>Committee Member	3-Year </a:t>
            </a:r>
            <a:r>
              <a:rPr lang="en-US" dirty="0" smtClean="0">
                <a:solidFill>
                  <a:schemeClr val="tx1"/>
                </a:solidFill>
                <a:latin typeface="Calibri" panose="020F0502020204030204" pitchFamily="34" charset="0"/>
              </a:rPr>
              <a:t>Term</a:t>
            </a:r>
            <a:endParaRPr lang="en-US" dirty="0">
              <a:solidFill>
                <a:schemeClr val="tx1"/>
              </a:solidFill>
              <a:latin typeface="Calibri" panose="020F0502020204030204" pitchFamily="34" charset="0"/>
            </a:endParaRPr>
          </a:p>
          <a:p>
            <a:pPr>
              <a:buClr>
                <a:schemeClr val="tx1"/>
              </a:buClr>
              <a:buNone/>
            </a:pPr>
            <a:r>
              <a:rPr lang="en-US" dirty="0">
                <a:solidFill>
                  <a:schemeClr val="tx1"/>
                </a:solidFill>
                <a:latin typeface="Calibri" panose="020F0502020204030204" pitchFamily="34" charset="0"/>
              </a:rPr>
              <a:t>Plaistow Voters	</a:t>
            </a:r>
            <a:r>
              <a:rPr lang="en-US" dirty="0" smtClean="0">
                <a:solidFill>
                  <a:schemeClr val="tx1"/>
                </a:solidFill>
                <a:latin typeface="Calibri" panose="020F0502020204030204" pitchFamily="34" charset="0"/>
              </a:rPr>
              <a:t>Budget </a:t>
            </a:r>
            <a:r>
              <a:rPr lang="en-US" dirty="0">
                <a:solidFill>
                  <a:schemeClr val="tx1"/>
                </a:solidFill>
                <a:latin typeface="Calibri" panose="020F0502020204030204" pitchFamily="34" charset="0"/>
              </a:rPr>
              <a:t>Committee Member	3-Year </a:t>
            </a:r>
            <a:r>
              <a:rPr lang="en-US" dirty="0" smtClean="0">
                <a:solidFill>
                  <a:schemeClr val="tx1"/>
                </a:solidFill>
                <a:latin typeface="Calibri" panose="020F0502020204030204" pitchFamily="34" charset="0"/>
              </a:rPr>
              <a:t>Term</a:t>
            </a:r>
            <a:endParaRPr lang="en-US" dirty="0">
              <a:solidFill>
                <a:schemeClr val="tx1"/>
              </a:solidFill>
              <a:latin typeface="Calibri" panose="020F0502020204030204" pitchFamily="34" charset="0"/>
            </a:endParaRPr>
          </a:p>
          <a:p>
            <a:pPr>
              <a:buClr>
                <a:schemeClr val="tx1"/>
              </a:buClr>
              <a:buNone/>
            </a:pPr>
            <a:endParaRPr lang="en-US" dirty="0" smtClean="0">
              <a:solidFill>
                <a:schemeClr val="tx1"/>
              </a:solidFill>
              <a:latin typeface="Calibri" panose="020F0502020204030204" pitchFamily="34" charset="0"/>
            </a:endParaRPr>
          </a:p>
          <a:p>
            <a:pPr>
              <a:buClr>
                <a:schemeClr val="tx1"/>
              </a:buClr>
              <a:buNone/>
            </a:pPr>
            <a:r>
              <a:rPr lang="en-US" dirty="0" smtClean="0">
                <a:solidFill>
                  <a:schemeClr val="tx1"/>
                </a:solidFill>
                <a:latin typeface="Calibri" panose="020F0502020204030204" pitchFamily="34" charset="0"/>
              </a:rPr>
              <a:t>District Voters	</a:t>
            </a:r>
            <a:r>
              <a:rPr lang="en-US" dirty="0">
                <a:solidFill>
                  <a:schemeClr val="tx1"/>
                </a:solidFill>
                <a:latin typeface="Calibri" panose="020F0502020204030204" pitchFamily="34" charset="0"/>
              </a:rPr>
              <a:t>	</a:t>
            </a:r>
            <a:r>
              <a:rPr lang="en-US" dirty="0" smtClean="0">
                <a:solidFill>
                  <a:schemeClr val="tx1"/>
                </a:solidFill>
                <a:latin typeface="Calibri" panose="020F0502020204030204" pitchFamily="34" charset="0"/>
              </a:rPr>
              <a:t>Moderator		</a:t>
            </a:r>
            <a:r>
              <a:rPr lang="en-US" dirty="0">
                <a:solidFill>
                  <a:schemeClr val="tx1"/>
                </a:solidFill>
                <a:latin typeface="Calibri" panose="020F0502020204030204" pitchFamily="34" charset="0"/>
              </a:rPr>
              <a:t>	3-Year </a:t>
            </a:r>
            <a:r>
              <a:rPr lang="en-US" dirty="0" smtClean="0">
                <a:solidFill>
                  <a:schemeClr val="tx1"/>
                </a:solidFill>
                <a:latin typeface="Calibri" panose="020F0502020204030204" pitchFamily="34" charset="0"/>
              </a:rPr>
              <a:t>Term</a:t>
            </a:r>
            <a:endParaRPr lang="en-US" dirty="0">
              <a:solidFill>
                <a:schemeClr val="tx1"/>
              </a:solidFill>
              <a:latin typeface="Calibri" panose="020F0502020204030204" pitchFamily="34" charset="0"/>
            </a:endParaRPr>
          </a:p>
          <a:p>
            <a:pPr eaLnBrk="1" hangingPunct="1">
              <a:buClr>
                <a:schemeClr val="tx1"/>
              </a:buClr>
              <a:buNone/>
            </a:pPr>
            <a:endParaRPr lang="en-US" sz="900" dirty="0" smtClean="0">
              <a:solidFill>
                <a:schemeClr val="tx1"/>
              </a:solidFill>
              <a:latin typeface="Calibri" panose="020F0502020204030204" pitchFamily="34" charset="0"/>
            </a:endParaRPr>
          </a:p>
        </p:txBody>
      </p:sp>
      <p:sp>
        <p:nvSpPr>
          <p:cNvPr id="3" name="Slide Number Placeholder 2"/>
          <p:cNvSpPr>
            <a:spLocks noGrp="1"/>
          </p:cNvSpPr>
          <p:nvPr>
            <p:ph type="sldNum" sz="quarter" idx="12"/>
          </p:nvPr>
        </p:nvSpPr>
        <p:spPr>
          <a:xfrm>
            <a:off x="8365761" y="6492875"/>
            <a:ext cx="762000" cy="365125"/>
          </a:xfrm>
        </p:spPr>
        <p:txBody>
          <a:bodyPr/>
          <a:lstStyle/>
          <a:p>
            <a:pPr>
              <a:defRPr/>
            </a:pPr>
            <a:fld id="{08175333-5311-4B8A-A731-903FCA80A940}" type="slidenum">
              <a:rPr lang="en-US" smtClean="0"/>
              <a:pPr>
                <a:defRPr/>
              </a:pPr>
              <a:t>9</a:t>
            </a:fld>
            <a:endParaRPr lang="en-US" dirty="0"/>
          </a:p>
        </p:txBody>
      </p:sp>
      <p:sp>
        <p:nvSpPr>
          <p:cNvPr id="5" name="TextBox 4"/>
          <p:cNvSpPr txBox="1"/>
          <p:nvPr/>
        </p:nvSpPr>
        <p:spPr>
          <a:xfrm>
            <a:off x="152400" y="6324600"/>
            <a:ext cx="8839200" cy="369332"/>
          </a:xfrm>
          <a:prstGeom prst="rect">
            <a:avLst/>
          </a:prstGeom>
          <a:noFill/>
        </p:spPr>
        <p:txBody>
          <a:bodyPr wrap="square" rtlCol="0">
            <a:spAutoFit/>
          </a:bodyPr>
          <a:lstStyle/>
          <a:p>
            <a:pPr algn="ctr"/>
            <a:r>
              <a:rPr lang="en-US" dirty="0" smtClean="0">
                <a:solidFill>
                  <a:schemeClr val="accent6"/>
                </a:solidFill>
                <a:latin typeface="Cambria" pitchFamily="18" charset="0"/>
              </a:rPr>
              <a:t>2017 DELIBERATIVE SESSION</a:t>
            </a:r>
            <a:endParaRPr lang="en-US" dirty="0">
              <a:solidFill>
                <a:schemeClr val="accent6"/>
              </a:solidFill>
              <a:latin typeface="Cambr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Elephant"/>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074932D6A2A49BA53FB2CF2C372F9" ma:contentTypeVersion="7" ma:contentTypeDescription="Create a new document." ma:contentTypeScope="" ma:versionID="c59c01cc42d8aa5db832685147da447e">
  <xsd:schema xmlns:xsd="http://www.w3.org/2001/XMLSchema" xmlns:xs="http://www.w3.org/2001/XMLSchema" xmlns:p="http://schemas.microsoft.com/office/2006/metadata/properties" xmlns:ns2="66445318-594c-4acb-b2fb-c62b33afc0d4" targetNamespace="http://schemas.microsoft.com/office/2006/metadata/properties" ma:root="true" ma:fieldsID="a5d163288106e17fa4d174469e049b52" ns2:_="">
    <xsd:import namespace="66445318-594c-4acb-b2fb-c62b33afc0d4"/>
    <xsd:element name="properties">
      <xsd:complexType>
        <xsd:sequence>
          <xsd:element name="documentManagement">
            <xsd:complexType>
              <xsd:all>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45318-594c-4acb-b2fb-c62b33afc0d4" elementFormDefault="qualified">
    <xsd:import namespace="http://schemas.microsoft.com/office/2006/documentManagement/types"/>
    <xsd:import namespace="http://schemas.microsoft.com/office/infopath/2007/PartnerControls"/>
    <xsd:element name="Date" ma:index="8"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ate xmlns="66445318-594c-4acb-b2fb-c62b33afc0d4" xsi:nil="true"/>
  </documentManagement>
</p:properties>
</file>

<file path=customXml/itemProps1.xml><?xml version="1.0" encoding="utf-8"?>
<ds:datastoreItem xmlns:ds="http://schemas.openxmlformats.org/officeDocument/2006/customXml" ds:itemID="{B7138DD9-8051-46BD-A901-1732725F62C9}"/>
</file>

<file path=customXml/itemProps2.xml><?xml version="1.0" encoding="utf-8"?>
<ds:datastoreItem xmlns:ds="http://schemas.openxmlformats.org/officeDocument/2006/customXml" ds:itemID="{C116F6E4-CAE9-4B74-B85D-F3F619BE2E0D}"/>
</file>

<file path=customXml/itemProps3.xml><?xml version="1.0" encoding="utf-8"?>
<ds:datastoreItem xmlns:ds="http://schemas.openxmlformats.org/officeDocument/2006/customXml" ds:itemID="{E58AA0CA-E051-4B77-9C3E-CD53D2FA8411}"/>
</file>

<file path=docProps/app.xml><?xml version="1.0" encoding="utf-8"?>
<Properties xmlns="http://schemas.openxmlformats.org/officeDocument/2006/extended-properties" xmlns:vt="http://schemas.openxmlformats.org/officeDocument/2006/docPropsVTypes">
  <Template>Stack of books design template</Template>
  <TotalTime>6820</TotalTime>
  <Words>2597</Words>
  <Application>Microsoft Office PowerPoint</Application>
  <PresentationFormat>On-screen Show (4:3)</PresentationFormat>
  <Paragraphs>473</Paragraphs>
  <Slides>41</Slides>
  <Notes>33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Stack of books design template</vt:lpstr>
      <vt:lpstr>NewsPrint</vt:lpstr>
      <vt:lpstr>Acrobat Document</vt:lpstr>
      <vt:lpstr>TIMBERLANE REGIONAL SCHOOL DISTRICT Serving the communities of Atkinson, Danville, Plaistow and Sandown </vt:lpstr>
      <vt:lpstr>Budget Committee Members</vt:lpstr>
      <vt:lpstr>School Board Members</vt:lpstr>
      <vt:lpstr>Meeting Rules</vt:lpstr>
      <vt:lpstr>Meeting Rules</vt:lpstr>
      <vt:lpstr>Meeting Rules</vt:lpstr>
      <vt:lpstr>First Session of Annual Meeting</vt:lpstr>
      <vt:lpstr>Second Session of Annual Meeting</vt:lpstr>
      <vt:lpstr>Article 1 – Election of Officers</vt:lpstr>
      <vt:lpstr>Article 2 – Operating Budget</vt:lpstr>
      <vt:lpstr>  Article 2 – Operating Budget</vt:lpstr>
      <vt:lpstr>Budget Process</vt:lpstr>
      <vt:lpstr>Budget Process</vt:lpstr>
      <vt:lpstr>Budget Overview</vt:lpstr>
      <vt:lpstr>Budget Drivers </vt:lpstr>
      <vt:lpstr>Budget Drivers </vt:lpstr>
      <vt:lpstr>Budget by Object Code</vt:lpstr>
      <vt:lpstr>Budget by Object Code</vt:lpstr>
      <vt:lpstr>Budget by Object Code</vt:lpstr>
      <vt:lpstr>PowerPoint Presentation</vt:lpstr>
      <vt:lpstr>Default Budget</vt:lpstr>
      <vt:lpstr>Default Budget</vt:lpstr>
      <vt:lpstr>Estimated Tax Rate Impact*</vt:lpstr>
      <vt:lpstr>  Article 3 – Capital Reserve Fund</vt:lpstr>
      <vt:lpstr>  Article 3 – Capital Reserve Fund</vt:lpstr>
      <vt:lpstr>  Article 3 – Capital Reserve Fund</vt:lpstr>
      <vt:lpstr>  Article 4 – 3-year Collective Bargaining Agreement (TSSU)</vt:lpstr>
      <vt:lpstr>  Article 4 – 3-year Collective Bargaining Agreement (TSSU)</vt:lpstr>
      <vt:lpstr>  Article 4 – 3-year Collective Bargaining Agreement (TSSU)</vt:lpstr>
      <vt:lpstr>  Article 4 – 3-year Collective Bargaining Agreement (TSSU)</vt:lpstr>
      <vt:lpstr>Article 5 – Authorization For Special Meeting On Cost Items</vt:lpstr>
      <vt:lpstr>Article 5 – Authorization For Special Meeting On Cost Items</vt:lpstr>
      <vt:lpstr>Article 5 – Authorization For Special Meeting On Cost Items</vt:lpstr>
      <vt:lpstr>  Article 6 - Acceptance of Reports</vt:lpstr>
      <vt:lpstr>  Article 6 - Acceptance of Reports</vt:lpstr>
      <vt:lpstr>Article 7 – Change Auditing Firms on Warrant Petition by Donna Green ET AL</vt:lpstr>
      <vt:lpstr>Article 7 – Change Auditing Firms on Warrant Petition by Donna Green ET AL</vt:lpstr>
      <vt:lpstr>Article 8 – Vote of Confidence in Timberlane Regional School District Superintendent on Warrant Petition by Shawn O’Neil ET AL</vt:lpstr>
      <vt:lpstr>Article 8 – Vote of Confidence in Timberlane Regional School District Superintendent on Warrant Petition by Shawn O’Neil ET AL</vt:lpstr>
      <vt:lpstr>     The School Board will meet in room 719 immediately following this session to take recommendation action on the warrant.   The Budget Committee will meet in room 716 immediately following this session to take recommendation action on the warrant.</vt:lpstr>
      <vt:lpstr>    MARCH 14, 2017 Atkinson: Atkinson Community Center 7am-8pm Danville: Danville Community Center 8am-7pm Plaistow: Pollard School 7am-8pm Sandown: Sandown Town Hall 8am-8pm</vt:lpstr>
    </vt:vector>
  </TitlesOfParts>
  <Manager/>
  <Company>SAU #55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Timberlane Regional School District</dc:title>
  <dc:subject/>
  <dc:creator>Richard La Salle</dc:creator>
  <cp:keywords/>
  <dc:description/>
  <cp:lastModifiedBy>Belcher, Catherine</cp:lastModifiedBy>
  <cp:revision>486</cp:revision>
  <cp:lastPrinted>2017-02-07T14:56:56Z</cp:lastPrinted>
  <dcterms:created xsi:type="dcterms:W3CDTF">2008-01-14T19:12:13Z</dcterms:created>
  <dcterms:modified xsi:type="dcterms:W3CDTF">2017-02-10T20:45:41Z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y fmtid="{D5CDD505-2E9C-101B-9397-08002B2CF9AE}" pid="3" name="ContentTypeId">
    <vt:lpwstr>0x0101003C3074932D6A2A49BA53FB2CF2C372F9</vt:lpwstr>
  </property>
</Properties>
</file>