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93"/>
    <p:restoredTop sz="94695"/>
  </p:normalViewPr>
  <p:slideViewPr>
    <p:cSldViewPr snapToGrid="0">
      <p:cViewPr>
        <p:scale>
          <a:sx n="120" d="100"/>
          <a:sy n="120" d="100"/>
        </p:scale>
        <p:origin x="588" y="-4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896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D26529C-BB36-B779-A295-93A7594546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898558-2681-33E2-B89E-3BC345FBD2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9570BA-12F4-264D-A805-31DF77452CAB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8FC3FC-EEE3-DC8E-A7C6-C07A93BF6F2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1A830C-8C40-71C5-E3FA-0E9831E300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BEB78-7B07-D840-95C6-1DB86DBB98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605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8E9F2F-3BAC-7B41-85D7-B47B4A93DFED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DA712-873A-DF40-A5E1-48FB0CF87C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49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Use “Arial” font size 7 for all text except headings. Use the TAB key to move between days for each week. CLICK next row to move to following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ADA712-873A-DF40-A5E1-48FB0CF87CF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758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Breakfast M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BCA6E85-459C-F44D-A79F-14383832C0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63F5BF4-1409-86A2-5523-7F24E3F792F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90788" y="6972300"/>
            <a:ext cx="1290923" cy="46027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B1AB6CA-0400-B96C-3B53-EBBE3E1B59A3}"/>
              </a:ext>
            </a:extLst>
          </p:cNvPr>
          <p:cNvSpPr txBox="1"/>
          <p:nvPr userDrawn="1"/>
        </p:nvSpPr>
        <p:spPr>
          <a:xfrm>
            <a:off x="141767" y="7543800"/>
            <a:ext cx="5514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Menu subject to change due to product availability. This institution is an equal opportunity provider and employer.</a:t>
            </a:r>
          </a:p>
          <a:p>
            <a:pPr algn="l"/>
            <a:endParaRPr lang="en-US" sz="7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5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052F6-2B70-8E42-BD12-A78141788F5A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AE31-D1DB-CA4C-B31C-7EC3F66A24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7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1116@metzcorp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C54C74-6B79-3EA0-7515-B2821C962CB5}"/>
              </a:ext>
            </a:extLst>
          </p:cNvPr>
          <p:cNvSpPr txBox="1"/>
          <p:nvPr/>
        </p:nvSpPr>
        <p:spPr>
          <a:xfrm>
            <a:off x="5943600" y="914400"/>
            <a:ext cx="1588076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000" b="1" dirty="0">
                <a:effectLst/>
                <a:latin typeface="Arial" panose="020B0604020202020204" pitchFamily="34" charset="0"/>
              </a:rPr>
              <a:t>What is a Meal?</a:t>
            </a:r>
            <a:endParaRPr lang="en-US" sz="1000" dirty="0">
              <a:effectLst/>
              <a:latin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Students must choose at least 3 of the 4 components available for the school breakfast price.</a:t>
            </a:r>
          </a:p>
          <a:p>
            <a:r>
              <a:rPr lang="en-US" sz="700" dirty="0">
                <a:effectLst/>
                <a:latin typeface="Arial" panose="020B0604020202020204" pitchFamily="34" charset="0"/>
              </a:rPr>
              <a:t>- Choice of Whole Grain</a:t>
            </a:r>
          </a:p>
          <a:p>
            <a:r>
              <a:rPr lang="en-US" sz="700" dirty="0">
                <a:effectLst/>
                <a:latin typeface="Arial" panose="020B0604020202020204" pitchFamily="34" charset="0"/>
              </a:rPr>
              <a:t>- Choice of Protein</a:t>
            </a:r>
          </a:p>
          <a:p>
            <a:r>
              <a:rPr lang="en-US" sz="700" dirty="0">
                <a:effectLst/>
                <a:latin typeface="Arial" panose="020B0604020202020204" pitchFamily="34" charset="0"/>
              </a:rPr>
              <a:t>- Choice of Fruit or Vegetable</a:t>
            </a: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- Choice of Milk</a:t>
            </a: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A minimum ½ cup serving of fruit </a:t>
            </a:r>
            <a:br>
              <a:rPr lang="en-US" sz="700" dirty="0">
                <a:effectLst/>
                <a:latin typeface="Arial" panose="020B0604020202020204" pitchFamily="34" charset="0"/>
              </a:rPr>
            </a:br>
            <a:r>
              <a:rPr lang="en-US" sz="700" dirty="0">
                <a:effectLst/>
                <a:latin typeface="Arial" panose="020B0604020202020204" pitchFamily="34" charset="0"/>
              </a:rPr>
              <a:t>or vegetable must accompany a reimbursable breakfast.</a:t>
            </a:r>
          </a:p>
          <a:p>
            <a:pPr>
              <a:spcBef>
                <a:spcPts val="600"/>
              </a:spcBef>
            </a:pPr>
            <a:r>
              <a:rPr lang="en-US" sz="800" b="1" dirty="0">
                <a:effectLst/>
                <a:latin typeface="Arial" panose="020B0604020202020204" pitchFamily="34" charset="0"/>
              </a:rPr>
              <a:t>Whole Grain Cereals </a:t>
            </a:r>
          </a:p>
          <a:p>
            <a:pPr>
              <a:spcAft>
                <a:spcPts val="300"/>
              </a:spcAft>
            </a:pPr>
            <a:r>
              <a:rPr lang="en-US" sz="700" b="1" i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(served with graham crackers)</a:t>
            </a: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Cinnamon Toast Crunch, </a:t>
            </a:r>
            <a:r>
              <a:rPr lang="en-US" sz="700" dirty="0" err="1">
                <a:effectLst/>
                <a:latin typeface="Arial" panose="020B0604020202020204" pitchFamily="34" charset="0"/>
              </a:rPr>
              <a:t>Trix</a:t>
            </a:r>
            <a:r>
              <a:rPr lang="en-US" sz="700" dirty="0">
                <a:effectLst/>
                <a:latin typeface="Arial" panose="020B0604020202020204" pitchFamily="34" charset="0"/>
              </a:rPr>
              <a:t>, Cocoa Puffs, Lucky Charms, </a:t>
            </a:r>
            <a:br>
              <a:rPr lang="en-US" sz="700" dirty="0">
                <a:effectLst/>
                <a:latin typeface="Arial" panose="020B0604020202020204" pitchFamily="34" charset="0"/>
              </a:rPr>
            </a:br>
            <a:r>
              <a:rPr lang="en-US" sz="700" dirty="0">
                <a:latin typeface="Arial" panose="020B0604020202020204" pitchFamily="34" charset="0"/>
              </a:rPr>
              <a:t>Froot Loops, Cheerios</a:t>
            </a:r>
            <a:endParaRPr lang="en-US" sz="700" dirty="0">
              <a:effectLst/>
              <a:latin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800" b="1" dirty="0">
                <a:effectLst/>
                <a:latin typeface="Arial" panose="020B0604020202020204" pitchFamily="34" charset="0"/>
              </a:rPr>
              <a:t>Choice of Fruit</a:t>
            </a:r>
            <a:endParaRPr lang="en-US" sz="800" dirty="0">
              <a:effectLst/>
              <a:latin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Seasonal fresh fruits, canned fruit in light syrup, 100% fruit juice</a:t>
            </a:r>
          </a:p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US" sz="800" b="1" dirty="0">
                <a:effectLst/>
                <a:latin typeface="Arial" panose="020B0604020202020204" pitchFamily="34" charset="0"/>
              </a:rPr>
              <a:t>Choice of Milk</a:t>
            </a:r>
            <a:endParaRPr lang="en-US" sz="800" dirty="0">
              <a:effectLst/>
              <a:latin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700" dirty="0">
                <a:effectLst/>
                <a:latin typeface="Arial" panose="020B0604020202020204" pitchFamily="34" charset="0"/>
              </a:rPr>
              <a:t>1% white, fat-free white, fat-free chocolate, fat-free vanilla, fat-free strawberry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513AA4-97CC-B563-E038-DA31B870CDDB}"/>
              </a:ext>
            </a:extLst>
          </p:cNvPr>
          <p:cNvSpPr txBox="1"/>
          <p:nvPr/>
        </p:nvSpPr>
        <p:spPr>
          <a:xfrm>
            <a:off x="230330" y="347446"/>
            <a:ext cx="365587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Pine Grove Area School District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Breakfast Menu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002AB3-B02E-679E-967D-85A2BB854FAB}"/>
              </a:ext>
            </a:extLst>
          </p:cNvPr>
          <p:cNvSpPr txBox="1"/>
          <p:nvPr/>
        </p:nvSpPr>
        <p:spPr>
          <a:xfrm>
            <a:off x="5943600" y="5942365"/>
            <a:ext cx="1598470" cy="915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7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(V) Vegetarian</a:t>
            </a:r>
          </a:p>
          <a:p>
            <a:pPr algn="l">
              <a:spcAft>
                <a:spcPts val="300"/>
              </a:spcAft>
            </a:pPr>
            <a:r>
              <a:rPr lang="en-US" sz="7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These items do not contain meat, poultry, or seafood, but may contain dairy and/or egg</a:t>
            </a:r>
          </a:p>
          <a:p>
            <a:pPr algn="l"/>
            <a:r>
              <a:rPr lang="en-US" sz="7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(VG) Vegan </a:t>
            </a:r>
          </a:p>
          <a:p>
            <a:pPr algn="l"/>
            <a:r>
              <a:rPr lang="en-US" sz="7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These items do not contain any animal products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8D75083-DEEE-624E-0DE9-27BF90D872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796831"/>
              </p:ext>
            </p:extLst>
          </p:nvPr>
        </p:nvGraphicFramePr>
        <p:xfrm>
          <a:off x="228600" y="1188720"/>
          <a:ext cx="5713270" cy="119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109728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9539567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Chocolate Chip French Toast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No School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School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2675E31-5209-14F8-9B36-5C2016ABA7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177042"/>
              </p:ext>
            </p:extLst>
          </p:nvPr>
        </p:nvGraphicFramePr>
        <p:xfrm>
          <a:off x="228600" y="2331720"/>
          <a:ext cx="5713270" cy="119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109728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009191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School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Breakfast Bagel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Egg Wrap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Waffles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Breakfast Pizza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9CA7B0A-8878-FDC0-1FAB-658CF111FA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737086"/>
              </p:ext>
            </p:extLst>
          </p:nvPr>
        </p:nvGraphicFramePr>
        <p:xfrm>
          <a:off x="228600" y="3474720"/>
          <a:ext cx="5713270" cy="119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109728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6429876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Croissant Sandwich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Breakfast Bagel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Mini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Cinni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Rolls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Pancakes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Breakfast Pizza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8D233E3-F513-FB05-4867-52193226C9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811632"/>
              </p:ext>
            </p:extLst>
          </p:nvPr>
        </p:nvGraphicFramePr>
        <p:xfrm>
          <a:off x="228600" y="4617720"/>
          <a:ext cx="5713270" cy="119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109728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150203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Maple Flatbread Sandwich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Breakfast Bagel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Egg Wrap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French Toast Sticks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Breakfast Pizza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AB3A296-8314-0CD1-774D-D8A3459022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265941"/>
              </p:ext>
            </p:extLst>
          </p:nvPr>
        </p:nvGraphicFramePr>
        <p:xfrm>
          <a:off x="228600" y="5760720"/>
          <a:ext cx="5713270" cy="1196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654">
                  <a:extLst>
                    <a:ext uri="{9D8B030D-6E8A-4147-A177-3AD203B41FA5}">
                      <a16:colId xmlns:a16="http://schemas.microsoft.com/office/drawing/2014/main" val="823824092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18463050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633179445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3188390227"/>
                    </a:ext>
                  </a:extLst>
                </a:gridCol>
                <a:gridCol w="1142654">
                  <a:extLst>
                    <a:ext uri="{9D8B030D-6E8A-4147-A177-3AD203B41FA5}">
                      <a16:colId xmlns:a16="http://schemas.microsoft.com/office/drawing/2014/main" val="417446322"/>
                    </a:ext>
                  </a:extLst>
                </a:gridCol>
              </a:tblGrid>
              <a:tr h="109728"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32194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Croissant Sandwich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Breakfast Bagel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Mini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Cinni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Roll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Waffles</a:t>
                      </a:r>
                      <a:endParaRPr lang="en-US" dirty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6707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Assorted Cereals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or Cereal Bar </a:t>
                      </a:r>
                      <a:b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en-US" dirty="0">
                        <a:effectLst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521463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668788B7-75EA-1DD1-F7DD-58CF5F737DB8}"/>
              </a:ext>
            </a:extLst>
          </p:cNvPr>
          <p:cNvSpPr txBox="1"/>
          <p:nvPr/>
        </p:nvSpPr>
        <p:spPr>
          <a:xfrm>
            <a:off x="228601" y="6903721"/>
            <a:ext cx="2240280" cy="607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Your Team</a:t>
            </a:r>
          </a:p>
          <a:p>
            <a:r>
              <a:rPr lang="en-US" sz="700" b="1" dirty="0">
                <a:latin typeface="Arial" panose="020B0604020202020204" pitchFamily="34" charset="0"/>
                <a:cs typeface="Arial" panose="020B0604020202020204" pitchFamily="34" charset="0"/>
              </a:rPr>
              <a:t>Bernie Kelly, General Manager</a:t>
            </a:r>
          </a:p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570.345.2731 ext. 357</a:t>
            </a:r>
          </a:p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ma1116@metzcorp.com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304B02-6C97-2374-F1A1-D0B1618EDA08}"/>
              </a:ext>
            </a:extLst>
          </p:cNvPr>
          <p:cNvSpPr txBox="1"/>
          <p:nvPr/>
        </p:nvSpPr>
        <p:spPr>
          <a:xfrm>
            <a:off x="2468880" y="6903720"/>
            <a:ext cx="2230867" cy="607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Meal Prices</a:t>
            </a:r>
          </a:p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Student Breakfast		$0.00</a:t>
            </a:r>
          </a:p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Reduced Breakfast		$0.00</a:t>
            </a:r>
          </a:p>
          <a:p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Faculty Breakfast	</a:t>
            </a:r>
            <a:r>
              <a:rPr lang="en-US" sz="700">
                <a:latin typeface="Arial" panose="020B0604020202020204" pitchFamily="34" charset="0"/>
                <a:cs typeface="Arial" panose="020B0604020202020204" pitchFamily="34" charset="0"/>
              </a:rPr>
              <a:t>	$2.85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E44BF31-8CDE-2258-9ED0-5CDF5EDA4C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3520" y="6931152"/>
            <a:ext cx="548640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431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-12_2026-01-Jan_Sec_Breakfast.pptx" id="{3AD60231-DE84-824E-A1B3-1576708138AD}" vid="{235462F9-FEFA-F946-8242-9CADEE22CE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435</Words>
  <Application>Microsoft Office PowerPoint</Application>
  <PresentationFormat>Custom</PresentationFormat>
  <Paragraphs>93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Katrina Joyce</dc:creator>
  <cp:keywords/>
  <dc:description/>
  <cp:lastModifiedBy>Bernie Kelly</cp:lastModifiedBy>
  <cp:revision>22</cp:revision>
  <cp:lastPrinted>2024-06-12T14:09:15Z</cp:lastPrinted>
  <dcterms:created xsi:type="dcterms:W3CDTF">2025-11-03T16:06:57Z</dcterms:created>
  <dcterms:modified xsi:type="dcterms:W3CDTF">2026-03-16T21:52:47Z</dcterms:modified>
  <cp:category/>
</cp:coreProperties>
</file>