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"/>
  </p:notesMasterIdLst>
  <p:handoutMasterIdLst>
    <p:handoutMasterId r:id="rId4"/>
  </p:handoutMasterIdLst>
  <p:sldIdLst>
    <p:sldId id="260" r:id="rId2"/>
  </p:sldIdLst>
  <p:sldSz cx="7772400" cy="100584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5605"/>
    <p:restoredTop sz="94494"/>
  </p:normalViewPr>
  <p:slideViewPr>
    <p:cSldViewPr snapToGrid="0">
      <p:cViewPr>
        <p:scale>
          <a:sx n="122" d="100"/>
          <a:sy n="122" d="100"/>
        </p:scale>
        <p:origin x="588" y="-44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123" d="100"/>
          <a:sy n="123" d="100"/>
        </p:scale>
        <p:origin x="4896" y="20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notesMaster" Target="notesMasters/notesMaster1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3D26529C-BB36-B779-A295-93A7594546E3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2898558-2681-33E2-B89E-3BC345FBD26E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29570BA-12F4-264D-A805-31DF77452CAB}" type="datetimeFigureOut">
              <a:rPr lang="en-US" smtClean="0"/>
              <a:t>3/16/2026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38FC3FC-EEE3-DC8E-A7C6-C07A93BF6F23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31A830C-8C40-71C5-E3FA-0E9831E30055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D3BEB78-7B07-D840-95C6-1DB86DBB98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160551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F8E9F2F-3BAC-7B41-85D7-B47B4A93DFED}" type="datetimeFigureOut">
              <a:rPr lang="en-US" smtClean="0"/>
              <a:t>3/16/2026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36788" y="1143000"/>
            <a:ext cx="238442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3ADA712-873A-DF40-A5E1-48FB0CF87C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9491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Use “Arial” font size 7 for all text except headings. Use the TAB key to move between days for each week. CLICK next row to move to following week.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3ADA712-873A-DF40-A5E1-48FB0CF87CF0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515898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ondary Lunch M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A7DC6E3-7B3D-149D-2684-CB1DD038A72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7772400" cy="10058400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DA8E2423-1794-0239-2D03-73B847B29B74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090788" y="8413937"/>
            <a:ext cx="1290923" cy="460273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DC49ED0D-A599-4FC0-0645-EBB47099FEC8}"/>
              </a:ext>
            </a:extLst>
          </p:cNvPr>
          <p:cNvSpPr txBox="1"/>
          <p:nvPr userDrawn="1"/>
        </p:nvSpPr>
        <p:spPr>
          <a:xfrm>
            <a:off x="141767" y="8961120"/>
            <a:ext cx="551475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700" b="0" i="0" kern="12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Menu subject to change due to product availability. This institution is an equal opportunity provider and employer.</a:t>
            </a:r>
          </a:p>
          <a:p>
            <a:pPr algn="l"/>
            <a:endParaRPr lang="en-US" sz="700" b="0" i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839557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34353" y="535519"/>
            <a:ext cx="6703695" cy="194415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4353" y="2677584"/>
            <a:ext cx="6703695" cy="63819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34353" y="9322649"/>
            <a:ext cx="1748790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D052F6-2B70-8E42-BD12-A78141788F5A}" type="datetimeFigureOut">
              <a:rPr lang="en-US" smtClean="0"/>
              <a:t>3/16/2026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74608" y="9322649"/>
            <a:ext cx="2623185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489258" y="9322649"/>
            <a:ext cx="1748790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78AE31-D1DB-CA4C-B31C-7EC3F66A24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28749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</p:sldLayoutIdLst>
  <p:txStyles>
    <p:titleStyle>
      <a:lvl1pPr algn="l" defTabSz="777240" rtl="0" eaLnBrk="1" latinLnBrk="0" hangingPunct="1">
        <a:lnSpc>
          <a:spcPct val="90000"/>
        </a:lnSpc>
        <a:spcBef>
          <a:spcPct val="0"/>
        </a:spcBef>
        <a:buNone/>
        <a:defRPr sz="374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94310" indent="-194310" algn="l" defTabSz="777240" rtl="0" eaLnBrk="1" latinLnBrk="0" hangingPunct="1">
        <a:lnSpc>
          <a:spcPct val="90000"/>
        </a:lnSpc>
        <a:spcBef>
          <a:spcPts val="850"/>
        </a:spcBef>
        <a:buFont typeface="Arial" panose="020B0604020202020204" pitchFamily="34" charset="0"/>
        <a:buChar char="•"/>
        <a:defRPr sz="2380" kern="1200">
          <a:solidFill>
            <a:schemeClr val="tx1"/>
          </a:solidFill>
          <a:latin typeface="+mn-lt"/>
          <a:ea typeface="+mn-ea"/>
          <a:cs typeface="+mn-cs"/>
        </a:defRPr>
      </a:lvl1pPr>
      <a:lvl2pPr marL="58293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2040" kern="1200">
          <a:solidFill>
            <a:schemeClr val="tx1"/>
          </a:solidFill>
          <a:latin typeface="+mn-lt"/>
          <a:ea typeface="+mn-ea"/>
          <a:cs typeface="+mn-cs"/>
        </a:defRPr>
      </a:lvl2pPr>
      <a:lvl3pPr marL="97155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3pPr>
      <a:lvl4pPr marL="136017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4pPr>
      <a:lvl5pPr marL="174879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5pPr>
      <a:lvl6pPr marL="213741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6pPr>
      <a:lvl7pPr marL="252603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7pPr>
      <a:lvl8pPr marL="291465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8pPr>
      <a:lvl9pPr marL="330327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1pPr>
      <a:lvl2pPr marL="38862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2pPr>
      <a:lvl3pPr marL="77724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3pPr>
      <a:lvl4pPr marL="116586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5pPr>
      <a:lvl6pPr marL="194310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6pPr>
      <a:lvl7pPr marL="233172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7pPr>
      <a:lvl8pPr marL="272034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ma1116@metzcorp.com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>
            <a:extLst>
              <a:ext uri="{FF2B5EF4-FFF2-40B4-BE49-F238E27FC236}">
                <a16:creationId xmlns:a16="http://schemas.microsoft.com/office/drawing/2014/main" id="{BDEBE8AF-F506-E070-E7E1-7E29FDEC1FB5}"/>
              </a:ext>
            </a:extLst>
          </p:cNvPr>
          <p:cNvSpPr txBox="1"/>
          <p:nvPr/>
        </p:nvSpPr>
        <p:spPr>
          <a:xfrm>
            <a:off x="230330" y="347446"/>
            <a:ext cx="365587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="1" dirty="0">
                <a:latin typeface="Arial" panose="020B0604020202020204" pitchFamily="34" charset="0"/>
                <a:cs typeface="Arial" panose="020B0604020202020204" pitchFamily="34" charset="0"/>
              </a:rPr>
              <a:t>Pine Grove Area School District</a:t>
            </a:r>
          </a:p>
          <a:p>
            <a:r>
              <a:rPr lang="en-US" sz="1100" dirty="0">
                <a:latin typeface="Arial" panose="020B0604020202020204" pitchFamily="34" charset="0"/>
                <a:cs typeface="Arial" panose="020B0604020202020204" pitchFamily="34" charset="0"/>
              </a:rPr>
              <a:t>High School Lunch Menu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3A3B033-1A7F-5FCA-336F-9C53E68F0C68}"/>
              </a:ext>
            </a:extLst>
          </p:cNvPr>
          <p:cNvSpPr txBox="1"/>
          <p:nvPr/>
        </p:nvSpPr>
        <p:spPr>
          <a:xfrm>
            <a:off x="228601" y="5479250"/>
            <a:ext cx="5714999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00" b="1" dirty="0">
                <a:latin typeface="Arial" panose="020B0604020202020204" pitchFamily="34" charset="0"/>
                <a:cs typeface="Arial" panose="020B0604020202020204" pitchFamily="34" charset="0"/>
              </a:rPr>
              <a:t>Daily Offerings: </a:t>
            </a:r>
            <a:r>
              <a:rPr lang="en-US" sz="700" dirty="0">
                <a:latin typeface="Arial" panose="020B0604020202020204" pitchFamily="34" charset="0"/>
                <a:cs typeface="Arial" panose="020B0604020202020204" pitchFamily="34" charset="0"/>
              </a:rPr>
              <a:t>Chicken Ceasar Salad with Dinner Roll or Turkey &amp; Cheese Pretzel Sandwich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0F71515B-D12A-A17F-C029-4C39ADFB814F}"/>
              </a:ext>
            </a:extLst>
          </p:cNvPr>
          <p:cNvSpPr txBox="1"/>
          <p:nvPr/>
        </p:nvSpPr>
        <p:spPr>
          <a:xfrm>
            <a:off x="5943600" y="914400"/>
            <a:ext cx="1588076" cy="42857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300"/>
              </a:spcAft>
            </a:pPr>
            <a:r>
              <a:rPr lang="en-US" sz="1000" b="1" dirty="0">
                <a:effectLst/>
                <a:latin typeface="Arial" panose="020B0604020202020204" pitchFamily="34" charset="0"/>
              </a:rPr>
              <a:t>What is a Meal?</a:t>
            </a:r>
            <a:endParaRPr lang="en-US" sz="1000" dirty="0">
              <a:effectLst/>
              <a:latin typeface="Arial" panose="020B0604020202020204" pitchFamily="34" charset="0"/>
            </a:endParaRPr>
          </a:p>
          <a:p>
            <a:pPr>
              <a:spcAft>
                <a:spcPts val="600"/>
              </a:spcAft>
            </a:pPr>
            <a:r>
              <a:rPr lang="en-US" sz="700" dirty="0">
                <a:effectLst/>
                <a:latin typeface="Arial" panose="020B0604020202020204" pitchFamily="34" charset="0"/>
              </a:rPr>
              <a:t>Students must choose at least 3 of the 5 components available for the school lunch price.</a:t>
            </a:r>
          </a:p>
          <a:p>
            <a:r>
              <a:rPr lang="en-US" sz="700" dirty="0">
                <a:effectLst/>
                <a:latin typeface="Arial" panose="020B0604020202020204" pitchFamily="34" charset="0"/>
              </a:rPr>
              <a:t>- Choice of Whole Grain</a:t>
            </a:r>
          </a:p>
          <a:p>
            <a:r>
              <a:rPr lang="en-US" sz="700" dirty="0">
                <a:effectLst/>
                <a:latin typeface="Arial" panose="020B0604020202020204" pitchFamily="34" charset="0"/>
              </a:rPr>
              <a:t>- Choice of Protein</a:t>
            </a:r>
          </a:p>
          <a:p>
            <a:r>
              <a:rPr lang="en-US" sz="700" dirty="0">
                <a:effectLst/>
                <a:latin typeface="Arial" panose="020B0604020202020204" pitchFamily="34" charset="0"/>
              </a:rPr>
              <a:t>- Choice of Vegetable </a:t>
            </a:r>
          </a:p>
          <a:p>
            <a:r>
              <a:rPr lang="en-US" sz="700" dirty="0">
                <a:effectLst/>
                <a:latin typeface="Arial" panose="020B0604020202020204" pitchFamily="34" charset="0"/>
              </a:rPr>
              <a:t>- Choice of Fruit</a:t>
            </a:r>
          </a:p>
          <a:p>
            <a:pPr>
              <a:spcAft>
                <a:spcPts val="600"/>
              </a:spcAft>
            </a:pPr>
            <a:r>
              <a:rPr lang="en-US" sz="700" dirty="0">
                <a:effectLst/>
                <a:latin typeface="Arial" panose="020B0604020202020204" pitchFamily="34" charset="0"/>
              </a:rPr>
              <a:t>- Choice of Milk</a:t>
            </a:r>
          </a:p>
          <a:p>
            <a:pPr>
              <a:spcAft>
                <a:spcPts val="600"/>
              </a:spcAft>
            </a:pPr>
            <a:r>
              <a:rPr lang="en-US" sz="700" dirty="0">
                <a:effectLst/>
                <a:latin typeface="Arial" panose="020B0604020202020204" pitchFamily="34" charset="0"/>
              </a:rPr>
              <a:t>A minimum ½ cup serving of fruit </a:t>
            </a:r>
            <a:br>
              <a:rPr lang="en-US" sz="700" dirty="0">
                <a:effectLst/>
                <a:latin typeface="Arial" panose="020B0604020202020204" pitchFamily="34" charset="0"/>
              </a:rPr>
            </a:br>
            <a:r>
              <a:rPr lang="en-US" sz="700" dirty="0">
                <a:effectLst/>
                <a:latin typeface="Arial" panose="020B0604020202020204" pitchFamily="34" charset="0"/>
              </a:rPr>
              <a:t>or vegetable must accompany a reimbursable lunch.</a:t>
            </a:r>
          </a:p>
          <a:p>
            <a:pPr>
              <a:spcBef>
                <a:spcPts val="600"/>
              </a:spcBef>
              <a:spcAft>
                <a:spcPts val="300"/>
              </a:spcAft>
            </a:pPr>
            <a:r>
              <a:rPr lang="en-US" sz="800" b="1" dirty="0">
                <a:effectLst/>
                <a:latin typeface="Arial" panose="020B0604020202020204" pitchFamily="34" charset="0"/>
              </a:rPr>
              <a:t>Choice of Vegetable</a:t>
            </a:r>
            <a:endParaRPr lang="en-US" sz="800" dirty="0">
              <a:effectLst/>
              <a:latin typeface="Arial" panose="020B0604020202020204" pitchFamily="34" charset="0"/>
            </a:endParaRPr>
          </a:p>
          <a:p>
            <a:pPr>
              <a:spcAft>
                <a:spcPts val="600"/>
              </a:spcAft>
            </a:pPr>
            <a:r>
              <a:rPr lang="en-US" sz="700" dirty="0">
                <a:effectLst/>
                <a:latin typeface="Arial" panose="020B0604020202020204" pitchFamily="34" charset="0"/>
              </a:rPr>
              <a:t>Hot vegetable, leafy salad, composed bean salad, seasonal fresh vegetables</a:t>
            </a:r>
          </a:p>
          <a:p>
            <a:pPr>
              <a:spcBef>
                <a:spcPts val="600"/>
              </a:spcBef>
              <a:spcAft>
                <a:spcPts val="300"/>
              </a:spcAft>
            </a:pPr>
            <a:r>
              <a:rPr lang="en-US" sz="800" b="1" dirty="0">
                <a:effectLst/>
                <a:latin typeface="Arial" panose="020B0604020202020204" pitchFamily="34" charset="0"/>
              </a:rPr>
              <a:t>Choice of Fruit</a:t>
            </a:r>
            <a:endParaRPr lang="en-US" sz="800" dirty="0">
              <a:effectLst/>
              <a:latin typeface="Arial" panose="020B0604020202020204" pitchFamily="34" charset="0"/>
            </a:endParaRPr>
          </a:p>
          <a:p>
            <a:pPr>
              <a:spcAft>
                <a:spcPts val="600"/>
              </a:spcAft>
            </a:pPr>
            <a:r>
              <a:rPr lang="en-US" sz="700" dirty="0">
                <a:effectLst/>
                <a:latin typeface="Arial" panose="020B0604020202020204" pitchFamily="34" charset="0"/>
              </a:rPr>
              <a:t>Seasonal fresh fruits, canned fruit in light syrup, 100% fruit juice</a:t>
            </a:r>
          </a:p>
          <a:p>
            <a:pPr>
              <a:spcBef>
                <a:spcPts val="600"/>
              </a:spcBef>
              <a:spcAft>
                <a:spcPts val="300"/>
              </a:spcAft>
            </a:pPr>
            <a:r>
              <a:rPr lang="en-US" sz="800" b="1" dirty="0">
                <a:effectLst/>
                <a:latin typeface="Arial" panose="020B0604020202020204" pitchFamily="34" charset="0"/>
              </a:rPr>
              <a:t>Choice of Milk</a:t>
            </a:r>
            <a:endParaRPr lang="en-US" sz="800" dirty="0">
              <a:effectLst/>
              <a:latin typeface="Arial" panose="020B0604020202020204" pitchFamily="34" charset="0"/>
            </a:endParaRPr>
          </a:p>
          <a:p>
            <a:pPr>
              <a:spcAft>
                <a:spcPts val="600"/>
              </a:spcAft>
            </a:pPr>
            <a:r>
              <a:rPr lang="en-US" sz="700" dirty="0">
                <a:effectLst/>
                <a:latin typeface="Arial" panose="020B0604020202020204" pitchFamily="34" charset="0"/>
              </a:rPr>
              <a:t>1% white, fat-free white, fat-free chocolate, fat-free vanilla, fat-free strawberry</a:t>
            </a:r>
          </a:p>
          <a:p>
            <a:pPr>
              <a:spcBef>
                <a:spcPts val="1200"/>
              </a:spcBef>
              <a:spcAft>
                <a:spcPts val="300"/>
              </a:spcAft>
            </a:pPr>
            <a:r>
              <a:rPr lang="en-US" sz="1000" b="1" dirty="0">
                <a:effectLst/>
                <a:latin typeface="Arial" panose="020B0604020202020204" pitchFamily="34" charset="0"/>
              </a:rPr>
              <a:t>Daily Alternates</a:t>
            </a:r>
            <a:endParaRPr lang="en-US" sz="1000" dirty="0">
              <a:effectLst/>
              <a:latin typeface="Arial" panose="020B0604020202020204" pitchFamily="34" charset="0"/>
            </a:endParaRPr>
          </a:p>
          <a:p>
            <a:r>
              <a:rPr lang="en-US" sz="700" dirty="0">
                <a:effectLst/>
                <a:latin typeface="Arial" panose="020B0604020202020204" pitchFamily="34" charset="0"/>
              </a:rPr>
              <a:t>Fresh Entree Salad of the Week </a:t>
            </a:r>
          </a:p>
          <a:p>
            <a:r>
              <a:rPr lang="en-US" sz="700" dirty="0">
                <a:effectLst/>
                <a:latin typeface="Arial" panose="020B0604020202020204" pitchFamily="34" charset="0"/>
              </a:rPr>
              <a:t>Craveables</a:t>
            </a:r>
          </a:p>
          <a:p>
            <a:pPr>
              <a:spcAft>
                <a:spcPts val="600"/>
              </a:spcAft>
            </a:pPr>
            <a:r>
              <a:rPr lang="en-US" sz="700" dirty="0">
                <a:effectLst/>
                <a:latin typeface="Arial" panose="020B0604020202020204" pitchFamily="34" charset="0"/>
              </a:rPr>
              <a:t>Weekly Cold Cut Sandwiches &amp; Wraps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21C73A8-4FE6-BAF6-CB69-D609C38C3F15}"/>
              </a:ext>
            </a:extLst>
          </p:cNvPr>
          <p:cNvSpPr txBox="1"/>
          <p:nvPr/>
        </p:nvSpPr>
        <p:spPr>
          <a:xfrm>
            <a:off x="5943600" y="7406640"/>
            <a:ext cx="1598470" cy="91563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sz="700" b="1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(V) Vegetarian</a:t>
            </a:r>
          </a:p>
          <a:p>
            <a:pPr algn="l">
              <a:spcAft>
                <a:spcPts val="300"/>
              </a:spcAft>
            </a:pPr>
            <a:r>
              <a:rPr lang="en-US" sz="700" b="0" i="1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These items do not contain meat, poultry, or seafood, but may contain dairy and/or egg</a:t>
            </a:r>
          </a:p>
          <a:p>
            <a:pPr algn="l"/>
            <a:r>
              <a:rPr lang="en-US" sz="700" b="1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(VG) Vegan </a:t>
            </a:r>
          </a:p>
          <a:p>
            <a:pPr algn="l"/>
            <a:r>
              <a:rPr lang="en-US" sz="700" b="0" i="1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These items do not contain any animal products</a:t>
            </a: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ABD600BF-4DD8-F17F-575F-F5FDC2AAD88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24823962"/>
              </p:ext>
            </p:extLst>
          </p:nvPr>
        </p:nvGraphicFramePr>
        <p:xfrm>
          <a:off x="230330" y="1463040"/>
          <a:ext cx="5713270" cy="111556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42654">
                  <a:extLst>
                    <a:ext uri="{9D8B030D-6E8A-4147-A177-3AD203B41FA5}">
                      <a16:colId xmlns:a16="http://schemas.microsoft.com/office/drawing/2014/main" val="823824092"/>
                    </a:ext>
                  </a:extLst>
                </a:gridCol>
                <a:gridCol w="1142654">
                  <a:extLst>
                    <a:ext uri="{9D8B030D-6E8A-4147-A177-3AD203B41FA5}">
                      <a16:colId xmlns:a16="http://schemas.microsoft.com/office/drawing/2014/main" val="3118463050"/>
                    </a:ext>
                  </a:extLst>
                </a:gridCol>
                <a:gridCol w="1142654">
                  <a:extLst>
                    <a:ext uri="{9D8B030D-6E8A-4147-A177-3AD203B41FA5}">
                      <a16:colId xmlns:a16="http://schemas.microsoft.com/office/drawing/2014/main" val="633179445"/>
                    </a:ext>
                  </a:extLst>
                </a:gridCol>
                <a:gridCol w="1142654">
                  <a:extLst>
                    <a:ext uri="{9D8B030D-6E8A-4147-A177-3AD203B41FA5}">
                      <a16:colId xmlns:a16="http://schemas.microsoft.com/office/drawing/2014/main" val="3188390227"/>
                    </a:ext>
                  </a:extLst>
                </a:gridCol>
                <a:gridCol w="1142654">
                  <a:extLst>
                    <a:ext uri="{9D8B030D-6E8A-4147-A177-3AD203B41FA5}">
                      <a16:colId xmlns:a16="http://schemas.microsoft.com/office/drawing/2014/main" val="417446322"/>
                    </a:ext>
                  </a:extLst>
                </a:gridCol>
              </a:tblGrid>
              <a:tr h="109728">
                <a:tc>
                  <a:txBody>
                    <a:bodyPr/>
                    <a:lstStyle/>
                    <a:p>
                      <a:pPr marL="0" marR="0" lvl="0" indent="0" algn="ctr" defTabSz="7772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7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772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7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772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7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772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7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772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7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3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67634055"/>
                  </a:ext>
                </a:extLst>
              </a:tr>
              <a:tr h="640080">
                <a:tc>
                  <a:txBody>
                    <a:bodyPr/>
                    <a:lstStyle/>
                    <a:p>
                      <a:pPr marL="0" marR="0" lvl="0" indent="0" algn="ctr" defTabSz="7772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7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772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7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US" sz="7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Half Day of School</a:t>
                      </a:r>
                    </a:p>
                    <a:p>
                      <a:pPr algn="ctr" rtl="0" fontAlgn="ctr">
                        <a:buNone/>
                      </a:pPr>
                      <a:endParaRPr lang="en-US" sz="7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 rtl="0" fontAlgn="ctr">
                        <a:buNone/>
                      </a:pPr>
                      <a:r>
                        <a:rPr lang="en-US" sz="7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 Lunch Served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US" sz="7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 School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US" sz="7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 School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40670729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marL="0" marR="0" lvl="0" indent="0" algn="ctr" defTabSz="7772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7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772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7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buNone/>
                      </a:pPr>
                      <a:endParaRPr lang="en-US" sz="7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buNone/>
                      </a:pPr>
                      <a:endParaRPr lang="en-US" sz="7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buNone/>
                      </a:pPr>
                      <a:endParaRPr lang="en-US" sz="7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56521463"/>
                  </a:ext>
                </a:extLst>
              </a:tr>
            </a:tbl>
          </a:graphicData>
        </a:graphic>
      </p:graphicFrame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98DC8E24-33F8-886D-50B8-F056969F79F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17939177"/>
              </p:ext>
            </p:extLst>
          </p:nvPr>
        </p:nvGraphicFramePr>
        <p:xfrm>
          <a:off x="230330" y="2880360"/>
          <a:ext cx="5713270" cy="111556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42654">
                  <a:extLst>
                    <a:ext uri="{9D8B030D-6E8A-4147-A177-3AD203B41FA5}">
                      <a16:colId xmlns:a16="http://schemas.microsoft.com/office/drawing/2014/main" val="823824092"/>
                    </a:ext>
                  </a:extLst>
                </a:gridCol>
                <a:gridCol w="1142654">
                  <a:extLst>
                    <a:ext uri="{9D8B030D-6E8A-4147-A177-3AD203B41FA5}">
                      <a16:colId xmlns:a16="http://schemas.microsoft.com/office/drawing/2014/main" val="3118463050"/>
                    </a:ext>
                  </a:extLst>
                </a:gridCol>
                <a:gridCol w="1142654">
                  <a:extLst>
                    <a:ext uri="{9D8B030D-6E8A-4147-A177-3AD203B41FA5}">
                      <a16:colId xmlns:a16="http://schemas.microsoft.com/office/drawing/2014/main" val="633179445"/>
                    </a:ext>
                  </a:extLst>
                </a:gridCol>
                <a:gridCol w="1142654">
                  <a:extLst>
                    <a:ext uri="{9D8B030D-6E8A-4147-A177-3AD203B41FA5}">
                      <a16:colId xmlns:a16="http://schemas.microsoft.com/office/drawing/2014/main" val="3188390227"/>
                    </a:ext>
                  </a:extLst>
                </a:gridCol>
                <a:gridCol w="1142654">
                  <a:extLst>
                    <a:ext uri="{9D8B030D-6E8A-4147-A177-3AD203B41FA5}">
                      <a16:colId xmlns:a16="http://schemas.microsoft.com/office/drawing/2014/main" val="417446322"/>
                    </a:ext>
                  </a:extLst>
                </a:gridCol>
              </a:tblGrid>
              <a:tr h="109728">
                <a:tc>
                  <a:txBody>
                    <a:bodyPr/>
                    <a:lstStyle/>
                    <a:p>
                      <a:pPr marL="0" marR="0" lvl="0" indent="0" algn="ctr" defTabSz="7772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7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6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772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7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7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772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7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8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772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7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9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772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7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10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67634055"/>
                  </a:ext>
                </a:extLst>
              </a:tr>
              <a:tr h="640080"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US" sz="7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 School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US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Burrito Bar</a:t>
                      </a:r>
                    </a:p>
                    <a:p>
                      <a:pPr algn="ctr" rtl="0" fontAlgn="ctr">
                        <a:buNone/>
                      </a:pPr>
                      <a:r>
                        <a:rPr lang="en-US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Or</a:t>
                      </a:r>
                    </a:p>
                    <a:p>
                      <a:pPr algn="ctr" rtl="0" fontAlgn="ctr">
                        <a:buNone/>
                      </a:pPr>
                      <a:r>
                        <a:rPr lang="en-US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Chicken Tenders</a:t>
                      </a:r>
                      <a:endParaRPr lang="en-US" sz="7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US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Salisbury Steak </a:t>
                      </a:r>
                    </a:p>
                    <a:p>
                      <a:pPr algn="ctr" rtl="0" fontAlgn="ctr">
                        <a:buNone/>
                      </a:pPr>
                      <a:r>
                        <a:rPr lang="en-US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Or</a:t>
                      </a:r>
                    </a:p>
                    <a:p>
                      <a:pPr algn="ctr" rtl="0" fontAlgn="ctr">
                        <a:buNone/>
                      </a:pPr>
                      <a:r>
                        <a:rPr lang="en-US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Fish Patty </a:t>
                      </a:r>
                      <a:endParaRPr lang="en-US" sz="7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US" sz="7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Rib A Que on a Roll</a:t>
                      </a:r>
                    </a:p>
                    <a:p>
                      <a:pPr algn="ctr" rtl="0" fontAlgn="ctr">
                        <a:buNone/>
                      </a:pPr>
                      <a:r>
                        <a:rPr lang="en-US" sz="7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Or</a:t>
                      </a:r>
                    </a:p>
                    <a:p>
                      <a:pPr algn="ctr" rtl="0" fontAlgn="ctr">
                        <a:buNone/>
                      </a:pPr>
                      <a:r>
                        <a:rPr lang="en-US" sz="7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Meatball Sub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US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Stuffed Crust Pizza</a:t>
                      </a:r>
                    </a:p>
                    <a:p>
                      <a:pPr algn="ctr" rtl="0" fontAlgn="ctr">
                        <a:buNone/>
                      </a:pPr>
                      <a:r>
                        <a:rPr lang="en-US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Or</a:t>
                      </a:r>
                    </a:p>
                    <a:p>
                      <a:pPr algn="ctr" rtl="0" fontAlgn="ctr">
                        <a:buNone/>
                      </a:pPr>
                      <a:r>
                        <a:rPr lang="en-US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Buffalo Chicken Dip</a:t>
                      </a:r>
                      <a:endParaRPr lang="en-US" sz="7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40670729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algn="ctr" rtl="0" fontAlgn="t">
                        <a:buNone/>
                      </a:pPr>
                      <a:endParaRPr lang="en-US" sz="7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buNone/>
                      </a:pPr>
                      <a:r>
                        <a:rPr lang="en-US" sz="700" b="1" i="0" u="none" strike="noStrike" dirty="0">
                          <a:solidFill>
                            <a:srgbClr val="548135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FEATURED VEGGIES</a:t>
                      </a:r>
                      <a:endParaRPr lang="en-US" sz="7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 rtl="0" fontAlgn="t">
                        <a:buNone/>
                      </a:pPr>
                      <a:r>
                        <a:rPr lang="en-US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Steamed Rice</a:t>
                      </a:r>
                      <a:endParaRPr lang="en-US" sz="7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 rtl="0" fontAlgn="t">
                        <a:buNone/>
                      </a:pPr>
                      <a:r>
                        <a:rPr lang="en-US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Fresh Carrot Strips</a:t>
                      </a:r>
                      <a:endParaRPr lang="en-US" sz="7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buNone/>
                      </a:pPr>
                      <a:r>
                        <a:rPr lang="en-US" sz="700" b="1" i="0" u="none" strike="noStrike" dirty="0">
                          <a:solidFill>
                            <a:srgbClr val="548135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FEATURED VEGGIES</a:t>
                      </a:r>
                      <a:endParaRPr lang="en-US" sz="7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 rtl="0" fontAlgn="t">
                        <a:buNone/>
                      </a:pPr>
                      <a:r>
                        <a:rPr lang="en-US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Mashed Potatoes</a:t>
                      </a:r>
                      <a:endParaRPr lang="en-US" sz="7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 rtl="0" fontAlgn="t">
                        <a:buNone/>
                      </a:pPr>
                      <a:r>
                        <a:rPr lang="en-US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Fresh Celery Sticks</a:t>
                      </a:r>
                      <a:endParaRPr lang="en-US" sz="7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buNone/>
                      </a:pPr>
                      <a:r>
                        <a:rPr lang="en-US" sz="700" b="1" i="0" u="none" strike="noStrike" dirty="0">
                          <a:solidFill>
                            <a:srgbClr val="548135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FEATURED VEGGIE</a:t>
                      </a:r>
                    </a:p>
                    <a:p>
                      <a:pPr algn="ctr" rtl="0" fontAlgn="t">
                        <a:buNone/>
                      </a:pPr>
                      <a:r>
                        <a:rPr lang="en-US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Buttered Noodles</a:t>
                      </a:r>
                      <a:endParaRPr lang="en-US" sz="7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 rtl="0" fontAlgn="t">
                        <a:buNone/>
                      </a:pPr>
                      <a:r>
                        <a:rPr lang="en-US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Fresh Cucumbers</a:t>
                      </a:r>
                      <a:endParaRPr lang="en-US" sz="7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buNone/>
                      </a:pPr>
                      <a:r>
                        <a:rPr lang="en-US" sz="700" b="1" i="0" u="none" strike="noStrike" dirty="0">
                          <a:solidFill>
                            <a:srgbClr val="548135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FEATURED VEGGIES</a:t>
                      </a:r>
                    </a:p>
                    <a:p>
                      <a:pPr algn="ctr" rtl="0" fontAlgn="t">
                        <a:buNone/>
                      </a:pPr>
                      <a:r>
                        <a:rPr lang="en-US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Chips</a:t>
                      </a:r>
                    </a:p>
                    <a:p>
                      <a:pPr algn="ctr" rtl="0" fontAlgn="t">
                        <a:buNone/>
                      </a:pPr>
                      <a:r>
                        <a:rPr lang="en-US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Fresh Salad</a:t>
                      </a:r>
                      <a:endParaRPr lang="en-US" sz="7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56521463"/>
                  </a:ext>
                </a:extLst>
              </a:tr>
            </a:tbl>
          </a:graphicData>
        </a:graphic>
      </p:graphicFrame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6C5D0CA3-4D31-42EA-2566-7FE1D446375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52293493"/>
              </p:ext>
            </p:extLst>
          </p:nvPr>
        </p:nvGraphicFramePr>
        <p:xfrm>
          <a:off x="230330" y="4325112"/>
          <a:ext cx="5713270" cy="111556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42654">
                  <a:extLst>
                    <a:ext uri="{9D8B030D-6E8A-4147-A177-3AD203B41FA5}">
                      <a16:colId xmlns:a16="http://schemas.microsoft.com/office/drawing/2014/main" val="823824092"/>
                    </a:ext>
                  </a:extLst>
                </a:gridCol>
                <a:gridCol w="1142654">
                  <a:extLst>
                    <a:ext uri="{9D8B030D-6E8A-4147-A177-3AD203B41FA5}">
                      <a16:colId xmlns:a16="http://schemas.microsoft.com/office/drawing/2014/main" val="3118463050"/>
                    </a:ext>
                  </a:extLst>
                </a:gridCol>
                <a:gridCol w="1142654">
                  <a:extLst>
                    <a:ext uri="{9D8B030D-6E8A-4147-A177-3AD203B41FA5}">
                      <a16:colId xmlns:a16="http://schemas.microsoft.com/office/drawing/2014/main" val="633179445"/>
                    </a:ext>
                  </a:extLst>
                </a:gridCol>
                <a:gridCol w="1142654">
                  <a:extLst>
                    <a:ext uri="{9D8B030D-6E8A-4147-A177-3AD203B41FA5}">
                      <a16:colId xmlns:a16="http://schemas.microsoft.com/office/drawing/2014/main" val="3188390227"/>
                    </a:ext>
                  </a:extLst>
                </a:gridCol>
                <a:gridCol w="1142654">
                  <a:extLst>
                    <a:ext uri="{9D8B030D-6E8A-4147-A177-3AD203B41FA5}">
                      <a16:colId xmlns:a16="http://schemas.microsoft.com/office/drawing/2014/main" val="417446322"/>
                    </a:ext>
                  </a:extLst>
                </a:gridCol>
              </a:tblGrid>
              <a:tr h="109728">
                <a:tc>
                  <a:txBody>
                    <a:bodyPr/>
                    <a:lstStyle/>
                    <a:p>
                      <a:pPr marL="0" marR="0" lvl="0" indent="0" algn="ctr" defTabSz="7772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7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13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772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7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14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772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7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15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772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7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16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772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7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17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67634055"/>
                  </a:ext>
                </a:extLst>
              </a:tr>
              <a:tr h="640080"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US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Chicken Alfredo</a:t>
                      </a:r>
                    </a:p>
                    <a:p>
                      <a:pPr algn="ctr" rtl="0" fontAlgn="ctr">
                        <a:buNone/>
                      </a:pPr>
                      <a:r>
                        <a:rPr lang="en-US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Or</a:t>
                      </a:r>
                    </a:p>
                    <a:p>
                      <a:pPr algn="ctr" rtl="0" fontAlgn="ctr">
                        <a:buNone/>
                      </a:pPr>
                      <a:r>
                        <a:rPr lang="en-US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Stuffed Shells</a:t>
                      </a:r>
                      <a:endParaRPr lang="en-US" sz="7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US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Jacked Up Fries</a:t>
                      </a:r>
                    </a:p>
                    <a:p>
                      <a:pPr algn="ctr" rtl="0" fontAlgn="ctr">
                        <a:buNone/>
                      </a:pPr>
                      <a:r>
                        <a:rPr lang="en-US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Or</a:t>
                      </a:r>
                    </a:p>
                    <a:p>
                      <a:pPr algn="ctr" rtl="0" fontAlgn="ctr">
                        <a:buNone/>
                      </a:pPr>
                      <a:r>
                        <a:rPr lang="en-US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Corn Dog</a:t>
                      </a:r>
                      <a:endParaRPr lang="en-US" sz="7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US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Popcorn Chicken Bowl</a:t>
                      </a:r>
                    </a:p>
                    <a:p>
                      <a:pPr algn="ctr" rtl="0" fontAlgn="ctr">
                        <a:buNone/>
                      </a:pPr>
                      <a:r>
                        <a:rPr lang="en-US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Or</a:t>
                      </a:r>
                    </a:p>
                    <a:p>
                      <a:pPr algn="ctr" rtl="0" fontAlgn="ctr">
                        <a:buNone/>
                      </a:pPr>
                      <a:r>
                        <a:rPr lang="en-US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PB&amp;J Sandwich</a:t>
                      </a:r>
                      <a:endParaRPr lang="en-US" sz="7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US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Grilled Cheese Sandwich</a:t>
                      </a:r>
                    </a:p>
                    <a:p>
                      <a:pPr algn="ctr" rtl="0" fontAlgn="ctr">
                        <a:buNone/>
                      </a:pPr>
                      <a:r>
                        <a:rPr lang="en-US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Or</a:t>
                      </a:r>
                    </a:p>
                    <a:p>
                      <a:pPr algn="ctr" rtl="0" fontAlgn="ctr">
                        <a:buNone/>
                      </a:pPr>
                      <a:r>
                        <a:rPr lang="en-US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Pizza </a:t>
                      </a:r>
                      <a:r>
                        <a:rPr lang="en-US" sz="7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Bobzz</a:t>
                      </a:r>
                      <a:endParaRPr lang="en-US" sz="7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US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French Bread Pizza</a:t>
                      </a:r>
                    </a:p>
                    <a:p>
                      <a:pPr algn="ctr" rtl="0" fontAlgn="ctr">
                        <a:buNone/>
                      </a:pPr>
                      <a:r>
                        <a:rPr lang="en-US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Or</a:t>
                      </a:r>
                    </a:p>
                    <a:p>
                      <a:pPr algn="ctr" rtl="0" fontAlgn="ctr">
                        <a:buNone/>
                      </a:pPr>
                      <a:r>
                        <a:rPr lang="en-US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Bacon Cheeseburger</a:t>
                      </a:r>
                      <a:endParaRPr lang="en-US" sz="7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40670729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algn="ctr" rtl="0" fontAlgn="t">
                        <a:buNone/>
                      </a:pPr>
                      <a:r>
                        <a:rPr lang="en-US" sz="700" b="1" i="0" u="none" strike="noStrike" dirty="0">
                          <a:solidFill>
                            <a:srgbClr val="548135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FEATURED VEGGIES</a:t>
                      </a:r>
                      <a:endParaRPr lang="en-US" sz="7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 rtl="0" fontAlgn="t">
                        <a:buNone/>
                      </a:pPr>
                      <a:r>
                        <a:rPr lang="en-US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Steamed Broccoli</a:t>
                      </a:r>
                      <a:endParaRPr lang="en-US" sz="7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 rtl="0" fontAlgn="t">
                        <a:buNone/>
                      </a:pPr>
                      <a:r>
                        <a:rPr lang="en-US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Pepper Strips</a:t>
                      </a:r>
                      <a:endParaRPr lang="en-US" sz="7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buNone/>
                      </a:pPr>
                      <a:r>
                        <a:rPr lang="en-US" sz="700" b="1" i="0" u="none" strike="noStrike" dirty="0">
                          <a:solidFill>
                            <a:srgbClr val="548135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FEATURED VEGGIES</a:t>
                      </a:r>
                      <a:endParaRPr lang="en-US" sz="7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 rtl="0" fontAlgn="t">
                        <a:buNone/>
                      </a:pPr>
                      <a:r>
                        <a:rPr lang="en-US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French Fries</a:t>
                      </a:r>
                      <a:endParaRPr lang="en-US" sz="7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 rtl="0" fontAlgn="t">
                        <a:buNone/>
                      </a:pPr>
                      <a:r>
                        <a:rPr lang="en-US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Celery Sticks</a:t>
                      </a:r>
                      <a:endParaRPr lang="en-US" sz="7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buNone/>
                      </a:pPr>
                      <a:r>
                        <a:rPr lang="en-US" sz="700" b="1" i="0" u="none" strike="noStrike" dirty="0">
                          <a:solidFill>
                            <a:srgbClr val="548135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FEATURED VEGGIES</a:t>
                      </a:r>
                      <a:endParaRPr lang="en-US" sz="7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 rtl="0" fontAlgn="t">
                        <a:buNone/>
                      </a:pPr>
                      <a:r>
                        <a:rPr lang="en-US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Mashed Potatoes</a:t>
                      </a:r>
                      <a:endParaRPr lang="en-US" sz="7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 rtl="0" fontAlgn="t">
                        <a:buNone/>
                      </a:pPr>
                      <a:r>
                        <a:rPr lang="en-US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Fresh Carrots</a:t>
                      </a:r>
                      <a:endParaRPr lang="en-US" sz="7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buNone/>
                      </a:pPr>
                      <a:r>
                        <a:rPr lang="en-US" sz="700" b="1" i="0" u="none" strike="noStrike" dirty="0">
                          <a:solidFill>
                            <a:srgbClr val="548135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FEATURED VEGGIES</a:t>
                      </a:r>
                      <a:endParaRPr lang="en-US" sz="7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 rtl="0" fontAlgn="t">
                        <a:buNone/>
                      </a:pPr>
                      <a:r>
                        <a:rPr lang="en-US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Tomato Soup</a:t>
                      </a:r>
                      <a:endParaRPr lang="en-US" sz="7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 rtl="0" fontAlgn="t">
                        <a:buNone/>
                      </a:pPr>
                      <a:r>
                        <a:rPr lang="en-US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Cucumber Slices</a:t>
                      </a:r>
                      <a:endParaRPr lang="en-US" sz="7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buNone/>
                      </a:pPr>
                      <a:r>
                        <a:rPr lang="en-US" sz="700" b="1" i="0" u="none" strike="noStrike" dirty="0">
                          <a:solidFill>
                            <a:srgbClr val="548135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FEATURED VEGGIES</a:t>
                      </a:r>
                      <a:endParaRPr lang="en-US" sz="7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 rtl="0" fontAlgn="t">
                        <a:buNone/>
                      </a:pPr>
                      <a:r>
                        <a:rPr lang="en-US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Curly Fries</a:t>
                      </a:r>
                      <a:endParaRPr lang="en-US" sz="7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 rtl="0" fontAlgn="t">
                        <a:buNone/>
                      </a:pPr>
                      <a:r>
                        <a:rPr lang="en-US" sz="7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Fresh Salad</a:t>
                      </a: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56521463"/>
                  </a:ext>
                </a:extLst>
              </a:tr>
            </a:tbl>
          </a:graphicData>
        </a:graphic>
      </p:graphicFrame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121B2229-C27A-81C1-2733-2829893EC2B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17107732"/>
              </p:ext>
            </p:extLst>
          </p:nvPr>
        </p:nvGraphicFramePr>
        <p:xfrm>
          <a:off x="230330" y="5760720"/>
          <a:ext cx="5713270" cy="111556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42654">
                  <a:extLst>
                    <a:ext uri="{9D8B030D-6E8A-4147-A177-3AD203B41FA5}">
                      <a16:colId xmlns:a16="http://schemas.microsoft.com/office/drawing/2014/main" val="823824092"/>
                    </a:ext>
                  </a:extLst>
                </a:gridCol>
                <a:gridCol w="1142654">
                  <a:extLst>
                    <a:ext uri="{9D8B030D-6E8A-4147-A177-3AD203B41FA5}">
                      <a16:colId xmlns:a16="http://schemas.microsoft.com/office/drawing/2014/main" val="3118463050"/>
                    </a:ext>
                  </a:extLst>
                </a:gridCol>
                <a:gridCol w="1142654">
                  <a:extLst>
                    <a:ext uri="{9D8B030D-6E8A-4147-A177-3AD203B41FA5}">
                      <a16:colId xmlns:a16="http://schemas.microsoft.com/office/drawing/2014/main" val="633179445"/>
                    </a:ext>
                  </a:extLst>
                </a:gridCol>
                <a:gridCol w="1142654">
                  <a:extLst>
                    <a:ext uri="{9D8B030D-6E8A-4147-A177-3AD203B41FA5}">
                      <a16:colId xmlns:a16="http://schemas.microsoft.com/office/drawing/2014/main" val="3188390227"/>
                    </a:ext>
                  </a:extLst>
                </a:gridCol>
                <a:gridCol w="1142654">
                  <a:extLst>
                    <a:ext uri="{9D8B030D-6E8A-4147-A177-3AD203B41FA5}">
                      <a16:colId xmlns:a16="http://schemas.microsoft.com/office/drawing/2014/main" val="417446322"/>
                    </a:ext>
                  </a:extLst>
                </a:gridCol>
              </a:tblGrid>
              <a:tr h="109728">
                <a:tc>
                  <a:txBody>
                    <a:bodyPr/>
                    <a:lstStyle/>
                    <a:p>
                      <a:pPr marL="0" marR="0" lvl="0" indent="0" algn="ctr" defTabSz="7772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7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20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772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7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21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772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7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22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772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7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23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772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7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24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67634055"/>
                  </a:ext>
                </a:extLst>
              </a:tr>
              <a:tr h="640080"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US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General Tso Chicken </a:t>
                      </a:r>
                    </a:p>
                    <a:p>
                      <a:pPr algn="ctr" rtl="0" fontAlgn="ctr">
                        <a:buNone/>
                      </a:pPr>
                      <a:r>
                        <a:rPr lang="en-US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Or</a:t>
                      </a:r>
                    </a:p>
                    <a:p>
                      <a:pPr algn="ctr" rtl="0" fontAlgn="ctr">
                        <a:buNone/>
                      </a:pPr>
                      <a:r>
                        <a:rPr lang="en-US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Sweet N Sour Chicken</a:t>
                      </a:r>
                      <a:endParaRPr lang="en-US" sz="7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US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Nacho Grande</a:t>
                      </a:r>
                    </a:p>
                    <a:p>
                      <a:pPr algn="ctr" rtl="0" fontAlgn="ctr">
                        <a:buNone/>
                      </a:pPr>
                      <a:r>
                        <a:rPr lang="en-US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Or</a:t>
                      </a:r>
                    </a:p>
                    <a:p>
                      <a:pPr algn="ctr" rtl="0" fontAlgn="ctr">
                        <a:buNone/>
                      </a:pPr>
                      <a:r>
                        <a:rPr lang="en-US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Hot Dog on a Roll</a:t>
                      </a:r>
                      <a:endParaRPr lang="en-US" sz="7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US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Buffalo Chicken Sliders</a:t>
                      </a:r>
                    </a:p>
                    <a:p>
                      <a:pPr algn="ctr" rtl="0" fontAlgn="ctr">
                        <a:buNone/>
                      </a:pPr>
                      <a:r>
                        <a:rPr lang="en-US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Or</a:t>
                      </a:r>
                    </a:p>
                    <a:p>
                      <a:pPr algn="ctr" rtl="0" fontAlgn="ctr">
                        <a:buNone/>
                      </a:pPr>
                      <a:r>
                        <a:rPr lang="en-US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Turkey Hoagie</a:t>
                      </a:r>
                      <a:endParaRPr lang="en-US" sz="7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US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Loaded </a:t>
                      </a:r>
                      <a:r>
                        <a:rPr lang="en-US" sz="7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Tator</a:t>
                      </a:r>
                      <a:r>
                        <a:rPr lang="en-US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Tots</a:t>
                      </a:r>
                    </a:p>
                    <a:p>
                      <a:pPr algn="ctr" rtl="0" fontAlgn="ctr">
                        <a:buNone/>
                      </a:pPr>
                      <a:r>
                        <a:rPr lang="en-US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Or</a:t>
                      </a:r>
                    </a:p>
                    <a:p>
                      <a:pPr algn="ctr" rtl="0" fontAlgn="ctr">
                        <a:buNone/>
                      </a:pPr>
                      <a:r>
                        <a:rPr lang="en-US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Ham &amp; Cheese Pretzel Roll</a:t>
                      </a:r>
                      <a:endParaRPr lang="en-US" sz="7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US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Pizza Quesadilla</a:t>
                      </a:r>
                    </a:p>
                    <a:p>
                      <a:pPr algn="ctr" rtl="0" fontAlgn="ctr">
                        <a:buNone/>
                      </a:pPr>
                      <a:r>
                        <a:rPr lang="en-US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Or</a:t>
                      </a:r>
                    </a:p>
                    <a:p>
                      <a:pPr algn="ctr" rtl="0" fontAlgn="ctr">
                        <a:buNone/>
                      </a:pPr>
                      <a:r>
                        <a:rPr lang="en-US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Chicken Quesadilla</a:t>
                      </a:r>
                      <a:endParaRPr lang="en-US" sz="7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40670729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algn="ctr" rtl="0" fontAlgn="t">
                        <a:buNone/>
                      </a:pPr>
                      <a:r>
                        <a:rPr lang="en-US" sz="700" b="1" i="0" u="none" strike="noStrike" dirty="0">
                          <a:solidFill>
                            <a:srgbClr val="548135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FEATURED VEGGIES</a:t>
                      </a:r>
                      <a:endParaRPr lang="en-US" sz="7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 rtl="0" fontAlgn="t">
                        <a:buNone/>
                      </a:pPr>
                      <a:r>
                        <a:rPr lang="en-US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Steamed Rice</a:t>
                      </a:r>
                      <a:endParaRPr lang="en-US" sz="7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 rtl="0" fontAlgn="t">
                        <a:buNone/>
                      </a:pPr>
                      <a:r>
                        <a:rPr lang="en-US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Garden Side Salad</a:t>
                      </a:r>
                      <a:endParaRPr lang="en-US" sz="7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buNone/>
                      </a:pPr>
                      <a:r>
                        <a:rPr lang="en-US" sz="700" b="1" i="0" u="none" strike="noStrike" dirty="0">
                          <a:solidFill>
                            <a:srgbClr val="548135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FEATURED VEGGIES</a:t>
                      </a:r>
                      <a:endParaRPr lang="en-US" sz="7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 rtl="0" fontAlgn="t">
                        <a:buNone/>
                      </a:pPr>
                      <a:r>
                        <a:rPr lang="en-US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Steamed Corn </a:t>
                      </a:r>
                      <a:endParaRPr lang="en-US" sz="7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 rtl="0" fontAlgn="t">
                        <a:buNone/>
                      </a:pPr>
                      <a:r>
                        <a:rPr lang="en-US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Pepper Strips</a:t>
                      </a:r>
                      <a:endParaRPr lang="en-US" sz="7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buNone/>
                      </a:pPr>
                      <a:r>
                        <a:rPr lang="en-US" sz="700" b="1" i="0" u="none" strike="noStrike" dirty="0">
                          <a:solidFill>
                            <a:srgbClr val="548135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FEATURED VEGGIES</a:t>
                      </a:r>
                      <a:endParaRPr lang="en-US" sz="7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 rtl="0" fontAlgn="t">
                        <a:buNone/>
                      </a:pPr>
                      <a:r>
                        <a:rPr lang="en-US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French Fries</a:t>
                      </a:r>
                      <a:endParaRPr lang="en-US" sz="7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 rtl="0" fontAlgn="t">
                        <a:buNone/>
                      </a:pPr>
                      <a:r>
                        <a:rPr lang="en-US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Fresh Carrots</a:t>
                      </a:r>
                      <a:endParaRPr lang="en-US" sz="7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buNone/>
                      </a:pPr>
                      <a:r>
                        <a:rPr lang="en-US" sz="700" b="1" i="0" u="none" strike="noStrike" dirty="0">
                          <a:solidFill>
                            <a:srgbClr val="548135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FEATURED VEGGIES</a:t>
                      </a:r>
                      <a:endParaRPr lang="en-US" sz="7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 rtl="0" fontAlgn="t">
                        <a:buNone/>
                      </a:pPr>
                      <a:r>
                        <a:rPr lang="en-US" sz="7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Tator</a:t>
                      </a:r>
                      <a:r>
                        <a:rPr lang="en-US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Tots</a:t>
                      </a:r>
                      <a:endParaRPr lang="en-US" sz="7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 rtl="0" fontAlgn="t">
                        <a:buNone/>
                      </a:pPr>
                      <a:r>
                        <a:rPr lang="en-US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Coleslaw</a:t>
                      </a:r>
                      <a:endParaRPr lang="en-US" sz="7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buNone/>
                      </a:pPr>
                      <a:r>
                        <a:rPr lang="en-US" sz="700" b="1" i="0" u="none" strike="noStrike" dirty="0">
                          <a:solidFill>
                            <a:srgbClr val="548135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FEATURED VEGGIES</a:t>
                      </a:r>
                      <a:endParaRPr lang="en-US" sz="7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 rtl="0" fontAlgn="t">
                        <a:buNone/>
                      </a:pPr>
                      <a:r>
                        <a:rPr lang="en-US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Steamed Green Beans</a:t>
                      </a:r>
                      <a:endParaRPr lang="en-US" sz="7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 rtl="0" fontAlgn="t">
                        <a:buNone/>
                      </a:pPr>
                      <a:r>
                        <a:rPr lang="en-US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Caesar Side Salad</a:t>
                      </a:r>
                      <a:endParaRPr lang="en-US" sz="7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56521463"/>
                  </a:ext>
                </a:extLst>
              </a:tr>
            </a:tbl>
          </a:graphicData>
        </a:graphic>
      </p:graphicFrame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D8B28882-278A-369A-320F-1F48F412748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50543920"/>
              </p:ext>
            </p:extLst>
          </p:nvPr>
        </p:nvGraphicFramePr>
        <p:xfrm>
          <a:off x="230330" y="7178040"/>
          <a:ext cx="5713270" cy="111556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42654">
                  <a:extLst>
                    <a:ext uri="{9D8B030D-6E8A-4147-A177-3AD203B41FA5}">
                      <a16:colId xmlns:a16="http://schemas.microsoft.com/office/drawing/2014/main" val="823824092"/>
                    </a:ext>
                  </a:extLst>
                </a:gridCol>
                <a:gridCol w="1142654">
                  <a:extLst>
                    <a:ext uri="{9D8B030D-6E8A-4147-A177-3AD203B41FA5}">
                      <a16:colId xmlns:a16="http://schemas.microsoft.com/office/drawing/2014/main" val="3118463050"/>
                    </a:ext>
                  </a:extLst>
                </a:gridCol>
                <a:gridCol w="1142654">
                  <a:extLst>
                    <a:ext uri="{9D8B030D-6E8A-4147-A177-3AD203B41FA5}">
                      <a16:colId xmlns:a16="http://schemas.microsoft.com/office/drawing/2014/main" val="633179445"/>
                    </a:ext>
                  </a:extLst>
                </a:gridCol>
                <a:gridCol w="1142654">
                  <a:extLst>
                    <a:ext uri="{9D8B030D-6E8A-4147-A177-3AD203B41FA5}">
                      <a16:colId xmlns:a16="http://schemas.microsoft.com/office/drawing/2014/main" val="3188390227"/>
                    </a:ext>
                  </a:extLst>
                </a:gridCol>
                <a:gridCol w="1142654">
                  <a:extLst>
                    <a:ext uri="{9D8B030D-6E8A-4147-A177-3AD203B41FA5}">
                      <a16:colId xmlns:a16="http://schemas.microsoft.com/office/drawing/2014/main" val="417446322"/>
                    </a:ext>
                  </a:extLst>
                </a:gridCol>
              </a:tblGrid>
              <a:tr h="109728">
                <a:tc>
                  <a:txBody>
                    <a:bodyPr/>
                    <a:lstStyle/>
                    <a:p>
                      <a:pPr marL="0" marR="0" lvl="0" indent="0" algn="ctr" defTabSz="7772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7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27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772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7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28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772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7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29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772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7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30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772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7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67634055"/>
                  </a:ext>
                </a:extLst>
              </a:tr>
              <a:tr h="640080"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US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Cheese Ravioli</a:t>
                      </a:r>
                    </a:p>
                    <a:p>
                      <a:pPr algn="ctr" rtl="0" fontAlgn="ctr">
                        <a:buNone/>
                      </a:pPr>
                      <a:r>
                        <a:rPr lang="en-US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Or</a:t>
                      </a:r>
                    </a:p>
                    <a:p>
                      <a:pPr algn="ctr" rtl="0" fontAlgn="ctr">
                        <a:buNone/>
                      </a:pPr>
                      <a:r>
                        <a:rPr lang="en-US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Italian Sausage On A Roll</a:t>
                      </a:r>
                      <a:endParaRPr lang="en-US" sz="7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US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Walking Taco</a:t>
                      </a:r>
                    </a:p>
                    <a:p>
                      <a:pPr algn="ctr" rtl="0" fontAlgn="ctr">
                        <a:buNone/>
                      </a:pPr>
                      <a:r>
                        <a:rPr lang="en-US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Or</a:t>
                      </a:r>
                    </a:p>
                    <a:p>
                      <a:pPr algn="ctr" rtl="0" fontAlgn="ctr">
                        <a:buNone/>
                      </a:pPr>
                      <a:r>
                        <a:rPr lang="en-US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Rodeo Burger</a:t>
                      </a:r>
                    </a:p>
                    <a:p>
                      <a:pPr algn="ctr" rtl="0" fontAlgn="ctr">
                        <a:buNone/>
                      </a:pPr>
                      <a:endParaRPr lang="en-US" sz="7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US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Popcorn Chicken Bowl</a:t>
                      </a:r>
                    </a:p>
                    <a:p>
                      <a:pPr algn="ctr" rtl="0" fontAlgn="ctr">
                        <a:buNone/>
                      </a:pPr>
                      <a:r>
                        <a:rPr lang="en-US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Or</a:t>
                      </a:r>
                    </a:p>
                    <a:p>
                      <a:pPr algn="ctr" rtl="0" fontAlgn="ctr">
                        <a:buNone/>
                      </a:pPr>
                      <a:r>
                        <a:rPr lang="en-US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PB&amp;J Sandwich</a:t>
                      </a:r>
                      <a:endParaRPr lang="en-US" sz="7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US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Korean BBQ Bowl</a:t>
                      </a:r>
                    </a:p>
                    <a:p>
                      <a:pPr algn="ctr" rtl="0" fontAlgn="ctr">
                        <a:buNone/>
                      </a:pPr>
                      <a:r>
                        <a:rPr lang="en-US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Or</a:t>
                      </a:r>
                    </a:p>
                    <a:p>
                      <a:pPr algn="ctr" rtl="0" fontAlgn="ctr">
                        <a:buNone/>
                      </a:pPr>
                      <a:r>
                        <a:rPr lang="en-US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Chicken Patty Sandwich</a:t>
                      </a:r>
                      <a:endParaRPr lang="en-US" sz="7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772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7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40670729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algn="ctr" rtl="0" fontAlgn="t">
                        <a:buNone/>
                      </a:pPr>
                      <a:r>
                        <a:rPr lang="en-US" sz="700" b="1" i="0" u="none" strike="noStrike" dirty="0">
                          <a:solidFill>
                            <a:srgbClr val="548135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FEATURED VEGGIES</a:t>
                      </a:r>
                      <a:endParaRPr lang="en-US" sz="7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 rtl="0" fontAlgn="t">
                        <a:buNone/>
                      </a:pPr>
                      <a:r>
                        <a:rPr lang="en-US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Glazed Carrots</a:t>
                      </a:r>
                      <a:endParaRPr lang="en-US" sz="7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 rtl="0" fontAlgn="t">
                        <a:buNone/>
                      </a:pPr>
                      <a:r>
                        <a:rPr lang="en-US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Fresh Cucumber Slices</a:t>
                      </a:r>
                      <a:endParaRPr lang="en-US" sz="7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buNone/>
                      </a:pPr>
                      <a:r>
                        <a:rPr lang="en-US" sz="700" b="1" i="0" u="none" strike="noStrike" dirty="0">
                          <a:solidFill>
                            <a:srgbClr val="548135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FEATURED VEGGIES</a:t>
                      </a:r>
                      <a:endParaRPr lang="en-US" sz="7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 rtl="0" fontAlgn="t">
                        <a:buNone/>
                      </a:pPr>
                      <a:r>
                        <a:rPr lang="en-US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Chips</a:t>
                      </a:r>
                      <a:endParaRPr lang="en-US" sz="7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 rtl="0" fontAlgn="t">
                        <a:buNone/>
                      </a:pPr>
                      <a:r>
                        <a:rPr lang="en-US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Fresh Celery Strips</a:t>
                      </a:r>
                      <a:endParaRPr lang="en-US" sz="7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buNone/>
                      </a:pPr>
                      <a:r>
                        <a:rPr lang="en-US" sz="700" b="1" i="0" u="none" strike="noStrike" dirty="0">
                          <a:solidFill>
                            <a:srgbClr val="548135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FEATURED VEGGIES</a:t>
                      </a:r>
                      <a:endParaRPr lang="en-US" sz="7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 rtl="0" fontAlgn="t">
                        <a:buNone/>
                      </a:pPr>
                      <a:r>
                        <a:rPr lang="en-US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Mashed Potatoes</a:t>
                      </a:r>
                      <a:endParaRPr lang="en-US" sz="7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 rtl="0" fontAlgn="t">
                        <a:buNone/>
                      </a:pPr>
                      <a:r>
                        <a:rPr lang="en-US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Side Caesar Salad</a:t>
                      </a:r>
                      <a:endParaRPr lang="en-US" sz="7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buNone/>
                      </a:pPr>
                      <a:r>
                        <a:rPr lang="en-US" sz="700" b="1" i="0" u="none" strike="noStrike" dirty="0">
                          <a:solidFill>
                            <a:srgbClr val="548135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FEATURED VEGGIES</a:t>
                      </a:r>
                      <a:endParaRPr lang="en-US" sz="7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 rtl="0" fontAlgn="t">
                        <a:buNone/>
                      </a:pPr>
                      <a:r>
                        <a:rPr lang="en-US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Steamed Rice</a:t>
                      </a:r>
                      <a:endParaRPr lang="en-US" sz="7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 rtl="0" fontAlgn="t">
                        <a:buNone/>
                      </a:pPr>
                      <a:r>
                        <a:rPr lang="en-US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Steamed </a:t>
                      </a:r>
                      <a:r>
                        <a:rPr lang="en-US" sz="7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Broccoil</a:t>
                      </a:r>
                      <a:endParaRPr lang="en-US" sz="7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772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7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56521463"/>
                  </a:ext>
                </a:extLst>
              </a:tr>
            </a:tbl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29990498-F257-E749-8717-3DAF9F67FA30}"/>
              </a:ext>
            </a:extLst>
          </p:cNvPr>
          <p:cNvSpPr txBox="1"/>
          <p:nvPr/>
        </p:nvSpPr>
        <p:spPr>
          <a:xfrm>
            <a:off x="228601" y="4046381"/>
            <a:ext cx="5714999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00" b="1" dirty="0">
                <a:latin typeface="Arial" panose="020B0604020202020204" pitchFamily="34" charset="0"/>
                <a:cs typeface="Arial" panose="020B0604020202020204" pitchFamily="34" charset="0"/>
              </a:rPr>
              <a:t>Daily Offerings: </a:t>
            </a:r>
            <a:r>
              <a:rPr lang="en-US" sz="700" dirty="0">
                <a:latin typeface="Arial" panose="020B0604020202020204" pitchFamily="34" charset="0"/>
                <a:cs typeface="Arial" panose="020B0604020202020204" pitchFamily="34" charset="0"/>
              </a:rPr>
              <a:t>Taco Salad or Italian Hoagie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5E0641D6-E54E-525A-AEDE-C9588DBE681D}"/>
              </a:ext>
            </a:extLst>
          </p:cNvPr>
          <p:cNvSpPr txBox="1"/>
          <p:nvPr/>
        </p:nvSpPr>
        <p:spPr>
          <a:xfrm>
            <a:off x="228601" y="2617673"/>
            <a:ext cx="5714999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00" b="1" dirty="0">
                <a:latin typeface="Arial" panose="020B0604020202020204" pitchFamily="34" charset="0"/>
                <a:cs typeface="Arial" panose="020B0604020202020204" pitchFamily="34" charset="0"/>
              </a:rPr>
              <a:t>Daily Offerings: </a:t>
            </a:r>
            <a:r>
              <a:rPr lang="en-US" sz="700" dirty="0">
                <a:latin typeface="Arial" panose="020B0604020202020204" pitchFamily="34" charset="0"/>
                <a:cs typeface="Arial" panose="020B0604020202020204" pitchFamily="34" charset="0"/>
              </a:rPr>
              <a:t>Entrée Garden Salad with Dinner Roll or Ham &amp; Cheese Pretzel Sandwich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B17C7379-1F05-4F04-AC02-B8257DE7D798}"/>
              </a:ext>
            </a:extLst>
          </p:cNvPr>
          <p:cNvSpPr txBox="1"/>
          <p:nvPr/>
        </p:nvSpPr>
        <p:spPr>
          <a:xfrm>
            <a:off x="228600" y="1189891"/>
            <a:ext cx="5714999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00" b="1" dirty="0">
                <a:latin typeface="Arial" panose="020B0604020202020204" pitchFamily="34" charset="0"/>
                <a:cs typeface="Arial" panose="020B0604020202020204" pitchFamily="34" charset="0"/>
              </a:rPr>
              <a:t>Daily Offerings: </a:t>
            </a:r>
            <a:r>
              <a:rPr lang="en-US" sz="700" dirty="0">
                <a:latin typeface="Arial" panose="020B0604020202020204" pitchFamily="34" charset="0"/>
                <a:cs typeface="Arial" panose="020B0604020202020204" pitchFamily="34" charset="0"/>
              </a:rPr>
              <a:t>Strawberry Spinach Salad with Dinner Roll or Walking Taco Craveable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EF9B09F-2FE3-289A-BC86-968DB0FA1F5E}"/>
              </a:ext>
            </a:extLst>
          </p:cNvPr>
          <p:cNvSpPr txBox="1"/>
          <p:nvPr/>
        </p:nvSpPr>
        <p:spPr>
          <a:xfrm>
            <a:off x="228601" y="8321040"/>
            <a:ext cx="2240280" cy="6078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300"/>
              </a:spcAft>
            </a:pPr>
            <a:r>
              <a:rPr lang="en-US" sz="1000" b="1" dirty="0">
                <a:latin typeface="Arial" panose="020B0604020202020204" pitchFamily="34" charset="0"/>
                <a:cs typeface="Arial" panose="020B0604020202020204" pitchFamily="34" charset="0"/>
              </a:rPr>
              <a:t>Your Team</a:t>
            </a:r>
          </a:p>
          <a:p>
            <a:r>
              <a:rPr lang="en-US" sz="700" b="1" dirty="0">
                <a:latin typeface="Arial" panose="020B0604020202020204" pitchFamily="34" charset="0"/>
                <a:cs typeface="Arial" panose="020B0604020202020204" pitchFamily="34" charset="0"/>
              </a:rPr>
              <a:t>Bernie Kelly, General Manager</a:t>
            </a:r>
          </a:p>
          <a:p>
            <a:r>
              <a:rPr lang="en-US" sz="700" dirty="0">
                <a:latin typeface="Arial" panose="020B0604020202020204" pitchFamily="34" charset="0"/>
                <a:cs typeface="Arial" panose="020B0604020202020204" pitchFamily="34" charset="0"/>
              </a:rPr>
              <a:t>570.345.2731 ext. 357</a:t>
            </a:r>
          </a:p>
          <a:p>
            <a:r>
              <a:rPr lang="en-US" sz="700" dirty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ma1116@metzcorp.com</a:t>
            </a:r>
            <a:endParaRPr lang="en-US" sz="7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CF287AA-1882-825B-8DDA-2A2C49360B0D}"/>
              </a:ext>
            </a:extLst>
          </p:cNvPr>
          <p:cNvSpPr txBox="1"/>
          <p:nvPr/>
        </p:nvSpPr>
        <p:spPr>
          <a:xfrm>
            <a:off x="2468880" y="8321040"/>
            <a:ext cx="2230867" cy="6078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300"/>
              </a:spcAft>
            </a:pPr>
            <a:r>
              <a:rPr lang="en-US" sz="1000" b="1" dirty="0">
                <a:latin typeface="Arial" panose="020B0604020202020204" pitchFamily="34" charset="0"/>
                <a:cs typeface="Arial" panose="020B0604020202020204" pitchFamily="34" charset="0"/>
              </a:rPr>
              <a:t>Meal Prices</a:t>
            </a:r>
          </a:p>
          <a:p>
            <a:r>
              <a:rPr lang="en-US" sz="700" dirty="0">
                <a:latin typeface="Arial" panose="020B0604020202020204" pitchFamily="34" charset="0"/>
                <a:cs typeface="Arial" panose="020B0604020202020204" pitchFamily="34" charset="0"/>
              </a:rPr>
              <a:t>Student Lunch		$2.75</a:t>
            </a:r>
          </a:p>
          <a:p>
            <a:r>
              <a:rPr lang="en-US" sz="700" dirty="0">
                <a:latin typeface="Arial" panose="020B0604020202020204" pitchFamily="34" charset="0"/>
                <a:cs typeface="Arial" panose="020B0604020202020204" pitchFamily="34" charset="0"/>
              </a:rPr>
              <a:t>Reduced Lunch		$0.00</a:t>
            </a:r>
          </a:p>
          <a:p>
            <a:r>
              <a:rPr lang="en-US" sz="700" dirty="0">
                <a:latin typeface="Arial" panose="020B0604020202020204" pitchFamily="34" charset="0"/>
                <a:cs typeface="Arial" panose="020B0604020202020204" pitchFamily="34" charset="0"/>
              </a:rPr>
              <a:t>Faculty Lunch	</a:t>
            </a:r>
            <a:r>
              <a:rPr lang="en-US" sz="700">
                <a:latin typeface="Arial" panose="020B0604020202020204" pitchFamily="34" charset="0"/>
                <a:cs typeface="Arial" panose="020B0604020202020204" pitchFamily="34" charset="0"/>
              </a:rPr>
              <a:t>	$4.00</a:t>
            </a:r>
            <a:endParaRPr lang="en-US" sz="7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996ADFC0-006D-01F3-8028-D4A7239266E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03520" y="8357616"/>
            <a:ext cx="548640" cy="548640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10504F56-5D10-7E1F-99F9-FF2F55F632E4}"/>
              </a:ext>
            </a:extLst>
          </p:cNvPr>
          <p:cNvSpPr txBox="1"/>
          <p:nvPr/>
        </p:nvSpPr>
        <p:spPr>
          <a:xfrm>
            <a:off x="228601" y="6900145"/>
            <a:ext cx="5714999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00" b="1" dirty="0">
                <a:latin typeface="Arial" panose="020B0604020202020204" pitchFamily="34" charset="0"/>
                <a:cs typeface="Arial" panose="020B0604020202020204" pitchFamily="34" charset="0"/>
              </a:rPr>
              <a:t>Daily Offerings: </a:t>
            </a:r>
            <a:r>
              <a:rPr lang="en-US" sz="700" dirty="0">
                <a:latin typeface="Arial" panose="020B0604020202020204" pitchFamily="34" charset="0"/>
                <a:cs typeface="Arial" panose="020B0604020202020204" pitchFamily="34" charset="0"/>
              </a:rPr>
              <a:t>Chef Salad with Dinner Roll or Turkey &amp; Spinach Roll Up Craveable</a:t>
            </a:r>
          </a:p>
        </p:txBody>
      </p:sp>
    </p:spTree>
    <p:extLst>
      <p:ext uri="{BB962C8B-B14F-4D97-AF65-F5344CB8AC3E}">
        <p14:creationId xmlns:p14="http://schemas.microsoft.com/office/powerpoint/2010/main" val="100930033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5" id="{418F1039-1F34-8042-8932-D5E766B5030B}" vid="{109944A5-36C4-9D43-AE52-55ADF8F6F11F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35</TotalTime>
  <Words>578</Words>
  <Application>Microsoft Office PowerPoint</Application>
  <PresentationFormat>Custom</PresentationFormat>
  <Paragraphs>175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 Theme</vt:lpstr>
      <vt:lpstr>PowerPoint Presentation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/>
  <dc:creator>Katrina Joyce</dc:creator>
  <cp:keywords/>
  <dc:description/>
  <cp:lastModifiedBy>Bernie Kelly</cp:lastModifiedBy>
  <cp:revision>26</cp:revision>
  <cp:lastPrinted>2024-06-12T14:09:15Z</cp:lastPrinted>
  <dcterms:created xsi:type="dcterms:W3CDTF">2025-11-03T16:07:30Z</dcterms:created>
  <dcterms:modified xsi:type="dcterms:W3CDTF">2026-03-16T21:32:50Z</dcterms:modified>
  <cp:category/>
</cp:coreProperties>
</file>