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24"/>
  </p:notesMasterIdLst>
  <p:handoutMasterIdLst>
    <p:handoutMasterId r:id="rId25"/>
  </p:handoutMasterIdLst>
  <p:sldIdLst>
    <p:sldId id="285" r:id="rId2"/>
    <p:sldId id="259" r:id="rId3"/>
    <p:sldId id="281" r:id="rId4"/>
    <p:sldId id="286" r:id="rId5"/>
    <p:sldId id="257" r:id="rId6"/>
    <p:sldId id="260" r:id="rId7"/>
    <p:sldId id="263" r:id="rId8"/>
    <p:sldId id="267" r:id="rId9"/>
    <p:sldId id="268" r:id="rId10"/>
    <p:sldId id="269" r:id="rId11"/>
    <p:sldId id="270" r:id="rId12"/>
    <p:sldId id="271" r:id="rId13"/>
    <p:sldId id="272" r:id="rId14"/>
    <p:sldId id="273" r:id="rId15"/>
    <p:sldId id="274" r:id="rId16"/>
    <p:sldId id="275" r:id="rId17"/>
    <p:sldId id="283" r:id="rId18"/>
    <p:sldId id="284" r:id="rId19"/>
    <p:sldId id="276" r:id="rId20"/>
    <p:sldId id="277" r:id="rId21"/>
    <p:sldId id="278" r:id="rId22"/>
    <p:sldId id="279"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D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89" autoAdjust="0"/>
    <p:restoredTop sz="94660"/>
  </p:normalViewPr>
  <p:slideViewPr>
    <p:cSldViewPr snapToGrid="0">
      <p:cViewPr varScale="1">
        <p:scale>
          <a:sx n="173" d="100"/>
          <a:sy n="173" d="100"/>
        </p:scale>
        <p:origin x="1956" y="15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A3FBB2-4E62-406C-9061-9C26C124ABE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B63D24B3-B31A-40E1-836B-5C7BC571481C}">
      <dgm:prSet phldrT="[Text]"/>
      <dgm:spPr/>
      <dgm:t>
        <a:bodyPr/>
        <a:lstStyle/>
        <a:p>
          <a:r>
            <a:rPr lang="en-US" dirty="0"/>
            <a:t>Spanish/</a:t>
          </a:r>
          <a:r>
            <a:rPr lang="en-US" dirty="0" err="1"/>
            <a:t>Es</a:t>
          </a:r>
          <a:r>
            <a:rPr lang="es-MX" dirty="0"/>
            <a:t>pañol</a:t>
          </a:r>
          <a:endParaRPr lang="en-US" dirty="0"/>
        </a:p>
      </dgm:t>
    </dgm:pt>
    <dgm:pt modelId="{2A247B59-C7C8-4950-ABDC-301E7C9248E3}" type="parTrans" cxnId="{F8072296-F5B6-4B22-9589-A1B1A4F29570}">
      <dgm:prSet/>
      <dgm:spPr/>
      <dgm:t>
        <a:bodyPr/>
        <a:lstStyle/>
        <a:p>
          <a:endParaRPr lang="en-US"/>
        </a:p>
      </dgm:t>
    </dgm:pt>
    <dgm:pt modelId="{284147EC-E685-44BF-8F05-04ECE8ECED2F}" type="sibTrans" cxnId="{F8072296-F5B6-4B22-9589-A1B1A4F29570}">
      <dgm:prSet/>
      <dgm:spPr/>
      <dgm:t>
        <a:bodyPr/>
        <a:lstStyle/>
        <a:p>
          <a:endParaRPr lang="en-US"/>
        </a:p>
      </dgm:t>
    </dgm:pt>
    <dgm:pt modelId="{A4A066B6-1D4C-403B-989D-05B23BC08A36}">
      <dgm:prSet phldrT="[Text]"/>
      <dgm:spPr/>
      <dgm:t>
        <a:bodyPr/>
        <a:lstStyle/>
        <a:p>
          <a:r>
            <a:rPr lang="en-US" dirty="0"/>
            <a:t>Language Arts/</a:t>
          </a:r>
          <a:r>
            <a:rPr lang="en-US" dirty="0" err="1">
              <a:solidFill>
                <a:schemeClr val="accent2"/>
              </a:solidFill>
            </a:rPr>
            <a:t>Artes</a:t>
          </a:r>
          <a:r>
            <a:rPr lang="en-US" dirty="0">
              <a:solidFill>
                <a:schemeClr val="accent2"/>
              </a:solidFill>
            </a:rPr>
            <a:t> del </a:t>
          </a:r>
          <a:r>
            <a:rPr lang="en-US" dirty="0" err="1">
              <a:solidFill>
                <a:schemeClr val="accent2"/>
              </a:solidFill>
            </a:rPr>
            <a:t>Lenguaje</a:t>
          </a:r>
          <a:endParaRPr lang="en-US" dirty="0">
            <a:solidFill>
              <a:schemeClr val="accent2"/>
            </a:solidFill>
          </a:endParaRPr>
        </a:p>
      </dgm:t>
    </dgm:pt>
    <dgm:pt modelId="{A28A5B27-4733-4AEF-AF3D-FA5095298199}" type="parTrans" cxnId="{ED69DF51-FBD8-4A9F-94E2-5C4A4887A26D}">
      <dgm:prSet/>
      <dgm:spPr/>
      <dgm:t>
        <a:bodyPr/>
        <a:lstStyle/>
        <a:p>
          <a:endParaRPr lang="en-US"/>
        </a:p>
      </dgm:t>
    </dgm:pt>
    <dgm:pt modelId="{0679CF22-28AB-45AE-BAF2-9DB30C5D7C44}" type="sibTrans" cxnId="{ED69DF51-FBD8-4A9F-94E2-5C4A4887A26D}">
      <dgm:prSet/>
      <dgm:spPr/>
      <dgm:t>
        <a:bodyPr/>
        <a:lstStyle/>
        <a:p>
          <a:endParaRPr lang="en-US"/>
        </a:p>
      </dgm:t>
    </dgm:pt>
    <dgm:pt modelId="{9B096342-9735-4C44-ACA6-660F3CC32B08}">
      <dgm:prSet phldrT="[Text]"/>
      <dgm:spPr/>
      <dgm:t>
        <a:bodyPr/>
        <a:lstStyle/>
        <a:p>
          <a:r>
            <a:rPr lang="en-US" dirty="0"/>
            <a:t>English/</a:t>
          </a:r>
          <a:r>
            <a:rPr lang="en-US" dirty="0" err="1"/>
            <a:t>Inglés</a:t>
          </a:r>
          <a:endParaRPr lang="en-US" dirty="0"/>
        </a:p>
      </dgm:t>
    </dgm:pt>
    <dgm:pt modelId="{412ED74E-C88D-47D6-B274-0AB0E0C352E5}" type="parTrans" cxnId="{FF872809-9B82-4013-8F81-ABAEDF06BCE5}">
      <dgm:prSet/>
      <dgm:spPr/>
      <dgm:t>
        <a:bodyPr/>
        <a:lstStyle/>
        <a:p>
          <a:endParaRPr lang="en-US"/>
        </a:p>
      </dgm:t>
    </dgm:pt>
    <dgm:pt modelId="{299B4ED2-ED85-407B-B6BC-4273DD02B31C}" type="sibTrans" cxnId="{FF872809-9B82-4013-8F81-ABAEDF06BCE5}">
      <dgm:prSet/>
      <dgm:spPr/>
      <dgm:t>
        <a:bodyPr/>
        <a:lstStyle/>
        <a:p>
          <a:endParaRPr lang="en-US"/>
        </a:p>
      </dgm:t>
    </dgm:pt>
    <dgm:pt modelId="{676AEFB3-7FC5-4DB7-873F-CDF949C0D03D}">
      <dgm:prSet phldrT="[Text]"/>
      <dgm:spPr/>
      <dgm:t>
        <a:bodyPr/>
        <a:lstStyle/>
        <a:p>
          <a:r>
            <a:rPr lang="en-US" dirty="0"/>
            <a:t>Language Arts/</a:t>
          </a:r>
          <a:r>
            <a:rPr lang="en-US" dirty="0" err="1">
              <a:solidFill>
                <a:schemeClr val="accent2"/>
              </a:solidFill>
            </a:rPr>
            <a:t>Artes</a:t>
          </a:r>
          <a:r>
            <a:rPr lang="en-US" dirty="0">
              <a:solidFill>
                <a:schemeClr val="accent2"/>
              </a:solidFill>
            </a:rPr>
            <a:t> del </a:t>
          </a:r>
          <a:r>
            <a:rPr lang="en-US" dirty="0" err="1">
              <a:solidFill>
                <a:schemeClr val="accent2"/>
              </a:solidFill>
            </a:rPr>
            <a:t>Lenguaje</a:t>
          </a:r>
          <a:endParaRPr lang="en-US" dirty="0">
            <a:solidFill>
              <a:schemeClr val="accent2"/>
            </a:solidFill>
          </a:endParaRPr>
        </a:p>
      </dgm:t>
    </dgm:pt>
    <dgm:pt modelId="{694BB154-5695-4A52-B245-24159ABC0E41}" type="parTrans" cxnId="{26CA4C2F-A1D5-46E8-BBDD-2CACF67AABAE}">
      <dgm:prSet/>
      <dgm:spPr/>
      <dgm:t>
        <a:bodyPr/>
        <a:lstStyle/>
        <a:p>
          <a:endParaRPr lang="en-US"/>
        </a:p>
      </dgm:t>
    </dgm:pt>
    <dgm:pt modelId="{1CB2F5AF-C936-4FBF-BBE1-958E027F1907}" type="sibTrans" cxnId="{26CA4C2F-A1D5-46E8-BBDD-2CACF67AABAE}">
      <dgm:prSet/>
      <dgm:spPr/>
      <dgm:t>
        <a:bodyPr/>
        <a:lstStyle/>
        <a:p>
          <a:endParaRPr lang="en-US"/>
        </a:p>
      </dgm:t>
    </dgm:pt>
    <dgm:pt modelId="{E60F9A25-30FA-4076-A056-1DCC45BB7C3C}">
      <dgm:prSet/>
      <dgm:spPr/>
      <dgm:t>
        <a:bodyPr/>
        <a:lstStyle/>
        <a:p>
          <a:r>
            <a:rPr lang="en-US" dirty="0"/>
            <a:t>Social Studies/</a:t>
          </a:r>
          <a:r>
            <a:rPr lang="en-US" dirty="0" err="1">
              <a:solidFill>
                <a:schemeClr val="accent2"/>
              </a:solidFill>
            </a:rPr>
            <a:t>Estudios</a:t>
          </a:r>
          <a:r>
            <a:rPr lang="en-US" dirty="0">
              <a:solidFill>
                <a:schemeClr val="accent2"/>
              </a:solidFill>
            </a:rPr>
            <a:t> </a:t>
          </a:r>
          <a:r>
            <a:rPr lang="en-US" dirty="0" err="1">
              <a:solidFill>
                <a:schemeClr val="accent2"/>
              </a:solidFill>
            </a:rPr>
            <a:t>Sociales</a:t>
          </a:r>
          <a:endParaRPr lang="en-US" dirty="0">
            <a:solidFill>
              <a:schemeClr val="accent2"/>
            </a:solidFill>
          </a:endParaRPr>
        </a:p>
      </dgm:t>
    </dgm:pt>
    <dgm:pt modelId="{04EC830F-7B06-43F7-BE0E-B16F53784C4C}" type="parTrans" cxnId="{E1C8196F-645E-4232-9E85-F80507946719}">
      <dgm:prSet/>
      <dgm:spPr/>
      <dgm:t>
        <a:bodyPr/>
        <a:lstStyle/>
        <a:p>
          <a:endParaRPr lang="en-US"/>
        </a:p>
      </dgm:t>
    </dgm:pt>
    <dgm:pt modelId="{5034F31E-7EE9-4660-BA6D-526A6F1E7B6F}" type="sibTrans" cxnId="{E1C8196F-645E-4232-9E85-F80507946719}">
      <dgm:prSet/>
      <dgm:spPr/>
      <dgm:t>
        <a:bodyPr/>
        <a:lstStyle/>
        <a:p>
          <a:endParaRPr lang="en-US"/>
        </a:p>
      </dgm:t>
    </dgm:pt>
    <dgm:pt modelId="{8F55D587-368A-4661-B0D6-97A40501856E}">
      <dgm:prSet/>
      <dgm:spPr/>
      <dgm:t>
        <a:bodyPr/>
        <a:lstStyle/>
        <a:p>
          <a:r>
            <a:rPr lang="en-US" dirty="0"/>
            <a:t>LOTE/</a:t>
          </a:r>
          <a:r>
            <a:rPr lang="en-US" dirty="0">
              <a:solidFill>
                <a:schemeClr val="accent2"/>
              </a:solidFill>
            </a:rPr>
            <a:t>L</a:t>
          </a:r>
          <a:r>
            <a:rPr lang="es-MX" dirty="0" err="1">
              <a:solidFill>
                <a:schemeClr val="accent2"/>
              </a:solidFill>
            </a:rPr>
            <a:t>engua</a:t>
          </a:r>
          <a:r>
            <a:rPr lang="es-MX" dirty="0">
              <a:solidFill>
                <a:schemeClr val="accent2"/>
              </a:solidFill>
            </a:rPr>
            <a:t> extranjera (español)</a:t>
          </a:r>
          <a:endParaRPr lang="en-US" dirty="0">
            <a:solidFill>
              <a:schemeClr val="accent2"/>
            </a:solidFill>
          </a:endParaRPr>
        </a:p>
      </dgm:t>
    </dgm:pt>
    <dgm:pt modelId="{BC9A9A57-657F-4E11-94B6-E2A0B7A69A2E}" type="parTrans" cxnId="{31A33671-F18D-4D99-96C3-76E957FAE2C7}">
      <dgm:prSet/>
      <dgm:spPr/>
      <dgm:t>
        <a:bodyPr/>
        <a:lstStyle/>
        <a:p>
          <a:endParaRPr lang="en-US"/>
        </a:p>
      </dgm:t>
    </dgm:pt>
    <dgm:pt modelId="{600BC5BF-6072-451D-994B-F5637DCDC63F}" type="sibTrans" cxnId="{31A33671-F18D-4D99-96C3-76E957FAE2C7}">
      <dgm:prSet/>
      <dgm:spPr/>
      <dgm:t>
        <a:bodyPr/>
        <a:lstStyle/>
        <a:p>
          <a:endParaRPr lang="en-US"/>
        </a:p>
      </dgm:t>
    </dgm:pt>
    <dgm:pt modelId="{3BC94E5A-69F2-4B97-8226-411B80251290}">
      <dgm:prSet/>
      <dgm:spPr/>
      <dgm:t>
        <a:bodyPr/>
        <a:lstStyle/>
        <a:p>
          <a:r>
            <a:rPr lang="en-US" dirty="0"/>
            <a:t>Math/</a:t>
          </a:r>
          <a:r>
            <a:rPr lang="en-US" dirty="0" err="1">
              <a:solidFill>
                <a:schemeClr val="accent2"/>
              </a:solidFill>
            </a:rPr>
            <a:t>Matemáticas</a:t>
          </a:r>
          <a:endParaRPr lang="en-US" dirty="0">
            <a:solidFill>
              <a:schemeClr val="accent2"/>
            </a:solidFill>
          </a:endParaRPr>
        </a:p>
      </dgm:t>
    </dgm:pt>
    <dgm:pt modelId="{A5460B35-E9BB-49C5-9039-7CBEE8B03FAC}" type="parTrans" cxnId="{BC9931D3-49F6-4D55-8F63-2AA2AA46EB33}">
      <dgm:prSet/>
      <dgm:spPr/>
      <dgm:t>
        <a:bodyPr/>
        <a:lstStyle/>
        <a:p>
          <a:endParaRPr lang="en-US"/>
        </a:p>
      </dgm:t>
    </dgm:pt>
    <dgm:pt modelId="{1B19592C-AE79-4E20-8C11-86A26A6EDFDD}" type="sibTrans" cxnId="{BC9931D3-49F6-4D55-8F63-2AA2AA46EB33}">
      <dgm:prSet/>
      <dgm:spPr/>
      <dgm:t>
        <a:bodyPr/>
        <a:lstStyle/>
        <a:p>
          <a:endParaRPr lang="en-US"/>
        </a:p>
      </dgm:t>
    </dgm:pt>
    <dgm:pt modelId="{541AB8D1-5448-4C29-A26A-F13C4D325B2A}">
      <dgm:prSet/>
      <dgm:spPr/>
      <dgm:t>
        <a:bodyPr/>
        <a:lstStyle/>
        <a:p>
          <a:r>
            <a:rPr lang="en-US" dirty="0"/>
            <a:t>Science/</a:t>
          </a:r>
          <a:r>
            <a:rPr lang="en-US" dirty="0" err="1">
              <a:solidFill>
                <a:schemeClr val="accent2"/>
              </a:solidFill>
            </a:rPr>
            <a:t>Ciencias</a:t>
          </a:r>
          <a:endParaRPr lang="en-US" dirty="0">
            <a:solidFill>
              <a:schemeClr val="accent2"/>
            </a:solidFill>
          </a:endParaRPr>
        </a:p>
      </dgm:t>
    </dgm:pt>
    <dgm:pt modelId="{05F5A67C-E336-48BC-92D0-9242EB7CB35F}" type="parTrans" cxnId="{B6D220D5-88E3-4A2A-9693-3583FDD7BE90}">
      <dgm:prSet/>
      <dgm:spPr/>
      <dgm:t>
        <a:bodyPr/>
        <a:lstStyle/>
        <a:p>
          <a:endParaRPr lang="en-US"/>
        </a:p>
      </dgm:t>
    </dgm:pt>
    <dgm:pt modelId="{9301418E-8B75-4831-8E71-5A0E4574E649}" type="sibTrans" cxnId="{B6D220D5-88E3-4A2A-9693-3583FDD7BE90}">
      <dgm:prSet/>
      <dgm:spPr/>
      <dgm:t>
        <a:bodyPr/>
        <a:lstStyle/>
        <a:p>
          <a:endParaRPr lang="en-US"/>
        </a:p>
      </dgm:t>
    </dgm:pt>
    <dgm:pt modelId="{BBC392A1-31DD-48F8-954C-131196288EA3}" type="pres">
      <dgm:prSet presAssocID="{93A3FBB2-4E62-406C-9061-9C26C124ABE3}" presName="Name0" presStyleCnt="0">
        <dgm:presLayoutVars>
          <dgm:dir/>
          <dgm:animLvl val="lvl"/>
          <dgm:resizeHandles/>
        </dgm:presLayoutVars>
      </dgm:prSet>
      <dgm:spPr/>
    </dgm:pt>
    <dgm:pt modelId="{22DAC100-0BEB-4FB0-9BE8-EBA3C88E6B1E}" type="pres">
      <dgm:prSet presAssocID="{B63D24B3-B31A-40E1-836B-5C7BC571481C}" presName="linNode" presStyleCnt="0"/>
      <dgm:spPr/>
    </dgm:pt>
    <dgm:pt modelId="{E67BDE82-D725-4136-BA01-3BCC32A460D4}" type="pres">
      <dgm:prSet presAssocID="{B63D24B3-B31A-40E1-836B-5C7BC571481C}" presName="parentShp" presStyleLbl="node1" presStyleIdx="0" presStyleCnt="2" custScaleX="100615" custScaleY="59605" custLinFactNeighborX="-2287" custLinFactNeighborY="-26">
        <dgm:presLayoutVars>
          <dgm:bulletEnabled val="1"/>
        </dgm:presLayoutVars>
      </dgm:prSet>
      <dgm:spPr/>
    </dgm:pt>
    <dgm:pt modelId="{F8FE96CE-A1AE-48BB-9071-19BF9F9329BA}" type="pres">
      <dgm:prSet presAssocID="{B63D24B3-B31A-40E1-836B-5C7BC571481C}" presName="childShp" presStyleLbl="bgAccFollowNode1" presStyleIdx="0" presStyleCnt="2" custScaleX="82103" custScaleY="54876" custLinFactNeighborX="-1534" custLinFactNeighborY="4960">
        <dgm:presLayoutVars>
          <dgm:bulletEnabled val="1"/>
        </dgm:presLayoutVars>
      </dgm:prSet>
      <dgm:spPr/>
    </dgm:pt>
    <dgm:pt modelId="{F9502EC8-B9B2-4C24-AC34-4DA06ECB261E}" type="pres">
      <dgm:prSet presAssocID="{284147EC-E685-44BF-8F05-04ECE8ECED2F}" presName="spacing" presStyleCnt="0"/>
      <dgm:spPr/>
    </dgm:pt>
    <dgm:pt modelId="{9C2A38B0-5A8F-4B71-8BAA-279F4CF4D2B0}" type="pres">
      <dgm:prSet presAssocID="{9B096342-9735-4C44-ACA6-660F3CC32B08}" presName="linNode" presStyleCnt="0"/>
      <dgm:spPr/>
    </dgm:pt>
    <dgm:pt modelId="{35350EBC-709B-449E-96E0-662AE6D0CD2D}" type="pres">
      <dgm:prSet presAssocID="{9B096342-9735-4C44-ACA6-660F3CC32B08}" presName="parentShp" presStyleLbl="node1" presStyleIdx="1" presStyleCnt="2" custScaleY="56695" custLinFactNeighborX="365" custLinFactNeighborY="120">
        <dgm:presLayoutVars>
          <dgm:bulletEnabled val="1"/>
        </dgm:presLayoutVars>
      </dgm:prSet>
      <dgm:spPr/>
    </dgm:pt>
    <dgm:pt modelId="{2D9A7932-0880-483B-875E-E4CEDD6B541F}" type="pres">
      <dgm:prSet presAssocID="{9B096342-9735-4C44-ACA6-660F3CC32B08}" presName="childShp" presStyleLbl="bgAccFollowNode1" presStyleIdx="1" presStyleCnt="2" custScaleX="87394" custScaleY="49441" custLinFactNeighborX="-3554" custLinFactNeighborY="1055">
        <dgm:presLayoutVars>
          <dgm:bulletEnabled val="1"/>
        </dgm:presLayoutVars>
      </dgm:prSet>
      <dgm:spPr/>
    </dgm:pt>
  </dgm:ptLst>
  <dgm:cxnLst>
    <dgm:cxn modelId="{FF872809-9B82-4013-8F81-ABAEDF06BCE5}" srcId="{93A3FBB2-4E62-406C-9061-9C26C124ABE3}" destId="{9B096342-9735-4C44-ACA6-660F3CC32B08}" srcOrd="1" destOrd="0" parTransId="{412ED74E-C88D-47D6-B274-0AB0E0C352E5}" sibTransId="{299B4ED2-ED85-407B-B6BC-4273DD02B31C}"/>
    <dgm:cxn modelId="{26CA4C2F-A1D5-46E8-BBDD-2CACF67AABAE}" srcId="{9B096342-9735-4C44-ACA6-660F3CC32B08}" destId="{676AEFB3-7FC5-4DB7-873F-CDF949C0D03D}" srcOrd="0" destOrd="0" parTransId="{694BB154-5695-4A52-B245-24159ABC0E41}" sibTransId="{1CB2F5AF-C936-4FBF-BBE1-958E027F1907}"/>
    <dgm:cxn modelId="{4ADCBE30-28F9-4EA8-8192-2B1B6469EE27}" type="presOf" srcId="{E60F9A25-30FA-4076-A056-1DCC45BB7C3C}" destId="{F8FE96CE-A1AE-48BB-9071-19BF9F9329BA}" srcOrd="0" destOrd="1" presId="urn:microsoft.com/office/officeart/2005/8/layout/vList6"/>
    <dgm:cxn modelId="{35F39B3A-CB4A-46B6-9F72-BA932EF27CD8}" type="presOf" srcId="{9B096342-9735-4C44-ACA6-660F3CC32B08}" destId="{35350EBC-709B-449E-96E0-662AE6D0CD2D}" srcOrd="0" destOrd="0" presId="urn:microsoft.com/office/officeart/2005/8/layout/vList6"/>
    <dgm:cxn modelId="{520CD73B-D5D7-4711-AEF6-28A237CB2C45}" type="presOf" srcId="{8F55D587-368A-4661-B0D6-97A40501856E}" destId="{F8FE96CE-A1AE-48BB-9071-19BF9F9329BA}" srcOrd="0" destOrd="2" presId="urn:microsoft.com/office/officeart/2005/8/layout/vList6"/>
    <dgm:cxn modelId="{1273D15F-CBD9-47A3-AA56-3FD5C5E03C19}" type="presOf" srcId="{93A3FBB2-4E62-406C-9061-9C26C124ABE3}" destId="{BBC392A1-31DD-48F8-954C-131196288EA3}" srcOrd="0" destOrd="0" presId="urn:microsoft.com/office/officeart/2005/8/layout/vList6"/>
    <dgm:cxn modelId="{D58A1F4D-0786-4DE7-9CBB-6FABF25C9575}" type="presOf" srcId="{676AEFB3-7FC5-4DB7-873F-CDF949C0D03D}" destId="{2D9A7932-0880-483B-875E-E4CEDD6B541F}" srcOrd="0" destOrd="0" presId="urn:microsoft.com/office/officeart/2005/8/layout/vList6"/>
    <dgm:cxn modelId="{E1C8196F-645E-4232-9E85-F80507946719}" srcId="{B63D24B3-B31A-40E1-836B-5C7BC571481C}" destId="{E60F9A25-30FA-4076-A056-1DCC45BB7C3C}" srcOrd="1" destOrd="0" parTransId="{04EC830F-7B06-43F7-BE0E-B16F53784C4C}" sibTransId="{5034F31E-7EE9-4660-BA6D-526A6F1E7B6F}"/>
    <dgm:cxn modelId="{31A33671-F18D-4D99-96C3-76E957FAE2C7}" srcId="{B63D24B3-B31A-40E1-836B-5C7BC571481C}" destId="{8F55D587-368A-4661-B0D6-97A40501856E}" srcOrd="2" destOrd="0" parTransId="{BC9A9A57-657F-4E11-94B6-E2A0B7A69A2E}" sibTransId="{600BC5BF-6072-451D-994B-F5637DCDC63F}"/>
    <dgm:cxn modelId="{ED69DF51-FBD8-4A9F-94E2-5C4A4887A26D}" srcId="{B63D24B3-B31A-40E1-836B-5C7BC571481C}" destId="{A4A066B6-1D4C-403B-989D-05B23BC08A36}" srcOrd="0" destOrd="0" parTransId="{A28A5B27-4733-4AEF-AF3D-FA5095298199}" sibTransId="{0679CF22-28AB-45AE-BAF2-9DB30C5D7C44}"/>
    <dgm:cxn modelId="{F8072296-F5B6-4B22-9589-A1B1A4F29570}" srcId="{93A3FBB2-4E62-406C-9061-9C26C124ABE3}" destId="{B63D24B3-B31A-40E1-836B-5C7BC571481C}" srcOrd="0" destOrd="0" parTransId="{2A247B59-C7C8-4950-ABDC-301E7C9248E3}" sibTransId="{284147EC-E685-44BF-8F05-04ECE8ECED2F}"/>
    <dgm:cxn modelId="{0392B0A7-3888-41C3-8B2F-FEFB3C167DB2}" type="presOf" srcId="{B63D24B3-B31A-40E1-836B-5C7BC571481C}" destId="{E67BDE82-D725-4136-BA01-3BCC32A460D4}" srcOrd="0" destOrd="0" presId="urn:microsoft.com/office/officeart/2005/8/layout/vList6"/>
    <dgm:cxn modelId="{C241ADB2-5BC7-4478-9330-E88B125D504C}" type="presOf" srcId="{541AB8D1-5448-4C29-A26A-F13C4D325B2A}" destId="{2D9A7932-0880-483B-875E-E4CEDD6B541F}" srcOrd="0" destOrd="2" presId="urn:microsoft.com/office/officeart/2005/8/layout/vList6"/>
    <dgm:cxn modelId="{BC9931D3-49F6-4D55-8F63-2AA2AA46EB33}" srcId="{9B096342-9735-4C44-ACA6-660F3CC32B08}" destId="{3BC94E5A-69F2-4B97-8226-411B80251290}" srcOrd="1" destOrd="0" parTransId="{A5460B35-E9BB-49C5-9039-7CBEE8B03FAC}" sibTransId="{1B19592C-AE79-4E20-8C11-86A26A6EDFDD}"/>
    <dgm:cxn modelId="{B6D220D5-88E3-4A2A-9693-3583FDD7BE90}" srcId="{9B096342-9735-4C44-ACA6-660F3CC32B08}" destId="{541AB8D1-5448-4C29-A26A-F13C4D325B2A}" srcOrd="2" destOrd="0" parTransId="{05F5A67C-E336-48BC-92D0-9242EB7CB35F}" sibTransId="{9301418E-8B75-4831-8E71-5A0E4574E649}"/>
    <dgm:cxn modelId="{B8DEEEF3-0143-4DB2-A30E-0F8E76A4C194}" type="presOf" srcId="{A4A066B6-1D4C-403B-989D-05B23BC08A36}" destId="{F8FE96CE-A1AE-48BB-9071-19BF9F9329BA}" srcOrd="0" destOrd="0" presId="urn:microsoft.com/office/officeart/2005/8/layout/vList6"/>
    <dgm:cxn modelId="{2A5B3EFC-B16E-4F26-8292-B18C1362F405}" type="presOf" srcId="{3BC94E5A-69F2-4B97-8226-411B80251290}" destId="{2D9A7932-0880-483B-875E-E4CEDD6B541F}" srcOrd="0" destOrd="1" presId="urn:microsoft.com/office/officeart/2005/8/layout/vList6"/>
    <dgm:cxn modelId="{79B6C352-E334-46B6-974B-6F118076D5AE}" type="presParOf" srcId="{BBC392A1-31DD-48F8-954C-131196288EA3}" destId="{22DAC100-0BEB-4FB0-9BE8-EBA3C88E6B1E}" srcOrd="0" destOrd="0" presId="urn:microsoft.com/office/officeart/2005/8/layout/vList6"/>
    <dgm:cxn modelId="{FCDDFD9F-B39F-4739-BDAA-14AC0DB77B8B}" type="presParOf" srcId="{22DAC100-0BEB-4FB0-9BE8-EBA3C88E6B1E}" destId="{E67BDE82-D725-4136-BA01-3BCC32A460D4}" srcOrd="0" destOrd="0" presId="urn:microsoft.com/office/officeart/2005/8/layout/vList6"/>
    <dgm:cxn modelId="{2C068331-1357-44AC-8F2E-ED1AFF92C921}" type="presParOf" srcId="{22DAC100-0BEB-4FB0-9BE8-EBA3C88E6B1E}" destId="{F8FE96CE-A1AE-48BB-9071-19BF9F9329BA}" srcOrd="1" destOrd="0" presId="urn:microsoft.com/office/officeart/2005/8/layout/vList6"/>
    <dgm:cxn modelId="{360D8F89-86E3-4646-8060-1E1B847231DF}" type="presParOf" srcId="{BBC392A1-31DD-48F8-954C-131196288EA3}" destId="{F9502EC8-B9B2-4C24-AC34-4DA06ECB261E}" srcOrd="1" destOrd="0" presId="urn:microsoft.com/office/officeart/2005/8/layout/vList6"/>
    <dgm:cxn modelId="{6C75FC4D-006C-418D-9587-425140EAD9C4}" type="presParOf" srcId="{BBC392A1-31DD-48F8-954C-131196288EA3}" destId="{9C2A38B0-5A8F-4B71-8BAA-279F4CF4D2B0}" srcOrd="2" destOrd="0" presId="urn:microsoft.com/office/officeart/2005/8/layout/vList6"/>
    <dgm:cxn modelId="{55489CA8-0EBC-48E1-9CE2-306633E44E0F}" type="presParOf" srcId="{9C2A38B0-5A8F-4B71-8BAA-279F4CF4D2B0}" destId="{35350EBC-709B-449E-96E0-662AE6D0CD2D}" srcOrd="0" destOrd="0" presId="urn:microsoft.com/office/officeart/2005/8/layout/vList6"/>
    <dgm:cxn modelId="{25721920-1BCC-40F6-8ECF-C3D068BAF1A4}" type="presParOf" srcId="{9C2A38B0-5A8F-4B71-8BAA-279F4CF4D2B0}" destId="{2D9A7932-0880-483B-875E-E4CEDD6B541F}"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E96CE-A1AE-48BB-9071-19BF9F9329BA}">
      <dsp:nvSpPr>
        <dsp:cNvPr id="0" name=""/>
        <dsp:cNvSpPr/>
      </dsp:nvSpPr>
      <dsp:spPr>
        <a:xfrm>
          <a:off x="2927800" y="234973"/>
          <a:ext cx="3213759" cy="1746175"/>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Language Arts/</a:t>
          </a:r>
          <a:r>
            <a:rPr lang="en-US" sz="1400" kern="1200" dirty="0" err="1">
              <a:solidFill>
                <a:schemeClr val="accent2"/>
              </a:solidFill>
            </a:rPr>
            <a:t>Artes</a:t>
          </a:r>
          <a:r>
            <a:rPr lang="en-US" sz="1400" kern="1200" dirty="0">
              <a:solidFill>
                <a:schemeClr val="accent2"/>
              </a:solidFill>
            </a:rPr>
            <a:t> del </a:t>
          </a:r>
          <a:r>
            <a:rPr lang="en-US" sz="1400" kern="1200" dirty="0" err="1">
              <a:solidFill>
                <a:schemeClr val="accent2"/>
              </a:solidFill>
            </a:rPr>
            <a:t>Lenguaje</a:t>
          </a:r>
          <a:endParaRPr lang="en-US" sz="1400" kern="1200" dirty="0">
            <a:solidFill>
              <a:schemeClr val="accent2"/>
            </a:solidFill>
          </a:endParaRPr>
        </a:p>
        <a:p>
          <a:pPr marL="114300" lvl="1" indent="-114300" algn="l" defTabSz="622300">
            <a:lnSpc>
              <a:spcPct val="90000"/>
            </a:lnSpc>
            <a:spcBef>
              <a:spcPct val="0"/>
            </a:spcBef>
            <a:spcAft>
              <a:spcPct val="15000"/>
            </a:spcAft>
            <a:buChar char="•"/>
          </a:pPr>
          <a:r>
            <a:rPr lang="en-US" sz="1400" kern="1200" dirty="0"/>
            <a:t>Social Studies/</a:t>
          </a:r>
          <a:r>
            <a:rPr lang="en-US" sz="1400" kern="1200" dirty="0" err="1">
              <a:solidFill>
                <a:schemeClr val="accent2"/>
              </a:solidFill>
            </a:rPr>
            <a:t>Estudios</a:t>
          </a:r>
          <a:r>
            <a:rPr lang="en-US" sz="1400" kern="1200" dirty="0">
              <a:solidFill>
                <a:schemeClr val="accent2"/>
              </a:solidFill>
            </a:rPr>
            <a:t> </a:t>
          </a:r>
          <a:r>
            <a:rPr lang="en-US" sz="1400" kern="1200" dirty="0" err="1">
              <a:solidFill>
                <a:schemeClr val="accent2"/>
              </a:solidFill>
            </a:rPr>
            <a:t>Sociales</a:t>
          </a:r>
          <a:endParaRPr lang="en-US" sz="1400" kern="1200" dirty="0">
            <a:solidFill>
              <a:schemeClr val="accent2"/>
            </a:solidFill>
          </a:endParaRPr>
        </a:p>
        <a:p>
          <a:pPr marL="114300" lvl="1" indent="-114300" algn="l" defTabSz="622300">
            <a:lnSpc>
              <a:spcPct val="90000"/>
            </a:lnSpc>
            <a:spcBef>
              <a:spcPct val="0"/>
            </a:spcBef>
            <a:spcAft>
              <a:spcPct val="15000"/>
            </a:spcAft>
            <a:buChar char="•"/>
          </a:pPr>
          <a:r>
            <a:rPr lang="en-US" sz="1400" kern="1200" dirty="0"/>
            <a:t>LOTE/</a:t>
          </a:r>
          <a:r>
            <a:rPr lang="en-US" sz="1400" kern="1200" dirty="0">
              <a:solidFill>
                <a:schemeClr val="accent2"/>
              </a:solidFill>
            </a:rPr>
            <a:t>L</a:t>
          </a:r>
          <a:r>
            <a:rPr lang="es-MX" sz="1400" kern="1200" dirty="0" err="1">
              <a:solidFill>
                <a:schemeClr val="accent2"/>
              </a:solidFill>
            </a:rPr>
            <a:t>engua</a:t>
          </a:r>
          <a:r>
            <a:rPr lang="es-MX" sz="1400" kern="1200" dirty="0">
              <a:solidFill>
                <a:schemeClr val="accent2"/>
              </a:solidFill>
            </a:rPr>
            <a:t> extranjera (español)</a:t>
          </a:r>
          <a:endParaRPr lang="en-US" sz="1400" kern="1200" dirty="0">
            <a:solidFill>
              <a:schemeClr val="accent2"/>
            </a:solidFill>
          </a:endParaRPr>
        </a:p>
      </dsp:txBody>
      <dsp:txXfrm>
        <a:off x="2927800" y="453245"/>
        <a:ext cx="2558943" cy="1309631"/>
      </dsp:txXfrm>
    </dsp:sp>
    <dsp:sp modelId="{E67BDE82-D725-4136-BA01-3BCC32A460D4}">
      <dsp:nvSpPr>
        <dsp:cNvPr id="0" name=""/>
        <dsp:cNvSpPr/>
      </dsp:nvSpPr>
      <dsp:spPr>
        <a:xfrm>
          <a:off x="252726" y="1077"/>
          <a:ext cx="2625583" cy="189665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Spanish/</a:t>
          </a:r>
          <a:r>
            <a:rPr lang="en-US" sz="2200" kern="1200" dirty="0" err="1"/>
            <a:t>Es</a:t>
          </a:r>
          <a:r>
            <a:rPr lang="es-MX" sz="2200" kern="1200" dirty="0"/>
            <a:t>pañol</a:t>
          </a:r>
          <a:endParaRPr lang="en-US" sz="2200" kern="1200" dirty="0"/>
        </a:p>
      </dsp:txBody>
      <dsp:txXfrm>
        <a:off x="345313" y="93664"/>
        <a:ext cx="2440409" cy="1711479"/>
      </dsp:txXfrm>
    </dsp:sp>
    <dsp:sp modelId="{2D9A7932-0880-483B-875E-E4CEDD6B541F}">
      <dsp:nvSpPr>
        <dsp:cNvPr id="0" name=""/>
        <dsp:cNvSpPr/>
      </dsp:nvSpPr>
      <dsp:spPr>
        <a:xfrm>
          <a:off x="2763510" y="2365746"/>
          <a:ext cx="3420865" cy="1573231"/>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Language Arts/</a:t>
          </a:r>
          <a:r>
            <a:rPr lang="en-US" sz="1400" kern="1200" dirty="0" err="1">
              <a:solidFill>
                <a:schemeClr val="accent2"/>
              </a:solidFill>
            </a:rPr>
            <a:t>Artes</a:t>
          </a:r>
          <a:r>
            <a:rPr lang="en-US" sz="1400" kern="1200" dirty="0">
              <a:solidFill>
                <a:schemeClr val="accent2"/>
              </a:solidFill>
            </a:rPr>
            <a:t> del </a:t>
          </a:r>
          <a:r>
            <a:rPr lang="en-US" sz="1400" kern="1200" dirty="0" err="1">
              <a:solidFill>
                <a:schemeClr val="accent2"/>
              </a:solidFill>
            </a:rPr>
            <a:t>Lenguaje</a:t>
          </a:r>
          <a:endParaRPr lang="en-US" sz="1400" kern="1200" dirty="0">
            <a:solidFill>
              <a:schemeClr val="accent2"/>
            </a:solidFill>
          </a:endParaRPr>
        </a:p>
        <a:p>
          <a:pPr marL="114300" lvl="1" indent="-114300" algn="l" defTabSz="622300">
            <a:lnSpc>
              <a:spcPct val="90000"/>
            </a:lnSpc>
            <a:spcBef>
              <a:spcPct val="0"/>
            </a:spcBef>
            <a:spcAft>
              <a:spcPct val="15000"/>
            </a:spcAft>
            <a:buChar char="•"/>
          </a:pPr>
          <a:r>
            <a:rPr lang="en-US" sz="1400" kern="1200" dirty="0"/>
            <a:t>Math/</a:t>
          </a:r>
          <a:r>
            <a:rPr lang="en-US" sz="1400" kern="1200" dirty="0" err="1">
              <a:solidFill>
                <a:schemeClr val="accent2"/>
              </a:solidFill>
            </a:rPr>
            <a:t>Matemáticas</a:t>
          </a:r>
          <a:endParaRPr lang="en-US" sz="1400" kern="1200" dirty="0">
            <a:solidFill>
              <a:schemeClr val="accent2"/>
            </a:solidFill>
          </a:endParaRPr>
        </a:p>
        <a:p>
          <a:pPr marL="114300" lvl="1" indent="-114300" algn="l" defTabSz="622300">
            <a:lnSpc>
              <a:spcPct val="90000"/>
            </a:lnSpc>
            <a:spcBef>
              <a:spcPct val="0"/>
            </a:spcBef>
            <a:spcAft>
              <a:spcPct val="15000"/>
            </a:spcAft>
            <a:buChar char="•"/>
          </a:pPr>
          <a:r>
            <a:rPr lang="en-US" sz="1400" kern="1200" dirty="0"/>
            <a:t>Science/</a:t>
          </a:r>
          <a:r>
            <a:rPr lang="en-US" sz="1400" kern="1200" dirty="0" err="1">
              <a:solidFill>
                <a:schemeClr val="accent2"/>
              </a:solidFill>
            </a:rPr>
            <a:t>Ciencias</a:t>
          </a:r>
          <a:endParaRPr lang="en-US" sz="1400" kern="1200" dirty="0">
            <a:solidFill>
              <a:schemeClr val="accent2"/>
            </a:solidFill>
          </a:endParaRPr>
        </a:p>
      </dsp:txBody>
      <dsp:txXfrm>
        <a:off x="2763510" y="2562400"/>
        <a:ext cx="2830903" cy="1179923"/>
      </dsp:txXfrm>
    </dsp:sp>
    <dsp:sp modelId="{35350EBC-709B-449E-96E0-662AE6D0CD2D}">
      <dsp:nvSpPr>
        <dsp:cNvPr id="0" name=""/>
        <dsp:cNvSpPr/>
      </dsp:nvSpPr>
      <dsp:spPr>
        <a:xfrm>
          <a:off x="261005" y="2218668"/>
          <a:ext cx="2609534" cy="180405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English/</a:t>
          </a:r>
          <a:r>
            <a:rPr lang="en-US" sz="2200" kern="1200" dirty="0" err="1"/>
            <a:t>Inglés</a:t>
          </a:r>
          <a:endParaRPr lang="en-US" sz="2200" kern="1200" dirty="0"/>
        </a:p>
      </dsp:txBody>
      <dsp:txXfrm>
        <a:off x="349072" y="2306735"/>
        <a:ext cx="2433400" cy="162792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5"/>
          </a:xfrm>
          <a:prstGeom prst="rect">
            <a:avLst/>
          </a:prstGeom>
        </p:spPr>
        <p:txBody>
          <a:bodyPr vert="horz" lIns="92432" tIns="46216" rIns="92432" bIns="46216" rtlCol="0"/>
          <a:lstStyle>
            <a:lvl1pPr algn="l">
              <a:defRPr sz="1100"/>
            </a:lvl1pPr>
          </a:lstStyle>
          <a:p>
            <a:endParaRPr lang="en-US"/>
          </a:p>
        </p:txBody>
      </p:sp>
      <p:sp>
        <p:nvSpPr>
          <p:cNvPr id="3" name="Date Placeholder 2"/>
          <p:cNvSpPr>
            <a:spLocks noGrp="1"/>
          </p:cNvSpPr>
          <p:nvPr>
            <p:ph type="dt" sz="quarter" idx="1"/>
          </p:nvPr>
        </p:nvSpPr>
        <p:spPr>
          <a:xfrm>
            <a:off x="3970939" y="1"/>
            <a:ext cx="3037840" cy="466435"/>
          </a:xfrm>
          <a:prstGeom prst="rect">
            <a:avLst/>
          </a:prstGeom>
        </p:spPr>
        <p:txBody>
          <a:bodyPr vert="horz" lIns="92432" tIns="46216" rIns="92432" bIns="46216" rtlCol="0"/>
          <a:lstStyle>
            <a:lvl1pPr algn="r">
              <a:defRPr sz="1100"/>
            </a:lvl1pPr>
          </a:lstStyle>
          <a:p>
            <a:fld id="{FF9646D1-362E-42C1-ADFF-046A3ACDD0DE}" type="datetimeFigureOut">
              <a:rPr lang="en-US" smtClean="0"/>
              <a:t>3/27/2026</a:t>
            </a:fld>
            <a:endParaRPr lang="en-US"/>
          </a:p>
        </p:txBody>
      </p:sp>
      <p:sp>
        <p:nvSpPr>
          <p:cNvPr id="4" name="Footer Placeholder 3"/>
          <p:cNvSpPr>
            <a:spLocks noGrp="1"/>
          </p:cNvSpPr>
          <p:nvPr>
            <p:ph type="ftr" sz="quarter" idx="2"/>
          </p:nvPr>
        </p:nvSpPr>
        <p:spPr>
          <a:xfrm>
            <a:off x="1" y="8829968"/>
            <a:ext cx="3037840" cy="466434"/>
          </a:xfrm>
          <a:prstGeom prst="rect">
            <a:avLst/>
          </a:prstGeom>
        </p:spPr>
        <p:txBody>
          <a:bodyPr vert="horz" lIns="92432" tIns="46216" rIns="92432" bIns="46216" rtlCol="0" anchor="b"/>
          <a:lstStyle>
            <a:lvl1pPr algn="l">
              <a:defRPr sz="1100"/>
            </a:lvl1pPr>
          </a:lstStyle>
          <a:p>
            <a:endParaRPr lang="en-US"/>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2432" tIns="46216" rIns="92432" bIns="46216" rtlCol="0" anchor="b"/>
          <a:lstStyle>
            <a:lvl1pPr algn="r">
              <a:defRPr sz="1100"/>
            </a:lvl1pPr>
          </a:lstStyle>
          <a:p>
            <a:fld id="{4BBB4D7C-8239-4726-9485-A2873688F6EA}" type="slidenum">
              <a:rPr lang="en-US" smtClean="0"/>
              <a:t>‹#›</a:t>
            </a:fld>
            <a:endParaRPr lang="en-US"/>
          </a:p>
        </p:txBody>
      </p:sp>
    </p:spTree>
    <p:extLst>
      <p:ext uri="{BB962C8B-B14F-4D97-AF65-F5344CB8AC3E}">
        <p14:creationId xmlns:p14="http://schemas.microsoft.com/office/powerpoint/2010/main" val="885416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5"/>
          </a:xfrm>
          <a:prstGeom prst="rect">
            <a:avLst/>
          </a:prstGeom>
        </p:spPr>
        <p:txBody>
          <a:bodyPr vert="horz" lIns="92432" tIns="46216" rIns="92432" bIns="46216" rtlCol="0"/>
          <a:lstStyle>
            <a:lvl1pPr algn="l">
              <a:defRPr sz="1100"/>
            </a:lvl1pPr>
          </a:lstStyle>
          <a:p>
            <a:endParaRPr lang="en-US"/>
          </a:p>
        </p:txBody>
      </p:sp>
      <p:sp>
        <p:nvSpPr>
          <p:cNvPr id="3" name="Date Placeholder 2"/>
          <p:cNvSpPr>
            <a:spLocks noGrp="1"/>
          </p:cNvSpPr>
          <p:nvPr>
            <p:ph type="dt" idx="1"/>
          </p:nvPr>
        </p:nvSpPr>
        <p:spPr>
          <a:xfrm>
            <a:off x="3970939" y="1"/>
            <a:ext cx="3037840" cy="466435"/>
          </a:xfrm>
          <a:prstGeom prst="rect">
            <a:avLst/>
          </a:prstGeom>
        </p:spPr>
        <p:txBody>
          <a:bodyPr vert="horz" lIns="92432" tIns="46216" rIns="92432" bIns="46216" rtlCol="0"/>
          <a:lstStyle>
            <a:lvl1pPr algn="r">
              <a:defRPr sz="1100"/>
            </a:lvl1pPr>
          </a:lstStyle>
          <a:p>
            <a:fld id="{AF90B545-2AF4-4B18-BF94-654F5CC1E722}" type="datetimeFigureOut">
              <a:rPr lang="en-US" smtClean="0"/>
              <a:t>3/27/2026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2432" tIns="46216" rIns="92432" bIns="46216" rtlCol="0" anchor="ctr"/>
          <a:lstStyle/>
          <a:p>
            <a:endParaRPr lang="en-US"/>
          </a:p>
        </p:txBody>
      </p:sp>
      <p:sp>
        <p:nvSpPr>
          <p:cNvPr id="5" name="Notes Placeholder 4"/>
          <p:cNvSpPr>
            <a:spLocks noGrp="1"/>
          </p:cNvSpPr>
          <p:nvPr>
            <p:ph type="body" sz="quarter" idx="3"/>
          </p:nvPr>
        </p:nvSpPr>
        <p:spPr>
          <a:xfrm>
            <a:off x="701041" y="4473893"/>
            <a:ext cx="5608320" cy="3660457"/>
          </a:xfrm>
          <a:prstGeom prst="rect">
            <a:avLst/>
          </a:prstGeom>
        </p:spPr>
        <p:txBody>
          <a:bodyPr vert="horz" lIns="92432" tIns="46216" rIns="92432" bIns="462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4"/>
          </a:xfrm>
          <a:prstGeom prst="rect">
            <a:avLst/>
          </a:prstGeom>
        </p:spPr>
        <p:txBody>
          <a:bodyPr vert="horz" lIns="92432" tIns="46216" rIns="92432" bIns="46216" rtlCol="0" anchor="b"/>
          <a:lstStyle>
            <a:lvl1pPr algn="l">
              <a:defRPr sz="11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2432" tIns="46216" rIns="92432" bIns="46216" rtlCol="0" anchor="b"/>
          <a:lstStyle>
            <a:lvl1pPr algn="r">
              <a:defRPr sz="1100"/>
            </a:lvl1pPr>
          </a:lstStyle>
          <a:p>
            <a:fld id="{3D2B6023-B0A5-42FB-BBB6-9ECD8E69AE6B}" type="slidenum">
              <a:rPr lang="en-US" smtClean="0"/>
              <a:t>‹#›</a:t>
            </a:fld>
            <a:endParaRPr lang="en-US"/>
          </a:p>
        </p:txBody>
      </p:sp>
    </p:spTree>
    <p:extLst>
      <p:ext uri="{BB962C8B-B14F-4D97-AF65-F5344CB8AC3E}">
        <p14:creationId xmlns:p14="http://schemas.microsoft.com/office/powerpoint/2010/main" val="3275204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2B6023-B0A5-42FB-BBB6-9ECD8E69AE6B}" type="slidenum">
              <a:rPr lang="en-US" smtClean="0"/>
              <a:t>1</a:t>
            </a:fld>
            <a:endParaRPr lang="en-US"/>
          </a:p>
        </p:txBody>
      </p:sp>
    </p:spTree>
    <p:extLst>
      <p:ext uri="{BB962C8B-B14F-4D97-AF65-F5344CB8AC3E}">
        <p14:creationId xmlns:p14="http://schemas.microsoft.com/office/powerpoint/2010/main" val="1242203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10</a:t>
            </a:fld>
            <a:endParaRPr lang="en-US"/>
          </a:p>
        </p:txBody>
      </p:sp>
    </p:spTree>
    <p:extLst>
      <p:ext uri="{BB962C8B-B14F-4D97-AF65-F5344CB8AC3E}">
        <p14:creationId xmlns:p14="http://schemas.microsoft.com/office/powerpoint/2010/main" val="2924211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11</a:t>
            </a:fld>
            <a:endParaRPr lang="en-US"/>
          </a:p>
        </p:txBody>
      </p:sp>
    </p:spTree>
    <p:extLst>
      <p:ext uri="{BB962C8B-B14F-4D97-AF65-F5344CB8AC3E}">
        <p14:creationId xmlns:p14="http://schemas.microsoft.com/office/powerpoint/2010/main" val="2603121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12</a:t>
            </a:fld>
            <a:endParaRPr lang="en-US"/>
          </a:p>
        </p:txBody>
      </p:sp>
    </p:spTree>
    <p:extLst>
      <p:ext uri="{BB962C8B-B14F-4D97-AF65-F5344CB8AC3E}">
        <p14:creationId xmlns:p14="http://schemas.microsoft.com/office/powerpoint/2010/main" val="1152705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13</a:t>
            </a:fld>
            <a:endParaRPr lang="en-US"/>
          </a:p>
        </p:txBody>
      </p:sp>
    </p:spTree>
    <p:extLst>
      <p:ext uri="{BB962C8B-B14F-4D97-AF65-F5344CB8AC3E}">
        <p14:creationId xmlns:p14="http://schemas.microsoft.com/office/powerpoint/2010/main" val="3283393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14</a:t>
            </a:fld>
            <a:endParaRPr lang="en-US"/>
          </a:p>
        </p:txBody>
      </p:sp>
    </p:spTree>
    <p:extLst>
      <p:ext uri="{BB962C8B-B14F-4D97-AF65-F5344CB8AC3E}">
        <p14:creationId xmlns:p14="http://schemas.microsoft.com/office/powerpoint/2010/main" val="138321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15</a:t>
            </a:fld>
            <a:endParaRPr lang="en-US"/>
          </a:p>
        </p:txBody>
      </p:sp>
    </p:spTree>
    <p:extLst>
      <p:ext uri="{BB962C8B-B14F-4D97-AF65-F5344CB8AC3E}">
        <p14:creationId xmlns:p14="http://schemas.microsoft.com/office/powerpoint/2010/main" val="1056545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16</a:t>
            </a:fld>
            <a:endParaRPr lang="en-US"/>
          </a:p>
        </p:txBody>
      </p:sp>
    </p:spTree>
    <p:extLst>
      <p:ext uri="{BB962C8B-B14F-4D97-AF65-F5344CB8AC3E}">
        <p14:creationId xmlns:p14="http://schemas.microsoft.com/office/powerpoint/2010/main" val="599000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17</a:t>
            </a:fld>
            <a:endParaRPr lang="en-US"/>
          </a:p>
        </p:txBody>
      </p:sp>
    </p:spTree>
    <p:extLst>
      <p:ext uri="{BB962C8B-B14F-4D97-AF65-F5344CB8AC3E}">
        <p14:creationId xmlns:p14="http://schemas.microsoft.com/office/powerpoint/2010/main" val="901285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18</a:t>
            </a:fld>
            <a:endParaRPr lang="en-US"/>
          </a:p>
        </p:txBody>
      </p:sp>
    </p:spTree>
    <p:extLst>
      <p:ext uri="{BB962C8B-B14F-4D97-AF65-F5344CB8AC3E}">
        <p14:creationId xmlns:p14="http://schemas.microsoft.com/office/powerpoint/2010/main" val="3660723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19</a:t>
            </a:fld>
            <a:endParaRPr lang="en-US"/>
          </a:p>
        </p:txBody>
      </p:sp>
    </p:spTree>
    <p:extLst>
      <p:ext uri="{BB962C8B-B14F-4D97-AF65-F5344CB8AC3E}">
        <p14:creationId xmlns:p14="http://schemas.microsoft.com/office/powerpoint/2010/main" val="801746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2</a:t>
            </a:fld>
            <a:endParaRPr lang="en-US"/>
          </a:p>
        </p:txBody>
      </p:sp>
    </p:spTree>
    <p:extLst>
      <p:ext uri="{BB962C8B-B14F-4D97-AF65-F5344CB8AC3E}">
        <p14:creationId xmlns:p14="http://schemas.microsoft.com/office/powerpoint/2010/main" val="4124206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20</a:t>
            </a:fld>
            <a:endParaRPr lang="en-US"/>
          </a:p>
        </p:txBody>
      </p:sp>
    </p:spTree>
    <p:extLst>
      <p:ext uri="{BB962C8B-B14F-4D97-AF65-F5344CB8AC3E}">
        <p14:creationId xmlns:p14="http://schemas.microsoft.com/office/powerpoint/2010/main" val="778022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21</a:t>
            </a:fld>
            <a:endParaRPr lang="en-US"/>
          </a:p>
        </p:txBody>
      </p:sp>
    </p:spTree>
    <p:extLst>
      <p:ext uri="{BB962C8B-B14F-4D97-AF65-F5344CB8AC3E}">
        <p14:creationId xmlns:p14="http://schemas.microsoft.com/office/powerpoint/2010/main" val="2212756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22</a:t>
            </a:fld>
            <a:endParaRPr lang="en-US"/>
          </a:p>
        </p:txBody>
      </p:sp>
    </p:spTree>
    <p:extLst>
      <p:ext uri="{BB962C8B-B14F-4D97-AF65-F5344CB8AC3E}">
        <p14:creationId xmlns:p14="http://schemas.microsoft.com/office/powerpoint/2010/main" val="1821462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3</a:t>
            </a:fld>
            <a:endParaRPr lang="en-US"/>
          </a:p>
        </p:txBody>
      </p:sp>
    </p:spTree>
    <p:extLst>
      <p:ext uri="{BB962C8B-B14F-4D97-AF65-F5344CB8AC3E}">
        <p14:creationId xmlns:p14="http://schemas.microsoft.com/office/powerpoint/2010/main" val="1667773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4</a:t>
            </a:fld>
            <a:endParaRPr lang="en-US"/>
          </a:p>
        </p:txBody>
      </p:sp>
    </p:spTree>
    <p:extLst>
      <p:ext uri="{BB962C8B-B14F-4D97-AF65-F5344CB8AC3E}">
        <p14:creationId xmlns:p14="http://schemas.microsoft.com/office/powerpoint/2010/main" val="821407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5</a:t>
            </a:fld>
            <a:endParaRPr lang="en-US"/>
          </a:p>
        </p:txBody>
      </p:sp>
    </p:spTree>
    <p:extLst>
      <p:ext uri="{BB962C8B-B14F-4D97-AF65-F5344CB8AC3E}">
        <p14:creationId xmlns:p14="http://schemas.microsoft.com/office/powerpoint/2010/main" val="1510144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6</a:t>
            </a:fld>
            <a:endParaRPr lang="en-US"/>
          </a:p>
        </p:txBody>
      </p:sp>
    </p:spTree>
    <p:extLst>
      <p:ext uri="{BB962C8B-B14F-4D97-AF65-F5344CB8AC3E}">
        <p14:creationId xmlns:p14="http://schemas.microsoft.com/office/powerpoint/2010/main" val="1536468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7</a:t>
            </a:fld>
            <a:endParaRPr lang="en-US"/>
          </a:p>
        </p:txBody>
      </p:sp>
    </p:spTree>
    <p:extLst>
      <p:ext uri="{BB962C8B-B14F-4D97-AF65-F5344CB8AC3E}">
        <p14:creationId xmlns:p14="http://schemas.microsoft.com/office/powerpoint/2010/main" val="106369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8</a:t>
            </a:fld>
            <a:endParaRPr lang="en-US"/>
          </a:p>
        </p:txBody>
      </p:sp>
    </p:spTree>
    <p:extLst>
      <p:ext uri="{BB962C8B-B14F-4D97-AF65-F5344CB8AC3E}">
        <p14:creationId xmlns:p14="http://schemas.microsoft.com/office/powerpoint/2010/main" val="2270551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9</a:t>
            </a:fld>
            <a:endParaRPr lang="en-US"/>
          </a:p>
        </p:txBody>
      </p:sp>
    </p:spTree>
    <p:extLst>
      <p:ext uri="{BB962C8B-B14F-4D97-AF65-F5344CB8AC3E}">
        <p14:creationId xmlns:p14="http://schemas.microsoft.com/office/powerpoint/2010/main" val="4205060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4883E0-65E7-4C96-8A2B-361B4DC59471}"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C872A-1327-43A2-BB48-1B887846D862}" type="slidenum">
              <a:rPr lang="en-US" smtClean="0"/>
              <a:t>‹#›</a:t>
            </a:fld>
            <a:endParaRPr lang="en-US"/>
          </a:p>
        </p:txBody>
      </p:sp>
    </p:spTree>
    <p:extLst>
      <p:ext uri="{BB962C8B-B14F-4D97-AF65-F5344CB8AC3E}">
        <p14:creationId xmlns:p14="http://schemas.microsoft.com/office/powerpoint/2010/main" val="569474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4883E0-65E7-4C96-8A2B-361B4DC59471}" type="datetimeFigureOut">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C872A-1327-43A2-BB48-1B887846D862}" type="slidenum">
              <a:rPr lang="en-US" smtClean="0"/>
              <a:t>‹#›</a:t>
            </a:fld>
            <a:endParaRPr lang="en-US"/>
          </a:p>
        </p:txBody>
      </p:sp>
    </p:spTree>
    <p:extLst>
      <p:ext uri="{BB962C8B-B14F-4D97-AF65-F5344CB8AC3E}">
        <p14:creationId xmlns:p14="http://schemas.microsoft.com/office/powerpoint/2010/main" val="3841340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34883E0-65E7-4C96-8A2B-361B4DC59471}"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C872A-1327-43A2-BB48-1B887846D862}" type="slidenum">
              <a:rPr lang="en-US" smtClean="0"/>
              <a:t>‹#›</a:t>
            </a:fld>
            <a:endParaRPr lang="en-US"/>
          </a:p>
        </p:txBody>
      </p:sp>
    </p:spTree>
    <p:extLst>
      <p:ext uri="{BB962C8B-B14F-4D97-AF65-F5344CB8AC3E}">
        <p14:creationId xmlns:p14="http://schemas.microsoft.com/office/powerpoint/2010/main" val="1944442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34883E0-65E7-4C96-8A2B-361B4DC59471}"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C872A-1327-43A2-BB48-1B887846D86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72911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4883E0-65E7-4C96-8A2B-361B4DC59471}"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C872A-1327-43A2-BB48-1B887846D862}" type="slidenum">
              <a:rPr lang="en-US" smtClean="0"/>
              <a:t>‹#›</a:t>
            </a:fld>
            <a:endParaRPr lang="en-US"/>
          </a:p>
        </p:txBody>
      </p:sp>
    </p:spTree>
    <p:extLst>
      <p:ext uri="{BB962C8B-B14F-4D97-AF65-F5344CB8AC3E}">
        <p14:creationId xmlns:p14="http://schemas.microsoft.com/office/powerpoint/2010/main" val="4053090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34883E0-65E7-4C96-8A2B-361B4DC59471}" type="datetimeFigureOut">
              <a:rPr lang="en-US" smtClean="0"/>
              <a:t>3/27/2026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C872A-1327-43A2-BB48-1B887846D862}" type="slidenum">
              <a:rPr lang="en-US" smtClean="0"/>
              <a:t>‹#›</a:t>
            </a:fld>
            <a:endParaRPr lang="en-US"/>
          </a:p>
        </p:txBody>
      </p:sp>
    </p:spTree>
    <p:extLst>
      <p:ext uri="{BB962C8B-B14F-4D97-AF65-F5344CB8AC3E}">
        <p14:creationId xmlns:p14="http://schemas.microsoft.com/office/powerpoint/2010/main" val="457086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34883E0-65E7-4C96-8A2B-361B4DC59471}" type="datetimeFigureOut">
              <a:rPr lang="en-US" smtClean="0"/>
              <a:t>3/27/2026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C872A-1327-43A2-BB48-1B887846D862}" type="slidenum">
              <a:rPr lang="en-US" smtClean="0"/>
              <a:t>‹#›</a:t>
            </a:fld>
            <a:endParaRPr lang="en-US"/>
          </a:p>
        </p:txBody>
      </p:sp>
    </p:spTree>
    <p:extLst>
      <p:ext uri="{BB962C8B-B14F-4D97-AF65-F5344CB8AC3E}">
        <p14:creationId xmlns:p14="http://schemas.microsoft.com/office/powerpoint/2010/main" val="3431820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4883E0-65E7-4C96-8A2B-361B4DC59471}"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C872A-1327-43A2-BB48-1B887846D862}" type="slidenum">
              <a:rPr lang="en-US" smtClean="0"/>
              <a:t>‹#›</a:t>
            </a:fld>
            <a:endParaRPr lang="en-US"/>
          </a:p>
        </p:txBody>
      </p:sp>
    </p:spTree>
    <p:extLst>
      <p:ext uri="{BB962C8B-B14F-4D97-AF65-F5344CB8AC3E}">
        <p14:creationId xmlns:p14="http://schemas.microsoft.com/office/powerpoint/2010/main" val="4041347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4883E0-65E7-4C96-8A2B-361B4DC59471}"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C872A-1327-43A2-BB48-1B887846D862}" type="slidenum">
              <a:rPr lang="en-US" smtClean="0"/>
              <a:t>‹#›</a:t>
            </a:fld>
            <a:endParaRPr lang="en-US"/>
          </a:p>
        </p:txBody>
      </p:sp>
    </p:spTree>
    <p:extLst>
      <p:ext uri="{BB962C8B-B14F-4D97-AF65-F5344CB8AC3E}">
        <p14:creationId xmlns:p14="http://schemas.microsoft.com/office/powerpoint/2010/main" val="1756088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E34883E0-65E7-4C96-8A2B-361B4DC59471}"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C872A-1327-43A2-BB48-1B887846D862}" type="slidenum">
              <a:rPr lang="en-US" smtClean="0"/>
              <a:t>‹#›</a:t>
            </a:fld>
            <a:endParaRPr lang="en-US"/>
          </a:p>
        </p:txBody>
      </p:sp>
    </p:spTree>
    <p:extLst>
      <p:ext uri="{BB962C8B-B14F-4D97-AF65-F5344CB8AC3E}">
        <p14:creationId xmlns:p14="http://schemas.microsoft.com/office/powerpoint/2010/main" val="39060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4883E0-65E7-4C96-8A2B-361B4DC59471}" type="datetimeFigureOut">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C872A-1327-43A2-BB48-1B887846D862}" type="slidenum">
              <a:rPr lang="en-US" smtClean="0"/>
              <a:t>‹#›</a:t>
            </a:fld>
            <a:endParaRPr lang="en-US"/>
          </a:p>
        </p:txBody>
      </p:sp>
    </p:spTree>
    <p:extLst>
      <p:ext uri="{BB962C8B-B14F-4D97-AF65-F5344CB8AC3E}">
        <p14:creationId xmlns:p14="http://schemas.microsoft.com/office/powerpoint/2010/main" val="218911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4883E0-65E7-4C96-8A2B-361B4DC59471}" type="datetimeFigureOut">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C872A-1327-43A2-BB48-1B887846D862}" type="slidenum">
              <a:rPr lang="en-US" smtClean="0"/>
              <a:t>‹#›</a:t>
            </a:fld>
            <a:endParaRPr lang="en-US"/>
          </a:p>
        </p:txBody>
      </p:sp>
    </p:spTree>
    <p:extLst>
      <p:ext uri="{BB962C8B-B14F-4D97-AF65-F5344CB8AC3E}">
        <p14:creationId xmlns:p14="http://schemas.microsoft.com/office/powerpoint/2010/main" val="734695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4883E0-65E7-4C96-8A2B-361B4DC59471}" type="datetimeFigureOut">
              <a:rPr lang="en-US" smtClean="0"/>
              <a:t>3/27/2026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1C872A-1327-43A2-BB48-1B887846D862}" type="slidenum">
              <a:rPr lang="en-US" smtClean="0"/>
              <a:t>‹#›</a:t>
            </a:fld>
            <a:endParaRPr lang="en-US"/>
          </a:p>
        </p:txBody>
      </p:sp>
    </p:spTree>
    <p:extLst>
      <p:ext uri="{BB962C8B-B14F-4D97-AF65-F5344CB8AC3E}">
        <p14:creationId xmlns:p14="http://schemas.microsoft.com/office/powerpoint/2010/main" val="376617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34883E0-65E7-4C96-8A2B-361B4DC59471}" type="datetimeFigureOut">
              <a:rPr lang="en-US" smtClean="0"/>
              <a:t>3/27/2026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E1C872A-1327-43A2-BB48-1B887846D862}" type="slidenum">
              <a:rPr lang="en-US" smtClean="0"/>
              <a:t>‹#›</a:t>
            </a:fld>
            <a:endParaRPr lang="en-US"/>
          </a:p>
        </p:txBody>
      </p:sp>
    </p:spTree>
    <p:extLst>
      <p:ext uri="{BB962C8B-B14F-4D97-AF65-F5344CB8AC3E}">
        <p14:creationId xmlns:p14="http://schemas.microsoft.com/office/powerpoint/2010/main" val="1191362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34883E0-65E7-4C96-8A2B-361B4DC59471}" type="datetimeFigureOut">
              <a:rPr lang="en-US" smtClean="0"/>
              <a:t>3/27/2026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E1C872A-1327-43A2-BB48-1B887846D862}" type="slidenum">
              <a:rPr lang="en-US" smtClean="0"/>
              <a:t>‹#›</a:t>
            </a:fld>
            <a:endParaRPr lang="en-US"/>
          </a:p>
        </p:txBody>
      </p:sp>
    </p:spTree>
    <p:extLst>
      <p:ext uri="{BB962C8B-B14F-4D97-AF65-F5344CB8AC3E}">
        <p14:creationId xmlns:p14="http://schemas.microsoft.com/office/powerpoint/2010/main" val="3057830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34883E0-65E7-4C96-8A2B-361B4DC59471}" type="datetimeFigureOut">
              <a:rPr lang="en-US" smtClean="0"/>
              <a:t>3/27/2026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E1C872A-1327-43A2-BB48-1B887846D862}" type="slidenum">
              <a:rPr lang="en-US" smtClean="0"/>
              <a:t>‹#›</a:t>
            </a:fld>
            <a:endParaRPr lang="en-US"/>
          </a:p>
        </p:txBody>
      </p:sp>
    </p:spTree>
    <p:extLst>
      <p:ext uri="{BB962C8B-B14F-4D97-AF65-F5344CB8AC3E}">
        <p14:creationId xmlns:p14="http://schemas.microsoft.com/office/powerpoint/2010/main" val="2209624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4883E0-65E7-4C96-8A2B-361B4DC59471}" type="datetimeFigureOut">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C872A-1327-43A2-BB48-1B887846D862}" type="slidenum">
              <a:rPr lang="en-US" smtClean="0"/>
              <a:t>‹#›</a:t>
            </a:fld>
            <a:endParaRPr lang="en-US"/>
          </a:p>
        </p:txBody>
      </p:sp>
    </p:spTree>
    <p:extLst>
      <p:ext uri="{BB962C8B-B14F-4D97-AF65-F5344CB8AC3E}">
        <p14:creationId xmlns:p14="http://schemas.microsoft.com/office/powerpoint/2010/main" val="2629257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34883E0-65E7-4C96-8A2B-361B4DC59471}" type="datetimeFigureOut">
              <a:rPr lang="en-US" smtClean="0"/>
              <a:t>3/27/2026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E1C872A-1327-43A2-BB48-1B887846D862}" type="slidenum">
              <a:rPr lang="en-US" smtClean="0"/>
              <a:t>‹#›</a:t>
            </a:fld>
            <a:endParaRPr lang="en-US"/>
          </a:p>
        </p:txBody>
      </p:sp>
    </p:spTree>
    <p:extLst>
      <p:ext uri="{BB962C8B-B14F-4D97-AF65-F5344CB8AC3E}">
        <p14:creationId xmlns:p14="http://schemas.microsoft.com/office/powerpoint/2010/main" val="3909523132"/>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8.jpeg"/><Relationship Id="rId7"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9.jpg"/><Relationship Id="rId5" Type="http://schemas.openxmlformats.org/officeDocument/2006/relationships/image" Target="../media/image38.jp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jpe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46.jpeg"/><Relationship Id="rId4" Type="http://schemas.openxmlformats.org/officeDocument/2006/relationships/image" Target="../media/image2.png"/><Relationship Id="rId9" Type="http://schemas.openxmlformats.org/officeDocument/2006/relationships/image" Target="../media/image45.jpeg"/></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8.jpeg"/><Relationship Id="rId7"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8.jpg"/><Relationship Id="rId5" Type="http://schemas.openxmlformats.org/officeDocument/2006/relationships/image" Target="../media/image47.jpeg"/><Relationship Id="rId4" Type="http://schemas.openxmlformats.org/officeDocument/2006/relationships/hyperlink" Target="http://www.google.com/url?sa=i&amp;rct=j&amp;q=&amp;esrc=s&amp;source=images&amp;cd=&amp;cad=rja&amp;uact=8&amp;ved=2ahUKEwir2uCuitbaAhUFKqwKHcByAS4QjRx6BAgAEAU&amp;url=http://wxxinews.org/programs/need-know?page%3D52&amp;psig=AOvVaw1HdknAdFIfPBWd-SjWD7VJ&amp;ust=1524768081188719"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8.jpeg"/><Relationship Id="rId7" Type="http://schemas.openxmlformats.org/officeDocument/2006/relationships/image" Target="../media/image54.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8.jpeg"/><Relationship Id="rId7" Type="http://schemas.openxmlformats.org/officeDocument/2006/relationships/image" Target="../media/image58.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57.jpg"/><Relationship Id="rId5" Type="http://schemas.openxmlformats.org/officeDocument/2006/relationships/image" Target="cid:47eb1f81-62fd-440c-898f-196eae9d1989@namprd04.prod.outlook.com" TargetMode="External"/><Relationship Id="rId4" Type="http://schemas.openxmlformats.org/officeDocument/2006/relationships/image" Target="../media/image56.jpeg"/></Relationships>
</file>

<file path=ppt/slides/_rels/slide16.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8.jpeg"/><Relationship Id="rId7" Type="http://schemas.openxmlformats.org/officeDocument/2006/relationships/image" Target="../media/image62.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61.jpg"/><Relationship Id="rId5" Type="http://schemas.openxmlformats.org/officeDocument/2006/relationships/image" Target="../media/image60.jpeg"/><Relationship Id="rId4" Type="http://schemas.openxmlformats.org/officeDocument/2006/relationships/hyperlink" Target="https://www.google.com/url?sa=i&amp;rct=j&amp;q=&amp;esrc=s&amp;source=images&amp;cd=&amp;cad=rja&amp;uact=8&amp;ved=2ahUKEwjyvMTCktbaAhUBCawKHVquCuMQjRx6BAgAEAU&amp;url=https://www.humbleisd.net/Page/93973&amp;psig=AOvVaw2H7tRQcZOfq6L0Yv-dpr_r&amp;ust=1524770396937279" TargetMode="External"/><Relationship Id="rId9" Type="http://schemas.openxmlformats.org/officeDocument/2006/relationships/image" Target="../media/image64.jpe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5.png"/><Relationship Id="rId7" Type="http://schemas.openxmlformats.org/officeDocument/2006/relationships/diagramQuickStyle" Target="../diagrams/quickStyle1.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Layout" Target="../diagrams/layout1.xml"/><Relationship Id="rId11" Type="http://schemas.openxmlformats.org/officeDocument/2006/relationships/image" Target="../media/image68.jpeg"/><Relationship Id="rId5" Type="http://schemas.openxmlformats.org/officeDocument/2006/relationships/diagramData" Target="../diagrams/data1.xml"/><Relationship Id="rId10" Type="http://schemas.openxmlformats.org/officeDocument/2006/relationships/image" Target="../media/image67.png"/><Relationship Id="rId4" Type="http://schemas.openxmlformats.org/officeDocument/2006/relationships/image" Target="../media/image66.jpeg"/><Relationship Id="rId9" Type="http://schemas.microsoft.com/office/2007/relationships/diagramDrawing" Target="../diagrams/drawing1.xml"/></Relationships>
</file>

<file path=ppt/slides/_rels/slide18.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5.png"/><Relationship Id="rId7" Type="http://schemas.openxmlformats.org/officeDocument/2006/relationships/image" Target="../media/image71.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6.jpeg"/></Relationships>
</file>

<file path=ppt/slides/_rels/slide19.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8.jpeg"/><Relationship Id="rId7" Type="http://schemas.openxmlformats.org/officeDocument/2006/relationships/image" Target="../media/image76.jp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75.jpeg"/><Relationship Id="rId11" Type="http://schemas.openxmlformats.org/officeDocument/2006/relationships/image" Target="../media/image80.jpeg"/><Relationship Id="rId5" Type="http://schemas.openxmlformats.org/officeDocument/2006/relationships/image" Target="../media/image74.gif"/><Relationship Id="rId10" Type="http://schemas.openxmlformats.org/officeDocument/2006/relationships/image" Target="../media/image79.jpeg"/><Relationship Id="rId4" Type="http://schemas.openxmlformats.org/officeDocument/2006/relationships/image" Target="../media/image73.jpg"/><Relationship Id="rId9" Type="http://schemas.openxmlformats.org/officeDocument/2006/relationships/image" Target="../media/image78.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82.jpeg"/><Relationship Id="rId5" Type="http://schemas.openxmlformats.org/officeDocument/2006/relationships/image" Target="../media/image14.pn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83.pn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85.jpeg"/><Relationship Id="rId4" Type="http://schemas.openxmlformats.org/officeDocument/2006/relationships/image" Target="../media/image84.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cid:image001.jpg@01D8C434.DAEFC600" TargetMode="External"/><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26.jpeg"/><Relationship Id="rId18" Type="http://schemas.openxmlformats.org/officeDocument/2006/relationships/image" Target="../media/image31.png"/><Relationship Id="rId3" Type="http://schemas.openxmlformats.org/officeDocument/2006/relationships/image" Target="../media/image17.png"/><Relationship Id="rId7" Type="http://schemas.openxmlformats.org/officeDocument/2006/relationships/image" Target="../media/image21.jpg"/><Relationship Id="rId12" Type="http://schemas.openxmlformats.org/officeDocument/2006/relationships/image" Target="../media/image25.png"/><Relationship Id="rId17" Type="http://schemas.openxmlformats.org/officeDocument/2006/relationships/image" Target="../media/image30.jpeg"/><Relationship Id="rId2" Type="http://schemas.openxmlformats.org/officeDocument/2006/relationships/notesSlide" Target="../notesSlides/notesSlide7.xml"/><Relationship Id="rId16"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4.jpg"/><Relationship Id="rId5" Type="http://schemas.openxmlformats.org/officeDocument/2006/relationships/image" Target="../media/image19.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jpg"/><Relationship Id="rId1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008">
            <a:extLst>
              <a:ext uri="{FF2B5EF4-FFF2-40B4-BE49-F238E27FC236}">
                <a16:creationId xmlns:a16="http://schemas.microsoft.com/office/drawing/2014/main" id="{43D51904-3A54-AD49-3413-1774EDAB886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50485" y="1112017"/>
            <a:ext cx="10019251" cy="38663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tiptonv\AppData\Local\Microsoft\Windows\Temporary Internet Files\Content.Outlook\X9SJ53JQ\image1.jpeg">
            <a:extLst>
              <a:ext uri="{FF2B5EF4-FFF2-40B4-BE49-F238E27FC236}">
                <a16:creationId xmlns:a16="http://schemas.microsoft.com/office/drawing/2014/main" id="{300D31A0-4BB8-7462-BDC8-72CC8B2E6362}"/>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1" y="0"/>
            <a:ext cx="1994500" cy="6858000"/>
          </a:xfrm>
          <a:prstGeom prst="rect">
            <a:avLst/>
          </a:prstGeom>
          <a:noFill/>
        </p:spPr>
      </p:pic>
      <p:sp>
        <p:nvSpPr>
          <p:cNvPr id="7" name="TextBox 6">
            <a:extLst>
              <a:ext uri="{FF2B5EF4-FFF2-40B4-BE49-F238E27FC236}">
                <a16:creationId xmlns:a16="http://schemas.microsoft.com/office/drawing/2014/main" id="{4465CC2B-FB5C-D32E-11CE-CCCC18AE5ED9}"/>
              </a:ext>
            </a:extLst>
          </p:cNvPr>
          <p:cNvSpPr txBox="1"/>
          <p:nvPr/>
        </p:nvSpPr>
        <p:spPr>
          <a:xfrm>
            <a:off x="1994501" y="281020"/>
            <a:ext cx="7837396" cy="830997"/>
          </a:xfrm>
          <a:prstGeom prst="rect">
            <a:avLst/>
          </a:prstGeom>
          <a:noFill/>
        </p:spPr>
        <p:txBody>
          <a:bodyPr wrap="square">
            <a:spAutoFit/>
          </a:bodyPr>
          <a:lstStyle/>
          <a:p>
            <a:r>
              <a:rPr lang="en-US" sz="4800" b="1" dirty="0">
                <a:ln w="0">
                  <a:solidFill>
                    <a:schemeClr val="tx1"/>
                  </a:solidFill>
                </a:ln>
                <a:latin typeface="Cambria" panose="02040503050406030204" pitchFamily="18" charset="0"/>
              </a:rPr>
              <a:t>Class of 2034 Grizzlies</a:t>
            </a:r>
            <a:endParaRPr lang="en-US" sz="4800" b="1" dirty="0"/>
          </a:p>
        </p:txBody>
      </p:sp>
      <p:sp>
        <p:nvSpPr>
          <p:cNvPr id="3" name="TextBox 2">
            <a:extLst>
              <a:ext uri="{FF2B5EF4-FFF2-40B4-BE49-F238E27FC236}">
                <a16:creationId xmlns:a16="http://schemas.microsoft.com/office/drawing/2014/main" id="{E32B6070-48A0-9CAE-E7F1-5A1731D0C40F}"/>
              </a:ext>
            </a:extLst>
          </p:cNvPr>
          <p:cNvSpPr txBox="1"/>
          <p:nvPr/>
        </p:nvSpPr>
        <p:spPr>
          <a:xfrm>
            <a:off x="2913076" y="5221957"/>
            <a:ext cx="7791276" cy="1200329"/>
          </a:xfrm>
          <a:prstGeom prst="rect">
            <a:avLst/>
          </a:prstGeom>
          <a:noFill/>
        </p:spPr>
        <p:txBody>
          <a:bodyPr wrap="square">
            <a:spAutoFit/>
          </a:bodyPr>
          <a:lstStyle/>
          <a:p>
            <a:r>
              <a:rPr lang="en-US" sz="2400" b="1" i="0" dirty="0">
                <a:effectLst/>
                <a:latin typeface="Cambria" panose="02040503050406030204" pitchFamily="18" charset="0"/>
                <a:ea typeface="Cambria" panose="02040503050406030204" pitchFamily="18" charset="0"/>
              </a:rPr>
              <a:t>Education is for improving the lives of others and for leaving your community and world better than you found it.  </a:t>
            </a:r>
            <a:r>
              <a:rPr lang="en-US" sz="2000" b="1" i="0" dirty="0">
                <a:effectLst/>
                <a:latin typeface="Century Gothic" panose="020B0502020202020204" pitchFamily="34" charset="0"/>
              </a:rPr>
              <a:t>~</a:t>
            </a:r>
            <a:r>
              <a:rPr lang="en-US" sz="1600" b="1" i="0" dirty="0">
                <a:effectLst/>
                <a:latin typeface="Century Gothic" panose="020B0502020202020204" pitchFamily="34" charset="0"/>
              </a:rPr>
              <a:t>Marian Wright Edelman</a:t>
            </a:r>
            <a:endParaRPr lang="en-US" sz="1600" b="1" dirty="0">
              <a:latin typeface="Century Gothic" panose="020B0502020202020204" pitchFamily="34" charset="0"/>
              <a:ea typeface="Cambria" panose="02040503050406030204" pitchFamily="18" charset="0"/>
            </a:endParaRPr>
          </a:p>
        </p:txBody>
      </p:sp>
    </p:spTree>
    <p:extLst>
      <p:ext uri="{BB962C8B-B14F-4D97-AF65-F5344CB8AC3E}">
        <p14:creationId xmlns:p14="http://schemas.microsoft.com/office/powerpoint/2010/main" val="3470580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2774" y="914399"/>
            <a:ext cx="8395757" cy="1303867"/>
          </a:xfrm>
        </p:spPr>
        <p:txBody>
          <a:bodyPr>
            <a:normAutofit fontScale="90000"/>
          </a:bodyPr>
          <a:lstStyle/>
          <a:p>
            <a:r>
              <a:rPr lang="en-US" b="1" dirty="0">
                <a:latin typeface="Cambria" panose="02040503050406030204" pitchFamily="18" charset="0"/>
              </a:rPr>
              <a:t>School Bus/School Day</a:t>
            </a:r>
            <a:br>
              <a:rPr lang="en-US" b="1" dirty="0">
                <a:latin typeface="Cambria" panose="02040503050406030204" pitchFamily="18" charset="0"/>
              </a:rPr>
            </a:br>
            <a:r>
              <a:rPr lang="en-US" b="1" dirty="0">
                <a:latin typeface="Cambria" panose="02040503050406030204" pitchFamily="18" charset="0"/>
              </a:rPr>
              <a:t>Procedures &amp; Times</a:t>
            </a:r>
          </a:p>
        </p:txBody>
      </p:sp>
      <p:pic>
        <p:nvPicPr>
          <p:cNvPr id="3" name="Picture 2" descr="C:\Users\tiptonv\AppData\Local\Microsoft\Windows\Temporary Internet Files\Content.Outlook\X9SJ53JQ\image1.jpeg"/>
          <p:cNvPicPr/>
          <p:nvPr/>
        </p:nvPicPr>
        <p:blipFill rotWithShape="1">
          <a:blip r:embed="rId3">
            <a:extLst>
              <a:ext uri="{28A0092B-C50C-407E-A947-70E740481C1C}">
                <a14:useLocalDpi xmlns:a14="http://schemas.microsoft.com/office/drawing/2010/main" val="0"/>
              </a:ext>
            </a:extLst>
          </a:blip>
          <a:srcRect l="-3318" t="22840" r="3318" b="10656"/>
          <a:stretch/>
        </p:blipFill>
        <p:spPr bwMode="auto">
          <a:xfrm>
            <a:off x="-82549" y="0"/>
            <a:ext cx="2904369" cy="6858000"/>
          </a:xfrm>
          <a:prstGeom prst="rect">
            <a:avLst/>
          </a:prstGeom>
          <a:noFill/>
          <a:ln>
            <a:no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5867" y="2463799"/>
            <a:ext cx="4284133" cy="3750734"/>
          </a:xfrm>
          <a:prstGeom prst="rect">
            <a:avLst/>
          </a:prstGeom>
        </p:spPr>
      </p:pic>
      <p:sp>
        <p:nvSpPr>
          <p:cNvPr id="5" name="TextBox 4"/>
          <p:cNvSpPr txBox="1"/>
          <p:nvPr/>
        </p:nvSpPr>
        <p:spPr>
          <a:xfrm>
            <a:off x="3547533" y="2836333"/>
            <a:ext cx="3335867" cy="1938992"/>
          </a:xfrm>
          <a:prstGeom prst="rect">
            <a:avLst/>
          </a:prstGeom>
          <a:noFill/>
        </p:spPr>
        <p:txBody>
          <a:bodyPr wrap="square" rtlCol="0">
            <a:spAutoFit/>
          </a:bodyPr>
          <a:lstStyle/>
          <a:p>
            <a:pPr marL="285750" indent="-285750">
              <a:buFont typeface="Arial" panose="020B0604020202020204" pitchFamily="34" charset="0"/>
              <a:buChar char="•"/>
            </a:pPr>
            <a:r>
              <a:rPr lang="en-US" sz="4000" b="1" dirty="0">
                <a:latin typeface="Cambria" panose="02040503050406030204" pitchFamily="18" charset="0"/>
                <a:ea typeface="Cambria" panose="02040503050406030204" pitchFamily="18" charset="0"/>
              </a:rPr>
              <a:t>Arrival</a:t>
            </a:r>
          </a:p>
          <a:p>
            <a:pPr marL="285750" indent="-285750">
              <a:buFont typeface="Arial" panose="020B0604020202020204" pitchFamily="34" charset="0"/>
              <a:buChar char="•"/>
            </a:pPr>
            <a:r>
              <a:rPr lang="en-US" sz="4000" b="1" dirty="0">
                <a:latin typeface="Cambria" panose="02040503050406030204" pitchFamily="18" charset="0"/>
                <a:ea typeface="Cambria" panose="02040503050406030204" pitchFamily="18" charset="0"/>
              </a:rPr>
              <a:t>Dismissal</a:t>
            </a:r>
          </a:p>
          <a:p>
            <a:pPr marL="285750" indent="-285750">
              <a:buFont typeface="Arial" panose="020B0604020202020204" pitchFamily="34" charset="0"/>
              <a:buChar char="•"/>
            </a:pPr>
            <a:r>
              <a:rPr lang="en-US" sz="4000" b="1" dirty="0">
                <a:latin typeface="Cambria" panose="02040503050406030204" pitchFamily="18" charset="0"/>
                <a:ea typeface="Cambria" panose="02040503050406030204" pitchFamily="18" charset="0"/>
              </a:rPr>
              <a:t>Check Out</a:t>
            </a:r>
          </a:p>
        </p:txBody>
      </p:sp>
    </p:spTree>
    <p:extLst>
      <p:ext uri="{BB962C8B-B14F-4D97-AF65-F5344CB8AC3E}">
        <p14:creationId xmlns:p14="http://schemas.microsoft.com/office/powerpoint/2010/main" val="4058890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iptonv\AppData\Local\Microsoft\Windows\Temporary Internet Files\Content.Outlook\X9SJ53JQ\image1.jpeg"/>
          <p:cNvPicPr/>
          <p:nvPr/>
        </p:nvPicPr>
        <p:blipFill rotWithShape="1">
          <a:blip r:embed="rId3">
            <a:extLst>
              <a:ext uri="{28A0092B-C50C-407E-A947-70E740481C1C}">
                <a14:useLocalDpi xmlns:a14="http://schemas.microsoft.com/office/drawing/2010/main" val="0"/>
              </a:ext>
            </a:extLst>
          </a:blip>
          <a:srcRect l="-3318" t="22840" r="3318" b="10656"/>
          <a:stretch/>
        </p:blipFill>
        <p:spPr bwMode="auto">
          <a:xfrm>
            <a:off x="-92881" y="15875"/>
            <a:ext cx="2904369" cy="6858000"/>
          </a:xfrm>
          <a:prstGeom prst="rect">
            <a:avLst/>
          </a:prstGeom>
          <a:noFill/>
          <a:ln>
            <a:noFill/>
          </a:ln>
        </p:spPr>
      </p:pic>
      <p:sp>
        <p:nvSpPr>
          <p:cNvPr id="4" name="AutoShape 2" descr="Image result for green locker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8208" y="646509"/>
            <a:ext cx="4762500" cy="172984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8766" y="4287137"/>
            <a:ext cx="1524000" cy="201930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1488" y="15875"/>
            <a:ext cx="2201175" cy="2295525"/>
          </a:xfrm>
          <a:prstGeom prst="rect">
            <a:avLst/>
          </a:prstGeom>
        </p:spPr>
      </p:pic>
      <p:sp>
        <p:nvSpPr>
          <p:cNvPr id="5" name="TextBox 4"/>
          <p:cNvSpPr txBox="1"/>
          <p:nvPr/>
        </p:nvSpPr>
        <p:spPr>
          <a:xfrm>
            <a:off x="3308047" y="2569809"/>
            <a:ext cx="6563065" cy="3467434"/>
          </a:xfrm>
          <a:prstGeom prst="rect">
            <a:avLst/>
          </a:prstGeom>
          <a:noFill/>
        </p:spPr>
        <p:txBody>
          <a:bodyPr wrap="square" rtlCol="0">
            <a:spAutoFit/>
          </a:bodyPr>
          <a:lstStyle/>
          <a:p>
            <a:pPr marL="285750" indent="-285750">
              <a:buFont typeface="Arial" panose="020B0604020202020204" pitchFamily="34" charset="0"/>
              <a:buChar char="•"/>
            </a:pPr>
            <a:r>
              <a:rPr lang="en-US" sz="2400" b="1" dirty="0">
                <a:latin typeface="Cambria" panose="02040503050406030204" pitchFamily="18" charset="0"/>
              </a:rPr>
              <a:t>Cafeteria</a:t>
            </a:r>
          </a:p>
          <a:p>
            <a:pPr marL="285750" indent="-285750">
              <a:buFont typeface="Arial" panose="020B0604020202020204" pitchFamily="34" charset="0"/>
              <a:buChar char="•"/>
            </a:pPr>
            <a:r>
              <a:rPr lang="en-US" sz="2400" b="1" dirty="0">
                <a:latin typeface="Cambria" panose="02040503050406030204" pitchFamily="18" charset="0"/>
              </a:rPr>
              <a:t>Dress Code</a:t>
            </a:r>
          </a:p>
          <a:p>
            <a:pPr marL="285750" indent="-285750">
              <a:buFont typeface="Arial" panose="020B0604020202020204" pitchFamily="34" charset="0"/>
              <a:buChar char="•"/>
            </a:pPr>
            <a:r>
              <a:rPr lang="en-US" sz="2400" b="1" dirty="0">
                <a:latin typeface="Cambria" panose="02040503050406030204" pitchFamily="18" charset="0"/>
              </a:rPr>
              <a:t>Lockers</a:t>
            </a:r>
          </a:p>
          <a:p>
            <a:pPr marL="285750" indent="-285750">
              <a:buFont typeface="Arial" panose="020B0604020202020204" pitchFamily="34" charset="0"/>
              <a:buChar char="•"/>
            </a:pPr>
            <a:r>
              <a:rPr lang="en-US" sz="2400" b="1" dirty="0">
                <a:latin typeface="Cambria" panose="02040503050406030204" pitchFamily="18" charset="0"/>
              </a:rPr>
              <a:t>Cell Phones/Smart Devices</a:t>
            </a:r>
          </a:p>
          <a:p>
            <a:pPr marL="285750" indent="-285750">
              <a:buFont typeface="Arial" panose="020B0604020202020204" pitchFamily="34" charset="0"/>
              <a:buChar char="•"/>
            </a:pPr>
            <a:r>
              <a:rPr lang="en-US" sz="2400" b="1" dirty="0">
                <a:latin typeface="Cambria" panose="02040503050406030204" pitchFamily="18" charset="0"/>
              </a:rPr>
              <a:t>Skyward—Grades</a:t>
            </a:r>
          </a:p>
          <a:p>
            <a:pPr marL="285750" indent="-285750">
              <a:buFont typeface="Arial" panose="020B0604020202020204" pitchFamily="34" charset="0"/>
              <a:buChar char="•"/>
            </a:pPr>
            <a:r>
              <a:rPr lang="en-US" sz="2400" b="1" dirty="0">
                <a:latin typeface="Cambria" panose="02040503050406030204" pitchFamily="18" charset="0"/>
              </a:rPr>
              <a:t>Classroom Referrals</a:t>
            </a:r>
          </a:p>
          <a:p>
            <a:pPr marL="285750" indent="-285750">
              <a:buFont typeface="Arial" panose="020B0604020202020204" pitchFamily="34" charset="0"/>
              <a:buChar char="•"/>
            </a:pPr>
            <a:r>
              <a:rPr lang="en-US" sz="2400" b="1" dirty="0">
                <a:latin typeface="Cambria" panose="02040503050406030204" pitchFamily="18" charset="0"/>
              </a:rPr>
              <a:t>Progress Reports/ Report Cards</a:t>
            </a:r>
          </a:p>
          <a:p>
            <a:pPr marL="285750" indent="-285750">
              <a:buFont typeface="Arial" panose="020B0604020202020204" pitchFamily="34" charset="0"/>
              <a:buChar char="•"/>
            </a:pPr>
            <a:r>
              <a:rPr lang="en-US" sz="2400" b="1" dirty="0">
                <a:latin typeface="Cambria" panose="02040503050406030204" pitchFamily="18" charset="0"/>
              </a:rPr>
              <a:t>Parent Volunteers—PTA, GTA Dual Language Booster Club</a:t>
            </a:r>
          </a:p>
        </p:txBody>
      </p:sp>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l="8619" t="3591" r="4655" b="8068"/>
          <a:stretch/>
        </p:blipFill>
        <p:spPr>
          <a:xfrm>
            <a:off x="5333631" y="2205806"/>
            <a:ext cx="1585752" cy="1264881"/>
          </a:xfrm>
          <a:prstGeom prst="rect">
            <a:avLst/>
          </a:prstGeom>
        </p:spPr>
      </p:pic>
      <p:pic>
        <p:nvPicPr>
          <p:cNvPr id="10242" name="Picture 2" descr="Group of Female High School Students Talking by Lockers Stock Image ...">
            <a:extLst>
              <a:ext uri="{FF2B5EF4-FFF2-40B4-BE49-F238E27FC236}">
                <a16:creationId xmlns:a16="http://schemas.microsoft.com/office/drawing/2014/main" id="{6DF22008-9981-A133-98B2-9E6E9FFAC8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00633" y="537493"/>
            <a:ext cx="2751113" cy="30469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4" descr="Home | GTAB Pearland">
            <a:extLst>
              <a:ext uri="{FF2B5EF4-FFF2-40B4-BE49-F238E27FC236}">
                <a16:creationId xmlns:a16="http://schemas.microsoft.com/office/drawing/2014/main" id="{0FE7D044-BFBD-2953-E14F-A5C62FD392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34685" y="2053269"/>
            <a:ext cx="1550646" cy="13828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Dual Language Parents of Lewisville ISD">
            <a:extLst>
              <a:ext uri="{FF2B5EF4-FFF2-40B4-BE49-F238E27FC236}">
                <a16:creationId xmlns:a16="http://schemas.microsoft.com/office/drawing/2014/main" id="{07F8CDBD-72AD-1FAE-B821-7023733CF19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28460" y="3536398"/>
            <a:ext cx="1757359" cy="1586091"/>
          </a:xfrm>
          <a:prstGeom prst="rect">
            <a:avLst/>
          </a:prstGeom>
          <a:noFill/>
          <a:ln>
            <a:solidFill>
              <a:srgbClr val="000D3F"/>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F7D84B8-BEA7-3E91-7412-F2BCDF028D0F}"/>
              </a:ext>
            </a:extLst>
          </p:cNvPr>
          <p:cNvSpPr txBox="1"/>
          <p:nvPr/>
        </p:nvSpPr>
        <p:spPr>
          <a:xfrm>
            <a:off x="8228460" y="4758431"/>
            <a:ext cx="939763" cy="364058"/>
          </a:xfrm>
          <a:prstGeom prst="rect">
            <a:avLst/>
          </a:prstGeom>
          <a:solidFill>
            <a:schemeClr val="tx1"/>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1E6ABE23-1943-00E6-57A7-445D22146EAA}"/>
              </a:ext>
            </a:extLst>
          </p:cNvPr>
          <p:cNvSpPr txBox="1"/>
          <p:nvPr/>
        </p:nvSpPr>
        <p:spPr>
          <a:xfrm>
            <a:off x="8228459" y="4452303"/>
            <a:ext cx="606703" cy="364058"/>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411847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2E3267-7ABE-412B-8580-47EC0D1F61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20B62C5A-2250-4380-AB23-DB87446CCE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D42CF425-7213-4F89-B0FF-4C2BDDD9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a:extLst>
              <a:ext uri="{FF2B5EF4-FFF2-40B4-BE49-F238E27FC236}">
                <a16:creationId xmlns:a16="http://schemas.microsoft.com/office/drawing/2014/main" id="{D35DA97D-88F8-4249-B650-4FC9FD50A3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43F38673-6E30-4BAE-AC67-0B283EBF42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202A25CB-1ED1-4C87-AB49-8D3BC684D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646113" y="441142"/>
            <a:ext cx="4165580" cy="1400530"/>
          </a:xfrm>
        </p:spPr>
        <p:txBody>
          <a:bodyPr vert="horz" lIns="91440" tIns="45720" rIns="91440" bIns="45720" rtlCol="0" anchor="t">
            <a:normAutofit/>
          </a:bodyPr>
          <a:lstStyle/>
          <a:p>
            <a:r>
              <a:rPr lang="en-US" b="1" dirty="0">
                <a:latin typeface="Cambria" panose="02040503050406030204" pitchFamily="18" charset="0"/>
                <a:ea typeface="Cambria" panose="02040503050406030204" pitchFamily="18" charset="0"/>
              </a:rPr>
              <a:t>Staying Connected</a:t>
            </a:r>
          </a:p>
        </p:txBody>
      </p:sp>
      <p:sp>
        <p:nvSpPr>
          <p:cNvPr id="23" name="Freeform: Shape 22">
            <a:extLst>
              <a:ext uri="{FF2B5EF4-FFF2-40B4-BE49-F238E27FC236}">
                <a16:creationId xmlns:a16="http://schemas.microsoft.com/office/drawing/2014/main" id="{7DAA46B9-B7E8-4487-B28E-C63A6EB7A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7191 h 6985200"/>
              <a:gd name="connsiteX6" fmla="*/ 1 w 6858001"/>
              <a:gd name="connsiteY6" fmla="*/ 887191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7191"/>
                </a:lnTo>
                <a:lnTo>
                  <a:pt x="1" y="887191"/>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txBody>
          <a:bodyPr/>
          <a:lstStyle/>
          <a:p>
            <a:endParaRPr lang="en-US"/>
          </a:p>
        </p:txBody>
      </p:sp>
      <p:sp>
        <p:nvSpPr>
          <p:cNvPr id="25" name="Freeform 23">
            <a:extLst>
              <a:ext uri="{FF2B5EF4-FFF2-40B4-BE49-F238E27FC236}">
                <a16:creationId xmlns:a16="http://schemas.microsoft.com/office/drawing/2014/main" id="{C866818C-1E5F-475A-B310-3C06B555F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20087" y="9525"/>
            <a:ext cx="3933956" cy="2683330"/>
          </a:xfrm>
          <a:prstGeom prst="rect">
            <a:avLst/>
          </a:prstGeom>
          <a:effectLst/>
        </p:spPr>
      </p:pic>
      <p:sp>
        <p:nvSpPr>
          <p:cNvPr id="27" name="Rectangle 26">
            <a:extLst>
              <a:ext uri="{FF2B5EF4-FFF2-40B4-BE49-F238E27FC236}">
                <a16:creationId xmlns:a16="http://schemas.microsoft.com/office/drawing/2014/main" id="{D12AFDE8-E1ED-4A49-B8B3-4953F4B8A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p:cNvSpPr txBox="1"/>
          <p:nvPr/>
        </p:nvSpPr>
        <p:spPr>
          <a:xfrm>
            <a:off x="251670" y="2052918"/>
            <a:ext cx="4955549" cy="4195481"/>
          </a:xfrm>
          <a:prstGeom prst="rect">
            <a:avLst/>
          </a:prstGeom>
        </p:spPr>
        <p:txBody>
          <a:bodyPr vert="horz" lIns="91440" tIns="45720" rIns="91440" bIns="45720" rtlCol="0">
            <a:normAutofit fontScale="85000" lnSpcReduction="20000"/>
          </a:bodyPr>
          <a:lstStyle/>
          <a:p>
            <a:pPr marL="342900" indent="-342900">
              <a:spcBef>
                <a:spcPts val="1000"/>
              </a:spcBef>
              <a:buClr>
                <a:schemeClr val="bg2">
                  <a:lumMod val="40000"/>
                  <a:lumOff val="60000"/>
                </a:schemeClr>
              </a:buClr>
              <a:buSzPct val="80000"/>
              <a:buFont typeface="Wingdings 3" charset="2"/>
              <a:buChar char=""/>
            </a:pPr>
            <a:r>
              <a:rPr lang="en-US" sz="2600" b="1" dirty="0">
                <a:latin typeface="Cambria" panose="02040503050406030204" pitchFamily="18" charset="0"/>
                <a:ea typeface="Cambria" panose="02040503050406030204" pitchFamily="18" charset="0"/>
                <a:cs typeface="+mj-cs"/>
              </a:rPr>
              <a:t>Skyward Parent Portal</a:t>
            </a:r>
          </a:p>
          <a:p>
            <a:pPr marL="342900" indent="-342900">
              <a:spcBef>
                <a:spcPts val="1000"/>
              </a:spcBef>
              <a:buClr>
                <a:schemeClr val="bg2">
                  <a:lumMod val="40000"/>
                  <a:lumOff val="60000"/>
                </a:schemeClr>
              </a:buClr>
              <a:buSzPct val="80000"/>
              <a:buFont typeface="Wingdings 3" charset="2"/>
              <a:buChar char=""/>
            </a:pPr>
            <a:r>
              <a:rPr lang="en-US" sz="2600" b="1" dirty="0">
                <a:latin typeface="Cambria" panose="02040503050406030204" pitchFamily="18" charset="0"/>
                <a:ea typeface="Cambria" panose="02040503050406030204" pitchFamily="18" charset="0"/>
                <a:cs typeface="+mj-cs"/>
              </a:rPr>
              <a:t>Monthly Newsletter</a:t>
            </a:r>
          </a:p>
          <a:p>
            <a:pPr marL="342900" indent="-342900">
              <a:spcBef>
                <a:spcPts val="1000"/>
              </a:spcBef>
              <a:buClr>
                <a:schemeClr val="bg2">
                  <a:lumMod val="40000"/>
                  <a:lumOff val="60000"/>
                </a:schemeClr>
              </a:buClr>
              <a:buSzPct val="80000"/>
              <a:buFont typeface="Wingdings 3" charset="2"/>
              <a:buChar char=""/>
            </a:pPr>
            <a:r>
              <a:rPr lang="en-US" sz="2600" b="1" dirty="0">
                <a:latin typeface="Cambria" panose="02040503050406030204" pitchFamily="18" charset="0"/>
                <a:ea typeface="Cambria" panose="02040503050406030204" pitchFamily="18" charset="0"/>
                <a:cs typeface="+mj-cs"/>
              </a:rPr>
              <a:t>Email</a:t>
            </a:r>
          </a:p>
          <a:p>
            <a:pPr marL="342900" indent="-342900">
              <a:spcBef>
                <a:spcPts val="1000"/>
              </a:spcBef>
              <a:buClr>
                <a:schemeClr val="bg2">
                  <a:lumMod val="40000"/>
                  <a:lumOff val="60000"/>
                </a:schemeClr>
              </a:buClr>
              <a:buSzPct val="80000"/>
              <a:buFont typeface="Wingdings 3" charset="2"/>
              <a:buChar char=""/>
            </a:pPr>
            <a:r>
              <a:rPr lang="en-US" sz="2600" b="1" dirty="0">
                <a:latin typeface="Cambria" panose="02040503050406030204" pitchFamily="18" charset="0"/>
                <a:ea typeface="Cambria" panose="02040503050406030204" pitchFamily="18" charset="0"/>
                <a:cs typeface="+mj-cs"/>
              </a:rPr>
              <a:t>Campus Website</a:t>
            </a:r>
          </a:p>
          <a:p>
            <a:pPr marL="342900" indent="-342900">
              <a:spcBef>
                <a:spcPts val="1000"/>
              </a:spcBef>
              <a:buClr>
                <a:schemeClr val="bg2">
                  <a:lumMod val="40000"/>
                  <a:lumOff val="60000"/>
                </a:schemeClr>
              </a:buClr>
              <a:buSzPct val="80000"/>
              <a:buFont typeface="Wingdings 3" charset="2"/>
              <a:buChar char=""/>
            </a:pPr>
            <a:r>
              <a:rPr lang="en-US" sz="2600" b="1" dirty="0">
                <a:latin typeface="Cambria" panose="02040503050406030204" pitchFamily="18" charset="0"/>
                <a:ea typeface="Cambria" panose="02040503050406030204" pitchFamily="18" charset="0"/>
                <a:cs typeface="+mj-cs"/>
              </a:rPr>
              <a:t>Announcements in Canvas</a:t>
            </a:r>
          </a:p>
          <a:p>
            <a:pPr marL="342900" indent="-342900">
              <a:spcBef>
                <a:spcPts val="1000"/>
              </a:spcBef>
              <a:buClr>
                <a:schemeClr val="bg2">
                  <a:lumMod val="40000"/>
                  <a:lumOff val="60000"/>
                </a:schemeClr>
              </a:buClr>
              <a:buSzPct val="80000"/>
              <a:buFont typeface="Wingdings 3" charset="2"/>
              <a:buChar char=""/>
            </a:pPr>
            <a:r>
              <a:rPr lang="en-US" sz="2600" b="1" dirty="0">
                <a:latin typeface="Cambria" panose="02040503050406030204" pitchFamily="18" charset="0"/>
                <a:ea typeface="Cambria" panose="02040503050406030204" pitchFamily="18" charset="0"/>
                <a:cs typeface="+mj-cs"/>
              </a:rPr>
              <a:t>Weekly Folder</a:t>
            </a:r>
          </a:p>
          <a:p>
            <a:pPr>
              <a:spcBef>
                <a:spcPts val="1000"/>
              </a:spcBef>
              <a:buClr>
                <a:schemeClr val="bg2">
                  <a:lumMod val="40000"/>
                  <a:lumOff val="60000"/>
                </a:schemeClr>
              </a:buClr>
              <a:buSzPct val="80000"/>
              <a:buFont typeface="Wingdings 3" charset="2"/>
              <a:buChar char=""/>
            </a:pPr>
            <a:endParaRPr lang="en-US" sz="2600" b="1" dirty="0">
              <a:latin typeface="Cambria" panose="02040503050406030204" pitchFamily="18" charset="0"/>
              <a:ea typeface="Cambria" panose="02040503050406030204" pitchFamily="18" charset="0"/>
              <a:cs typeface="+mj-cs"/>
            </a:endParaRPr>
          </a:p>
          <a:p>
            <a:pPr>
              <a:spcBef>
                <a:spcPts val="1000"/>
              </a:spcBef>
              <a:buClr>
                <a:schemeClr val="bg2">
                  <a:lumMod val="40000"/>
                  <a:lumOff val="60000"/>
                </a:schemeClr>
              </a:buClr>
              <a:buSzPct val="80000"/>
              <a:buFont typeface="Wingdings 3" charset="2"/>
              <a:buChar char=""/>
            </a:pPr>
            <a:r>
              <a:rPr lang="en-US" sz="2600" b="1" dirty="0">
                <a:latin typeface="Cambria" panose="02040503050406030204" pitchFamily="18" charset="0"/>
                <a:ea typeface="Cambria" panose="02040503050406030204" pitchFamily="18" charset="0"/>
                <a:cs typeface="+mj-cs"/>
              </a:rPr>
              <a:t>Please make sure your phone number and email address are correct in Skyward to receive news and important information.</a:t>
            </a:r>
          </a:p>
          <a:p>
            <a:pPr>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p:txBody>
      </p:sp>
      <p:pic>
        <p:nvPicPr>
          <p:cNvPr id="11266" name="Picture 2" descr="Weekly Take-Home Tri-Fold 3-Pocket Folders - 12 folders">
            <a:extLst>
              <a:ext uri="{FF2B5EF4-FFF2-40B4-BE49-F238E27FC236}">
                <a16:creationId xmlns:a16="http://schemas.microsoft.com/office/drawing/2014/main" id="{39F36BE9-D749-B00E-F995-8BF6DEE4162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36880" y="2986439"/>
            <a:ext cx="3427281" cy="3368442"/>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District Calendars / Home">
            <a:extLst>
              <a:ext uri="{FF2B5EF4-FFF2-40B4-BE49-F238E27FC236}">
                <a16:creationId xmlns:a16="http://schemas.microsoft.com/office/drawing/2014/main" id="{F462F7DF-9CE4-CC9F-AFAC-73FF9020449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63690" y="3086100"/>
            <a:ext cx="28575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793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iptonv\AppData\Local\Microsoft\Windows\Temporary Internet Files\Content.Outlook\X9SJ53JQ\image1.jpeg"/>
          <p:cNvPicPr/>
          <p:nvPr/>
        </p:nvPicPr>
        <p:blipFill rotWithShape="1">
          <a:blip r:embed="rId3">
            <a:extLst>
              <a:ext uri="{28A0092B-C50C-407E-A947-70E740481C1C}">
                <a14:useLocalDpi xmlns:a14="http://schemas.microsoft.com/office/drawing/2010/main" val="0"/>
              </a:ext>
            </a:extLst>
          </a:blip>
          <a:srcRect l="-3318" t="22840" r="3318" b="10656"/>
          <a:stretch/>
        </p:blipFill>
        <p:spPr bwMode="auto">
          <a:xfrm>
            <a:off x="-124013" y="0"/>
            <a:ext cx="2904369" cy="6858000"/>
          </a:xfrm>
          <a:prstGeom prst="rect">
            <a:avLst/>
          </a:prstGeom>
          <a:noFill/>
          <a:ln>
            <a:noFill/>
          </a:ln>
        </p:spPr>
      </p:pic>
      <p:sp>
        <p:nvSpPr>
          <p:cNvPr id="4" name="TextBox 3"/>
          <p:cNvSpPr txBox="1"/>
          <p:nvPr/>
        </p:nvSpPr>
        <p:spPr>
          <a:xfrm>
            <a:off x="3013455" y="2151592"/>
            <a:ext cx="6883020" cy="3539430"/>
          </a:xfrm>
          <a:prstGeom prst="rect">
            <a:avLst/>
          </a:prstGeom>
          <a:noFill/>
        </p:spPr>
        <p:txBody>
          <a:bodyPr wrap="square" rtlCol="0">
            <a:spAutoFit/>
          </a:bodyPr>
          <a:lstStyle/>
          <a:p>
            <a:pPr marL="285750" indent="-285750">
              <a:buFont typeface="Arial" panose="020B0604020202020204" pitchFamily="34" charset="0"/>
              <a:buChar char="•"/>
            </a:pPr>
            <a:r>
              <a:rPr lang="en-US" sz="3200" b="1" dirty="0">
                <a:latin typeface="Cambria" panose="02040503050406030204" pitchFamily="18" charset="0"/>
              </a:rPr>
              <a:t>Attendance</a:t>
            </a:r>
          </a:p>
          <a:p>
            <a:pPr marL="285750" indent="-285750">
              <a:buFont typeface="Arial" panose="020B0604020202020204" pitchFamily="34" charset="0"/>
              <a:buChar char="•"/>
            </a:pPr>
            <a:r>
              <a:rPr lang="en-US" sz="3200" b="1" dirty="0">
                <a:latin typeface="Cambria" panose="02040503050406030204" pitchFamily="18" charset="0"/>
              </a:rPr>
              <a:t>Classroom Expectations &amp; Campus Commitment </a:t>
            </a:r>
          </a:p>
          <a:p>
            <a:pPr marL="285750" indent="-285750">
              <a:buFont typeface="Arial" panose="020B0604020202020204" pitchFamily="34" charset="0"/>
              <a:buChar char="•"/>
            </a:pPr>
            <a:r>
              <a:rPr lang="en-US" sz="3200" b="1" dirty="0">
                <a:latin typeface="Cambria" panose="02040503050406030204" pitchFamily="18" charset="0"/>
              </a:rPr>
              <a:t>Camp Grizzly</a:t>
            </a:r>
          </a:p>
          <a:p>
            <a:pPr marL="285750" indent="-285750">
              <a:buFont typeface="Arial" panose="020B0604020202020204" pitchFamily="34" charset="0"/>
              <a:buChar char="•"/>
            </a:pPr>
            <a:r>
              <a:rPr lang="en-US" sz="3200" b="1" dirty="0">
                <a:latin typeface="Cambria" panose="02040503050406030204" pitchFamily="18" charset="0"/>
              </a:rPr>
              <a:t>Campus Discipline</a:t>
            </a:r>
          </a:p>
          <a:p>
            <a:pPr marL="285750" indent="-285750">
              <a:buFont typeface="Arial" panose="020B0604020202020204" pitchFamily="34" charset="0"/>
              <a:buChar char="•"/>
            </a:pPr>
            <a:r>
              <a:rPr lang="en-US" sz="3200" b="1" dirty="0">
                <a:latin typeface="Cambria" panose="02040503050406030204" pitchFamily="18" charset="0"/>
              </a:rPr>
              <a:t>Bully Policy &amp; Prevention</a:t>
            </a:r>
          </a:p>
          <a:p>
            <a:pPr marL="285750" indent="-285750">
              <a:buFont typeface="Arial" panose="020B0604020202020204" pitchFamily="34" charset="0"/>
              <a:buChar char="•"/>
            </a:pPr>
            <a:r>
              <a:rPr lang="en-US" sz="3200" b="1" dirty="0">
                <a:latin typeface="Cambria" panose="02040503050406030204" pitchFamily="18" charset="0"/>
              </a:rPr>
              <a:t>School and Community Safety</a:t>
            </a:r>
          </a:p>
        </p:txBody>
      </p:sp>
      <p:pic>
        <p:nvPicPr>
          <p:cNvPr id="5" name="irc_mi" descr="Image result for News to know">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0356" y="0"/>
            <a:ext cx="5801669" cy="1758680"/>
          </a:xfrm>
          <a:prstGeom prst="rect">
            <a:avLst/>
          </a:prstGeom>
          <a:noFill/>
          <a:ln>
            <a:noFill/>
          </a:ln>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79560" y="1988766"/>
            <a:ext cx="2375452" cy="1764084"/>
          </a:xfrm>
          <a:prstGeom prst="rect">
            <a:avLst/>
          </a:prstGeom>
        </p:spPr>
      </p:pic>
      <p:pic>
        <p:nvPicPr>
          <p:cNvPr id="9222" name="Picture 6">
            <a:extLst>
              <a:ext uri="{FF2B5EF4-FFF2-40B4-BE49-F238E27FC236}">
                <a16:creationId xmlns:a16="http://schemas.microsoft.com/office/drawing/2014/main" id="{FC443676-097F-859D-EC2D-035D10EAD54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40019" y="4325570"/>
            <a:ext cx="3718958" cy="1764084"/>
          </a:xfrm>
          <a:prstGeom prst="rect">
            <a:avLst/>
          </a:prstGeom>
          <a:noFill/>
          <a:effectLst>
            <a:glow rad="127000">
              <a:schemeClr val="tx1"/>
            </a:glow>
          </a:effectLst>
          <a:extLst>
            <a:ext uri="{909E8E84-426E-40DD-AFC4-6F175D3DCCD1}">
              <a14:hiddenFill xmlns:a14="http://schemas.microsoft.com/office/drawing/2010/main">
                <a:solidFill>
                  <a:srgbClr val="FFFFFF"/>
                </a:solidFill>
              </a14:hiddenFill>
            </a:ext>
          </a:extLst>
        </p:spPr>
      </p:pic>
      <p:pic>
        <p:nvPicPr>
          <p:cNvPr id="9224" name="Picture 8" descr="Code of Conduct for Management Committee Members of a Housing Society ...">
            <a:extLst>
              <a:ext uri="{FF2B5EF4-FFF2-40B4-BE49-F238E27FC236}">
                <a16:creationId xmlns:a16="http://schemas.microsoft.com/office/drawing/2014/main" id="{E93BB43B-1CE8-609C-B634-3E64E0E8B57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05891" y="5682030"/>
            <a:ext cx="3047999" cy="1126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326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332" y="736600"/>
            <a:ext cx="4431089" cy="1549399"/>
          </a:xfrm>
        </p:spPr>
        <p:txBody>
          <a:bodyPr/>
          <a:lstStyle/>
          <a:p>
            <a:r>
              <a:rPr lang="en-US" b="1" dirty="0">
                <a:latin typeface="Cambria" panose="02040503050406030204" pitchFamily="18" charset="0"/>
              </a:rPr>
              <a:t>Electives</a:t>
            </a:r>
          </a:p>
        </p:txBody>
      </p:sp>
      <p:pic>
        <p:nvPicPr>
          <p:cNvPr id="3" name="Picture 2" descr="C:\Users\tiptonv\AppData\Local\Microsoft\Windows\Temporary Internet Files\Content.Outlook\X9SJ53JQ\image1.jpeg"/>
          <p:cNvPicPr/>
          <p:nvPr/>
        </p:nvPicPr>
        <p:blipFill rotWithShape="1">
          <a:blip r:embed="rId3">
            <a:extLst>
              <a:ext uri="{28A0092B-C50C-407E-A947-70E740481C1C}">
                <a14:useLocalDpi xmlns:a14="http://schemas.microsoft.com/office/drawing/2010/main" val="0"/>
              </a:ext>
            </a:extLst>
          </a:blip>
          <a:srcRect l="-3318" t="22840" r="3318" b="10656"/>
          <a:stretch/>
        </p:blipFill>
        <p:spPr bwMode="auto">
          <a:xfrm>
            <a:off x="-102527" y="0"/>
            <a:ext cx="2904369" cy="6858000"/>
          </a:xfrm>
          <a:prstGeom prst="rect">
            <a:avLst/>
          </a:prstGeom>
          <a:noFill/>
          <a:ln>
            <a:noFill/>
          </a:ln>
        </p:spPr>
      </p:pic>
      <p:sp>
        <p:nvSpPr>
          <p:cNvPr id="4" name="TextBox 3"/>
          <p:cNvSpPr txBox="1"/>
          <p:nvPr/>
        </p:nvSpPr>
        <p:spPr>
          <a:xfrm>
            <a:off x="2801841" y="1822739"/>
            <a:ext cx="4846580" cy="3046988"/>
          </a:xfrm>
          <a:prstGeom prst="rect">
            <a:avLst/>
          </a:prstGeom>
          <a:noFill/>
        </p:spPr>
        <p:txBody>
          <a:bodyPr wrap="square" rtlCol="0">
            <a:spAutoFit/>
          </a:bodyPr>
          <a:lstStyle/>
          <a:p>
            <a:pPr marL="571500" indent="-571500">
              <a:buFont typeface="Arial" panose="020B0604020202020204" pitchFamily="34" charset="0"/>
              <a:buChar char="•"/>
            </a:pPr>
            <a:r>
              <a:rPr lang="en-US" sz="3200" b="1" dirty="0">
                <a:latin typeface="Cambria" panose="02040503050406030204" pitchFamily="18" charset="0"/>
              </a:rPr>
              <a:t>Band</a:t>
            </a:r>
          </a:p>
          <a:p>
            <a:pPr marL="571500" indent="-571500">
              <a:buFont typeface="Arial" panose="020B0604020202020204" pitchFamily="34" charset="0"/>
              <a:buChar char="•"/>
            </a:pPr>
            <a:r>
              <a:rPr lang="en-US" sz="3200" b="1" dirty="0">
                <a:latin typeface="Cambria" panose="02040503050406030204" pitchFamily="18" charset="0"/>
              </a:rPr>
              <a:t>Art </a:t>
            </a:r>
          </a:p>
          <a:p>
            <a:pPr marL="571500" indent="-571500">
              <a:buFont typeface="Arial" panose="020B0604020202020204" pitchFamily="34" charset="0"/>
              <a:buChar char="•"/>
            </a:pPr>
            <a:r>
              <a:rPr lang="en-US" sz="3200" b="1" dirty="0">
                <a:latin typeface="Cambria" panose="02040503050406030204" pitchFamily="18" charset="0"/>
              </a:rPr>
              <a:t>Physical Education</a:t>
            </a:r>
          </a:p>
          <a:p>
            <a:pPr marL="571500" indent="-571500">
              <a:buFont typeface="Arial" panose="020B0604020202020204" pitchFamily="34" charset="0"/>
              <a:buChar char="•"/>
            </a:pPr>
            <a:r>
              <a:rPr lang="en-US" sz="3200" b="1" dirty="0">
                <a:latin typeface="Cambria" panose="02040503050406030204" pitchFamily="18" charset="0"/>
              </a:rPr>
              <a:t>Choir/Music</a:t>
            </a:r>
          </a:p>
          <a:p>
            <a:pPr marL="571500" indent="-571500">
              <a:buFont typeface="Arial" panose="020B0604020202020204" pitchFamily="34" charset="0"/>
              <a:buChar char="•"/>
            </a:pPr>
            <a:r>
              <a:rPr lang="en-US" sz="3200" b="1" dirty="0">
                <a:latin typeface="Cambria" panose="02040503050406030204" pitchFamily="18" charset="0"/>
              </a:rPr>
              <a:t>Spanish-Dual Language Program</a:t>
            </a:r>
          </a:p>
        </p:txBody>
      </p:sp>
      <p:pic>
        <p:nvPicPr>
          <p:cNvPr id="7170" name="Picture 2">
            <a:extLst>
              <a:ext uri="{FF2B5EF4-FFF2-40B4-BE49-F238E27FC236}">
                <a16:creationId xmlns:a16="http://schemas.microsoft.com/office/drawing/2014/main" id="{93135FC6-F55C-73CD-387F-672AE078F3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1000" y="1208"/>
            <a:ext cx="3481033" cy="206918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4,400+ Spanish Class Illustrations, Royalty-Free Vector Graphics &amp; Clip Art  - iStock | Spanish class high school, Spanish class college, College spanish  class">
            <a:extLst>
              <a:ext uri="{FF2B5EF4-FFF2-40B4-BE49-F238E27FC236}">
                <a16:creationId xmlns:a16="http://schemas.microsoft.com/office/drawing/2014/main" id="{76F39352-5E06-2A81-EDD1-9DBE350905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2034" y="-1"/>
            <a:ext cx="2749966" cy="182273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886B130F-89A6-B03B-3274-D18DFF71BC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7057" y="1822738"/>
            <a:ext cx="4568834" cy="32244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group of people standing around a table&#10;&#10;Description automatically generated">
            <a:extLst>
              <a:ext uri="{FF2B5EF4-FFF2-40B4-BE49-F238E27FC236}">
                <a16:creationId xmlns:a16="http://schemas.microsoft.com/office/drawing/2014/main" id="{E719F717-9FFB-6093-45CC-35CBBE04EC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90617" y="4741874"/>
            <a:ext cx="3195274" cy="2114918"/>
          </a:xfrm>
          <a:prstGeom prst="rect">
            <a:avLst/>
          </a:prstGeom>
        </p:spPr>
      </p:pic>
      <p:pic>
        <p:nvPicPr>
          <p:cNvPr id="6148" name="Picture 4">
            <a:extLst>
              <a:ext uri="{FF2B5EF4-FFF2-40B4-BE49-F238E27FC236}">
                <a16:creationId xmlns:a16="http://schemas.microsoft.com/office/drawing/2014/main" id="{CF2B0E48-7A93-F42D-D8ED-CD70C44233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2879" y="4741874"/>
            <a:ext cx="2469102" cy="2126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033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7399" y="615529"/>
            <a:ext cx="7914841" cy="1270000"/>
          </a:xfrm>
        </p:spPr>
        <p:txBody>
          <a:bodyPr/>
          <a:lstStyle/>
          <a:p>
            <a:r>
              <a:rPr lang="en-US" b="1" dirty="0">
                <a:latin typeface="Cambria" panose="02040503050406030204" pitchFamily="18" charset="0"/>
              </a:rPr>
              <a:t>Student Support</a:t>
            </a:r>
          </a:p>
        </p:txBody>
      </p:sp>
      <p:pic>
        <p:nvPicPr>
          <p:cNvPr id="3" name="Picture 2" descr="C:\Users\tiptonv\AppData\Local\Microsoft\Windows\Temporary Internet Files\Content.Outlook\X9SJ53JQ\image1.jpeg"/>
          <p:cNvPicPr/>
          <p:nvPr/>
        </p:nvPicPr>
        <p:blipFill rotWithShape="1">
          <a:blip r:embed="rId3">
            <a:extLst>
              <a:ext uri="{28A0092B-C50C-407E-A947-70E740481C1C}">
                <a14:useLocalDpi xmlns:a14="http://schemas.microsoft.com/office/drawing/2010/main" val="0"/>
              </a:ext>
            </a:extLst>
          </a:blip>
          <a:srcRect l="-3318" t="22840" r="3318" b="10656"/>
          <a:stretch/>
        </p:blipFill>
        <p:spPr bwMode="auto">
          <a:xfrm>
            <a:off x="-95250" y="0"/>
            <a:ext cx="2922649" cy="6858000"/>
          </a:xfrm>
          <a:prstGeom prst="rect">
            <a:avLst/>
          </a:prstGeom>
          <a:noFill/>
          <a:ln>
            <a:noFill/>
          </a:ln>
        </p:spPr>
      </p:pic>
      <p:sp>
        <p:nvSpPr>
          <p:cNvPr id="4" name="TextBox 3"/>
          <p:cNvSpPr txBox="1"/>
          <p:nvPr/>
        </p:nvSpPr>
        <p:spPr>
          <a:xfrm>
            <a:off x="2798825" y="2221142"/>
            <a:ext cx="5751286" cy="3785652"/>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Cambria" panose="02040503050406030204" pitchFamily="18" charset="0"/>
              </a:rPr>
              <a:t>Tutorials</a:t>
            </a:r>
          </a:p>
          <a:p>
            <a:pPr marL="342900" indent="-342900">
              <a:buFont typeface="Arial" panose="020B0604020202020204" pitchFamily="34" charset="0"/>
              <a:buChar char="•"/>
            </a:pPr>
            <a:r>
              <a:rPr lang="en-US" sz="2400" b="1" dirty="0">
                <a:latin typeface="Cambria" panose="02040503050406030204" pitchFamily="18" charset="0"/>
              </a:rPr>
              <a:t>Parent &amp; Teacher Conferences</a:t>
            </a:r>
          </a:p>
          <a:p>
            <a:pPr marL="342900" indent="-342900">
              <a:buFont typeface="Arial" panose="020B0604020202020204" pitchFamily="34" charset="0"/>
              <a:buChar char="•"/>
            </a:pPr>
            <a:r>
              <a:rPr lang="en-US" sz="2400" b="1" dirty="0">
                <a:latin typeface="Cambria" panose="02040503050406030204" pitchFamily="18" charset="0"/>
              </a:rPr>
              <a:t>School Counselors</a:t>
            </a:r>
          </a:p>
          <a:p>
            <a:pPr marL="342900" indent="-342900">
              <a:buFont typeface="Arial" panose="020B0604020202020204" pitchFamily="34" charset="0"/>
              <a:buChar char="•"/>
            </a:pPr>
            <a:r>
              <a:rPr lang="en-US" sz="2400" b="1" dirty="0">
                <a:latin typeface="Cambria" panose="02040503050406030204" pitchFamily="18" charset="0"/>
              </a:rPr>
              <a:t>Communities In Schools</a:t>
            </a:r>
          </a:p>
          <a:p>
            <a:pPr marL="342900" indent="-342900">
              <a:buFont typeface="Arial" panose="020B0604020202020204" pitchFamily="34" charset="0"/>
              <a:buChar char="•"/>
            </a:pPr>
            <a:r>
              <a:rPr lang="en-US" sz="2400" b="1" dirty="0">
                <a:latin typeface="Cambria" panose="02040503050406030204" pitchFamily="18" charset="0"/>
              </a:rPr>
              <a:t>Title I Math &amp; Read 180 </a:t>
            </a:r>
          </a:p>
          <a:p>
            <a:pPr marL="342900" indent="-342900">
              <a:buFont typeface="Arial" panose="020B0604020202020204" pitchFamily="34" charset="0"/>
              <a:buChar char="•"/>
            </a:pPr>
            <a:r>
              <a:rPr lang="en-US" sz="2400" b="1" dirty="0">
                <a:latin typeface="Cambria" panose="02040503050406030204" pitchFamily="18" charset="0"/>
              </a:rPr>
              <a:t>GT Academy </a:t>
            </a:r>
          </a:p>
          <a:p>
            <a:pPr marL="342900" indent="-342900">
              <a:buFont typeface="Arial" panose="020B0604020202020204" pitchFamily="34" charset="0"/>
              <a:buChar char="•"/>
            </a:pPr>
            <a:r>
              <a:rPr lang="en-US" sz="2400" b="1" dirty="0">
                <a:latin typeface="Cambria" panose="02040503050406030204" pitchFamily="18" charset="0"/>
              </a:rPr>
              <a:t>Dual Language-ESL Support</a:t>
            </a:r>
          </a:p>
          <a:p>
            <a:pPr marL="342900" indent="-342900">
              <a:buFont typeface="Arial" panose="020B0604020202020204" pitchFamily="34" charset="0"/>
              <a:buChar char="•"/>
            </a:pPr>
            <a:r>
              <a:rPr lang="en-US" sz="2400" b="1" dirty="0">
                <a:latin typeface="Cambria" panose="02040503050406030204" pitchFamily="18" charset="0"/>
              </a:rPr>
              <a:t>Rise Mentors</a:t>
            </a:r>
          </a:p>
          <a:p>
            <a:pPr marL="342900" indent="-342900">
              <a:buFont typeface="Arial" panose="020B0604020202020204" pitchFamily="34" charset="0"/>
              <a:buChar char="•"/>
            </a:pPr>
            <a:r>
              <a:rPr lang="en-US" sz="2400" b="1" dirty="0">
                <a:latin typeface="Cambria" panose="02040503050406030204" pitchFamily="18" charset="0"/>
              </a:rPr>
              <a:t>T-Chat Virtual Counseling Services </a:t>
            </a:r>
          </a:p>
          <a:p>
            <a:endParaRPr lang="en-US" sz="2400" b="1" dirty="0">
              <a:latin typeface="Cambria" panose="02040503050406030204" pitchFamily="18" charset="0"/>
            </a:endParaRPr>
          </a:p>
        </p:txBody>
      </p:sp>
      <p:pic>
        <p:nvPicPr>
          <p:cNvPr id="6" name="Picture 5" descr="cid:47eb1f81-62fd-440c-898f-196eae9d1989@namprd04.prod.outlook.com"/>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254940" y="3072518"/>
            <a:ext cx="1997682" cy="1728635"/>
          </a:xfrm>
          <a:prstGeom prst="rect">
            <a:avLst/>
          </a:prstGeom>
          <a:noFill/>
          <a:ln>
            <a:noFill/>
          </a:ln>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35426" y="3340018"/>
            <a:ext cx="2228850" cy="1600200"/>
          </a:xfrm>
          <a:prstGeom prst="rect">
            <a:avLst/>
          </a:prstGeom>
        </p:spPr>
      </p:pic>
      <p:pic>
        <p:nvPicPr>
          <p:cNvPr id="4098" name="Picture 2">
            <a:extLst>
              <a:ext uri="{FF2B5EF4-FFF2-40B4-BE49-F238E27FC236}">
                <a16:creationId xmlns:a16="http://schemas.microsoft.com/office/drawing/2014/main" id="{0EEFFC5E-D4A4-D1F1-2A3E-4C54F66BAD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7744" y="0"/>
            <a:ext cx="4654256" cy="30725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Youth &amp; Family Services of North Central | Counseling, Shelter, Foster Care,  Crisis">
            <a:extLst>
              <a:ext uri="{FF2B5EF4-FFF2-40B4-BE49-F238E27FC236}">
                <a16:creationId xmlns:a16="http://schemas.microsoft.com/office/drawing/2014/main" id="{2E75CFB6-DC80-6F2D-1960-24080CE34E8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52622" y="5224195"/>
            <a:ext cx="2372412" cy="1318007"/>
          </a:xfrm>
          <a:prstGeom prst="rect">
            <a:avLst/>
          </a:prstGeom>
          <a:ln>
            <a:noFill/>
          </a:ln>
          <a:effectLst>
            <a:glow rad="127000">
              <a:schemeClr val="tx1"/>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897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1659" y="997606"/>
            <a:ext cx="4588935" cy="1303867"/>
          </a:xfrm>
        </p:spPr>
        <p:txBody>
          <a:bodyPr>
            <a:normAutofit fontScale="90000"/>
          </a:bodyPr>
          <a:lstStyle/>
          <a:p>
            <a:r>
              <a:rPr lang="en-US" b="1" dirty="0">
                <a:latin typeface="Cambria" panose="02040503050406030204" pitchFamily="18" charset="0"/>
              </a:rPr>
              <a:t>Incentive Programs</a:t>
            </a:r>
          </a:p>
        </p:txBody>
      </p:sp>
      <p:pic>
        <p:nvPicPr>
          <p:cNvPr id="3" name="Picture 2" descr="C:\Users\tiptonv\AppData\Local\Microsoft\Windows\Temporary Internet Files\Content.Outlook\X9SJ53JQ\image1.jpeg"/>
          <p:cNvPicPr/>
          <p:nvPr/>
        </p:nvPicPr>
        <p:blipFill rotWithShape="1">
          <a:blip r:embed="rId3">
            <a:extLst>
              <a:ext uri="{28A0092B-C50C-407E-A947-70E740481C1C}">
                <a14:useLocalDpi xmlns:a14="http://schemas.microsoft.com/office/drawing/2010/main" val="0"/>
              </a:ext>
            </a:extLst>
          </a:blip>
          <a:srcRect l="-3318" t="22840" r="3318" b="10656"/>
          <a:stretch/>
        </p:blipFill>
        <p:spPr bwMode="auto">
          <a:xfrm>
            <a:off x="-115339" y="0"/>
            <a:ext cx="2904369" cy="6858000"/>
          </a:xfrm>
          <a:prstGeom prst="rect">
            <a:avLst/>
          </a:prstGeom>
          <a:noFill/>
          <a:ln>
            <a:noFill/>
          </a:ln>
        </p:spPr>
      </p:pic>
      <p:sp>
        <p:nvSpPr>
          <p:cNvPr id="5" name="TextBox 4"/>
          <p:cNvSpPr txBox="1"/>
          <p:nvPr/>
        </p:nvSpPr>
        <p:spPr>
          <a:xfrm>
            <a:off x="3005501" y="1775621"/>
            <a:ext cx="4819554" cy="3108543"/>
          </a:xfrm>
          <a:prstGeom prst="rect">
            <a:avLst/>
          </a:prstGeom>
          <a:noFill/>
        </p:spPr>
        <p:txBody>
          <a:bodyPr wrap="square" rtlCol="0">
            <a:spAutoFit/>
          </a:bodyPr>
          <a:lstStyle/>
          <a:p>
            <a:pPr marL="285750" indent="-285750">
              <a:buFont typeface="Arial" panose="020B0604020202020204" pitchFamily="34" charset="0"/>
              <a:buChar char="•"/>
            </a:pPr>
            <a:r>
              <a:rPr lang="en-US" sz="2800" b="1" dirty="0">
                <a:latin typeface="Cambria" panose="02040503050406030204" pitchFamily="18" charset="0"/>
              </a:rPr>
              <a:t>PAWS &amp; Applause</a:t>
            </a:r>
          </a:p>
          <a:p>
            <a:pPr marL="285750" indent="-285750">
              <a:buFont typeface="Arial" panose="020B0604020202020204" pitchFamily="34" charset="0"/>
              <a:buChar char="•"/>
            </a:pPr>
            <a:r>
              <a:rPr lang="en-US" sz="2800" b="1" dirty="0">
                <a:latin typeface="Cambria" panose="02040503050406030204" pitchFamily="18" charset="0"/>
              </a:rPr>
              <a:t>Field Trips</a:t>
            </a:r>
          </a:p>
          <a:p>
            <a:pPr marL="285750" indent="-285750">
              <a:buFont typeface="Arial" panose="020B0604020202020204" pitchFamily="34" charset="0"/>
              <a:buChar char="•"/>
            </a:pPr>
            <a:r>
              <a:rPr lang="en-US" sz="2800" b="1" dirty="0">
                <a:latin typeface="Cambria" panose="02040503050406030204" pitchFamily="18" charset="0"/>
              </a:rPr>
              <a:t>Special Events/Theme Days</a:t>
            </a:r>
          </a:p>
          <a:p>
            <a:pPr marL="285750" indent="-285750">
              <a:buFont typeface="Arial" panose="020B0604020202020204" pitchFamily="34" charset="0"/>
              <a:buChar char="•"/>
            </a:pPr>
            <a:r>
              <a:rPr lang="en-US" sz="2800" b="1" dirty="0">
                <a:latin typeface="Cambria" panose="02040503050406030204" pitchFamily="18" charset="0"/>
              </a:rPr>
              <a:t>Character Luncheons</a:t>
            </a:r>
          </a:p>
          <a:p>
            <a:pPr marL="285750" indent="-285750">
              <a:buFont typeface="Arial" panose="020B0604020202020204" pitchFamily="34" charset="0"/>
              <a:buChar char="•"/>
            </a:pPr>
            <a:r>
              <a:rPr lang="en-US" sz="2800" b="1" dirty="0">
                <a:latin typeface="Cambria" panose="02040503050406030204" pitchFamily="18" charset="0"/>
              </a:rPr>
              <a:t>Gritty Grizzly Award</a:t>
            </a:r>
          </a:p>
          <a:p>
            <a:endParaRPr lang="en-US" sz="2800" dirty="0">
              <a:latin typeface="Cambria" panose="02040503050406030204" pitchFamily="18" charset="0"/>
            </a:endParaRPr>
          </a:p>
        </p:txBody>
      </p:sp>
      <p:pic>
        <p:nvPicPr>
          <p:cNvPr id="7" name="irc_mi" descr="Image result for no place for hate">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2789031" y="0"/>
            <a:ext cx="4884998" cy="1037167"/>
          </a:xfrm>
          <a:prstGeom prst="rect">
            <a:avLst/>
          </a:prstGeom>
          <a:noFill/>
          <a:ln>
            <a:noFill/>
          </a:ln>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18586">
            <a:off x="8436371" y="247873"/>
            <a:ext cx="3461126" cy="2147591"/>
          </a:xfrm>
          <a:prstGeom prst="rect">
            <a:avLst/>
          </a:prstGeom>
          <a:ln>
            <a:noFill/>
          </a:ln>
          <a:effectLst>
            <a:outerShdw blurRad="292100" dist="139700" dir="2700000" algn="tl" rotWithShape="0">
              <a:srgbClr val="333333">
                <a:alpha val="65000"/>
              </a:srgbClr>
            </a:outerShdw>
          </a:effectLst>
        </p:spPr>
      </p:pic>
      <p:pic>
        <p:nvPicPr>
          <p:cNvPr id="4098" name="Picture 2">
            <a:extLst>
              <a:ext uri="{FF2B5EF4-FFF2-40B4-BE49-F238E27FC236}">
                <a16:creationId xmlns:a16="http://schemas.microsoft.com/office/drawing/2014/main" id="{1BEB8456-11B3-0512-2F79-EAFDCEB7E67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017" b="19872"/>
          <a:stretch/>
        </p:blipFill>
        <p:spPr bwMode="auto">
          <a:xfrm rot="20806346">
            <a:off x="3387948" y="4766613"/>
            <a:ext cx="2588130" cy="181941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0C096178-3B78-0CFC-A753-5C808D6512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66934" y="2707469"/>
            <a:ext cx="1970565" cy="321649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C2CB3677-6F5D-064E-83FD-7E0588BD07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341" t="8735"/>
          <a:stretch/>
        </p:blipFill>
        <p:spPr bwMode="auto">
          <a:xfrm>
            <a:off x="6860561" y="3936158"/>
            <a:ext cx="3360874" cy="2921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284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24091" y="2333203"/>
            <a:ext cx="2997200" cy="646331"/>
          </a:xfrm>
          <a:prstGeom prst="rect">
            <a:avLst/>
          </a:prstGeom>
          <a:noFill/>
        </p:spPr>
        <p:txBody>
          <a:bodyPr wrap="square" rtlCol="0">
            <a:spAutoFit/>
          </a:bodyPr>
          <a:lstStyle/>
          <a:p>
            <a:endParaRPr lang="en-US" dirty="0"/>
          </a:p>
          <a:p>
            <a:endParaRPr lang="en-US" dirty="0"/>
          </a:p>
        </p:txBody>
      </p:sp>
      <p:pic>
        <p:nvPicPr>
          <p:cNvPr id="1026" name="Picture 2" descr="Dual Language Immersion Program – Programs – Hesperian Elementary School">
            <a:extLst>
              <a:ext uri="{FF2B5EF4-FFF2-40B4-BE49-F238E27FC236}">
                <a16:creationId xmlns:a16="http://schemas.microsoft.com/office/drawing/2014/main" id="{58B3E342-D30F-7018-FDAB-EC720C14BE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511" y="92683"/>
            <a:ext cx="6216243" cy="15531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mazon.com: Dual Language Teacher Squad Team Gifts T-Shirt: Clothing">
            <a:extLst>
              <a:ext uri="{FF2B5EF4-FFF2-40B4-BE49-F238E27FC236}">
                <a16:creationId xmlns:a16="http://schemas.microsoft.com/office/drawing/2014/main" id="{C2D98559-7A82-2FD2-CF06-3639667904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322" t="17083" r="25030" b="17361"/>
          <a:stretch/>
        </p:blipFill>
        <p:spPr bwMode="auto">
          <a:xfrm>
            <a:off x="0" y="0"/>
            <a:ext cx="2298583"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Content Placeholder 3">
            <a:extLst>
              <a:ext uri="{FF2B5EF4-FFF2-40B4-BE49-F238E27FC236}">
                <a16:creationId xmlns:a16="http://schemas.microsoft.com/office/drawing/2014/main" id="{3034327F-C70F-BCD3-A5E0-F01C25480E28}"/>
              </a:ext>
            </a:extLst>
          </p:cNvPr>
          <p:cNvGraphicFramePr>
            <a:graphicFrameLocks/>
          </p:cNvGraphicFramePr>
          <p:nvPr>
            <p:extLst>
              <p:ext uri="{D42A27DB-BD31-4B8C-83A1-F6EECF244321}">
                <p14:modId xmlns:p14="http://schemas.microsoft.com/office/powerpoint/2010/main" val="764152068"/>
              </p:ext>
            </p:extLst>
          </p:nvPr>
        </p:nvGraphicFramePr>
        <p:xfrm>
          <a:off x="2418827" y="2390774"/>
          <a:ext cx="6523837" cy="40227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B0D664D5-28A7-BEC8-0A00-75344B662BA4}"/>
              </a:ext>
            </a:extLst>
          </p:cNvPr>
          <p:cNvSpPr txBox="1"/>
          <p:nvPr/>
        </p:nvSpPr>
        <p:spPr>
          <a:xfrm>
            <a:off x="3048584" y="1741112"/>
            <a:ext cx="4637012"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           Curriculum/</a:t>
            </a:r>
            <a:r>
              <a:rPr lang="en-US" sz="2400" b="1" dirty="0" err="1">
                <a:latin typeface="Cambria" panose="02040503050406030204" pitchFamily="18" charset="0"/>
                <a:ea typeface="Cambria" panose="02040503050406030204" pitchFamily="18" charset="0"/>
              </a:rPr>
              <a:t>Currículo</a:t>
            </a:r>
            <a:endParaRPr lang="en-US" sz="2400" b="1" dirty="0">
              <a:latin typeface="Cambria" panose="02040503050406030204" pitchFamily="18" charset="0"/>
              <a:ea typeface="Cambria" panose="02040503050406030204" pitchFamily="18" charset="0"/>
            </a:endParaRPr>
          </a:p>
        </p:txBody>
      </p:sp>
      <p:pic>
        <p:nvPicPr>
          <p:cNvPr id="4" name="Picture 2">
            <a:extLst>
              <a:ext uri="{FF2B5EF4-FFF2-40B4-BE49-F238E27FC236}">
                <a16:creationId xmlns:a16="http://schemas.microsoft.com/office/drawing/2014/main" id="{5BFD0584-CD39-0E25-58FA-673B928438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20271" y="3554655"/>
            <a:ext cx="3671728" cy="33033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47B6316-B333-EFA0-91FE-579C528F575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21753" y="1"/>
            <a:ext cx="3470247" cy="3554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569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62226" y="1181499"/>
            <a:ext cx="6221046" cy="5601533"/>
          </a:xfrm>
          <a:prstGeom prst="rect">
            <a:avLst/>
          </a:prstGeom>
          <a:noFill/>
        </p:spPr>
        <p:txBody>
          <a:bodyPr wrap="square" rtlCol="0">
            <a:spAutoFit/>
          </a:bodyPr>
          <a:lstStyle/>
          <a:p>
            <a:endParaRPr lang="en-US" dirty="0"/>
          </a:p>
          <a:p>
            <a:r>
              <a:rPr lang="en-US" sz="2000" b="1" dirty="0">
                <a:latin typeface="Cambria" panose="02040503050406030204" pitchFamily="18" charset="0"/>
                <a:ea typeface="Cambria" panose="02040503050406030204" pitchFamily="18" charset="0"/>
              </a:rPr>
              <a:t>Dual Language students will have the opportunity to learn how being bilingual positively impacts our community. They will be able to practice both languages in our planned endeavors.</a:t>
            </a:r>
          </a:p>
          <a:p>
            <a:endParaRPr lang="en-US" sz="2000" b="1"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2000" b="1" dirty="0">
                <a:latin typeface="Cambria" panose="02040503050406030204" pitchFamily="18" charset="0"/>
                <a:ea typeface="Cambria" panose="02040503050406030204" pitchFamily="18" charset="0"/>
              </a:rPr>
              <a:t>Visiting businesses that make global impacts</a:t>
            </a:r>
          </a:p>
          <a:p>
            <a:pPr marL="285750" indent="-285750">
              <a:buFont typeface="Arial" panose="020B0604020202020204" pitchFamily="34" charset="0"/>
              <a:buChar char="•"/>
            </a:pPr>
            <a:endParaRPr lang="en-US" sz="2000" b="1"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2000" b="1" dirty="0">
                <a:latin typeface="Cambria" panose="02040503050406030204" pitchFamily="18" charset="0"/>
                <a:ea typeface="Cambria" panose="02040503050406030204" pitchFamily="18" charset="0"/>
              </a:rPr>
              <a:t>Touring colleges and universities</a:t>
            </a:r>
          </a:p>
          <a:p>
            <a:pPr marL="285750" indent="-285750">
              <a:buFont typeface="Arial" panose="020B0604020202020204" pitchFamily="34" charset="0"/>
              <a:buChar char="•"/>
            </a:pPr>
            <a:endParaRPr lang="en-US" sz="2000" b="1"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2000" b="1" dirty="0">
                <a:latin typeface="Cambria" panose="02040503050406030204" pitchFamily="18" charset="0"/>
                <a:ea typeface="Cambria" panose="02040503050406030204" pitchFamily="18" charset="0"/>
              </a:rPr>
              <a:t>Meeting with speakers such as authors and leaders</a:t>
            </a:r>
          </a:p>
          <a:p>
            <a:pPr marL="285750" indent="-285750">
              <a:buFont typeface="Arial" panose="020B0604020202020204" pitchFamily="34" charset="0"/>
              <a:buChar char="•"/>
            </a:pPr>
            <a:endParaRPr lang="en-US" sz="2000" b="1"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2000" b="1" dirty="0">
                <a:latin typeface="Cambria" panose="02040503050406030204" pitchFamily="18" charset="0"/>
                <a:ea typeface="Cambria" panose="02040503050406030204" pitchFamily="18" charset="0"/>
              </a:rPr>
              <a:t>Participate in community outreach</a:t>
            </a:r>
          </a:p>
          <a:p>
            <a:pPr marL="285750" indent="-285750">
              <a:buFont typeface="Arial" panose="020B0604020202020204" pitchFamily="34" charset="0"/>
              <a:buChar char="•"/>
            </a:pPr>
            <a:endParaRPr lang="en-US" sz="2000" b="1"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2000" b="1" dirty="0">
                <a:latin typeface="Cambria" panose="02040503050406030204" pitchFamily="18" charset="0"/>
                <a:ea typeface="Cambria" panose="02040503050406030204" pitchFamily="18" charset="0"/>
              </a:rPr>
              <a:t>We ask for your support! Be prepared to participate in fundraising and active volunteering!</a:t>
            </a:r>
            <a:endParaRPr lang="en-US" b="1" dirty="0">
              <a:latin typeface="Cambria" panose="02040503050406030204" pitchFamily="18" charset="0"/>
              <a:ea typeface="Cambria" panose="02040503050406030204" pitchFamily="18" charset="0"/>
            </a:endParaRPr>
          </a:p>
        </p:txBody>
      </p:sp>
      <p:pic>
        <p:nvPicPr>
          <p:cNvPr id="1026" name="Picture 2" descr="Dual Language Immersion Program – Programs – Hesperian Elementary School">
            <a:extLst>
              <a:ext uri="{FF2B5EF4-FFF2-40B4-BE49-F238E27FC236}">
                <a16:creationId xmlns:a16="http://schemas.microsoft.com/office/drawing/2014/main" id="{58B3E342-D30F-7018-FDAB-EC720C14BE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2225" y="0"/>
            <a:ext cx="7152226" cy="13925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mazon.com: Dual Language Teacher Squad Team Gifts T-Shirt: Clothing">
            <a:extLst>
              <a:ext uri="{FF2B5EF4-FFF2-40B4-BE49-F238E27FC236}">
                <a16:creationId xmlns:a16="http://schemas.microsoft.com/office/drawing/2014/main" id="{C2D98559-7A82-2FD2-CF06-3639667904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322" t="17083" r="25030" b="17361"/>
          <a:stretch/>
        </p:blipFill>
        <p:spPr bwMode="auto">
          <a:xfrm>
            <a:off x="0" y="0"/>
            <a:ext cx="25622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group of people standing on the stairs of a baseball stadium&#10;&#10;Description automatically generated">
            <a:extLst>
              <a:ext uri="{FF2B5EF4-FFF2-40B4-BE49-F238E27FC236}">
                <a16:creationId xmlns:a16="http://schemas.microsoft.com/office/drawing/2014/main" id="{2EDC9AC4-EA5A-ADA8-A001-0A6A252F19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71660" y="2030241"/>
            <a:ext cx="3520339" cy="2355042"/>
          </a:xfrm>
          <a:prstGeom prst="rect">
            <a:avLst/>
          </a:prstGeom>
        </p:spPr>
      </p:pic>
      <p:pic>
        <p:nvPicPr>
          <p:cNvPr id="5" name="Picture 4" descr="A group of people in a stadium&#10;&#10;Description automatically generated">
            <a:extLst>
              <a:ext uri="{FF2B5EF4-FFF2-40B4-BE49-F238E27FC236}">
                <a16:creationId xmlns:a16="http://schemas.microsoft.com/office/drawing/2014/main" id="{02195E37-BDD4-C6CD-29AF-C5DA91CE2C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14451" y="0"/>
            <a:ext cx="2477548" cy="2030240"/>
          </a:xfrm>
          <a:prstGeom prst="rect">
            <a:avLst/>
          </a:prstGeom>
        </p:spPr>
      </p:pic>
      <p:pic>
        <p:nvPicPr>
          <p:cNvPr id="8" name="Picture 7" descr="A child speaking into a microphone in front of a screen&#10;&#10;Description automatically generated">
            <a:extLst>
              <a:ext uri="{FF2B5EF4-FFF2-40B4-BE49-F238E27FC236}">
                <a16:creationId xmlns:a16="http://schemas.microsoft.com/office/drawing/2014/main" id="{FD254DE2-14D0-0C54-4C46-61BEEA2C30B6}"/>
              </a:ext>
            </a:extLst>
          </p:cNvPr>
          <p:cNvPicPr>
            <a:picLocks noChangeAspect="1"/>
          </p:cNvPicPr>
          <p:nvPr/>
        </p:nvPicPr>
        <p:blipFill rotWithShape="1">
          <a:blip r:embed="rId7">
            <a:extLst>
              <a:ext uri="{28A0092B-C50C-407E-A947-70E740481C1C}">
                <a14:useLocalDpi xmlns:a14="http://schemas.microsoft.com/office/drawing/2010/main" val="0"/>
              </a:ext>
            </a:extLst>
          </a:blip>
          <a:srcRect l="-2" t="10775" r="43505"/>
          <a:stretch/>
        </p:blipFill>
        <p:spPr>
          <a:xfrm>
            <a:off x="10178651" y="4385284"/>
            <a:ext cx="2013348" cy="2472716"/>
          </a:xfrm>
          <a:prstGeom prst="rect">
            <a:avLst/>
          </a:prstGeom>
        </p:spPr>
      </p:pic>
      <p:pic>
        <p:nvPicPr>
          <p:cNvPr id="10" name="Picture 9" descr="A person standing in front of a desk holding a microphone&#10;&#10;Description automatically generated">
            <a:extLst>
              <a:ext uri="{FF2B5EF4-FFF2-40B4-BE49-F238E27FC236}">
                <a16:creationId xmlns:a16="http://schemas.microsoft.com/office/drawing/2014/main" id="{E1D33646-73B9-7753-9853-DA7384D7864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74845" y="4385284"/>
            <a:ext cx="2103806" cy="2456378"/>
          </a:xfrm>
          <a:prstGeom prst="rect">
            <a:avLst/>
          </a:prstGeom>
        </p:spPr>
      </p:pic>
    </p:spTree>
    <p:extLst>
      <p:ext uri="{BB962C8B-B14F-4D97-AF65-F5344CB8AC3E}">
        <p14:creationId xmlns:p14="http://schemas.microsoft.com/office/powerpoint/2010/main" val="3048678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iptonv\AppData\Local\Microsoft\Windows\Temporary Internet Files\Content.Outlook\X9SJ53JQ\image1.jpeg"/>
          <p:cNvPicPr/>
          <p:nvPr/>
        </p:nvPicPr>
        <p:blipFill rotWithShape="1">
          <a:blip r:embed="rId3">
            <a:extLst>
              <a:ext uri="{28A0092B-C50C-407E-A947-70E740481C1C}">
                <a14:useLocalDpi xmlns:a14="http://schemas.microsoft.com/office/drawing/2010/main" val="0"/>
              </a:ext>
            </a:extLst>
          </a:blip>
          <a:srcRect l="-3318" t="22840" r="3318" b="10656"/>
          <a:stretch/>
        </p:blipFill>
        <p:spPr bwMode="auto">
          <a:xfrm>
            <a:off x="-123077" y="1"/>
            <a:ext cx="2904369" cy="6858000"/>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1292" y="0"/>
            <a:ext cx="4854293" cy="1662643"/>
          </a:xfrm>
          <a:prstGeom prst="rect">
            <a:avLst/>
          </a:prstGeom>
        </p:spPr>
      </p:pic>
      <p:sp>
        <p:nvSpPr>
          <p:cNvPr id="6" name="TextBox 5"/>
          <p:cNvSpPr txBox="1"/>
          <p:nvPr/>
        </p:nvSpPr>
        <p:spPr>
          <a:xfrm>
            <a:off x="2854081" y="2127036"/>
            <a:ext cx="2800720" cy="4524315"/>
          </a:xfrm>
          <a:prstGeom prst="rect">
            <a:avLst/>
          </a:prstGeom>
          <a:noFill/>
        </p:spPr>
        <p:txBody>
          <a:bodyPr wrap="square" rtlCol="0">
            <a:spAutoFit/>
          </a:bodyPr>
          <a:lstStyle/>
          <a:p>
            <a:pPr marL="285750" indent="-285750">
              <a:buFont typeface="Arial" panose="020B0604020202020204" pitchFamily="34" charset="0"/>
              <a:buChar char="•"/>
            </a:pPr>
            <a:r>
              <a:rPr lang="en-US" sz="2400" b="1" dirty="0">
                <a:latin typeface="Cambria" panose="02040503050406030204" pitchFamily="18" charset="0"/>
              </a:rPr>
              <a:t>Student Council</a:t>
            </a:r>
          </a:p>
          <a:p>
            <a:pPr marL="285750" indent="-285750">
              <a:buFont typeface="Arial" panose="020B0604020202020204" pitchFamily="34" charset="0"/>
              <a:buChar char="•"/>
            </a:pPr>
            <a:r>
              <a:rPr lang="en-US" sz="2400" b="1" dirty="0">
                <a:latin typeface="Cambria" panose="02040503050406030204" pitchFamily="18" charset="0"/>
              </a:rPr>
              <a:t>Future Problem Solvers</a:t>
            </a:r>
          </a:p>
          <a:p>
            <a:pPr marL="285750" indent="-285750">
              <a:buFont typeface="Arial" panose="020B0604020202020204" pitchFamily="34" charset="0"/>
              <a:buChar char="•"/>
            </a:pPr>
            <a:r>
              <a:rPr lang="en-US" sz="2400" b="1" dirty="0">
                <a:latin typeface="Cambria" panose="02040503050406030204" pitchFamily="18" charset="0"/>
              </a:rPr>
              <a:t>PAWS</a:t>
            </a:r>
          </a:p>
          <a:p>
            <a:pPr marL="285750" indent="-285750">
              <a:buFont typeface="Arial" panose="020B0604020202020204" pitchFamily="34" charset="0"/>
              <a:buChar char="•"/>
            </a:pPr>
            <a:r>
              <a:rPr lang="en-US" sz="2400" b="1" dirty="0">
                <a:latin typeface="Cambria" panose="02040503050406030204" pitchFamily="18" charset="0"/>
              </a:rPr>
              <a:t>Math Club</a:t>
            </a:r>
          </a:p>
          <a:p>
            <a:pPr marL="285750" indent="-285750">
              <a:buFont typeface="Arial" panose="020B0604020202020204" pitchFamily="34" charset="0"/>
              <a:buChar char="•"/>
            </a:pPr>
            <a:r>
              <a:rPr lang="en-US" sz="2400" b="1" dirty="0">
                <a:latin typeface="Cambria" panose="02040503050406030204" pitchFamily="18" charset="0"/>
              </a:rPr>
              <a:t>Yearbook</a:t>
            </a:r>
          </a:p>
          <a:p>
            <a:pPr marL="285750" indent="-285750">
              <a:buFont typeface="Arial" panose="020B0604020202020204" pitchFamily="34" charset="0"/>
              <a:buChar char="•"/>
            </a:pPr>
            <a:r>
              <a:rPr lang="en-US" sz="2400" b="1" dirty="0">
                <a:latin typeface="Cambria" panose="02040503050406030204" pitchFamily="18" charset="0"/>
              </a:rPr>
              <a:t>Chess Club</a:t>
            </a:r>
          </a:p>
          <a:p>
            <a:pPr marL="285750" indent="-285750">
              <a:buFont typeface="Arial" panose="020B0604020202020204" pitchFamily="34" charset="0"/>
              <a:buChar char="•"/>
            </a:pPr>
            <a:r>
              <a:rPr lang="en-US" sz="2400" b="1" dirty="0">
                <a:latin typeface="Cambria" panose="02040503050406030204" pitchFamily="18" charset="0"/>
              </a:rPr>
              <a:t>Book Club</a:t>
            </a:r>
          </a:p>
          <a:p>
            <a:pPr marL="285750" indent="-285750">
              <a:buFont typeface="Arial" panose="020B0604020202020204" pitchFamily="34" charset="0"/>
              <a:buChar char="•"/>
            </a:pPr>
            <a:r>
              <a:rPr lang="en-US" sz="2400" b="1" dirty="0">
                <a:latin typeface="Cambria" panose="02040503050406030204" pitchFamily="18" charset="0"/>
              </a:rPr>
              <a:t>Robotics</a:t>
            </a:r>
          </a:p>
          <a:p>
            <a:pPr marL="285750" indent="-285750">
              <a:buFont typeface="Arial" panose="020B0604020202020204" pitchFamily="34" charset="0"/>
              <a:buChar char="•"/>
            </a:pPr>
            <a:r>
              <a:rPr lang="en-US" sz="2400" b="1" dirty="0">
                <a:latin typeface="Cambria" panose="02040503050406030204" pitchFamily="18" charset="0"/>
              </a:rPr>
              <a:t>Quiz Bowl</a:t>
            </a:r>
          </a:p>
          <a:p>
            <a:pPr marL="285750" indent="-285750">
              <a:buFont typeface="Arial" panose="020B0604020202020204" pitchFamily="34" charset="0"/>
              <a:buChar char="•"/>
            </a:pPr>
            <a:r>
              <a:rPr lang="en-US" sz="2400" b="1" dirty="0">
                <a:latin typeface="Cambria" panose="02040503050406030204" pitchFamily="18" charset="0"/>
              </a:rPr>
              <a:t>Running Club</a:t>
            </a:r>
          </a:p>
          <a:p>
            <a:pPr marL="285750" indent="-285750">
              <a:buFont typeface="Arial" panose="020B0604020202020204" pitchFamily="34" charset="0"/>
              <a:buChar char="•"/>
            </a:pPr>
            <a:r>
              <a:rPr lang="en-US" sz="2400" b="1" dirty="0">
                <a:latin typeface="Cambria" panose="02040503050406030204" pitchFamily="18" charset="0"/>
              </a:rPr>
              <a:t>CITY </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20228">
            <a:off x="8054380" y="408048"/>
            <a:ext cx="1917345" cy="101378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66644" y="31221"/>
            <a:ext cx="1524000" cy="116250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39993" y="1248289"/>
            <a:ext cx="1723184" cy="878747"/>
          </a:xfrm>
          <a:prstGeom prst="rect">
            <a:avLst/>
          </a:prstGeom>
          <a:ln>
            <a:noFill/>
          </a:ln>
          <a:effectLst>
            <a:outerShdw blurRad="292100" dist="139700" dir="2700000" algn="tl" rotWithShape="0">
              <a:srgbClr val="333333">
                <a:alpha val="65000"/>
              </a:srgbClr>
            </a:outerShdw>
          </a:effectLst>
        </p:spPr>
      </p:pic>
      <p:pic>
        <p:nvPicPr>
          <p:cNvPr id="3074" name="Picture 2">
            <a:extLst>
              <a:ext uri="{FF2B5EF4-FFF2-40B4-BE49-F238E27FC236}">
                <a16:creationId xmlns:a16="http://schemas.microsoft.com/office/drawing/2014/main" id="{E356604A-A39D-4965-4EB9-EF26447C227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22380" y="4245504"/>
            <a:ext cx="3581992" cy="25812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061F924F-89DD-A10B-4FCD-C4D7160E299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66260" y="2127036"/>
            <a:ext cx="3396917" cy="214968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BA656EE5-407E-66BB-1C33-B96329566E5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54802" y="1744092"/>
            <a:ext cx="3111457" cy="25326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1A1F49EB-6E6D-BD47-2532-C5508A02620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47285" y="4276725"/>
            <a:ext cx="3475095" cy="258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493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6450" y="0"/>
            <a:ext cx="6771925" cy="1019175"/>
          </a:xfrm>
        </p:spPr>
        <p:txBody>
          <a:bodyPr/>
          <a:lstStyle/>
          <a:p>
            <a:r>
              <a:rPr lang="en-US" sz="4000" b="1" dirty="0">
                <a:latin typeface="Cambria" panose="02040503050406030204" pitchFamily="18" charset="0"/>
                <a:ea typeface="Cambria" panose="02040503050406030204" pitchFamily="18" charset="0"/>
              </a:rPr>
              <a:t>Sablatura Administration</a:t>
            </a:r>
            <a:endParaRPr lang="en-US" sz="4000" b="1" dirty="0">
              <a:latin typeface="Cambria" panose="02040503050406030204" pitchFamily="18" charset="0"/>
            </a:endParaRPr>
          </a:p>
        </p:txBody>
      </p:sp>
      <p:pic>
        <p:nvPicPr>
          <p:cNvPr id="5" name="Picture 4" descr="C:\Users\tiptonv\AppData\Local\Microsoft\Windows\Temporary Internet Files\Content.Outlook\X9SJ53JQ\image1.jpeg"/>
          <p:cNvPicPr/>
          <p:nvPr/>
        </p:nvPicPr>
        <p:blipFill rotWithShape="1">
          <a:blip r:embed="rId3">
            <a:extLst>
              <a:ext uri="{28A0092B-C50C-407E-A947-70E740481C1C}">
                <a14:useLocalDpi xmlns:a14="http://schemas.microsoft.com/office/drawing/2010/main" val="0"/>
              </a:ext>
            </a:extLst>
          </a:blip>
          <a:srcRect l="-3318" t="22840" r="3318" b="10656"/>
          <a:stretch/>
        </p:blipFill>
        <p:spPr bwMode="auto">
          <a:xfrm>
            <a:off x="-104634" y="0"/>
            <a:ext cx="3191084" cy="6858000"/>
          </a:xfrm>
          <a:prstGeom prst="rect">
            <a:avLst/>
          </a:prstGeom>
          <a:noFill/>
          <a:ln>
            <a:noFill/>
          </a:ln>
        </p:spPr>
      </p:pic>
      <p:sp>
        <p:nvSpPr>
          <p:cNvPr id="7" name="TextBox 6">
            <a:extLst>
              <a:ext uri="{FF2B5EF4-FFF2-40B4-BE49-F238E27FC236}">
                <a16:creationId xmlns:a16="http://schemas.microsoft.com/office/drawing/2014/main" id="{2FC4836C-DD09-4B39-9B93-631E92849F62}"/>
              </a:ext>
            </a:extLst>
          </p:cNvPr>
          <p:cNvSpPr txBox="1"/>
          <p:nvPr/>
        </p:nvSpPr>
        <p:spPr>
          <a:xfrm>
            <a:off x="3208860" y="1198643"/>
            <a:ext cx="6544739" cy="3939540"/>
          </a:xfrm>
          <a:prstGeom prst="rect">
            <a:avLst/>
          </a:prstGeom>
          <a:noFill/>
        </p:spPr>
        <p:txBody>
          <a:bodyPr wrap="square">
            <a:spAutoFit/>
          </a:bodyPr>
          <a:lstStyle/>
          <a:p>
            <a:pPr>
              <a:spcAft>
                <a:spcPts val="600"/>
              </a:spcAft>
            </a:pPr>
            <a:r>
              <a:rPr lang="en-US" sz="2400" b="1" dirty="0">
                <a:latin typeface="Cambria" panose="02040503050406030204" pitchFamily="18" charset="0"/>
                <a:ea typeface="Cambria" panose="02040503050406030204" pitchFamily="18" charset="0"/>
              </a:rPr>
              <a:t>Verna Tipton—Principal</a:t>
            </a:r>
          </a:p>
          <a:p>
            <a:pPr>
              <a:spcAft>
                <a:spcPts val="600"/>
              </a:spcAft>
            </a:pPr>
            <a:r>
              <a:rPr lang="en-US" sz="2400" b="1" dirty="0">
                <a:latin typeface="Cambria" panose="02040503050406030204" pitchFamily="18" charset="0"/>
                <a:ea typeface="Cambria" panose="02040503050406030204" pitchFamily="18" charset="0"/>
              </a:rPr>
              <a:t>Liza Guajardo—Assistant Principal—5</a:t>
            </a:r>
            <a:r>
              <a:rPr lang="en-US" sz="2400" b="1" baseline="30000" dirty="0">
                <a:latin typeface="Cambria" panose="02040503050406030204" pitchFamily="18" charset="0"/>
                <a:ea typeface="Cambria" panose="02040503050406030204" pitchFamily="18" charset="0"/>
              </a:rPr>
              <a:t>th</a:t>
            </a:r>
            <a:r>
              <a:rPr lang="en-US" sz="2400" b="1" dirty="0">
                <a:latin typeface="Cambria" panose="02040503050406030204" pitchFamily="18" charset="0"/>
                <a:ea typeface="Cambria" panose="02040503050406030204" pitchFamily="18" charset="0"/>
              </a:rPr>
              <a:t> </a:t>
            </a:r>
          </a:p>
          <a:p>
            <a:pPr>
              <a:spcAft>
                <a:spcPts val="600"/>
              </a:spcAft>
            </a:pPr>
            <a:r>
              <a:rPr lang="en-US" sz="2400" b="1" dirty="0">
                <a:latin typeface="Cambria" panose="02040503050406030204" pitchFamily="18" charset="0"/>
                <a:ea typeface="Cambria" panose="02040503050406030204" pitchFamily="18" charset="0"/>
              </a:rPr>
              <a:t>Patricia Robinson—Assistant Principal—6</a:t>
            </a:r>
            <a:r>
              <a:rPr lang="en-US" sz="2400" b="1" baseline="30000" dirty="0">
                <a:latin typeface="Cambria" panose="02040503050406030204" pitchFamily="18" charset="0"/>
                <a:ea typeface="Cambria" panose="02040503050406030204" pitchFamily="18" charset="0"/>
              </a:rPr>
              <a:t>th</a:t>
            </a:r>
          </a:p>
          <a:p>
            <a:pPr>
              <a:spcAft>
                <a:spcPts val="600"/>
              </a:spcAft>
            </a:pPr>
            <a:r>
              <a:rPr lang="en-US" sz="2400" b="1" dirty="0">
                <a:latin typeface="Cambria" panose="02040503050406030204" pitchFamily="18" charset="0"/>
                <a:ea typeface="Cambria" panose="02040503050406030204" pitchFamily="18" charset="0"/>
              </a:rPr>
              <a:t>Stacy Mueller –GT Academy Specialist</a:t>
            </a:r>
          </a:p>
          <a:p>
            <a:pPr>
              <a:spcAft>
                <a:spcPts val="600"/>
              </a:spcAft>
            </a:pPr>
            <a:r>
              <a:rPr lang="en-US" sz="2400" b="1" dirty="0">
                <a:latin typeface="Cambria" panose="02040503050406030204" pitchFamily="18" charset="0"/>
                <a:ea typeface="Cambria" panose="02040503050406030204" pitchFamily="18" charset="0"/>
              </a:rPr>
              <a:t>Krystal Zakharov—5</a:t>
            </a:r>
            <a:r>
              <a:rPr lang="en-US" sz="2400" b="1" baseline="30000" dirty="0">
                <a:latin typeface="Cambria" panose="02040503050406030204" pitchFamily="18" charset="0"/>
                <a:ea typeface="Cambria" panose="02040503050406030204" pitchFamily="18" charset="0"/>
              </a:rPr>
              <a:t>th</a:t>
            </a:r>
            <a:r>
              <a:rPr lang="en-US" sz="2400" b="1" dirty="0">
                <a:latin typeface="Cambria" panose="02040503050406030204" pitchFamily="18" charset="0"/>
                <a:ea typeface="Cambria" panose="02040503050406030204" pitchFamily="18" charset="0"/>
              </a:rPr>
              <a:t> Grade Counselor </a:t>
            </a:r>
          </a:p>
          <a:p>
            <a:pPr>
              <a:spcAft>
                <a:spcPts val="600"/>
              </a:spcAft>
            </a:pPr>
            <a:r>
              <a:rPr lang="en-US" sz="2400" b="1" dirty="0">
                <a:latin typeface="Cambria" panose="02040503050406030204" pitchFamily="18" charset="0"/>
                <a:ea typeface="Cambria" panose="02040503050406030204" pitchFamily="18" charset="0"/>
              </a:rPr>
              <a:t>Erica Alvarez—6</a:t>
            </a:r>
            <a:r>
              <a:rPr lang="en-US" sz="2400" b="1" baseline="30000" dirty="0">
                <a:latin typeface="Cambria" panose="02040503050406030204" pitchFamily="18" charset="0"/>
                <a:ea typeface="Cambria" panose="02040503050406030204" pitchFamily="18" charset="0"/>
              </a:rPr>
              <a:t>th</a:t>
            </a:r>
            <a:r>
              <a:rPr lang="en-US" sz="2400" b="1" dirty="0">
                <a:latin typeface="Cambria" panose="02040503050406030204" pitchFamily="18" charset="0"/>
                <a:ea typeface="Cambria" panose="02040503050406030204" pitchFamily="18" charset="0"/>
              </a:rPr>
              <a:t> Grade Counselor</a:t>
            </a:r>
          </a:p>
          <a:p>
            <a:pPr>
              <a:spcAft>
                <a:spcPts val="600"/>
              </a:spcAft>
            </a:pPr>
            <a:r>
              <a:rPr lang="en-US" sz="2400" b="1" dirty="0">
                <a:latin typeface="Cambria" panose="02040503050406030204" pitchFamily="18" charset="0"/>
                <a:ea typeface="Cambria" panose="02040503050406030204" pitchFamily="18" charset="0"/>
              </a:rPr>
              <a:t>Stacy Elliott— Registered Nurse</a:t>
            </a:r>
          </a:p>
          <a:p>
            <a:pPr>
              <a:spcAft>
                <a:spcPts val="600"/>
              </a:spcAft>
            </a:pPr>
            <a:r>
              <a:rPr lang="en-US" sz="2400" b="1" dirty="0">
                <a:latin typeface="Cambria" panose="02040503050406030204" pitchFamily="18" charset="0"/>
                <a:ea typeface="Cambria" panose="02040503050406030204" pitchFamily="18" charset="0"/>
              </a:rPr>
              <a:t>Morgan </a:t>
            </a:r>
            <a:r>
              <a:rPr lang="en-US" sz="2400" b="1" dirty="0" err="1">
                <a:latin typeface="Cambria" panose="02040503050406030204" pitchFamily="18" charset="0"/>
                <a:ea typeface="Cambria" panose="02040503050406030204" pitchFamily="18" charset="0"/>
              </a:rPr>
              <a:t>Roblyer</a:t>
            </a:r>
            <a:r>
              <a:rPr lang="en-US" sz="2400" b="1" dirty="0">
                <a:latin typeface="Cambria" panose="02040503050406030204" pitchFamily="18" charset="0"/>
                <a:ea typeface="Cambria" panose="02040503050406030204" pitchFamily="18" charset="0"/>
              </a:rPr>
              <a:t>---Communities In Schools</a:t>
            </a:r>
          </a:p>
          <a:p>
            <a:endParaRPr lang="en-US" b="1" dirty="0"/>
          </a:p>
        </p:txBody>
      </p:sp>
      <p:pic>
        <p:nvPicPr>
          <p:cNvPr id="8207" name="Picture 15" descr="Sunday, July 7th - YouTube">
            <a:extLst>
              <a:ext uri="{FF2B5EF4-FFF2-40B4-BE49-F238E27FC236}">
                <a16:creationId xmlns:a16="http://schemas.microsoft.com/office/drawing/2014/main" id="{C780B005-9A51-DBA4-C3E6-4955D21ACC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28685">
            <a:off x="5615000" y="5114625"/>
            <a:ext cx="3289982" cy="133660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group of women in green shirts&#10;&#10;AI-generated content may be incorrect.">
            <a:extLst>
              <a:ext uri="{FF2B5EF4-FFF2-40B4-BE49-F238E27FC236}">
                <a16:creationId xmlns:a16="http://schemas.microsoft.com/office/drawing/2014/main" id="{C38DF5A8-CCA6-F5DA-E29D-0EC2C96F50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2473" y="1134737"/>
            <a:ext cx="2677098" cy="4863947"/>
          </a:xfrm>
          <a:prstGeom prst="rect">
            <a:avLst/>
          </a:prstGeom>
        </p:spPr>
      </p:pic>
    </p:spTree>
    <p:extLst>
      <p:ext uri="{BB962C8B-B14F-4D97-AF65-F5344CB8AC3E}">
        <p14:creationId xmlns:p14="http://schemas.microsoft.com/office/powerpoint/2010/main" val="4186376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1561" y="0"/>
            <a:ext cx="7543799" cy="1311704"/>
          </a:xfrm>
          <a:prstGeom prst="rect">
            <a:avLst/>
          </a:prstGeom>
        </p:spPr>
      </p:pic>
      <p:pic>
        <p:nvPicPr>
          <p:cNvPr id="4" name="Picture 3" descr="C:\Users\tiptonv\AppData\Local\Microsoft\Windows\Temporary Internet Files\Content.Outlook\X9SJ53JQ\image1.jpeg"/>
          <p:cNvPicPr/>
          <p:nvPr/>
        </p:nvPicPr>
        <p:blipFill rotWithShape="1">
          <a:blip r:embed="rId4">
            <a:extLst>
              <a:ext uri="{28A0092B-C50C-407E-A947-70E740481C1C}">
                <a14:useLocalDpi xmlns:a14="http://schemas.microsoft.com/office/drawing/2010/main" val="0"/>
              </a:ext>
            </a:extLst>
          </a:blip>
          <a:srcRect l="-3318" t="22840" r="3318" b="10656"/>
          <a:stretch/>
        </p:blipFill>
        <p:spPr bwMode="auto">
          <a:xfrm>
            <a:off x="-80583" y="0"/>
            <a:ext cx="2904369" cy="6858000"/>
          </a:xfrm>
          <a:prstGeom prst="rect">
            <a:avLst/>
          </a:prstGeom>
          <a:noFill/>
          <a:ln>
            <a:noFill/>
          </a:ln>
        </p:spPr>
      </p:pic>
      <p:pic>
        <p:nvPicPr>
          <p:cNvPr id="5"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b="14615"/>
          <a:stretch>
            <a:fillRect/>
          </a:stretch>
        </p:blipFill>
        <p:spPr bwMode="auto">
          <a:xfrm rot="21008778">
            <a:off x="4081456" y="4800088"/>
            <a:ext cx="2674823" cy="170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186028" y="1813173"/>
            <a:ext cx="6905927" cy="3600986"/>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Cambria" panose="02040503050406030204" pitchFamily="18" charset="0"/>
              </a:rPr>
              <a:t>Support Academic Skills</a:t>
            </a:r>
          </a:p>
          <a:p>
            <a:pPr marL="342900" indent="-342900">
              <a:buFont typeface="Arial" panose="020B0604020202020204" pitchFamily="34" charset="0"/>
              <a:buChar char="•"/>
            </a:pPr>
            <a:r>
              <a:rPr lang="en-US" sz="2400" b="1" dirty="0">
                <a:latin typeface="Cambria" panose="02040503050406030204" pitchFamily="18" charset="0"/>
              </a:rPr>
              <a:t>Application of Research &amp; Writing</a:t>
            </a:r>
          </a:p>
          <a:p>
            <a:pPr marL="342900" indent="-342900">
              <a:buFont typeface="Arial" panose="020B0604020202020204" pitchFamily="34" charset="0"/>
              <a:buChar char="•"/>
            </a:pPr>
            <a:r>
              <a:rPr lang="en-US" sz="2400" b="1" dirty="0">
                <a:latin typeface="Cambria" panose="02040503050406030204" pitchFamily="18" charset="0"/>
              </a:rPr>
              <a:t>Mini Courses</a:t>
            </a:r>
          </a:p>
          <a:p>
            <a:pPr marL="342900" indent="-342900">
              <a:buFont typeface="Arial" panose="020B0604020202020204" pitchFamily="34" charset="0"/>
              <a:buChar char="•"/>
            </a:pPr>
            <a:r>
              <a:rPr lang="en-US" sz="2400" b="1" dirty="0">
                <a:latin typeface="Cambria" panose="02040503050406030204" pitchFamily="18" charset="0"/>
              </a:rPr>
              <a:t>Social &amp; Emotional Support</a:t>
            </a:r>
          </a:p>
          <a:p>
            <a:pPr marL="342900" indent="-342900">
              <a:buFont typeface="Arial" panose="020B0604020202020204" pitchFamily="34" charset="0"/>
              <a:buChar char="•"/>
            </a:pPr>
            <a:r>
              <a:rPr lang="en-US" sz="2400" b="1" dirty="0">
                <a:latin typeface="Cambria" panose="02040503050406030204" pitchFamily="18" charset="0"/>
              </a:rPr>
              <a:t>Soft Skills (Perfectionism, Time Management, Group Dynamics, etc.) </a:t>
            </a:r>
          </a:p>
          <a:p>
            <a:pPr marL="342900" indent="-342900">
              <a:buFont typeface="Arial" panose="020B0604020202020204" pitchFamily="34" charset="0"/>
              <a:buChar char="•"/>
            </a:pPr>
            <a:r>
              <a:rPr lang="en-US" sz="2400" b="1" dirty="0">
                <a:latin typeface="Cambria" panose="02040503050406030204" pitchFamily="18" charset="0"/>
              </a:rPr>
              <a:t>Opportunity for Math Acceleration</a:t>
            </a:r>
          </a:p>
          <a:p>
            <a:pPr marL="342900" indent="-342900">
              <a:buFont typeface="Arial" panose="020B0604020202020204" pitchFamily="34" charset="0"/>
              <a:buChar char="•"/>
            </a:pPr>
            <a:endParaRPr lang="en-US" sz="2400" b="1" dirty="0">
              <a:latin typeface="Cambria" panose="02040503050406030204" pitchFamily="18" charset="0"/>
            </a:endParaRPr>
          </a:p>
          <a:p>
            <a:endParaRPr lang="en-US" dirty="0"/>
          </a:p>
          <a:p>
            <a:endParaRPr lang="en-US" dirty="0"/>
          </a:p>
        </p:txBody>
      </p:sp>
      <p:pic>
        <p:nvPicPr>
          <p:cNvPr id="9" name="Picture 8" descr="A group of people sitting on the grass&#10;&#10;Description automatically generated with low confidence">
            <a:extLst>
              <a:ext uri="{FF2B5EF4-FFF2-40B4-BE49-F238E27FC236}">
                <a16:creationId xmlns:a16="http://schemas.microsoft.com/office/drawing/2014/main" id="{561F978F-201A-524D-CB55-501E53EA98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75975" y="3724712"/>
            <a:ext cx="2904369" cy="3133288"/>
          </a:xfrm>
          <a:prstGeom prst="rect">
            <a:avLst/>
          </a:prstGeom>
        </p:spPr>
      </p:pic>
    </p:spTree>
    <p:extLst>
      <p:ext uri="{BB962C8B-B14F-4D97-AF65-F5344CB8AC3E}">
        <p14:creationId xmlns:p14="http://schemas.microsoft.com/office/powerpoint/2010/main" val="2693563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iptonv\AppData\Local\Microsoft\Windows\Temporary Internet Files\Content.Outlook\X9SJ53JQ\image1.jpeg"/>
          <p:cNvPicPr/>
          <p:nvPr/>
        </p:nvPicPr>
        <p:blipFill rotWithShape="1">
          <a:blip r:embed="rId3">
            <a:extLst>
              <a:ext uri="{28A0092B-C50C-407E-A947-70E740481C1C}">
                <a14:useLocalDpi xmlns:a14="http://schemas.microsoft.com/office/drawing/2010/main" val="0"/>
              </a:ext>
            </a:extLst>
          </a:blip>
          <a:srcRect l="-3318" t="22840" r="3318" b="10656"/>
          <a:stretch/>
        </p:blipFill>
        <p:spPr bwMode="auto">
          <a:xfrm>
            <a:off x="-104449" y="0"/>
            <a:ext cx="3032207" cy="6857999"/>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5068" y="30692"/>
            <a:ext cx="6316132" cy="1609725"/>
          </a:xfrm>
          <a:prstGeom prst="rect">
            <a:avLst/>
          </a:prstGeom>
          <a:effectLst>
            <a:glow rad="127000">
              <a:schemeClr val="tx1"/>
            </a:glow>
          </a:effectLst>
        </p:spPr>
      </p:pic>
      <p:sp>
        <p:nvSpPr>
          <p:cNvPr id="5" name="TextBox 4"/>
          <p:cNvSpPr txBox="1"/>
          <p:nvPr/>
        </p:nvSpPr>
        <p:spPr>
          <a:xfrm>
            <a:off x="3285068" y="1982694"/>
            <a:ext cx="7128932" cy="4524315"/>
          </a:xfrm>
          <a:prstGeom prst="rect">
            <a:avLst/>
          </a:prstGeom>
          <a:noFill/>
        </p:spPr>
        <p:txBody>
          <a:bodyPr wrap="square" rtlCol="0">
            <a:spAutoFit/>
          </a:bodyPr>
          <a:lstStyle/>
          <a:p>
            <a:r>
              <a:rPr lang="en-US" sz="3200" b="1" dirty="0">
                <a:latin typeface="Cambria" panose="02040503050406030204" pitchFamily="18" charset="0"/>
              </a:rPr>
              <a:t>Six Components For All Students:</a:t>
            </a:r>
          </a:p>
          <a:p>
            <a:endParaRPr lang="en-US" sz="3200" b="1" dirty="0">
              <a:latin typeface="Cambria" panose="02040503050406030204" pitchFamily="18" charset="0"/>
            </a:endParaRPr>
          </a:p>
          <a:p>
            <a:pPr marL="285750" indent="-285750">
              <a:buFont typeface="Arial" panose="020B0604020202020204" pitchFamily="34" charset="0"/>
              <a:buChar char="•"/>
            </a:pPr>
            <a:r>
              <a:rPr lang="en-US" sz="3200" b="1" dirty="0">
                <a:latin typeface="Cambria" panose="02040503050406030204" pitchFamily="18" charset="0"/>
              </a:rPr>
              <a:t>Academic Support</a:t>
            </a:r>
          </a:p>
          <a:p>
            <a:pPr marL="285750" indent="-285750">
              <a:buFont typeface="Arial" panose="020B0604020202020204" pitchFamily="34" charset="0"/>
              <a:buChar char="•"/>
            </a:pPr>
            <a:r>
              <a:rPr lang="en-US" sz="3200" b="1" dirty="0">
                <a:latin typeface="Cambria" panose="02040503050406030204" pitchFamily="18" charset="0"/>
              </a:rPr>
              <a:t>College and Career Readiness</a:t>
            </a:r>
          </a:p>
          <a:p>
            <a:pPr marL="285750" indent="-285750">
              <a:buFont typeface="Arial" panose="020B0604020202020204" pitchFamily="34" charset="0"/>
              <a:buChar char="•"/>
            </a:pPr>
            <a:r>
              <a:rPr lang="en-US" sz="3200" b="1" dirty="0">
                <a:latin typeface="Cambria" panose="02040503050406030204" pitchFamily="18" charset="0"/>
              </a:rPr>
              <a:t>Enrichment Activities</a:t>
            </a:r>
          </a:p>
          <a:p>
            <a:pPr marL="285750" indent="-285750">
              <a:buFont typeface="Arial" panose="020B0604020202020204" pitchFamily="34" charset="0"/>
              <a:buChar char="•"/>
            </a:pPr>
            <a:r>
              <a:rPr lang="en-US" sz="3200" b="1" dirty="0">
                <a:latin typeface="Cambria" panose="02040503050406030204" pitchFamily="18" charset="0"/>
              </a:rPr>
              <a:t>Health and Human Services</a:t>
            </a:r>
          </a:p>
          <a:p>
            <a:pPr marL="285750" indent="-285750">
              <a:buFont typeface="Arial" panose="020B0604020202020204" pitchFamily="34" charset="0"/>
              <a:buChar char="•"/>
            </a:pPr>
            <a:r>
              <a:rPr lang="en-US" sz="3200" b="1" dirty="0">
                <a:latin typeface="Cambria" panose="02040503050406030204" pitchFamily="18" charset="0"/>
              </a:rPr>
              <a:t>Parent and Family Involvement</a:t>
            </a:r>
          </a:p>
          <a:p>
            <a:pPr marL="285750" indent="-285750">
              <a:buFont typeface="Arial" panose="020B0604020202020204" pitchFamily="34" charset="0"/>
              <a:buChar char="•"/>
            </a:pPr>
            <a:r>
              <a:rPr lang="en-US" sz="3200" b="1" dirty="0">
                <a:latin typeface="Cambria" panose="02040503050406030204" pitchFamily="18" charset="0"/>
              </a:rPr>
              <a:t>Supportive Guidance and Counseling</a:t>
            </a:r>
          </a:p>
        </p:txBody>
      </p:sp>
    </p:spTree>
    <p:extLst>
      <p:ext uri="{BB962C8B-B14F-4D97-AF65-F5344CB8AC3E}">
        <p14:creationId xmlns:p14="http://schemas.microsoft.com/office/powerpoint/2010/main" val="1529694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tiptonv\AppData\Local\Microsoft\Windows\Temporary Internet Files\Content.Outlook\X9SJ53JQ\image1.jpeg"/>
          <p:cNvPicPr/>
          <p:nvPr/>
        </p:nvPicPr>
        <p:blipFill rotWithShape="1">
          <a:blip r:embed="rId3">
            <a:extLst>
              <a:ext uri="{28A0092B-C50C-407E-A947-70E740481C1C}">
                <a14:useLocalDpi xmlns:a14="http://schemas.microsoft.com/office/drawing/2010/main" val="0"/>
              </a:ext>
            </a:extLst>
          </a:blip>
          <a:srcRect l="-3318" t="22840" r="3318" b="10656"/>
          <a:stretch/>
        </p:blipFill>
        <p:spPr bwMode="auto">
          <a:xfrm>
            <a:off x="-94532" y="0"/>
            <a:ext cx="2628007" cy="6858000"/>
          </a:xfrm>
          <a:prstGeom prst="rect">
            <a:avLst/>
          </a:prstGeom>
          <a:noFill/>
          <a:ln>
            <a:noFill/>
          </a:ln>
        </p:spPr>
      </p:pic>
      <p:pic>
        <p:nvPicPr>
          <p:cNvPr id="6" name="Picture 4" descr="Important Dates">
            <a:extLst>
              <a:ext uri="{FF2B5EF4-FFF2-40B4-BE49-F238E27FC236}">
                <a16:creationId xmlns:a16="http://schemas.microsoft.com/office/drawing/2014/main" id="{BE6D34A2-DC4D-459E-BED5-C468E0562D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5418"/>
          <a:stretch/>
        </p:blipFill>
        <p:spPr bwMode="auto">
          <a:xfrm>
            <a:off x="8751000" y="1202329"/>
            <a:ext cx="3284118" cy="157501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61795E8-0380-424C-83D5-D3D6A0BEC026}"/>
              </a:ext>
            </a:extLst>
          </p:cNvPr>
          <p:cNvSpPr txBox="1"/>
          <p:nvPr/>
        </p:nvSpPr>
        <p:spPr>
          <a:xfrm>
            <a:off x="2729960" y="1996531"/>
            <a:ext cx="4639166" cy="4524315"/>
          </a:xfrm>
          <a:prstGeom prst="rect">
            <a:avLst/>
          </a:prstGeom>
          <a:noFill/>
        </p:spPr>
        <p:txBody>
          <a:bodyPr wrap="square" rtlCol="0">
            <a:spAutoFit/>
          </a:bodyPr>
          <a:lstStyle/>
          <a:p>
            <a:pPr algn="ctr"/>
            <a:endParaRPr lang="en-US" sz="3600" b="1" dirty="0">
              <a:latin typeface="Cambria" panose="02040503050406030204" pitchFamily="18" charset="0"/>
              <a:ea typeface="Cambria" panose="02040503050406030204" pitchFamily="18" charset="0"/>
            </a:endParaRPr>
          </a:p>
          <a:p>
            <a:pPr algn="ctr"/>
            <a:r>
              <a:rPr lang="en-US" sz="3600" b="1" dirty="0">
                <a:latin typeface="Cambria" panose="02040503050406030204" pitchFamily="18" charset="0"/>
                <a:ea typeface="Cambria" panose="02040503050406030204" pitchFamily="18" charset="0"/>
              </a:rPr>
              <a:t>Grizzly Den Day</a:t>
            </a:r>
          </a:p>
          <a:p>
            <a:pPr algn="ctr"/>
            <a:r>
              <a:rPr lang="en-US" sz="3600" b="1" dirty="0">
                <a:latin typeface="Cambria" panose="02040503050406030204" pitchFamily="18" charset="0"/>
                <a:ea typeface="Cambria" panose="02040503050406030204" pitchFamily="18" charset="0"/>
              </a:rPr>
              <a:t>August 6th</a:t>
            </a:r>
          </a:p>
          <a:p>
            <a:pPr algn="ctr"/>
            <a:r>
              <a:rPr lang="en-US" sz="3600" b="1" dirty="0">
                <a:latin typeface="Cambria" panose="02040503050406030204" pitchFamily="18" charset="0"/>
                <a:ea typeface="Cambria" panose="02040503050406030204" pitchFamily="18" charset="0"/>
              </a:rPr>
              <a:t>12pm-4:30pm</a:t>
            </a:r>
          </a:p>
          <a:p>
            <a:pPr algn="ctr"/>
            <a:endParaRPr lang="en-US" sz="3600" b="1" dirty="0">
              <a:latin typeface="Cambria" panose="02040503050406030204" pitchFamily="18" charset="0"/>
              <a:ea typeface="Cambria" panose="02040503050406030204" pitchFamily="18" charset="0"/>
            </a:endParaRPr>
          </a:p>
          <a:p>
            <a:pPr algn="ctr"/>
            <a:r>
              <a:rPr lang="en-US" sz="3600" b="1" dirty="0">
                <a:latin typeface="Cambria" panose="02040503050406030204" pitchFamily="18" charset="0"/>
                <a:ea typeface="Cambria" panose="02040503050406030204" pitchFamily="18" charset="0"/>
              </a:rPr>
              <a:t>August 19</a:t>
            </a:r>
            <a:r>
              <a:rPr lang="en-US" sz="3600" b="1" baseline="30000" dirty="0">
                <a:latin typeface="Cambria" panose="02040503050406030204" pitchFamily="18" charset="0"/>
                <a:ea typeface="Cambria" panose="02040503050406030204" pitchFamily="18" charset="0"/>
              </a:rPr>
              <a:t>th</a:t>
            </a:r>
            <a:r>
              <a:rPr lang="en-US" sz="3600" b="1" dirty="0">
                <a:latin typeface="Cambria" panose="02040503050406030204" pitchFamily="18" charset="0"/>
                <a:ea typeface="Cambria" panose="02040503050406030204" pitchFamily="18" charset="0"/>
              </a:rPr>
              <a:t>   </a:t>
            </a:r>
          </a:p>
          <a:p>
            <a:pPr algn="ctr"/>
            <a:r>
              <a:rPr lang="en-US" sz="3600" b="1" dirty="0">
                <a:latin typeface="Cambria" panose="02040503050406030204" pitchFamily="18" charset="0"/>
                <a:ea typeface="Cambria" panose="02040503050406030204" pitchFamily="18" charset="0"/>
              </a:rPr>
              <a:t>First Day of School</a:t>
            </a:r>
          </a:p>
          <a:p>
            <a:pPr algn="ctr"/>
            <a:endParaRPr lang="en-US" sz="3600" b="1" dirty="0"/>
          </a:p>
        </p:txBody>
      </p:sp>
      <p:sp>
        <p:nvSpPr>
          <p:cNvPr id="9" name="TextBox 8">
            <a:extLst>
              <a:ext uri="{FF2B5EF4-FFF2-40B4-BE49-F238E27FC236}">
                <a16:creationId xmlns:a16="http://schemas.microsoft.com/office/drawing/2014/main" id="{4FBCE97E-BEC9-0874-3DFD-C3E416E216C9}"/>
              </a:ext>
            </a:extLst>
          </p:cNvPr>
          <p:cNvSpPr txBox="1"/>
          <p:nvPr/>
        </p:nvSpPr>
        <p:spPr>
          <a:xfrm>
            <a:off x="2857500" y="563071"/>
            <a:ext cx="6145304" cy="1446550"/>
          </a:xfrm>
          <a:prstGeom prst="rect">
            <a:avLst/>
          </a:prstGeom>
          <a:noFill/>
        </p:spPr>
        <p:txBody>
          <a:bodyPr wrap="square">
            <a:spAutoFit/>
          </a:bodyPr>
          <a:lstStyle/>
          <a:p>
            <a:r>
              <a:rPr lang="en-US" sz="4400" dirty="0">
                <a:ln w="0">
                  <a:solidFill>
                    <a:schemeClr val="tx1"/>
                  </a:solidFill>
                </a:ln>
                <a:effectLst>
                  <a:outerShdw blurRad="38100" dist="19050" dir="2700000" algn="tl" rotWithShape="0">
                    <a:schemeClr val="dk1">
                      <a:alpha val="40000"/>
                    </a:schemeClr>
                  </a:outerShdw>
                </a:effectLst>
                <a:latin typeface="Cambria" panose="02040503050406030204" pitchFamily="18" charset="0"/>
              </a:rPr>
              <a:t>We Welcome……</a:t>
            </a:r>
            <a:br>
              <a:rPr lang="en-US" sz="4400" dirty="0">
                <a:ln w="0">
                  <a:solidFill>
                    <a:schemeClr val="tx1"/>
                  </a:solidFill>
                </a:ln>
                <a:effectLst>
                  <a:outerShdw blurRad="38100" dist="19050" dir="2700000" algn="tl" rotWithShape="0">
                    <a:schemeClr val="dk1">
                      <a:alpha val="40000"/>
                    </a:schemeClr>
                  </a:outerShdw>
                </a:effectLst>
                <a:latin typeface="Cambria" panose="02040503050406030204" pitchFamily="18" charset="0"/>
              </a:rPr>
            </a:br>
            <a:r>
              <a:rPr lang="en-US" sz="4400" dirty="0">
                <a:ln w="0">
                  <a:solidFill>
                    <a:schemeClr val="tx1"/>
                  </a:solidFill>
                </a:ln>
                <a:effectLst>
                  <a:outerShdw blurRad="38100" dist="19050" dir="2700000" algn="tl" rotWithShape="0">
                    <a:schemeClr val="dk1">
                      <a:alpha val="40000"/>
                    </a:schemeClr>
                  </a:outerShdw>
                </a:effectLst>
                <a:latin typeface="Cambria" panose="02040503050406030204" pitchFamily="18" charset="0"/>
              </a:rPr>
              <a:t>Class of 2034 Grizzlies</a:t>
            </a:r>
            <a:endParaRPr lang="en-US" sz="4400" dirty="0"/>
          </a:p>
        </p:txBody>
      </p:sp>
      <p:pic>
        <p:nvPicPr>
          <p:cNvPr id="3076" name="Picture 4" descr="Getting a child Prep ready | Babysmiles | Happy Baby - Happy You">
            <a:extLst>
              <a:ext uri="{FF2B5EF4-FFF2-40B4-BE49-F238E27FC236}">
                <a16:creationId xmlns:a16="http://schemas.microsoft.com/office/drawing/2014/main" id="{ACF75B26-EA63-1DA0-02E7-1162E43C15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2505" y="3545059"/>
            <a:ext cx="4839495" cy="3312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430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638183"/>
            <a:ext cx="7493000" cy="1303867"/>
          </a:xfrm>
        </p:spPr>
        <p:txBody>
          <a:bodyPr/>
          <a:lstStyle/>
          <a:p>
            <a:r>
              <a:rPr lang="en-US" b="1" dirty="0">
                <a:latin typeface="Cambria" panose="02040503050406030204" pitchFamily="18" charset="0"/>
              </a:rPr>
              <a:t>Our Mission</a:t>
            </a:r>
          </a:p>
        </p:txBody>
      </p:sp>
      <p:sp>
        <p:nvSpPr>
          <p:cNvPr id="3" name="TextBox 2"/>
          <p:cNvSpPr txBox="1"/>
          <p:nvPr/>
        </p:nvSpPr>
        <p:spPr>
          <a:xfrm>
            <a:off x="3656901" y="2011539"/>
            <a:ext cx="7814733" cy="4154984"/>
          </a:xfrm>
          <a:prstGeom prst="rect">
            <a:avLst/>
          </a:prstGeom>
          <a:noFill/>
        </p:spPr>
        <p:txBody>
          <a:bodyPr wrap="square" rtlCol="0">
            <a:spAutoFit/>
          </a:bodyPr>
          <a:lstStyle/>
          <a:p>
            <a:r>
              <a:rPr lang="en-US" sz="2400" b="1" dirty="0">
                <a:latin typeface="Cambria" panose="02040503050406030204" pitchFamily="18" charset="0"/>
              </a:rPr>
              <a:t>Our mission is to work collaboratively with the students and parents of the Sablatura Middle School community to develop all aspects of the student. Our goal is to provide an enriching academic curriculum with high standards of learning. It is our responsibility to create a safe learning environment that empowers students to become contributing members of a racially and culturally diverse world.  </a:t>
            </a:r>
          </a:p>
          <a:p>
            <a:endParaRPr lang="en-US" sz="2400" b="1" dirty="0">
              <a:latin typeface="Cambria" panose="02040503050406030204" pitchFamily="18" charset="0"/>
            </a:endParaRPr>
          </a:p>
          <a:p>
            <a:r>
              <a:rPr lang="en-US" sz="2400" b="1" dirty="0">
                <a:latin typeface="Cambria" panose="02040503050406030204" pitchFamily="18" charset="0"/>
              </a:rPr>
              <a:t>Sablatura Middle School…… </a:t>
            </a:r>
          </a:p>
          <a:p>
            <a:r>
              <a:rPr lang="en-US" sz="2400" b="1" dirty="0">
                <a:latin typeface="Cambria" panose="02040503050406030204" pitchFamily="18" charset="0"/>
              </a:rPr>
              <a:t>Learning Today, Leading Tomorrow</a:t>
            </a:r>
          </a:p>
        </p:txBody>
      </p:sp>
      <p:pic>
        <p:nvPicPr>
          <p:cNvPr id="5" name="Picture 4" descr="C:\Users\tiptonv\AppData\Local\Microsoft\Windows\Temporary Internet Files\Content.Outlook\X9SJ53JQ\image1.jpeg"/>
          <p:cNvPicPr/>
          <p:nvPr/>
        </p:nvPicPr>
        <p:blipFill rotWithShape="1">
          <a:blip r:embed="rId3">
            <a:extLst>
              <a:ext uri="{28A0092B-C50C-407E-A947-70E740481C1C}">
                <a14:useLocalDpi xmlns:a14="http://schemas.microsoft.com/office/drawing/2010/main" val="0"/>
              </a:ext>
            </a:extLst>
          </a:blip>
          <a:srcRect l="-3318" t="22840" r="3318" b="10656"/>
          <a:stretch/>
        </p:blipFill>
        <p:spPr bwMode="auto">
          <a:xfrm>
            <a:off x="-109057" y="0"/>
            <a:ext cx="3220674" cy="6858000"/>
          </a:xfrm>
          <a:prstGeom prst="rect">
            <a:avLst/>
          </a:prstGeom>
          <a:noFill/>
          <a:ln>
            <a:noFill/>
          </a:ln>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4107" t="6593" r="12673" b="8722"/>
          <a:stretch/>
        </p:blipFill>
        <p:spPr>
          <a:xfrm>
            <a:off x="9010650" y="4846461"/>
            <a:ext cx="2790825" cy="1582914"/>
          </a:xfrm>
          <a:prstGeom prst="rect">
            <a:avLst/>
          </a:prstGeom>
        </p:spPr>
      </p:pic>
      <p:pic>
        <p:nvPicPr>
          <p:cNvPr id="12290" name="Picture 2" descr="Learning today Leading tomorrow&quot; Sticker for Sale by sammysammy811 |  Redbubble">
            <a:extLst>
              <a:ext uri="{FF2B5EF4-FFF2-40B4-BE49-F238E27FC236}">
                <a16:creationId xmlns:a16="http://schemas.microsoft.com/office/drawing/2014/main" id="{FB7A3AFD-ED0B-7CFA-D552-1B06AACB59B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757" t="21005" r="9841" b="20570"/>
          <a:stretch/>
        </p:blipFill>
        <p:spPr bwMode="auto">
          <a:xfrm>
            <a:off x="8772525" y="0"/>
            <a:ext cx="3419475" cy="2011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23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616" y="0"/>
            <a:ext cx="7592735" cy="1303867"/>
          </a:xfrm>
        </p:spPr>
        <p:txBody>
          <a:bodyPr/>
          <a:lstStyle/>
          <a:p>
            <a:r>
              <a:rPr lang="en-US" sz="4000" b="1" i="0" dirty="0">
                <a:solidFill>
                  <a:schemeClr val="tx1"/>
                </a:solidFill>
                <a:effectLst/>
                <a:latin typeface="Cambria" panose="02040503050406030204" pitchFamily="18" charset="0"/>
                <a:ea typeface="Cambria" panose="02040503050406030204" pitchFamily="18" charset="0"/>
              </a:rPr>
              <a:t>Curriculum Statement for T1 Campuses:</a:t>
            </a:r>
            <a:r>
              <a:rPr lang="en-US" sz="4000" b="0" i="0" dirty="0">
                <a:solidFill>
                  <a:schemeClr val="tx1"/>
                </a:solidFill>
                <a:effectLst/>
                <a:latin typeface="Cambria" panose="02040503050406030204" pitchFamily="18" charset="0"/>
                <a:ea typeface="Cambria" panose="02040503050406030204" pitchFamily="18" charset="0"/>
              </a:rPr>
              <a:t> </a:t>
            </a:r>
            <a:endParaRPr lang="en-US" b="1" dirty="0">
              <a:latin typeface="Cambria" panose="02040503050406030204" pitchFamily="18" charset="0"/>
            </a:endParaRPr>
          </a:p>
        </p:txBody>
      </p:sp>
      <p:pic>
        <p:nvPicPr>
          <p:cNvPr id="5" name="Picture 4" descr="C:\Users\tiptonv\AppData\Local\Microsoft\Windows\Temporary Internet Files\Content.Outlook\X9SJ53JQ\image1.jpeg"/>
          <p:cNvPicPr/>
          <p:nvPr/>
        </p:nvPicPr>
        <p:blipFill rotWithShape="1">
          <a:blip r:embed="rId3">
            <a:extLst>
              <a:ext uri="{28A0092B-C50C-407E-A947-70E740481C1C}">
                <a14:useLocalDpi xmlns:a14="http://schemas.microsoft.com/office/drawing/2010/main" val="0"/>
              </a:ext>
            </a:extLst>
          </a:blip>
          <a:srcRect l="-3318" t="22840" r="3318" b="10656"/>
          <a:stretch/>
        </p:blipFill>
        <p:spPr bwMode="auto">
          <a:xfrm>
            <a:off x="-109057" y="0"/>
            <a:ext cx="3220674" cy="6858000"/>
          </a:xfrm>
          <a:prstGeom prst="rect">
            <a:avLst/>
          </a:prstGeom>
          <a:noFill/>
          <a:ln>
            <a:noFill/>
          </a:ln>
        </p:spPr>
      </p:pic>
      <p:sp>
        <p:nvSpPr>
          <p:cNvPr id="6" name="TextBox 5">
            <a:extLst>
              <a:ext uri="{FF2B5EF4-FFF2-40B4-BE49-F238E27FC236}">
                <a16:creationId xmlns:a16="http://schemas.microsoft.com/office/drawing/2014/main" id="{30D2C849-7885-F0E9-575F-23CF645E86B6}"/>
              </a:ext>
            </a:extLst>
          </p:cNvPr>
          <p:cNvSpPr txBox="1"/>
          <p:nvPr/>
        </p:nvSpPr>
        <p:spPr>
          <a:xfrm flipH="1">
            <a:off x="3330429" y="1646072"/>
            <a:ext cx="8221210" cy="4154984"/>
          </a:xfrm>
          <a:prstGeom prst="rect">
            <a:avLst/>
          </a:prstGeom>
          <a:noFill/>
        </p:spPr>
        <p:txBody>
          <a:bodyPr wrap="square" rtlCol="0">
            <a:spAutoFit/>
          </a:bodyPr>
          <a:lstStyle/>
          <a:p>
            <a:r>
              <a:rPr lang="en-US" sz="2400" b="1" i="0" dirty="0">
                <a:solidFill>
                  <a:schemeClr val="tx1"/>
                </a:solidFill>
                <a:effectLst/>
                <a:latin typeface="Cambria" panose="02040503050406030204" pitchFamily="18" charset="0"/>
                <a:ea typeface="Cambria" panose="02040503050406030204" pitchFamily="18" charset="0"/>
              </a:rPr>
              <a:t>Pearland ISD is committed to develop students’ appreciation for education and support students in becoming independent life-long learners who can apply critical thinking skills and graduate to become successful, productive adults in society.   </a:t>
            </a:r>
          </a:p>
          <a:p>
            <a:r>
              <a:rPr lang="en-US" sz="2400" b="1" i="0" dirty="0">
                <a:solidFill>
                  <a:schemeClr val="tx1"/>
                </a:solidFill>
                <a:effectLst/>
                <a:latin typeface="Cambria" panose="02040503050406030204" pitchFamily="18" charset="0"/>
                <a:ea typeface="Cambria" panose="02040503050406030204" pitchFamily="18" charset="0"/>
              </a:rPr>
              <a:t> </a:t>
            </a:r>
            <a:br>
              <a:rPr lang="en-US" sz="2400" b="1" i="0" dirty="0">
                <a:solidFill>
                  <a:schemeClr val="tx1"/>
                </a:solidFill>
                <a:effectLst/>
                <a:latin typeface="Cambria" panose="02040503050406030204" pitchFamily="18" charset="0"/>
                <a:ea typeface="Cambria" panose="02040503050406030204" pitchFamily="18" charset="0"/>
              </a:rPr>
            </a:br>
            <a:r>
              <a:rPr lang="en-US" sz="2400" b="1" i="0" dirty="0">
                <a:solidFill>
                  <a:schemeClr val="tx1"/>
                </a:solidFill>
                <a:effectLst/>
                <a:latin typeface="Cambria" panose="02040503050406030204" pitchFamily="18" charset="0"/>
                <a:ea typeface="Cambria" panose="02040503050406030204" pitchFamily="18" charset="0"/>
              </a:rPr>
              <a:t>In all subjects, Pearland ISD uses the Texas Essential Knowledge and Skills (TEKS) as the foundation for all classroom curriculum.  Classroom lessons are designed around the TEKS and the individual learning needs of students.   </a:t>
            </a:r>
            <a:endParaRPr lang="en-US" sz="2400" dirty="0"/>
          </a:p>
        </p:txBody>
      </p:sp>
    </p:spTree>
    <p:extLst>
      <p:ext uri="{BB962C8B-B14F-4D97-AF65-F5344CB8AC3E}">
        <p14:creationId xmlns:p14="http://schemas.microsoft.com/office/powerpoint/2010/main" val="3665279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tiptonv\AppData\Local\Microsoft\Windows\Temporary Internet Files\Content.Outlook\X9SJ53JQ\image1.jpeg"/>
          <p:cNvPicPr/>
          <p:nvPr/>
        </p:nvPicPr>
        <p:blipFill rotWithShape="1">
          <a:blip r:embed="rId3">
            <a:extLst>
              <a:ext uri="{28A0092B-C50C-407E-A947-70E740481C1C}">
                <a14:useLocalDpi xmlns:a14="http://schemas.microsoft.com/office/drawing/2010/main" val="0"/>
              </a:ext>
            </a:extLst>
          </a:blip>
          <a:srcRect l="-3318" t="22840" r="3318" b="10656"/>
          <a:stretch/>
        </p:blipFill>
        <p:spPr bwMode="auto">
          <a:xfrm>
            <a:off x="-109057" y="0"/>
            <a:ext cx="3254841" cy="6858000"/>
          </a:xfrm>
          <a:prstGeom prst="rect">
            <a:avLst/>
          </a:prstGeom>
          <a:noFill/>
          <a:ln>
            <a:noFill/>
          </a:ln>
        </p:spPr>
      </p:pic>
      <p:sp>
        <p:nvSpPr>
          <p:cNvPr id="5" name="Title 4">
            <a:extLst>
              <a:ext uri="{FF2B5EF4-FFF2-40B4-BE49-F238E27FC236}">
                <a16:creationId xmlns:a16="http://schemas.microsoft.com/office/drawing/2014/main" id="{4DFE1B29-9615-AB7C-BE7F-441044BE55B7}"/>
              </a:ext>
            </a:extLst>
          </p:cNvPr>
          <p:cNvSpPr>
            <a:spLocks noGrp="1"/>
          </p:cNvSpPr>
          <p:nvPr>
            <p:ph type="title"/>
          </p:nvPr>
        </p:nvSpPr>
        <p:spPr>
          <a:xfrm>
            <a:off x="3260834" y="221364"/>
            <a:ext cx="8394854" cy="1400530"/>
          </a:xfrm>
        </p:spPr>
        <p:txBody>
          <a:bodyPr/>
          <a:lstStyle/>
          <a:p>
            <a:r>
              <a:rPr lang="en-US" sz="3600" b="1" dirty="0">
                <a:latin typeface="Cambria" panose="02040503050406030204" pitchFamily="18" charset="0"/>
                <a:ea typeface="Cambria" panose="02040503050406030204" pitchFamily="18" charset="0"/>
              </a:rPr>
              <a:t>Ringing Into Success: Bell Schedule</a:t>
            </a:r>
          </a:p>
        </p:txBody>
      </p:sp>
      <p:sp>
        <p:nvSpPr>
          <p:cNvPr id="6" name="TextBox 5">
            <a:extLst>
              <a:ext uri="{FF2B5EF4-FFF2-40B4-BE49-F238E27FC236}">
                <a16:creationId xmlns:a16="http://schemas.microsoft.com/office/drawing/2014/main" id="{405586CD-1D68-71DC-DCC8-E80E14437975}"/>
              </a:ext>
            </a:extLst>
          </p:cNvPr>
          <p:cNvSpPr txBox="1"/>
          <p:nvPr/>
        </p:nvSpPr>
        <p:spPr>
          <a:xfrm>
            <a:off x="3321586" y="1266941"/>
            <a:ext cx="8708834" cy="5027017"/>
          </a:xfrm>
          <a:prstGeom prst="rect">
            <a:avLst/>
          </a:prstGeom>
          <a:noFill/>
        </p:spPr>
        <p:txBody>
          <a:bodyPr wrap="square" rtlCol="0">
            <a:spAutoFit/>
          </a:bodyPr>
          <a:lstStyle/>
          <a:p>
            <a:pPr marL="285750" marR="0" indent="-285750">
              <a:lnSpc>
                <a:spcPct val="107000"/>
              </a:lnSpc>
              <a:spcAft>
                <a:spcPts val="800"/>
              </a:spcAft>
              <a:buFont typeface="Symbol" panose="05050102010706020507" pitchFamily="18" charset="2"/>
              <a:buChar char="·"/>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Math and Reading:</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Each will have a 90-minute instructional block to enhance learning and engagement.</a:t>
            </a:r>
          </a:p>
          <a:p>
            <a:pPr marL="285750" marR="0" indent="-285750">
              <a:lnSpc>
                <a:spcPct val="107000"/>
              </a:lnSpc>
              <a:buFont typeface="Symbol" panose="05050102010706020507" pitchFamily="18" charset="2"/>
              <a:buChar char="·"/>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Science and Social Studies:</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These subjects will be taught by the same teacher within a </a:t>
            </a:r>
          </a:p>
          <a:p>
            <a:pPr marR="0">
              <a:lnSpc>
                <a:spcPct val="107000"/>
              </a:lnSpc>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90-minute instructional block, fostering deeper connections between the two areas.</a:t>
            </a:r>
          </a:p>
          <a:p>
            <a:pPr marR="0">
              <a:lnSpc>
                <a:spcPct val="107000"/>
              </a:lnSpc>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nSpc>
                <a:spcPct val="107000"/>
              </a:lnSpc>
              <a:spcAft>
                <a:spcPts val="800"/>
              </a:spcAft>
              <a:buFont typeface="Symbol" panose="05050102010706020507" pitchFamily="18" charset="2"/>
              <a:buChar char="·"/>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Electives:</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Elective courses will continue to be taught in a 45-minute instructional block.</a:t>
            </a:r>
          </a:p>
          <a:p>
            <a:pPr>
              <a:lnSpc>
                <a:spcPct val="107000"/>
              </a:lnSpc>
            </a:pPr>
            <a:r>
              <a:rPr lang="en-US" sz="1800" kern="0" dirty="0">
                <a:effectLst/>
                <a:latin typeface="Symbol" panose="05050102010706020507" pitchFamily="18" charset="2"/>
                <a:ea typeface="Times New Roman" panose="02020603050405020304" pitchFamily="18" charset="0"/>
                <a:cs typeface="Times New Roman" panose="02020603050405020304" pitchFamily="18" charset="0"/>
              </a:rPr>
              <a:t>·</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Courses: </a:t>
            </a:r>
            <a:r>
              <a:rPr lang="en-US" dirty="0">
                <a:latin typeface="Times New Roman" panose="02020603050405020304" pitchFamily="18" charset="0"/>
                <a:cs typeface="Times New Roman" panose="02020603050405020304" pitchFamily="18" charset="0"/>
              </a:rPr>
              <a:t>Due to SB 2124, all 5th-grade courses will be general education. Because SB   </a:t>
            </a:r>
          </a:p>
          <a:p>
            <a:pPr>
              <a:lnSpc>
                <a:spcPct val="107000"/>
              </a:lnSpc>
            </a:pPr>
            <a:r>
              <a:rPr lang="en-US" dirty="0">
                <a:latin typeface="Times New Roman" panose="02020603050405020304" pitchFamily="18" charset="0"/>
                <a:cs typeface="Times New Roman" panose="02020603050405020304" pitchFamily="18" charset="0"/>
              </a:rPr>
              <a:t>    2124 identifies 6th grade as the official starting point for advanced math across the state, </a:t>
            </a:r>
          </a:p>
          <a:p>
            <a:pPr>
              <a:lnSpc>
                <a:spcPct val="107000"/>
              </a:lnSpc>
            </a:pPr>
            <a:r>
              <a:rPr lang="en-US" dirty="0">
                <a:latin typeface="Times New Roman" panose="02020603050405020304" pitchFamily="18" charset="0"/>
                <a:cs typeface="Times New Roman" panose="02020603050405020304" pitchFamily="18" charset="0"/>
              </a:rPr>
              <a:t>    Pearland ISD will begin offering advanced classes in all subjects starting in 6th grade to </a:t>
            </a:r>
          </a:p>
          <a:p>
            <a:pPr>
              <a:lnSpc>
                <a:spcPct val="107000"/>
              </a:lnSpc>
            </a:pPr>
            <a:r>
              <a:rPr lang="en-US" dirty="0">
                <a:latin typeface="Times New Roman" panose="02020603050405020304" pitchFamily="18" charset="0"/>
                <a:cs typeface="Times New Roman" panose="02020603050405020304" pitchFamily="18" charset="0"/>
              </a:rPr>
              <a:t>    align with state expectations.</a:t>
            </a:r>
          </a:p>
          <a:p>
            <a:pPr>
              <a:lnSpc>
                <a:spcPct val="107000"/>
              </a:lnSpc>
            </a:pP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85750" marR="0" indent="-285750">
              <a:lnSpc>
                <a:spcPct val="107000"/>
              </a:lnSpc>
              <a:buFont typeface="Symbol" panose="05050102010706020507" pitchFamily="18" charset="2"/>
              <a:buChar char="·"/>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GT Academy Program:</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All core courses will be PAP to challenge and inspire our      </a:t>
            </a:r>
          </a:p>
          <a:p>
            <a:pPr marR="0">
              <a:lnSpc>
                <a:spcPct val="107000"/>
              </a:lnSpc>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gifted learners.</a:t>
            </a:r>
          </a:p>
          <a:p>
            <a:pPr marR="0">
              <a:lnSpc>
                <a:spcPct val="107000"/>
              </a:lnSpc>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nSpc>
                <a:spcPct val="107000"/>
              </a:lnSpc>
              <a:buFont typeface="Symbol" panose="05050102010706020507" pitchFamily="18" charset="2"/>
              <a:buChar char="·"/>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Dual Language Program:</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For Dual Language focus</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on</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language and content development.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34099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6667" y="2048932"/>
            <a:ext cx="10659532" cy="2154436"/>
          </a:xfrm>
          <a:prstGeom prst="rect">
            <a:avLst/>
          </a:prstGeom>
        </p:spPr>
        <p:txBody>
          <a:bodyPr wrap="square">
            <a:spAutoFit/>
          </a:bodyPr>
          <a:lstStyle/>
          <a:p>
            <a:endParaRPr lang="en-US" sz="2000" dirty="0">
              <a:solidFill>
                <a:srgbClr val="000000"/>
              </a:solidFill>
              <a:latin typeface="Arial" panose="020B0604020202020204" pitchFamily="34" charset="0"/>
            </a:endParaRPr>
          </a:p>
          <a:p>
            <a:r>
              <a:rPr lang="en-US" sz="2000" dirty="0">
                <a:solidFill>
                  <a:srgbClr val="000000"/>
                </a:solidFill>
                <a:latin typeface="Arial" panose="020B0604020202020204" pitchFamily="34" charset="0"/>
              </a:rPr>
              <a:t> </a:t>
            </a:r>
          </a:p>
          <a:p>
            <a:endParaRPr lang="en-US" sz="2000" b="1" dirty="0">
              <a:latin typeface="Cambria" panose="02040503050406030204" pitchFamily="18" charset="0"/>
            </a:endParaRPr>
          </a:p>
          <a:p>
            <a:r>
              <a:rPr lang="en-US" sz="2000" b="1" dirty="0">
                <a:latin typeface="Cambria" panose="02040503050406030204" pitchFamily="18" charset="0"/>
              </a:rPr>
              <a:t>                                                                          </a:t>
            </a:r>
          </a:p>
          <a:p>
            <a:endParaRPr lang="en-US" b="1" dirty="0">
              <a:solidFill>
                <a:srgbClr val="000000"/>
              </a:solidFill>
              <a:latin typeface="Arial" panose="020B0604020202020204" pitchFamily="34" charset="0"/>
            </a:endParaRPr>
          </a:p>
          <a:p>
            <a:endParaRPr lang="en-US" b="1"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6874" y="2177241"/>
            <a:ext cx="2638425" cy="2018364"/>
          </a:xfrm>
          <a:prstGeom prst="rect">
            <a:avLst/>
          </a:prstGeom>
        </p:spPr>
      </p:pic>
      <p:pic>
        <p:nvPicPr>
          <p:cNvPr id="7"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b="14615"/>
          <a:stretch>
            <a:fillRect/>
          </a:stretch>
        </p:blipFill>
        <p:spPr bwMode="auto">
          <a:xfrm>
            <a:off x="9378892" y="4680759"/>
            <a:ext cx="2546407" cy="194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Text&#10;&#10;Description automatically generated with medium confidence">
            <a:extLst>
              <a:ext uri="{FF2B5EF4-FFF2-40B4-BE49-F238E27FC236}">
                <a16:creationId xmlns:a16="http://schemas.microsoft.com/office/drawing/2014/main" id="{63770C02-9E50-D873-DC12-69645CF20101}"/>
              </a:ext>
            </a:extLst>
          </p:cNvPr>
          <p:cNvPicPr>
            <a:picLocks noChangeAspect="1"/>
          </p:cNvPicPr>
          <p:nvPr/>
        </p:nvPicPr>
        <p:blipFill rotWithShape="1">
          <a:blip r:embed="rId5" r:link="rId6" cstate="print">
            <a:extLst>
              <a:ext uri="{28A0092B-C50C-407E-A947-70E740481C1C}">
                <a14:useLocalDpi xmlns:a14="http://schemas.microsoft.com/office/drawing/2010/main" val="0"/>
              </a:ext>
            </a:extLst>
          </a:blip>
          <a:srcRect l="3941" t="5083" r="6622"/>
          <a:stretch>
            <a:fillRect/>
          </a:stretch>
        </p:blipFill>
        <p:spPr bwMode="auto">
          <a:xfrm rot="1024602">
            <a:off x="9087946" y="461755"/>
            <a:ext cx="2819401" cy="1753622"/>
          </a:xfrm>
          <a:prstGeom prst="rect">
            <a:avLst/>
          </a:prstGeom>
          <a:noFill/>
          <a:ln>
            <a:noFill/>
          </a:ln>
        </p:spPr>
      </p:pic>
      <p:pic>
        <p:nvPicPr>
          <p:cNvPr id="8" name="Picture 7" descr="A screenshot of a computer&#10;&#10;Description automatically generated">
            <a:extLst>
              <a:ext uri="{FF2B5EF4-FFF2-40B4-BE49-F238E27FC236}">
                <a16:creationId xmlns:a16="http://schemas.microsoft.com/office/drawing/2014/main" id="{96768368-213C-3810-57DD-62F37320E940}"/>
              </a:ext>
            </a:extLst>
          </p:cNvPr>
          <p:cNvPicPr>
            <a:picLocks noChangeAspect="1"/>
          </p:cNvPicPr>
          <p:nvPr/>
        </p:nvPicPr>
        <p:blipFill rotWithShape="1">
          <a:blip r:embed="rId7"/>
          <a:srcRect l="67409" t="31969" r="9542" b="10773"/>
          <a:stretch/>
        </p:blipFill>
        <p:spPr bwMode="auto">
          <a:xfrm>
            <a:off x="1" y="1477105"/>
            <a:ext cx="9149050" cy="5375595"/>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CF4442E5-75B7-913E-DE8C-C704DEEC650D}"/>
              </a:ext>
            </a:extLst>
          </p:cNvPr>
          <p:cNvSpPr txBox="1"/>
          <p:nvPr/>
        </p:nvSpPr>
        <p:spPr>
          <a:xfrm>
            <a:off x="223551" y="94213"/>
            <a:ext cx="8925500" cy="1477328"/>
          </a:xfrm>
          <a:prstGeom prst="rect">
            <a:avLst/>
          </a:prstGeom>
          <a:noFill/>
        </p:spPr>
        <p:txBody>
          <a:bodyPr wrap="square">
            <a:spAutoFit/>
          </a:bodyPr>
          <a:lstStyle/>
          <a:p>
            <a:r>
              <a:rPr lang="en-US" altLang="en-US" sz="2400" b="1" dirty="0">
                <a:latin typeface="Cambria" panose="02040503050406030204" pitchFamily="18" charset="0"/>
              </a:rPr>
              <a:t>We provide rigorous, innovative, engaging, and relevant learning opportunities to ensure every student achieves growth.</a:t>
            </a:r>
          </a:p>
          <a:p>
            <a:endParaRPr lang="en-US" altLang="en-US" sz="1800" b="1" dirty="0">
              <a:latin typeface="Cambria" panose="02040503050406030204" pitchFamily="18" charset="0"/>
            </a:endParaRPr>
          </a:p>
        </p:txBody>
      </p:sp>
    </p:spTree>
    <p:extLst>
      <p:ext uri="{BB962C8B-B14F-4D97-AF65-F5344CB8AC3E}">
        <p14:creationId xmlns:p14="http://schemas.microsoft.com/office/powerpoint/2010/main" val="3146624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255" y="258607"/>
            <a:ext cx="8898465" cy="1303867"/>
          </a:xfrm>
        </p:spPr>
        <p:txBody>
          <a:bodyPr/>
          <a:lstStyle/>
          <a:p>
            <a:r>
              <a:rPr lang="en-US" dirty="0">
                <a:latin typeface="Cambria" panose="02040503050406030204" pitchFamily="18" charset="0"/>
              </a:rPr>
              <a:t>Technology &amp; Instruction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0306" y="2723618"/>
            <a:ext cx="1571558" cy="121366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1387" y="883382"/>
            <a:ext cx="1425407" cy="1476808"/>
          </a:xfrm>
          <a:prstGeom prst="rect">
            <a:avLst/>
          </a:prstGeom>
        </p:spPr>
      </p:pic>
      <p:sp>
        <p:nvSpPr>
          <p:cNvPr id="8" name="AutoShape 6" descr="Image result for IXL"/>
          <p:cNvSpPr>
            <a:spLocks noChangeAspect="1" noChangeArrowheads="1"/>
          </p:cNvSpPr>
          <p:nvPr/>
        </p:nvSpPr>
        <p:spPr bwMode="auto">
          <a:xfrm>
            <a:off x="-31750" y="-136525"/>
            <a:ext cx="1438275" cy="143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Image result for IXL"/>
          <p:cNvSpPr>
            <a:spLocks noChangeAspect="1" noChangeArrowheads="1"/>
          </p:cNvSpPr>
          <p:nvPr/>
        </p:nvSpPr>
        <p:spPr bwMode="auto">
          <a:xfrm>
            <a:off x="120650" y="15875"/>
            <a:ext cx="1438275" cy="143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4261" y="3893187"/>
            <a:ext cx="2137842" cy="107527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5360" y="4118141"/>
            <a:ext cx="1596044" cy="1215563"/>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4261" y="1071539"/>
            <a:ext cx="1596045" cy="1219117"/>
          </a:xfrm>
          <a:prstGeom prst="rect">
            <a:avLst/>
          </a:prstGeom>
        </p:spPr>
      </p:pic>
      <p:pic>
        <p:nvPicPr>
          <p:cNvPr id="13" name="Picture 12" descr="C:\Users\tiptonv\AppData\Local\Microsoft\Windows\Temporary Internet Files\Content.Outlook\X9SJ53JQ\image1.jpeg"/>
          <p:cNvPicPr/>
          <p:nvPr/>
        </p:nvPicPr>
        <p:blipFill rotWithShape="1">
          <a:blip r:embed="rId8">
            <a:extLst>
              <a:ext uri="{28A0092B-C50C-407E-A947-70E740481C1C}">
                <a14:useLocalDpi xmlns:a14="http://schemas.microsoft.com/office/drawing/2010/main" val="0"/>
              </a:ext>
            </a:extLst>
          </a:blip>
          <a:srcRect l="-3318" t="22840" r="3318" b="10656"/>
          <a:stretch/>
        </p:blipFill>
        <p:spPr bwMode="auto">
          <a:xfrm>
            <a:off x="-100738" y="15874"/>
            <a:ext cx="2904369" cy="6842125"/>
          </a:xfrm>
          <a:prstGeom prst="rect">
            <a:avLst/>
          </a:prstGeom>
          <a:noFill/>
          <a:ln>
            <a:noFill/>
          </a:ln>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0" y="2483031"/>
            <a:ext cx="1693791" cy="1213660"/>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90799" y="3867993"/>
            <a:ext cx="2304409" cy="1126744"/>
          </a:xfrm>
          <a:prstGeom prst="rect">
            <a:avLst/>
          </a:prstGeom>
        </p:spPr>
      </p:pic>
      <p:pic>
        <p:nvPicPr>
          <p:cNvPr id="16" name="Picture 15"/>
          <p:cNvPicPr>
            <a:picLocks noChangeAspect="1"/>
          </p:cNvPicPr>
          <p:nvPr/>
        </p:nvPicPr>
        <p:blipFill rotWithShape="1">
          <a:blip r:embed="rId11">
            <a:extLst>
              <a:ext uri="{28A0092B-C50C-407E-A947-70E740481C1C}">
                <a14:useLocalDpi xmlns:a14="http://schemas.microsoft.com/office/drawing/2010/main" val="0"/>
              </a:ext>
            </a:extLst>
          </a:blip>
          <a:srcRect r="69707" b="31898"/>
          <a:stretch/>
        </p:blipFill>
        <p:spPr>
          <a:xfrm>
            <a:off x="9415149" y="4586038"/>
            <a:ext cx="1596044" cy="817398"/>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009734" y="5755083"/>
            <a:ext cx="2735378" cy="691602"/>
          </a:xfrm>
          <a:prstGeom prst="rect">
            <a:avLst/>
          </a:prstGeom>
        </p:spPr>
      </p:pic>
      <p:pic>
        <p:nvPicPr>
          <p:cNvPr id="18" name="Picture 8" descr="https://i1.wp.com/www.providencecatholic.org/wp-content/uploads/teams-logo.jpg?fit=300%2C300&amp;ssl=1">
            <a:extLst>
              <a:ext uri="{FF2B5EF4-FFF2-40B4-BE49-F238E27FC236}">
                <a16:creationId xmlns:a16="http://schemas.microsoft.com/office/drawing/2014/main" id="{313FF0F9-F2A8-4C65-900E-12798576CC0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216794" y="3153088"/>
            <a:ext cx="1425407" cy="130386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Play Kahoot | National Geographic Society">
            <a:extLst>
              <a:ext uri="{FF2B5EF4-FFF2-40B4-BE49-F238E27FC236}">
                <a16:creationId xmlns:a16="http://schemas.microsoft.com/office/drawing/2014/main" id="{6B102051-B811-0BE3-C80C-70DCD0F88746}"/>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99554" y="1092613"/>
            <a:ext cx="2167319" cy="121911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Quizizz — Create Student-Paced Gamified Quizzes | Profweb">
            <a:extLst>
              <a:ext uri="{FF2B5EF4-FFF2-40B4-BE49-F238E27FC236}">
                <a16:creationId xmlns:a16="http://schemas.microsoft.com/office/drawing/2014/main" id="{DCEAC885-E83E-6232-06F4-32B84D4E642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125677" y="2443331"/>
            <a:ext cx="1867122" cy="141028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LEVER | 1BusinessWorld">
            <a:extLst>
              <a:ext uri="{FF2B5EF4-FFF2-40B4-BE49-F238E27FC236}">
                <a16:creationId xmlns:a16="http://schemas.microsoft.com/office/drawing/2014/main" id="{FB7E1D92-F708-4D59-B288-CBA153F98E5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377423" y="1178858"/>
            <a:ext cx="1589375" cy="158937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Blooket Games To Play Codes - Using Blooket To Engage Students ...">
            <a:extLst>
              <a:ext uri="{FF2B5EF4-FFF2-40B4-BE49-F238E27FC236}">
                <a16:creationId xmlns:a16="http://schemas.microsoft.com/office/drawing/2014/main" id="{3DC8BCDD-24D3-AC8B-18A7-A86894DA6EF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421594" y="5191233"/>
            <a:ext cx="1925716" cy="14442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eltaMath Footer logo">
            <a:extLst>
              <a:ext uri="{FF2B5EF4-FFF2-40B4-BE49-F238E27FC236}">
                <a16:creationId xmlns:a16="http://schemas.microsoft.com/office/drawing/2014/main" id="{044A3458-F68B-A217-28AF-79B06F29633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17320" y="5729409"/>
            <a:ext cx="2746958" cy="742950"/>
          </a:xfrm>
          <a:prstGeom prst="rect">
            <a:avLst/>
          </a:prstGeom>
          <a:noFill/>
          <a:effectLst>
            <a:glow rad="127000">
              <a:schemeClr val="tx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601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iptonv\AppData\Local\Microsoft\Windows\Temporary Internet Files\Content.Outlook\X9SJ53JQ\image1.jpeg"/>
          <p:cNvPicPr/>
          <p:nvPr/>
        </p:nvPicPr>
        <p:blipFill rotWithShape="1">
          <a:blip r:embed="rId3">
            <a:extLst>
              <a:ext uri="{28A0092B-C50C-407E-A947-70E740481C1C}">
                <a14:useLocalDpi xmlns:a14="http://schemas.microsoft.com/office/drawing/2010/main" val="0"/>
              </a:ext>
            </a:extLst>
          </a:blip>
          <a:srcRect l="-3318" t="22840" r="3318" b="10656"/>
          <a:stretch/>
        </p:blipFill>
        <p:spPr bwMode="auto">
          <a:xfrm>
            <a:off x="-102851" y="0"/>
            <a:ext cx="2904369" cy="6858000"/>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1274" y="306358"/>
            <a:ext cx="5401733" cy="1451441"/>
          </a:xfrm>
          <a:prstGeom prst="rect">
            <a:avLst/>
          </a:prstGeom>
        </p:spPr>
      </p:pic>
      <p:sp>
        <p:nvSpPr>
          <p:cNvPr id="5" name="TextBox 4"/>
          <p:cNvSpPr txBox="1"/>
          <p:nvPr/>
        </p:nvSpPr>
        <p:spPr>
          <a:xfrm>
            <a:off x="4635073" y="2856655"/>
            <a:ext cx="6832599" cy="369332"/>
          </a:xfrm>
          <a:prstGeom prst="rect">
            <a:avLst/>
          </a:prstGeom>
          <a:noFill/>
        </p:spPr>
        <p:txBody>
          <a:bodyPr wrap="square" rtlCol="0">
            <a:spAutoFit/>
          </a:bodyPr>
          <a:lstStyle/>
          <a:p>
            <a:r>
              <a:rPr lang="en-US" dirty="0"/>
              <a:t>    </a:t>
            </a:r>
            <a:endParaRPr lang="en-US" sz="2800" b="1" u="sng"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2107" y="1805762"/>
            <a:ext cx="1901851" cy="1901851"/>
          </a:xfrm>
          <a:prstGeom prst="rect">
            <a:avLst/>
          </a:prstGeom>
        </p:spPr>
      </p:pic>
      <p:sp>
        <p:nvSpPr>
          <p:cNvPr id="7" name="Rectangle 6"/>
          <p:cNvSpPr/>
          <p:nvPr/>
        </p:nvSpPr>
        <p:spPr>
          <a:xfrm>
            <a:off x="4189738" y="2079580"/>
            <a:ext cx="6096000" cy="1354217"/>
          </a:xfrm>
          <a:prstGeom prst="rect">
            <a:avLst/>
          </a:prstGeom>
        </p:spPr>
        <p:txBody>
          <a:bodyPr>
            <a:spAutoFit/>
          </a:bodyPr>
          <a:lstStyle/>
          <a:p>
            <a:endParaRPr lang="en-US" sz="1000" dirty="0">
              <a:solidFill>
                <a:srgbClr val="000000"/>
              </a:solidFill>
              <a:latin typeface="AABLLJ+Verdana"/>
            </a:endParaRPr>
          </a:p>
          <a:p>
            <a:pPr algn="ctr"/>
            <a:r>
              <a:rPr lang="en-US" sz="1000" dirty="0">
                <a:solidFill>
                  <a:srgbClr val="000000"/>
                </a:solidFill>
                <a:latin typeface="AABLLJ+Verdana"/>
              </a:rPr>
              <a:t> </a:t>
            </a:r>
            <a:r>
              <a:rPr lang="en-US" sz="2400" b="1" dirty="0">
                <a:latin typeface="Cambria" panose="02040503050406030204" pitchFamily="18" charset="0"/>
              </a:rPr>
              <a:t>GRADE 5 Reading</a:t>
            </a:r>
          </a:p>
          <a:p>
            <a:pPr algn="ctr"/>
            <a:r>
              <a:rPr lang="en-US" sz="2400" b="1" dirty="0">
                <a:latin typeface="Cambria" panose="02040503050406030204" pitchFamily="18" charset="0"/>
              </a:rPr>
              <a:t>GRADE 5 Mathematics</a:t>
            </a:r>
          </a:p>
          <a:p>
            <a:pPr algn="ctr"/>
            <a:r>
              <a:rPr lang="en-US" sz="2400" b="1" dirty="0">
                <a:latin typeface="Cambria" panose="02040503050406030204" pitchFamily="18" charset="0"/>
              </a:rPr>
              <a:t> </a:t>
            </a:r>
            <a:r>
              <a:rPr lang="en-US" sz="2400" b="1" dirty="0">
                <a:solidFill>
                  <a:srgbClr val="000000"/>
                </a:solidFill>
                <a:latin typeface="Cambria" panose="02040503050406030204" pitchFamily="18" charset="0"/>
              </a:rPr>
              <a:t> </a:t>
            </a:r>
            <a:r>
              <a:rPr lang="en-US" sz="2400" b="1" dirty="0">
                <a:latin typeface="Cambria" panose="02040503050406030204" pitchFamily="18" charset="0"/>
              </a:rPr>
              <a:t>GRADE 5 Science </a:t>
            </a:r>
            <a:endParaRPr lang="en-US" sz="2400" dirty="0">
              <a:latin typeface="Cambria" panose="02040503050406030204" pitchFamily="18" charset="0"/>
            </a:endParaRPr>
          </a:p>
        </p:txBody>
      </p:sp>
      <p:sp>
        <p:nvSpPr>
          <p:cNvPr id="8" name="TextBox 7">
            <a:extLst>
              <a:ext uri="{FF2B5EF4-FFF2-40B4-BE49-F238E27FC236}">
                <a16:creationId xmlns:a16="http://schemas.microsoft.com/office/drawing/2014/main" id="{19D9CE36-E331-4873-9567-69F827C0EE54}"/>
              </a:ext>
            </a:extLst>
          </p:cNvPr>
          <p:cNvSpPr txBox="1"/>
          <p:nvPr/>
        </p:nvSpPr>
        <p:spPr>
          <a:xfrm>
            <a:off x="3724513" y="3755578"/>
            <a:ext cx="7334011" cy="2677656"/>
          </a:xfrm>
          <a:prstGeom prst="rect">
            <a:avLst/>
          </a:prstGeom>
          <a:noFill/>
        </p:spPr>
        <p:txBody>
          <a:bodyPr wrap="square">
            <a:spAutoFit/>
          </a:bodyPr>
          <a:lstStyle/>
          <a:p>
            <a:r>
              <a:rPr lang="en-US" sz="2400" b="0" i="1" dirty="0">
                <a:effectLst/>
                <a:latin typeface="Roboto" panose="02000000000000000000" pitchFamily="2" charset="0"/>
              </a:rPr>
              <a:t>STAAR tests are designed to measure what students are learning in each grade and whether or not they are ready for the next grade. The goal is to ensure that all students receive what they need to be academically successful. Meeting these individual student needs depends greatly on schools, parents, and community members working together.</a:t>
            </a:r>
            <a:endParaRPr lang="en-US" sz="2400" i="1" dirty="0"/>
          </a:p>
        </p:txBody>
      </p:sp>
      <p:pic>
        <p:nvPicPr>
          <p:cNvPr id="2" name="Picture 2" descr="HB 1416: Ensure freedom for students to engage in political activity">
            <a:extLst>
              <a:ext uri="{FF2B5EF4-FFF2-40B4-BE49-F238E27FC236}">
                <a16:creationId xmlns:a16="http://schemas.microsoft.com/office/drawing/2014/main" id="{01974C25-AFFE-FCE7-C4B9-61630C92E2B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189" t="43883" r="22025" b="44277"/>
          <a:stretch/>
        </p:blipFill>
        <p:spPr bwMode="auto">
          <a:xfrm>
            <a:off x="3221048" y="2153870"/>
            <a:ext cx="2265352" cy="643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617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6170" y="601133"/>
            <a:ext cx="7560428" cy="1769533"/>
          </a:xfrm>
        </p:spPr>
        <p:txBody>
          <a:bodyPr>
            <a:normAutofit/>
          </a:bodyPr>
          <a:lstStyle/>
          <a:p>
            <a:r>
              <a:rPr lang="en-US" sz="3600" b="1" dirty="0">
                <a:latin typeface="Cambria" panose="02040503050406030204" pitchFamily="18" charset="0"/>
              </a:rPr>
              <a:t>A Day Without Enthusiasm is Like A Day Without Sunshine!</a:t>
            </a:r>
          </a:p>
        </p:txBody>
      </p:sp>
      <p:pic>
        <p:nvPicPr>
          <p:cNvPr id="3" name="Picture 2" descr="C:\Users\tiptonv\AppData\Local\Microsoft\Windows\Temporary Internet Files\Content.Outlook\X9SJ53JQ\image1.jpeg"/>
          <p:cNvPicPr/>
          <p:nvPr/>
        </p:nvPicPr>
        <p:blipFill rotWithShape="1">
          <a:blip r:embed="rId3">
            <a:extLst>
              <a:ext uri="{28A0092B-C50C-407E-A947-70E740481C1C}">
                <a14:useLocalDpi xmlns:a14="http://schemas.microsoft.com/office/drawing/2010/main" val="0"/>
              </a:ext>
            </a:extLst>
          </a:blip>
          <a:srcRect l="-3318" t="22840" r="3318" b="10656"/>
          <a:stretch/>
        </p:blipFill>
        <p:spPr bwMode="auto">
          <a:xfrm>
            <a:off x="-100541" y="-1"/>
            <a:ext cx="2954867" cy="6858001"/>
          </a:xfrm>
          <a:prstGeom prst="rect">
            <a:avLst/>
          </a:prstGeom>
          <a:noFill/>
          <a:ln>
            <a:noFill/>
          </a:ln>
        </p:spPr>
      </p:pic>
      <p:sp>
        <p:nvSpPr>
          <p:cNvPr id="4" name="TextBox 3"/>
          <p:cNvSpPr txBox="1"/>
          <p:nvPr/>
        </p:nvSpPr>
        <p:spPr>
          <a:xfrm>
            <a:off x="3496733" y="2683933"/>
            <a:ext cx="6079067" cy="2677656"/>
          </a:xfrm>
          <a:prstGeom prst="rect">
            <a:avLst/>
          </a:prstGeom>
          <a:noFill/>
        </p:spPr>
        <p:txBody>
          <a:bodyPr wrap="square" rtlCol="0">
            <a:spAutoFit/>
          </a:bodyPr>
          <a:lstStyle/>
          <a:p>
            <a:r>
              <a:rPr lang="en-US" sz="2800" b="1" dirty="0">
                <a:latin typeface="Cambria" panose="02040503050406030204" pitchFamily="18" charset="0"/>
              </a:rPr>
              <a:t>School Day:</a:t>
            </a:r>
          </a:p>
          <a:p>
            <a:r>
              <a:rPr lang="en-US" sz="2800" b="1" dirty="0">
                <a:latin typeface="Cambria" panose="02040503050406030204" pitchFamily="18" charset="0"/>
              </a:rPr>
              <a:t>8:35-3:55</a:t>
            </a:r>
          </a:p>
          <a:p>
            <a:endParaRPr lang="en-US" sz="2800" b="1" dirty="0">
              <a:latin typeface="Cambria" panose="02040503050406030204" pitchFamily="18" charset="0"/>
            </a:endParaRPr>
          </a:p>
          <a:p>
            <a:r>
              <a:rPr lang="en-US" sz="2800" b="1" dirty="0">
                <a:latin typeface="Cambria" panose="02040503050406030204" pitchFamily="18" charset="0"/>
              </a:rPr>
              <a:t>Doors open: </a:t>
            </a:r>
          </a:p>
          <a:p>
            <a:r>
              <a:rPr lang="en-US" sz="2800" b="1" dirty="0">
                <a:latin typeface="Cambria" panose="02040503050406030204" pitchFamily="18" charset="0"/>
              </a:rPr>
              <a:t>7:30 a.m.</a:t>
            </a:r>
          </a:p>
          <a:p>
            <a:endParaRPr lang="en-US" sz="2800" b="1" dirty="0">
              <a:latin typeface="Cambria" panose="02040503050406030204"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6266" y="2514599"/>
            <a:ext cx="2954867" cy="2616201"/>
          </a:xfrm>
          <a:prstGeom prst="rect">
            <a:avLst/>
          </a:prstGeom>
        </p:spPr>
      </p:pic>
    </p:spTree>
    <p:extLst>
      <p:ext uri="{BB962C8B-B14F-4D97-AF65-F5344CB8AC3E}">
        <p14:creationId xmlns:p14="http://schemas.microsoft.com/office/powerpoint/2010/main" val="8038911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5992</TotalTime>
  <Words>893</Words>
  <Application>Microsoft Office PowerPoint</Application>
  <PresentationFormat>Widescreen</PresentationFormat>
  <Paragraphs>179</Paragraphs>
  <Slides>22</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AABLLJ+Verdana</vt:lpstr>
      <vt:lpstr>Aptos</vt:lpstr>
      <vt:lpstr>Arial</vt:lpstr>
      <vt:lpstr>Calibri</vt:lpstr>
      <vt:lpstr>Cambria</vt:lpstr>
      <vt:lpstr>Century Gothic</vt:lpstr>
      <vt:lpstr>Roboto</vt:lpstr>
      <vt:lpstr>Symbol</vt:lpstr>
      <vt:lpstr>Times New Roman</vt:lpstr>
      <vt:lpstr>Wingdings 3</vt:lpstr>
      <vt:lpstr>Ion</vt:lpstr>
      <vt:lpstr>PowerPoint Presentation</vt:lpstr>
      <vt:lpstr>Sablatura Administration</vt:lpstr>
      <vt:lpstr>Our Mission</vt:lpstr>
      <vt:lpstr>Curriculum Statement for T1 Campuses: </vt:lpstr>
      <vt:lpstr>Ringing Into Success: Bell Schedule</vt:lpstr>
      <vt:lpstr>PowerPoint Presentation</vt:lpstr>
      <vt:lpstr>Technology &amp; Instruction</vt:lpstr>
      <vt:lpstr>PowerPoint Presentation</vt:lpstr>
      <vt:lpstr>A Day Without Enthusiasm is Like A Day Without Sunshine!</vt:lpstr>
      <vt:lpstr>School Bus/School Day Procedures &amp; Times</vt:lpstr>
      <vt:lpstr>PowerPoint Presentation</vt:lpstr>
      <vt:lpstr>Staying Connected</vt:lpstr>
      <vt:lpstr>PowerPoint Presentation</vt:lpstr>
      <vt:lpstr>Electives</vt:lpstr>
      <vt:lpstr>Student Support</vt:lpstr>
      <vt:lpstr>Incentive Programs</vt:lpstr>
      <vt:lpstr>PowerPoint Presentation</vt:lpstr>
      <vt:lpstr>PowerPoint Presentation</vt:lpstr>
      <vt:lpstr>PowerPoint Presentation</vt:lpstr>
      <vt:lpstr>PowerPoint Presentation</vt:lpstr>
      <vt:lpstr>PowerPoint Presentation</vt:lpstr>
      <vt:lpstr>PowerPoint Presentation</vt:lpstr>
    </vt:vector>
  </TitlesOfParts>
  <Company>Pearland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Tipton, Verna</dc:creator>
  <cp:lastModifiedBy>TIPTON, VERNA</cp:lastModifiedBy>
  <cp:revision>108</cp:revision>
  <cp:lastPrinted>2026-03-23T17:07:39Z</cp:lastPrinted>
  <dcterms:created xsi:type="dcterms:W3CDTF">2018-04-24T19:12:14Z</dcterms:created>
  <dcterms:modified xsi:type="dcterms:W3CDTF">2026-03-27T18:01:37Z</dcterms:modified>
</cp:coreProperties>
</file>