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customXml/itemProps1.xml" ContentType="application/vnd.openxmlformats-officedocument.customXml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handoutMasterIdLst>
    <p:handoutMasterId r:id="rId23"/>
  </p:handoutMasterIdLst>
  <p:sldIdLst>
    <p:sldId id="256" r:id="rId2"/>
    <p:sldId id="278" r:id="rId3"/>
    <p:sldId id="257" r:id="rId4"/>
    <p:sldId id="259" r:id="rId5"/>
    <p:sldId id="273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74" r:id="rId14"/>
    <p:sldId id="269" r:id="rId15"/>
    <p:sldId id="270" r:id="rId16"/>
    <p:sldId id="266" r:id="rId17"/>
    <p:sldId id="275" r:id="rId18"/>
    <p:sldId id="271" r:id="rId19"/>
    <p:sldId id="272" r:id="rId20"/>
    <p:sldId id="276" r:id="rId21"/>
    <p:sldId id="277" r:id="rId22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12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1620" y="-78"/>
      </p:cViewPr>
      <p:guideLst>
        <p:guide orient="horz" pos="2208"/>
        <p:guide pos="292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Relationship Id="rId30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09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D20B326-8A29-4EA1-9733-126508732285}" type="datetimeFigureOut">
              <a:rPr lang="en-US" smtClean="0"/>
              <a:t>3/4/2013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8217D96-F6D1-4EED-9E77-FDF3C26F780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4706E-18D0-4900-A0E4-7E723754E5BF}" type="datetimeFigureOut">
              <a:rPr lang="en-US" smtClean="0"/>
              <a:pPr/>
              <a:t>3/4/2013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2054A-9A34-4CE8-AE47-037A524F07A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4706E-18D0-4900-A0E4-7E723754E5BF}" type="datetimeFigureOut">
              <a:rPr lang="en-US" smtClean="0"/>
              <a:pPr/>
              <a:t>3/4/2013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2054A-9A34-4CE8-AE47-037A524F07A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4706E-18D0-4900-A0E4-7E723754E5BF}" type="datetimeFigureOut">
              <a:rPr lang="en-US" smtClean="0"/>
              <a:pPr/>
              <a:t>3/4/2013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2054A-9A34-4CE8-AE47-037A524F07A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4706E-18D0-4900-A0E4-7E723754E5BF}" type="datetimeFigureOut">
              <a:rPr lang="en-US" smtClean="0"/>
              <a:pPr/>
              <a:t>3/4/2013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2054A-9A34-4CE8-AE47-037A524F07A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4706E-18D0-4900-A0E4-7E723754E5BF}" type="datetimeFigureOut">
              <a:rPr lang="en-US" smtClean="0"/>
              <a:pPr/>
              <a:t>3/4/2013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2054A-9A34-4CE8-AE47-037A524F07A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4706E-18D0-4900-A0E4-7E723754E5BF}" type="datetimeFigureOut">
              <a:rPr lang="en-US" smtClean="0"/>
              <a:pPr/>
              <a:t>3/4/2013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2054A-9A34-4CE8-AE47-037A524F07A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4706E-18D0-4900-A0E4-7E723754E5BF}" type="datetimeFigureOut">
              <a:rPr lang="en-US" smtClean="0"/>
              <a:pPr/>
              <a:t>3/4/2013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2054A-9A34-4CE8-AE47-037A524F07A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4706E-18D0-4900-A0E4-7E723754E5BF}" type="datetimeFigureOut">
              <a:rPr lang="en-US" smtClean="0"/>
              <a:pPr/>
              <a:t>3/4/2013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2054A-9A34-4CE8-AE47-037A524F07A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4706E-18D0-4900-A0E4-7E723754E5BF}" type="datetimeFigureOut">
              <a:rPr lang="en-US" smtClean="0"/>
              <a:pPr/>
              <a:t>3/4/2013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2054A-9A34-4CE8-AE47-037A524F07A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4706E-18D0-4900-A0E4-7E723754E5BF}" type="datetimeFigureOut">
              <a:rPr lang="en-US" smtClean="0"/>
              <a:pPr/>
              <a:t>3/4/2013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962054A-9A34-4CE8-AE47-037A524F07A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4706E-18D0-4900-A0E4-7E723754E5BF}" type="datetimeFigureOut">
              <a:rPr lang="en-US" smtClean="0"/>
              <a:pPr/>
              <a:t>3/4/2013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2054A-9A34-4CE8-AE47-037A524F07A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8F4706E-18D0-4900-A0E4-7E723754E5BF}" type="datetimeFigureOut">
              <a:rPr lang="en-US" smtClean="0"/>
              <a:pPr/>
              <a:t>3/4/2013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E962054A-9A34-4CE8-AE47-037A524F07A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276600"/>
            <a:ext cx="6480048" cy="2301240"/>
          </a:xfrm>
        </p:spPr>
        <p:txBody>
          <a:bodyPr>
            <a:normAutofit fontScale="90000"/>
          </a:bodyPr>
          <a:lstStyle/>
          <a:p>
            <a:r>
              <a:rPr lang="en-US" sz="4800" b="1" dirty="0" smtClean="0"/>
              <a:t>District Data Teams</a:t>
            </a:r>
            <a:r>
              <a:rPr lang="en-US" sz="6000" b="1" dirty="0" smtClean="0"/>
              <a:t/>
            </a:r>
            <a:br>
              <a:rPr lang="en-US" sz="6000" b="1" dirty="0" smtClean="0"/>
            </a:br>
            <a:r>
              <a:rPr lang="en-US" sz="6000" b="1" dirty="0" smtClean="0"/>
              <a:t/>
            </a:r>
            <a:br>
              <a:rPr lang="en-US" sz="6000" b="1" dirty="0" smtClean="0"/>
            </a:br>
            <a:r>
              <a:rPr lang="en-US" sz="3100" b="1" dirty="0" smtClean="0"/>
              <a:t>Leadership Structure for Improving Student Achievement</a:t>
            </a:r>
            <a:endParaRPr lang="en-US" sz="31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524000"/>
            <a:ext cx="6480048" cy="1350788"/>
          </a:xfrm>
        </p:spPr>
        <p:txBody>
          <a:bodyPr>
            <a:normAutofit/>
          </a:bodyPr>
          <a:lstStyle/>
          <a:p>
            <a:r>
              <a:rPr lang="en-US" sz="1800" dirty="0" smtClean="0"/>
              <a:t>Timberlane Regional School District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xmlns="" val="2803577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Five key functions of a district data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#1  VISION AND POLICY MANAGEMENT</a:t>
            </a:r>
          </a:p>
          <a:p>
            <a:endParaRPr lang="en-US" sz="2800" dirty="0" smtClean="0">
              <a:solidFill>
                <a:srgbClr val="C00000"/>
              </a:solidFill>
            </a:endParaRPr>
          </a:p>
          <a:p>
            <a:pPr marL="457200" indent="-457200">
              <a:buFont typeface="Wingdings" pitchFamily="2" charset="2"/>
              <a:buChar char="ü"/>
            </a:pPr>
            <a:r>
              <a:rPr lang="en-US" sz="2800" b="0" i="1" dirty="0" smtClean="0"/>
              <a:t>Create and articulate the vision</a:t>
            </a:r>
          </a:p>
          <a:p>
            <a:pPr marL="0" indent="0"/>
            <a:endParaRPr lang="en-US" sz="2800" b="0" i="1" dirty="0" smtClean="0"/>
          </a:p>
          <a:p>
            <a:pPr marL="457200" indent="-457200">
              <a:buFont typeface="Wingdings" pitchFamily="2" charset="2"/>
              <a:buChar char="ü"/>
            </a:pPr>
            <a:r>
              <a:rPr lang="en-US" sz="2800" b="0" i="1" dirty="0" smtClean="0"/>
              <a:t>Set and model expectations</a:t>
            </a:r>
          </a:p>
          <a:p>
            <a:pPr marL="0" indent="0"/>
            <a:endParaRPr lang="en-US" sz="2800" b="0" i="1" dirty="0" smtClean="0"/>
          </a:p>
          <a:p>
            <a:pPr marL="457200" indent="-457200">
              <a:buFont typeface="Wingdings" pitchFamily="2" charset="2"/>
              <a:buChar char="ü"/>
            </a:pPr>
            <a:r>
              <a:rPr lang="en-US" sz="2800" b="0" i="1" dirty="0" smtClean="0"/>
              <a:t>Implement and uphold policies for data use in the district</a:t>
            </a:r>
            <a:endParaRPr lang="en-US" sz="2800" b="0" i="1" dirty="0"/>
          </a:p>
        </p:txBody>
      </p:sp>
    </p:spTree>
    <p:extLst>
      <p:ext uri="{BB962C8B-B14F-4D97-AF65-F5344CB8AC3E}">
        <p14:creationId xmlns:p14="http://schemas.microsoft.com/office/powerpoint/2010/main" xmlns="" val="2348603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#2  Data Management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800" b="0" i="1" dirty="0" smtClean="0"/>
              <a:t>Identify data to be collected</a:t>
            </a:r>
          </a:p>
          <a:p>
            <a:pPr>
              <a:buFont typeface="Wingdings" pitchFamily="2" charset="2"/>
              <a:buChar char="ü"/>
            </a:pPr>
            <a:endParaRPr lang="en-US" sz="2800" b="0" i="1" dirty="0" smtClean="0"/>
          </a:p>
          <a:p>
            <a:pPr>
              <a:buFont typeface="Wingdings" pitchFamily="2" charset="2"/>
              <a:buChar char="ü"/>
            </a:pPr>
            <a:r>
              <a:rPr lang="en-US" sz="2800" b="0" i="1" dirty="0" smtClean="0"/>
              <a:t>Manage data infrastructure and access</a:t>
            </a:r>
          </a:p>
          <a:p>
            <a:pPr>
              <a:buFont typeface="Wingdings" pitchFamily="2" charset="2"/>
              <a:buChar char="ü"/>
            </a:pPr>
            <a:endParaRPr lang="en-US" sz="2800" b="0" i="1" dirty="0" smtClean="0"/>
          </a:p>
          <a:p>
            <a:pPr>
              <a:buFont typeface="Wingdings" pitchFamily="2" charset="2"/>
              <a:buChar char="ü"/>
            </a:pPr>
            <a:r>
              <a:rPr lang="en-US" sz="2800" b="0" i="1" dirty="0" smtClean="0"/>
              <a:t>Design meaningful data displays</a:t>
            </a:r>
            <a:endParaRPr lang="en-US" sz="2800" b="0" i="1" dirty="0"/>
          </a:p>
        </p:txBody>
      </p:sp>
    </p:spTree>
    <p:extLst>
      <p:ext uri="{BB962C8B-B14F-4D97-AF65-F5344CB8AC3E}">
        <p14:creationId xmlns:p14="http://schemas.microsoft.com/office/powerpoint/2010/main" xmlns="" val="3391147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#3  Inquiry, Analysis, and Action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800" b="0" i="1" dirty="0" smtClean="0"/>
              <a:t>Select or develop models for inquiry and data use that will be used district-wide</a:t>
            </a:r>
          </a:p>
          <a:p>
            <a:pPr marL="457200" indent="-457200">
              <a:buFont typeface="Wingdings" pitchFamily="2" charset="2"/>
              <a:buChar char="ü"/>
            </a:pPr>
            <a:endParaRPr lang="en-US" sz="2800" b="0" i="1" dirty="0" smtClean="0"/>
          </a:p>
          <a:p>
            <a:pPr marL="457200" indent="-457200">
              <a:buFont typeface="Wingdings" pitchFamily="2" charset="2"/>
              <a:buChar char="ü"/>
            </a:pPr>
            <a:r>
              <a:rPr lang="en-US" sz="2800" b="0" i="1" dirty="0" smtClean="0"/>
              <a:t>Model the inquiry process</a:t>
            </a:r>
          </a:p>
        </p:txBody>
      </p:sp>
    </p:spTree>
    <p:extLst>
      <p:ext uri="{BB962C8B-B14F-4D97-AF65-F5344CB8AC3E}">
        <p14:creationId xmlns:p14="http://schemas.microsoft.com/office/powerpoint/2010/main" xmlns="" val="2026457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Standardized Inquiry Process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5105400" y="1539081"/>
            <a:ext cx="1295400" cy="914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Understand the Issue</a:t>
            </a:r>
            <a:endParaRPr lang="en-US" sz="160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1" y="2994819"/>
            <a:ext cx="1508917" cy="1036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3999" y="1506537"/>
            <a:ext cx="1508918" cy="1036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52801" y="959644"/>
            <a:ext cx="1417636" cy="1036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52802" y="3718718"/>
            <a:ext cx="1417636" cy="1036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56188" y="2994819"/>
            <a:ext cx="1630362" cy="1036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val 6"/>
          <p:cNvSpPr/>
          <p:nvPr/>
        </p:nvSpPr>
        <p:spPr>
          <a:xfrm>
            <a:off x="3066256" y="2401092"/>
            <a:ext cx="1989932" cy="10092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Cycle of</a:t>
            </a:r>
          </a:p>
          <a:p>
            <a:pPr algn="ctr"/>
            <a:r>
              <a:rPr lang="en-US" dirty="0" smtClean="0"/>
              <a:t>Inquiry</a:t>
            </a:r>
          </a:p>
          <a:p>
            <a:pPr algn="ctr"/>
            <a:r>
              <a:rPr lang="en-US" dirty="0" smtClean="0"/>
              <a:t>and Action</a:t>
            </a:r>
            <a:endParaRPr lang="en-US" dirty="0"/>
          </a:p>
        </p:txBody>
      </p:sp>
      <p:sp>
        <p:nvSpPr>
          <p:cNvPr id="9" name="Arc 8"/>
          <p:cNvSpPr/>
          <p:nvPr/>
        </p:nvSpPr>
        <p:spPr>
          <a:xfrm>
            <a:off x="4499769" y="1295400"/>
            <a:ext cx="914400" cy="914400"/>
          </a:xfrm>
          <a:prstGeom prst="arc">
            <a:avLst>
              <a:gd name="adj1" fmla="val 14137179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Arc 9"/>
          <p:cNvSpPr/>
          <p:nvPr/>
        </p:nvSpPr>
        <p:spPr>
          <a:xfrm>
            <a:off x="5295900" y="2401093"/>
            <a:ext cx="914400" cy="914400"/>
          </a:xfrm>
          <a:prstGeom prst="arc">
            <a:avLst>
              <a:gd name="adj1" fmla="val 15375826"/>
              <a:gd name="adj2" fmla="val 323835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922045" y="3813173"/>
            <a:ext cx="492124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2740024" y="3825077"/>
            <a:ext cx="585787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1985565" y="2401093"/>
            <a:ext cx="585787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Arc 18"/>
          <p:cNvSpPr/>
          <p:nvPr/>
        </p:nvSpPr>
        <p:spPr>
          <a:xfrm rot="16200000">
            <a:off x="2609055" y="1219992"/>
            <a:ext cx="914400" cy="914400"/>
          </a:xfrm>
          <a:prstGeom prst="arc">
            <a:avLst>
              <a:gd name="adj1" fmla="val 15375826"/>
              <a:gd name="adj2" fmla="val 323835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523455" y="1066801"/>
            <a:ext cx="15419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Identify </a:t>
            </a:r>
          </a:p>
          <a:p>
            <a:r>
              <a:rPr lang="en-US" dirty="0"/>
              <a:t>a</a:t>
            </a:r>
            <a:r>
              <a:rPr lang="en-US" dirty="0" smtClean="0"/>
              <a:t>n Issue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295901" y="2994820"/>
            <a:ext cx="12573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Diagnose</a:t>
            </a:r>
          </a:p>
          <a:p>
            <a:r>
              <a:rPr lang="en-US" sz="1600" dirty="0" smtClean="0"/>
              <a:t>the</a:t>
            </a:r>
          </a:p>
          <a:p>
            <a:r>
              <a:rPr lang="en-US" sz="1600" dirty="0" smtClean="0"/>
              <a:t>Cause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0" y="3825817"/>
            <a:ext cx="11861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Plan</a:t>
            </a:r>
          </a:p>
          <a:p>
            <a:r>
              <a:rPr lang="en-US" dirty="0" smtClean="0"/>
              <a:t>Action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828800" y="3124200"/>
            <a:ext cx="1231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Take </a:t>
            </a:r>
          </a:p>
          <a:p>
            <a:r>
              <a:rPr lang="en-US" dirty="0" smtClean="0"/>
              <a:t>Action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828800" y="1752600"/>
            <a:ext cx="1471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Evaluate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6795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#4  Professional Development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800" b="0" i="1" dirty="0" smtClean="0"/>
              <a:t>Provide training and professional development to support district departments, principals, school data teams, and in teachers in their use of data</a:t>
            </a:r>
          </a:p>
          <a:p>
            <a:pPr marL="457200" indent="-457200">
              <a:buFont typeface="Wingdings" pitchFamily="2" charset="2"/>
              <a:buChar char="ü"/>
            </a:pPr>
            <a:endParaRPr lang="en-US" sz="2800" b="0" i="1" dirty="0" smtClean="0"/>
          </a:p>
          <a:p>
            <a:pPr marL="457200" indent="-457200">
              <a:buFont typeface="Wingdings" pitchFamily="2" charset="2"/>
              <a:buChar char="ü"/>
            </a:pPr>
            <a:r>
              <a:rPr lang="en-US" sz="2800" b="0" i="1" dirty="0" smtClean="0"/>
              <a:t>Use data to identify professional development needs</a:t>
            </a:r>
          </a:p>
          <a:p>
            <a:pPr marL="457200" indent="-457200">
              <a:buFont typeface="Wingdings" pitchFamily="2" charset="2"/>
              <a:buChar char="ü"/>
            </a:pPr>
            <a:endParaRPr lang="en-US" sz="2800" b="0" i="1" dirty="0"/>
          </a:p>
        </p:txBody>
      </p:sp>
    </p:spTree>
    <p:extLst>
      <p:ext uri="{BB962C8B-B14F-4D97-AF65-F5344CB8AC3E}">
        <p14:creationId xmlns:p14="http://schemas.microsoft.com/office/powerpoint/2010/main" xmlns="" val="2746869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#5  Monitoring and Communication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800" b="0" i="1" dirty="0" smtClean="0"/>
              <a:t>Monitor the progress of the district toward achieving its vision for data use</a:t>
            </a:r>
          </a:p>
          <a:p>
            <a:pPr marL="457200" indent="-457200">
              <a:buFont typeface="Wingdings" pitchFamily="2" charset="2"/>
              <a:buChar char="ü"/>
            </a:pPr>
            <a:endParaRPr lang="en-US" sz="2800" b="0" i="1" dirty="0" smtClean="0"/>
          </a:p>
          <a:p>
            <a:pPr marL="457200" indent="-457200">
              <a:buFont typeface="Wingdings" pitchFamily="2" charset="2"/>
              <a:buChar char="ü"/>
            </a:pPr>
            <a:r>
              <a:rPr lang="en-US" sz="2800" b="0" i="1" dirty="0" smtClean="0"/>
              <a:t>Establish the lines of communication necessary for the sharing of results and best practices</a:t>
            </a:r>
            <a:endParaRPr lang="en-US" sz="2800" b="0" i="1" dirty="0"/>
          </a:p>
        </p:txBody>
      </p:sp>
    </p:spTree>
    <p:extLst>
      <p:ext uri="{BB962C8B-B14F-4D97-AF65-F5344CB8AC3E}">
        <p14:creationId xmlns:p14="http://schemas.microsoft.com/office/powerpoint/2010/main" xmlns="" val="251000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 smtClean="0">
                <a:solidFill>
                  <a:srgbClr val="C00000"/>
                </a:solidFill>
              </a:rPr>
              <a:t>Our vision </a:t>
            </a:r>
            <a:endParaRPr lang="en-US" sz="44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i="1" dirty="0" smtClean="0"/>
              <a:t>Vision</a:t>
            </a:r>
            <a:endParaRPr lang="en-US" sz="2800" i="1" dirty="0" smtClean="0"/>
          </a:p>
          <a:p>
            <a:r>
              <a:rPr lang="en-US" sz="2000" i="1" dirty="0"/>
              <a:t>	</a:t>
            </a:r>
            <a:r>
              <a:rPr lang="en-US" sz="2800" b="0" i="1" dirty="0" smtClean="0"/>
              <a:t>The Timberlane Regional School District Administrative Team will engage in systematic data analysis of student learning P-12 to determine trends, celebrate successes and identify needs to ensure that students are college and career ready.</a:t>
            </a:r>
            <a:endParaRPr lang="en-US" sz="2800" b="0" i="1" dirty="0"/>
          </a:p>
        </p:txBody>
      </p:sp>
    </p:spTree>
    <p:extLst>
      <p:ext uri="{BB962C8B-B14F-4D97-AF65-F5344CB8AC3E}">
        <p14:creationId xmlns:p14="http://schemas.microsoft.com/office/powerpoint/2010/main" xmlns="" val="3136703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data teams need?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/>
              <a:t>Vision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1"/>
                </a:solidFill>
              </a:rPr>
              <a:t>Schedules for assessments and meetings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Dedicated meeting time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1"/>
                </a:solidFill>
              </a:rPr>
              <a:t>Established representative membership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Established norms and roles (norms of collaboration)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1"/>
                </a:solidFill>
              </a:rPr>
              <a:t>Common protocols for gathering and analyzing information 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Established processes for conducting meetings and monitoring decisions made (team roles)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1"/>
                </a:solidFill>
              </a:rPr>
              <a:t>Oversight</a:t>
            </a:r>
            <a:endParaRPr lang="en-US" sz="2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86505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Answering the four important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b="0" dirty="0" smtClean="0"/>
              <a:t>What do we want all students to learn?</a:t>
            </a:r>
          </a:p>
          <a:p>
            <a:pPr marL="514350" indent="-514350">
              <a:buFont typeface="+mj-lt"/>
              <a:buAutoNum type="arabicPeriod"/>
            </a:pPr>
            <a:endParaRPr lang="en-US" sz="2400" b="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400" b="0" dirty="0" smtClean="0"/>
              <a:t>How will we know if each student is learning each of the essential skills, concepts, and dispositions we have deemed most essential?</a:t>
            </a:r>
          </a:p>
          <a:p>
            <a:pPr marL="514350" indent="-514350">
              <a:buFont typeface="+mj-lt"/>
              <a:buAutoNum type="arabicPeriod"/>
            </a:pPr>
            <a:endParaRPr lang="en-US" sz="2400" b="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400" b="0" dirty="0" smtClean="0"/>
              <a:t>How will we respond when some of our students do not learn?</a:t>
            </a:r>
          </a:p>
          <a:p>
            <a:pPr marL="514350" indent="-514350">
              <a:buFont typeface="+mj-lt"/>
              <a:buAutoNum type="arabicPeriod"/>
            </a:pPr>
            <a:endParaRPr lang="en-US" sz="2400" b="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400" b="0" dirty="0" smtClean="0"/>
              <a:t>How will we enrich and extend the learning for students who are already proficient?</a:t>
            </a:r>
            <a:endParaRPr lang="en-US" sz="2400" b="0" dirty="0"/>
          </a:p>
        </p:txBody>
      </p:sp>
    </p:spTree>
    <p:extLst>
      <p:ext uri="{BB962C8B-B14F-4D97-AF65-F5344CB8AC3E}">
        <p14:creationId xmlns:p14="http://schemas.microsoft.com/office/powerpoint/2010/main" xmlns="" val="2349148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results are we getting?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0" dirty="0" smtClean="0"/>
              <a:t>What are some possible reasons why?</a:t>
            </a:r>
          </a:p>
          <a:p>
            <a:pPr algn="ctr"/>
            <a:r>
              <a:rPr lang="en-US" sz="6000" i="1" dirty="0" smtClean="0">
                <a:solidFill>
                  <a:schemeClr val="accent1"/>
                </a:solidFill>
              </a:rPr>
              <a:t>Data-Driven Dialogue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3200" b="0" dirty="0" smtClean="0"/>
              <a:t>Phase #1 – Predict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3200" b="0" dirty="0" smtClean="0"/>
              <a:t>Phase #2 – Observe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3200" b="0" dirty="0" smtClean="0"/>
              <a:t>Phase #3 – Infer/ Question</a:t>
            </a:r>
          </a:p>
        </p:txBody>
      </p:sp>
    </p:spTree>
    <p:extLst>
      <p:ext uri="{BB962C8B-B14F-4D97-AF65-F5344CB8AC3E}">
        <p14:creationId xmlns:p14="http://schemas.microsoft.com/office/powerpoint/2010/main" xmlns="" val="3196648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Why do we need to establish a structure for data teams?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b="0" dirty="0" smtClean="0"/>
              <a:t>     In schools that have made significant progress in closing the achievement gap, more than three-quarters (77%) of respondents report discussing data with colleagues at least a few times a month, with about  one-third (32%) talking about data a few times a week.</a:t>
            </a:r>
            <a:endParaRPr lang="en-US" sz="2400" b="0" dirty="0"/>
          </a:p>
          <a:p>
            <a:r>
              <a:rPr lang="en-US" sz="2400" b="0" dirty="0" smtClean="0"/>
              <a:t>    </a:t>
            </a:r>
            <a:r>
              <a:rPr lang="en-US" sz="2400" b="0" dirty="0" smtClean="0">
                <a:solidFill>
                  <a:srgbClr val="C00000"/>
                </a:solidFill>
              </a:rPr>
              <a:t>Respondents in non-gap closing schools discuss data far less frequently – just about one-half (47%) only discuss data a few times a year</a:t>
            </a:r>
          </a:p>
          <a:p>
            <a:r>
              <a:rPr lang="en-US" sz="2400" b="0" dirty="0">
                <a:solidFill>
                  <a:srgbClr val="C00000"/>
                </a:solidFill>
              </a:rPr>
              <a:t>	</a:t>
            </a:r>
            <a:r>
              <a:rPr lang="en-US" sz="2400" b="0" dirty="0" smtClean="0">
                <a:solidFill>
                  <a:srgbClr val="C00000"/>
                </a:solidFill>
              </a:rPr>
              <a:t>				</a:t>
            </a:r>
            <a:r>
              <a:rPr lang="en-US" sz="2400" i="1" dirty="0" smtClean="0"/>
              <a:t>Oberman &amp; Symonds, 2005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4145136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How will these teams Support our work?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Timberlane Action Plans/RTI:</a:t>
            </a:r>
            <a:r>
              <a:rPr lang="en-US" sz="2400" b="0" dirty="0" smtClean="0"/>
              <a:t> Tier 2 Instruction, progress monitoring, targeted intervention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C00000"/>
                </a:solidFill>
              </a:rPr>
              <a:t>Establishing Universal Screening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Program implementation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C00000"/>
                </a:solidFill>
              </a:rPr>
              <a:t>Implementation of the Common Core Curriculum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Determining Professional Development needs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C00000"/>
                </a:solidFill>
              </a:rPr>
              <a:t>Identifying trends (longitudinal data)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4488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are we? </a:t>
            </a:r>
            <a:r>
              <a:rPr lang="en-US" sz="1800" i="1" dirty="0" smtClean="0">
                <a:solidFill>
                  <a:srgbClr val="C00000"/>
                </a:solidFill>
              </a:rPr>
              <a:t>Avoiding random acts of improvement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Arial" pitchFamily="34" charset="0"/>
              <a:buChar char="•"/>
            </a:pPr>
            <a:r>
              <a:rPr lang="en-US" sz="2400" b="0" dirty="0" smtClean="0"/>
              <a:t>Building administrator capacity</a:t>
            </a:r>
          </a:p>
          <a:p>
            <a:pPr>
              <a:buFont typeface="Arial" pitchFamily="34" charset="0"/>
              <a:buChar char="•"/>
            </a:pPr>
            <a:r>
              <a:rPr lang="en-US" sz="2400" b="0" dirty="0" smtClean="0">
                <a:solidFill>
                  <a:srgbClr val="C00000"/>
                </a:solidFill>
              </a:rPr>
              <a:t>Data mapping</a:t>
            </a:r>
          </a:p>
          <a:p>
            <a:pPr>
              <a:buFont typeface="Arial" pitchFamily="34" charset="0"/>
              <a:buChar char="•"/>
            </a:pPr>
            <a:r>
              <a:rPr lang="en-US" sz="2400" b="0" dirty="0" smtClean="0"/>
              <a:t>Identifying Assessment</a:t>
            </a:r>
          </a:p>
          <a:p>
            <a:pPr>
              <a:buFont typeface="Arial" pitchFamily="34" charset="0"/>
              <a:buChar char="•"/>
            </a:pPr>
            <a:r>
              <a:rPr lang="en-US" sz="2400" b="0" dirty="0" smtClean="0">
                <a:solidFill>
                  <a:srgbClr val="C00000"/>
                </a:solidFill>
              </a:rPr>
              <a:t>Establishment of structured teams (district and school)</a:t>
            </a:r>
          </a:p>
          <a:p>
            <a:pPr>
              <a:buFont typeface="Arial" pitchFamily="34" charset="0"/>
              <a:buChar char="•"/>
            </a:pPr>
            <a:r>
              <a:rPr lang="en-US" sz="2400" b="0" dirty="0" smtClean="0"/>
              <a:t>Mission</a:t>
            </a:r>
            <a:endParaRPr lang="en-US" sz="2400" b="0" dirty="0" smtClean="0">
              <a:solidFill>
                <a:srgbClr val="C000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400" b="0" dirty="0" smtClean="0">
                <a:solidFill>
                  <a:srgbClr val="C00000"/>
                </a:solidFill>
              </a:rPr>
              <a:t>Protocols</a:t>
            </a:r>
          </a:p>
          <a:p>
            <a:pPr>
              <a:buFont typeface="Arial" pitchFamily="34" charset="0"/>
              <a:buChar char="•"/>
            </a:pPr>
            <a:r>
              <a:rPr lang="en-US" sz="2400" b="0" dirty="0" smtClean="0"/>
              <a:t>Process</a:t>
            </a:r>
          </a:p>
          <a:p>
            <a:pPr>
              <a:buFont typeface="Arial" pitchFamily="34" charset="0"/>
              <a:buChar char="•"/>
            </a:pPr>
            <a:r>
              <a:rPr lang="en-US" sz="2400" b="0" dirty="0" smtClean="0">
                <a:solidFill>
                  <a:srgbClr val="C00000"/>
                </a:solidFill>
              </a:rPr>
              <a:t>Creating a Data Dashboard</a:t>
            </a:r>
          </a:p>
          <a:p>
            <a:pPr marL="0" indent="0"/>
            <a:endParaRPr lang="en-US" sz="2400" b="0" dirty="0" smtClean="0">
              <a:solidFill>
                <a:srgbClr val="C00000"/>
              </a:solidFill>
            </a:endParaRPr>
          </a:p>
          <a:p>
            <a:pPr>
              <a:buFont typeface="Arial" pitchFamily="34" charset="0"/>
              <a:buChar char="•"/>
            </a:pPr>
            <a:endParaRPr lang="en-US" sz="2000" b="0" dirty="0" smtClean="0"/>
          </a:p>
          <a:p>
            <a:pPr>
              <a:buFont typeface="Arial" pitchFamily="34" charset="0"/>
              <a:buChar char="•"/>
            </a:pPr>
            <a:endParaRPr lang="en-US" sz="2000" b="0" dirty="0"/>
          </a:p>
        </p:txBody>
      </p:sp>
    </p:spTree>
    <p:extLst>
      <p:ext uri="{BB962C8B-B14F-4D97-AF65-F5344CB8AC3E}">
        <p14:creationId xmlns:p14="http://schemas.microsoft.com/office/powerpoint/2010/main" xmlns="" val="268526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7520940" cy="54864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What is Data-Based Decision Making?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/>
            <a:r>
              <a:rPr lang="en-US" sz="2400" i="1" dirty="0" smtClean="0"/>
              <a:t>Data-Based Decision Making is a school improvement and problem solving approach that 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0" dirty="0" smtClean="0"/>
              <a:t>uses multiple types of data to help describe or define problems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0" dirty="0" smtClean="0"/>
              <a:t>Matches curriculum and instruction to assessment data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0" dirty="0" smtClean="0"/>
              <a:t>Targets intervention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0" dirty="0" smtClean="0"/>
              <a:t>Informs the allocation resources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0" dirty="0" smtClean="0"/>
              <a:t>Informs professional development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C00000"/>
                </a:solidFill>
              </a:rPr>
              <a:t>Builds a culture of inquiry and continuous improvement</a:t>
            </a:r>
          </a:p>
          <a:p>
            <a:pPr marL="0" indent="0"/>
            <a:endParaRPr lang="en-US" sz="2400" b="0" dirty="0"/>
          </a:p>
        </p:txBody>
      </p:sp>
    </p:spTree>
    <p:extLst>
      <p:ext uri="{BB962C8B-B14F-4D97-AF65-F5344CB8AC3E}">
        <p14:creationId xmlns:p14="http://schemas.microsoft.com/office/powerpoint/2010/main" xmlns="" val="29400439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3 Types of Data Teams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2209800" y="1143000"/>
            <a:ext cx="4876800" cy="3505200"/>
          </a:xfrm>
          <a:prstGeom prst="triangle">
            <a:avLst>
              <a:gd name="adj" fmla="val 486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District </a:t>
            </a:r>
            <a:r>
              <a:rPr lang="en-US" b="1" dirty="0" smtClean="0">
                <a:solidFill>
                  <a:schemeClr val="tx1"/>
                </a:solidFill>
              </a:rPr>
              <a:t>Data Teams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886200" y="2209800"/>
            <a:ext cx="13430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886200" y="2362200"/>
            <a:ext cx="14478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733800" y="2362200"/>
            <a:ext cx="17907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610100" y="2400300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3048000" y="3429001"/>
            <a:ext cx="3200400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7" name="TextBox 2056"/>
          <p:cNvSpPr txBox="1"/>
          <p:nvPr/>
        </p:nvSpPr>
        <p:spPr>
          <a:xfrm>
            <a:off x="3581400" y="28194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Building Data Teams</a:t>
            </a:r>
            <a:endParaRPr lang="en-US" b="1" dirty="0"/>
          </a:p>
        </p:txBody>
      </p:sp>
      <p:sp>
        <p:nvSpPr>
          <p:cNvPr id="2058" name="TextBox 2057"/>
          <p:cNvSpPr txBox="1"/>
          <p:nvPr/>
        </p:nvSpPr>
        <p:spPr>
          <a:xfrm>
            <a:off x="3905250" y="1415057"/>
            <a:ext cx="1447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Instructional </a:t>
            </a:r>
          </a:p>
          <a:p>
            <a:pPr algn="ctr"/>
            <a:r>
              <a:rPr lang="en-US" b="1" dirty="0" smtClean="0"/>
              <a:t>Data </a:t>
            </a:r>
          </a:p>
          <a:p>
            <a:pPr algn="ctr"/>
            <a:r>
              <a:rPr lang="en-US" b="1" dirty="0" smtClean="0"/>
              <a:t>Teams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2059979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Data Teams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n-US" sz="3600" i="1" dirty="0" smtClean="0">
                <a:solidFill>
                  <a:schemeClr val="accent1"/>
                </a:solidFill>
              </a:rPr>
              <a:t>Effective Data Teams…</a:t>
            </a:r>
            <a:endParaRPr lang="en-US" sz="3200" i="1" dirty="0">
              <a:solidFill>
                <a:schemeClr val="accent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3200" b="0" dirty="0" smtClean="0"/>
              <a:t>Team Commitment and Culture</a:t>
            </a:r>
          </a:p>
          <a:p>
            <a:pPr>
              <a:buFont typeface="Wingdings" pitchFamily="2" charset="2"/>
              <a:buChar char="§"/>
            </a:pPr>
            <a:r>
              <a:rPr lang="en-US" sz="3200" b="0" dirty="0" smtClean="0"/>
              <a:t>Structure</a:t>
            </a:r>
          </a:p>
          <a:p>
            <a:pPr>
              <a:buFont typeface="Wingdings" pitchFamily="2" charset="2"/>
              <a:buChar char="§"/>
            </a:pPr>
            <a:r>
              <a:rPr lang="en-US" sz="3200" b="0" dirty="0" smtClean="0"/>
              <a:t>Protocols</a:t>
            </a:r>
          </a:p>
          <a:p>
            <a:pPr>
              <a:buFont typeface="Wingdings" pitchFamily="2" charset="2"/>
              <a:buChar char="§"/>
            </a:pPr>
            <a:r>
              <a:rPr lang="en-US" sz="3200" b="0" dirty="0" smtClean="0"/>
              <a:t>Process</a:t>
            </a:r>
            <a:endParaRPr lang="en-US" sz="3200" b="0" dirty="0"/>
          </a:p>
        </p:txBody>
      </p:sp>
    </p:spTree>
    <p:extLst>
      <p:ext uri="{BB962C8B-B14F-4D97-AF65-F5344CB8AC3E}">
        <p14:creationId xmlns:p14="http://schemas.microsoft.com/office/powerpoint/2010/main" xmlns="" val="1355109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Instructional Data Teams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b="0" dirty="0" smtClean="0"/>
              <a:t>Teachers from the same grade level or discipline</a:t>
            </a:r>
          </a:p>
          <a:p>
            <a:pPr>
              <a:buFont typeface="Arial" pitchFamily="34" charset="0"/>
              <a:buChar char="•"/>
            </a:pPr>
            <a:r>
              <a:rPr lang="en-US" sz="2800" b="0" dirty="0" smtClean="0"/>
              <a:t>Using </a:t>
            </a:r>
            <a:r>
              <a:rPr lang="en-US" sz="2800" b="0" dirty="0" smtClean="0"/>
              <a:t>data to identify student learning challenges (formative and summative assessments)</a:t>
            </a:r>
          </a:p>
          <a:p>
            <a:pPr>
              <a:buFont typeface="Arial" pitchFamily="34" charset="0"/>
              <a:buChar char="•"/>
            </a:pPr>
            <a:r>
              <a:rPr lang="en-US" sz="2800" b="0" dirty="0" smtClean="0"/>
              <a:t>Teachers </a:t>
            </a:r>
            <a:r>
              <a:rPr lang="en-US" sz="2800" b="0" dirty="0" smtClean="0"/>
              <a:t>work together to plan instructional changes that will result in increased learning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 marL="0" indent="0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26512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School- based data teams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b="0" dirty="0" smtClean="0"/>
              <a:t>Examine district data in the context of district goals</a:t>
            </a:r>
          </a:p>
          <a:p>
            <a:pPr>
              <a:buFont typeface="Arial" pitchFamily="34" charset="0"/>
              <a:buChar char="•"/>
            </a:pPr>
            <a:r>
              <a:rPr lang="en-US" sz="2800" b="0" dirty="0" smtClean="0"/>
              <a:t>Determine what data review, and how often</a:t>
            </a:r>
          </a:p>
          <a:p>
            <a:pPr>
              <a:buFont typeface="Arial" pitchFamily="34" charset="0"/>
              <a:buChar char="•"/>
            </a:pPr>
            <a:r>
              <a:rPr lang="en-US" sz="2800" b="0" dirty="0" smtClean="0"/>
              <a:t>Determine what research-based practices to implement</a:t>
            </a:r>
          </a:p>
          <a:p>
            <a:pPr>
              <a:buFont typeface="Arial" pitchFamily="34" charset="0"/>
              <a:buChar char="•"/>
            </a:pPr>
            <a:r>
              <a:rPr lang="en-US" sz="2800" b="0" dirty="0" smtClean="0"/>
              <a:t>Review students data (effectiveness data)</a:t>
            </a:r>
          </a:p>
          <a:p>
            <a:pPr>
              <a:buFont typeface="Arial" pitchFamily="34" charset="0"/>
              <a:buChar char="•"/>
            </a:pPr>
            <a:r>
              <a:rPr lang="en-US" sz="2800" b="0" dirty="0" smtClean="0"/>
              <a:t>Review implementation data (adult data)</a:t>
            </a:r>
          </a:p>
          <a:p>
            <a:pPr marL="0" indent="0"/>
            <a:endParaRPr lang="en-US" sz="2800" b="0" dirty="0" smtClean="0"/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2161337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b="0" dirty="0" smtClean="0"/>
              <a:t>Monitor work of instructional data teams</a:t>
            </a:r>
          </a:p>
          <a:p>
            <a:pPr>
              <a:buFont typeface="Arial" pitchFamily="34" charset="0"/>
              <a:buChar char="•"/>
            </a:pPr>
            <a:r>
              <a:rPr lang="en-US" sz="2800" b="0" dirty="0" smtClean="0"/>
              <a:t>Provide input on building Professional Development needs</a:t>
            </a:r>
          </a:p>
          <a:p>
            <a:pPr>
              <a:buFont typeface="Arial" pitchFamily="34" charset="0"/>
              <a:buChar char="•"/>
            </a:pPr>
            <a:r>
              <a:rPr lang="en-US" sz="2800" b="0" dirty="0" smtClean="0"/>
              <a:t>Create school data walls</a:t>
            </a:r>
          </a:p>
          <a:p>
            <a:pPr>
              <a:buFont typeface="Arial" pitchFamily="34" charset="0"/>
              <a:buChar char="•"/>
            </a:pPr>
            <a:r>
              <a:rPr lang="en-US" sz="2800" b="0" dirty="0" smtClean="0"/>
              <a:t>Regularly share building results with the District Data Team</a:t>
            </a:r>
            <a:endParaRPr lang="en-US" sz="2800" b="0" dirty="0"/>
          </a:p>
        </p:txBody>
      </p:sp>
    </p:spTree>
    <p:extLst>
      <p:ext uri="{BB962C8B-B14F-4D97-AF65-F5344CB8AC3E}">
        <p14:creationId xmlns:p14="http://schemas.microsoft.com/office/powerpoint/2010/main" xmlns="" val="290313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1000"/>
            <a:ext cx="7520940" cy="548640"/>
          </a:xfrm>
        </p:spPr>
        <p:txBody>
          <a:bodyPr/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District Data Teams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0600"/>
            <a:ext cx="7520940" cy="3928572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b="0" dirty="0" smtClean="0"/>
              <a:t>Cross-departmental</a:t>
            </a:r>
          </a:p>
          <a:p>
            <a:pPr>
              <a:buFont typeface="Arial" pitchFamily="34" charset="0"/>
              <a:buChar char="•"/>
            </a:pPr>
            <a:r>
              <a:rPr lang="en-US" sz="2800" b="0" dirty="0" smtClean="0"/>
              <a:t>Serve </a:t>
            </a:r>
            <a:r>
              <a:rPr lang="en-US" sz="2800" b="0" dirty="0" smtClean="0"/>
              <a:t>a vital role in establishing the supports and tools necessary for all district stakeholders to use data more effectively</a:t>
            </a:r>
          </a:p>
          <a:p>
            <a:pPr>
              <a:buFont typeface="Arial" pitchFamily="34" charset="0"/>
              <a:buChar char="•"/>
            </a:pPr>
            <a:r>
              <a:rPr lang="en-US" sz="2800" b="0" dirty="0" smtClean="0"/>
              <a:t>Promote </a:t>
            </a:r>
            <a:r>
              <a:rPr lang="en-US" sz="2800" b="0" dirty="0" smtClean="0"/>
              <a:t>the problem solving approach to resolve the technical, communication, and practical issues that accompany data use in the classroom, within the data team, across the school, and throughout the district</a:t>
            </a:r>
            <a:endParaRPr lang="en-US" sz="2800" b="0" dirty="0"/>
          </a:p>
        </p:txBody>
      </p:sp>
    </p:spTree>
    <p:extLst>
      <p:ext uri="{BB962C8B-B14F-4D97-AF65-F5344CB8AC3E}">
        <p14:creationId xmlns:p14="http://schemas.microsoft.com/office/powerpoint/2010/main" xmlns="" val="2304506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Date xmlns="66445318-594c-4acb-b2fb-c62b33afc0d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3074932D6A2A49BA53FB2CF2C372F9" ma:contentTypeVersion="7" ma:contentTypeDescription="Create a new document." ma:contentTypeScope="" ma:versionID="c59c01cc42d8aa5db832685147da447e">
  <xsd:schema xmlns:xsd="http://www.w3.org/2001/XMLSchema" xmlns:xs="http://www.w3.org/2001/XMLSchema" xmlns:p="http://schemas.microsoft.com/office/2006/metadata/properties" xmlns:ns2="66445318-594c-4acb-b2fb-c62b33afc0d4" targetNamespace="http://schemas.microsoft.com/office/2006/metadata/properties" ma:root="true" ma:fieldsID="a5d163288106e17fa4d174469e049b52" ns2:_="">
    <xsd:import namespace="66445318-594c-4acb-b2fb-c62b33afc0d4"/>
    <xsd:element name="properties">
      <xsd:complexType>
        <xsd:sequence>
          <xsd:element name="documentManagement">
            <xsd:complexType>
              <xsd:all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45318-594c-4acb-b2fb-c62b33afc0d4" elementFormDefault="qualified">
    <xsd:import namespace="http://schemas.microsoft.com/office/2006/documentManagement/types"/>
    <xsd:import namespace="http://schemas.microsoft.com/office/infopath/2007/PartnerControls"/>
    <xsd:element name="Date" ma:index="8" nillable="true" ma:displayName="Date" ma:format="DateTime" ma:internalName="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B3C97E6-22D3-49A9-9D9B-A1DAC2FEF520}"/>
</file>

<file path=customXml/itemProps2.xml><?xml version="1.0" encoding="utf-8"?>
<ds:datastoreItem xmlns:ds="http://schemas.openxmlformats.org/officeDocument/2006/customXml" ds:itemID="{82E41AA5-680D-4B10-9322-86D1149A9ED6}"/>
</file>

<file path=customXml/itemProps3.xml><?xml version="1.0" encoding="utf-8"?>
<ds:datastoreItem xmlns:ds="http://schemas.openxmlformats.org/officeDocument/2006/customXml" ds:itemID="{BEBD376F-3F21-4510-904F-4FAF4198F05F}"/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324</TotalTime>
  <Words>730</Words>
  <Application>Microsoft Office PowerPoint</Application>
  <PresentationFormat>On-screen Show (4:3)</PresentationFormat>
  <Paragraphs>129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Angles</vt:lpstr>
      <vt:lpstr>District Data Teams  Leadership Structure for Improving Student Achievement</vt:lpstr>
      <vt:lpstr>Why do we need to establish a structure for data teams?</vt:lpstr>
      <vt:lpstr>What is Data-Based Decision Making?</vt:lpstr>
      <vt:lpstr>3 Types of Data Teams</vt:lpstr>
      <vt:lpstr>Data Teams</vt:lpstr>
      <vt:lpstr>Instructional Data Teams</vt:lpstr>
      <vt:lpstr>School- based data teams</vt:lpstr>
      <vt:lpstr>Slide 8</vt:lpstr>
      <vt:lpstr>District Data Teams</vt:lpstr>
      <vt:lpstr>Five key functions of a district data team</vt:lpstr>
      <vt:lpstr>#2  Data Management</vt:lpstr>
      <vt:lpstr>#3  Inquiry, Analysis, and Action</vt:lpstr>
      <vt:lpstr>Standardized Inquiry Process</vt:lpstr>
      <vt:lpstr>#4  Professional Development</vt:lpstr>
      <vt:lpstr>#5  Monitoring and Communication</vt:lpstr>
      <vt:lpstr>Our vision </vt:lpstr>
      <vt:lpstr>What do data teams need?</vt:lpstr>
      <vt:lpstr>Answering the four important questions</vt:lpstr>
      <vt:lpstr>What results are we getting?</vt:lpstr>
      <vt:lpstr>How will these teams Support our work?</vt:lpstr>
      <vt:lpstr>Where are we? Avoiding random acts of improvement</vt:lpstr>
    </vt:vector>
  </TitlesOfParts>
  <Company>SAU 55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District Data Teams Leadership Structure for Improving Student Achievement</dc:title>
  <dc:creator>Armfield, Debra</dc:creator>
  <cp:lastModifiedBy>Cathy Belcher</cp:lastModifiedBy>
  <cp:revision>29</cp:revision>
  <dcterms:created xsi:type="dcterms:W3CDTF">2013-03-01T16:05:48Z</dcterms:created>
  <dcterms:modified xsi:type="dcterms:W3CDTF">2013-03-04T14:20:22Z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0x0101003C3074932D6A2A49BA53FB2CF2C372F9</vt:lpwstr>
  </property>
</Properties>
</file>