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2"/>
  </p:handoutMasterIdLst>
  <p:sldIdLst>
    <p:sldId id="262" r:id="rId5"/>
    <p:sldId id="256" r:id="rId6"/>
    <p:sldId id="257" r:id="rId7"/>
    <p:sldId id="258" r:id="rId8"/>
    <p:sldId id="259" r:id="rId9"/>
    <p:sldId id="260" r:id="rId10"/>
    <p:sldId id="261" r:id="rId11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1620" y="-78"/>
      </p:cViewPr>
      <p:guideLst>
        <p:guide orient="horz" pos="2208"/>
        <p:guide pos="292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A0DA29B-5302-43C2-985B-1569B092BEE5}" type="datetimeFigureOut">
              <a:rPr lang="en-US" smtClean="0"/>
              <a:t>4/4/2013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09DB7BC-246B-4C4D-B88A-C1C21E77DC5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1CB7-14C0-49FC-912B-4B72E8420701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2930F6-688E-473C-BB90-6A2C7BBF83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1CB7-14C0-49FC-912B-4B72E8420701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30F6-688E-473C-BB90-6A2C7BBF83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1CB7-14C0-49FC-912B-4B72E8420701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30F6-688E-473C-BB90-6A2C7BBF83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1CB7-14C0-49FC-912B-4B72E8420701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30F6-688E-473C-BB90-6A2C7BBF83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1CB7-14C0-49FC-912B-4B72E8420701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2930F6-688E-473C-BB90-6A2C7BBF83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1CB7-14C0-49FC-912B-4B72E8420701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30F6-688E-473C-BB90-6A2C7BBF83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1CB7-14C0-49FC-912B-4B72E8420701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30F6-688E-473C-BB90-6A2C7BBF83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1CB7-14C0-49FC-912B-4B72E8420701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30F6-688E-473C-BB90-6A2C7BBF83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1CB7-14C0-49FC-912B-4B72E8420701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30F6-688E-473C-BB90-6A2C7BBF83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1CB7-14C0-49FC-912B-4B72E8420701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930F6-688E-473C-BB90-6A2C7BBF83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D1CB7-14C0-49FC-912B-4B72E8420701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2930F6-688E-473C-BB90-6A2C7BBF83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35D1CB7-14C0-49FC-912B-4B72E8420701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2930F6-688E-473C-BB90-6A2C7BBF83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2012-13 Report</a:t>
            </a:r>
            <a:endParaRPr lang="en-US" sz="4000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+mn-lt"/>
              </a:rPr>
              <a:t>Timberlane Food Service Program</a:t>
            </a:r>
            <a:endParaRPr lang="en-US" b="1"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>
                <a:latin typeface="+mn-lt"/>
              </a:rPr>
              <a:t>Program’s Financial Status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28600" y="1524000"/>
            <a:ext cx="8001000" cy="2819400"/>
          </a:xfrm>
        </p:spPr>
        <p:txBody>
          <a:bodyPr/>
          <a:lstStyle/>
          <a:p>
            <a:pPr marL="914400" indent="-273050"/>
            <a:r>
              <a:rPr lang="en-US" sz="3200" dirty="0" smtClean="0"/>
              <a:t>As of 2/28/2013 the program has a loss of  ($94,652)</a:t>
            </a:r>
          </a:p>
          <a:p>
            <a:pPr marL="914400" indent="-273050">
              <a:buNone/>
            </a:pPr>
            <a:endParaRPr lang="en-US" sz="1800" dirty="0"/>
          </a:p>
          <a:p>
            <a:pPr marL="914400" indent="-273050"/>
            <a:r>
              <a:rPr lang="en-US" sz="3200" dirty="0" smtClean="0"/>
              <a:t>Whitson’s Original Projection for SY 2012-2013 was a Profit of $81,042</a:t>
            </a:r>
          </a:p>
          <a:p>
            <a:pPr marL="1377950" indent="-273050"/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87237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143000"/>
          </a:xfrm>
        </p:spPr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Reasons for Loss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200" dirty="0" smtClean="0"/>
              <a:t>Enrollment is down by approximately 120 students. (3.21%)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Meal sales are down an average of (8.38%).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New USDA Guidelines of more vegetables, more fruit, more whole grains and beans. </a:t>
            </a:r>
            <a:endParaRPr lang="en-US" sz="3200" dirty="0"/>
          </a:p>
          <a:p>
            <a:pPr>
              <a:spcAft>
                <a:spcPts val="600"/>
              </a:spcAft>
            </a:pPr>
            <a:r>
              <a:rPr lang="en-US" sz="3200" dirty="0" smtClean="0"/>
              <a:t>Fewer products available for sale at the HS and MS level.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2399575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atin typeface="+mn-lt"/>
              </a:rPr>
              <a:t>Food Service Management Contract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3200" dirty="0" smtClean="0"/>
              <a:t>TRSD is obligated to pay the following: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Admin Fee $75,000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Management Fee $25,000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Business Insurance $10,000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Printing/Office Supply $2,500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Whitson Software License $7,500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391814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>
                <a:latin typeface="+mn-lt"/>
              </a:rPr>
              <a:t>Options to Address Loss: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200" dirty="0" smtClean="0"/>
              <a:t>Increase price of Lunch to offset loss and to remain compliant with USDA Lunch Price Equity.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This year we have a $42K Fund Balance in the Food Service Fund to offset some of the loss.  The General Fund surplus would need to be used to offset the rest of the loss.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728688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>
                <a:latin typeface="+mn-lt"/>
              </a:rPr>
              <a:t>Proposal to go Self Op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200" dirty="0" smtClean="0"/>
              <a:t>We have the expertise in our staff to run the program without paying all the fees associated with a management company.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All staff will remain in their current position but will be paid by Timberlane School District.</a:t>
            </a:r>
          </a:p>
          <a:p>
            <a:pPr>
              <a:spcAft>
                <a:spcPts val="600"/>
              </a:spcAft>
            </a:pPr>
            <a:r>
              <a:rPr lang="en-US" sz="3200" dirty="0" smtClean="0"/>
              <a:t>Additional savings will be found by using local vendors and taking advantage of the “specials” from a variety of vendors.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3658496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>
                <a:latin typeface="+mn-lt"/>
              </a:rPr>
              <a:t>Overview of Finances</a:t>
            </a:r>
            <a:br>
              <a:rPr lang="en-US" sz="4400" b="1" dirty="0" smtClean="0">
                <a:latin typeface="+mn-lt"/>
              </a:rPr>
            </a:br>
            <a:r>
              <a:rPr lang="en-US" sz="4400" b="1" dirty="0" smtClean="0">
                <a:latin typeface="+mn-lt"/>
              </a:rPr>
              <a:t>for Self Op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1377950" indent="-273050"/>
            <a:r>
              <a:rPr lang="en-US" sz="3200" dirty="0" smtClean="0"/>
              <a:t>Payroll &amp; Benefits			  $744,403</a:t>
            </a:r>
          </a:p>
          <a:p>
            <a:pPr marL="1377950" indent="-273050"/>
            <a:r>
              <a:rPr lang="en-US" sz="3200" dirty="0" smtClean="0"/>
              <a:t>Food Costs				  $528,053</a:t>
            </a:r>
          </a:p>
          <a:p>
            <a:pPr marL="1377950" indent="-273050"/>
            <a:r>
              <a:rPr lang="en-US" sz="3200" dirty="0" smtClean="0"/>
              <a:t>Paper/Cleaning Supplies		  $  36,658</a:t>
            </a:r>
          </a:p>
          <a:p>
            <a:pPr marL="1377950" indent="-273050"/>
            <a:r>
              <a:rPr lang="en-US" sz="3200" dirty="0" smtClean="0"/>
              <a:t>Ach Fees					  $  20,000</a:t>
            </a:r>
          </a:p>
          <a:p>
            <a:pPr marL="1377950" indent="-273050"/>
            <a:r>
              <a:rPr lang="en-US" sz="3200" dirty="0" smtClean="0"/>
              <a:t>Substitutes				  </a:t>
            </a:r>
            <a:r>
              <a:rPr lang="en-US" sz="3200" u="sng" dirty="0" smtClean="0"/>
              <a:t>$  10,000</a:t>
            </a:r>
          </a:p>
          <a:p>
            <a:pPr marL="0" indent="0">
              <a:buNone/>
            </a:pPr>
            <a:r>
              <a:rPr lang="en-US" sz="3200" dirty="0" smtClean="0"/>
              <a:t>Total Expense			                   $1,339,114</a:t>
            </a:r>
          </a:p>
          <a:p>
            <a:pPr marL="0" indent="0">
              <a:buNone/>
            </a:pPr>
            <a:r>
              <a:rPr lang="en-US" sz="3200" dirty="0" smtClean="0"/>
              <a:t>Total Revenue	                   </a:t>
            </a:r>
            <a:r>
              <a:rPr lang="en-US" sz="3200" u="sng" dirty="0" smtClean="0">
                <a:solidFill>
                  <a:srgbClr val="FF0000"/>
                </a:solidFill>
              </a:rPr>
              <a:t>ESTIMATE</a:t>
            </a:r>
            <a:r>
              <a:rPr lang="en-US" sz="3200" u="sng" dirty="0" smtClean="0"/>
              <a:t> $1,347,484</a:t>
            </a:r>
          </a:p>
          <a:p>
            <a:pPr marL="0" indent="0">
              <a:buNone/>
            </a:pPr>
            <a:r>
              <a:rPr lang="en-US" sz="3200" dirty="0" smtClean="0"/>
              <a:t>Net Profit					                $8,370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40521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D5D5F4-A051-4E9E-820C-9002B62363C9}"/>
</file>

<file path=customXml/itemProps2.xml><?xml version="1.0" encoding="utf-8"?>
<ds:datastoreItem xmlns:ds="http://schemas.openxmlformats.org/officeDocument/2006/customXml" ds:itemID="{6FDAB6A0-0F32-4965-9E3D-62773B425855}"/>
</file>

<file path=customXml/itemProps3.xml><?xml version="1.0" encoding="utf-8"?>
<ds:datastoreItem xmlns:ds="http://schemas.openxmlformats.org/officeDocument/2006/customXml" ds:itemID="{38243E82-2FA1-43E0-9EC6-842DDAEBEA52}"/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103</TotalTime>
  <Words>247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Timberlane Food Service Program</vt:lpstr>
      <vt:lpstr>Program’s Financial Status </vt:lpstr>
      <vt:lpstr>Reasons for Loss</vt:lpstr>
      <vt:lpstr> Food Service Management Contract </vt:lpstr>
      <vt:lpstr>Options to Address Loss: </vt:lpstr>
      <vt:lpstr>Proposal to go Self Op </vt:lpstr>
      <vt:lpstr>Overview of Finances for Self Op </vt:lpstr>
    </vt:vector>
  </TitlesOfParts>
  <Company>Timberlane Regional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Timberlane Food Service 2012-2013</dc:title>
  <dc:creator>Smith, Kathleen</dc:creator>
  <cp:lastModifiedBy>Cathy Belcher</cp:lastModifiedBy>
  <cp:revision>11</cp:revision>
  <dcterms:created xsi:type="dcterms:W3CDTF">2013-04-04T20:15:50Z</dcterms:created>
  <dcterms:modified xsi:type="dcterms:W3CDTF">2013-04-04T22:19:20Z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