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64" r:id="rId4"/>
    <p:sldId id="262" r:id="rId5"/>
    <p:sldId id="265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thena\files\Wilson\NECAP\2012\NECAP%20Sped%202008-201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athena\files\Wilson\NECAP\2012\NECAP%20Sped%202008-201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athena\files\Wilson\NECAP\2012\NECAP%20Sped%202008-201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athena\files\Wilson\NECAP\2012\NECAP%20Sped%202008-20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TRSD</a:t>
            </a:r>
            <a:r>
              <a:rPr lang="en-US" baseline="0" dirty="0"/>
              <a:t> District: 2012 </a:t>
            </a:r>
            <a:r>
              <a:rPr lang="en-US" baseline="0" dirty="0" smtClean="0"/>
              <a:t>NECAP Percent Proficient </a:t>
            </a:r>
            <a:endParaRPr lang="en-US" baseline="0" dirty="0"/>
          </a:p>
          <a:p>
            <a:pPr>
              <a:defRPr/>
            </a:pPr>
            <a:r>
              <a:rPr lang="en-US" baseline="0" dirty="0"/>
              <a:t>Comparison to the State  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'April 2013 report data'!$B$119</c:f>
              <c:strCache>
                <c:ptCount val="1"/>
                <c:pt idx="0">
                  <c:v>Timberlane</c:v>
                </c:pt>
              </c:strCache>
            </c:strRef>
          </c:tx>
          <c:spPr>
            <a:solidFill>
              <a:srgbClr val="DA3438"/>
            </a:solidFill>
          </c:spPr>
          <c:cat>
            <c:strRef>
              <c:f>'April 2013 report data'!$C$118:$E$118</c:f>
              <c:strCache>
                <c:ptCount val="3"/>
                <c:pt idx="0">
                  <c:v>Reading</c:v>
                </c:pt>
                <c:pt idx="1">
                  <c:v>Math</c:v>
                </c:pt>
                <c:pt idx="2">
                  <c:v>Writing</c:v>
                </c:pt>
              </c:strCache>
            </c:strRef>
          </c:cat>
          <c:val>
            <c:numRef>
              <c:f>'April 2013 report data'!$C$119:$E$119</c:f>
              <c:numCache>
                <c:formatCode>0</c:formatCode>
                <c:ptCount val="3"/>
                <c:pt idx="0">
                  <c:v>80.599999999999994</c:v>
                </c:pt>
                <c:pt idx="1">
                  <c:v>68</c:v>
                </c:pt>
                <c:pt idx="2">
                  <c:v>58.7</c:v>
                </c:pt>
              </c:numCache>
            </c:numRef>
          </c:val>
        </c:ser>
        <c:ser>
          <c:idx val="1"/>
          <c:order val="1"/>
          <c:tx>
            <c:strRef>
              <c:f>'April 2013 report data'!$B$120</c:f>
              <c:strCache>
                <c:ptCount val="1"/>
                <c:pt idx="0">
                  <c:v>State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cat>
            <c:strRef>
              <c:f>'April 2013 report data'!$C$118:$E$118</c:f>
              <c:strCache>
                <c:ptCount val="3"/>
                <c:pt idx="0">
                  <c:v>Reading</c:v>
                </c:pt>
                <c:pt idx="1">
                  <c:v>Math</c:v>
                </c:pt>
                <c:pt idx="2">
                  <c:v>Writing</c:v>
                </c:pt>
              </c:strCache>
            </c:strRef>
          </c:cat>
          <c:val>
            <c:numRef>
              <c:f>'April 2013 report data'!$C$120:$E$120</c:f>
              <c:numCache>
                <c:formatCode>0</c:formatCode>
                <c:ptCount val="3"/>
                <c:pt idx="0">
                  <c:v>78.3</c:v>
                </c:pt>
                <c:pt idx="1">
                  <c:v>67.599999999999994</c:v>
                </c:pt>
                <c:pt idx="2">
                  <c:v>55.3</c:v>
                </c:pt>
              </c:numCache>
            </c:numRef>
          </c:val>
        </c:ser>
        <c:dLbls/>
        <c:axId val="49291264"/>
        <c:axId val="49292800"/>
      </c:barChart>
      <c:catAx>
        <c:axId val="4929126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9292800"/>
        <c:crosses val="autoZero"/>
        <c:auto val="1"/>
        <c:lblAlgn val="ctr"/>
        <c:lblOffset val="100"/>
      </c:catAx>
      <c:valAx>
        <c:axId val="49292800"/>
        <c:scaling>
          <c:orientation val="minMax"/>
          <c:max val="100"/>
          <c:min val="0"/>
        </c:scaling>
        <c:axPos val="l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Percent Proficient</a:t>
                </a:r>
              </a:p>
            </c:rich>
          </c:tx>
          <c:layout/>
        </c:title>
        <c:numFmt formatCode="0" sourceLinked="1"/>
        <c:maj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49291264"/>
        <c:crosses val="autoZero"/>
        <c:crossBetween val="between"/>
        <c:majorUnit val="10"/>
        <c:minorUnit val="5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/>
            </a:pPr>
            <a:endParaRPr lang="en-US"/>
          </a:p>
        </c:txPr>
      </c:dTable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TRSD</a:t>
            </a:r>
            <a:r>
              <a:rPr lang="en-US" baseline="0" dirty="0"/>
              <a:t> District: 2012 NECAP </a:t>
            </a:r>
            <a:r>
              <a:rPr lang="en-US" baseline="0" dirty="0" smtClean="0"/>
              <a:t>Reading</a:t>
            </a:r>
          </a:p>
          <a:p>
            <a:pPr>
              <a:defRPr/>
            </a:pPr>
            <a:r>
              <a:rPr lang="en-US" baseline="0" dirty="0" smtClean="0"/>
              <a:t>Results by level 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1"/>
          <c:order val="0"/>
          <c:tx>
            <c:strRef>
              <c:f>'April 2013 report data'!$C$73</c:f>
              <c:strCache>
                <c:ptCount val="1"/>
                <c:pt idx="0">
                  <c:v>Timberlane</c:v>
                </c:pt>
              </c:strCache>
            </c:strRef>
          </c:tx>
          <c:cat>
            <c:strRef>
              <c:f>'April 2013 report data'!$A$68:$A$71</c:f>
              <c:strCache>
                <c:ptCount val="4"/>
                <c:pt idx="0">
                  <c:v>Elem grades 3-6</c:v>
                </c:pt>
                <c:pt idx="1">
                  <c:v>Middle grades 7 &amp; 8</c:v>
                </c:pt>
                <c:pt idx="2">
                  <c:v>Secondary grade 11</c:v>
                </c:pt>
                <c:pt idx="3">
                  <c:v>District average</c:v>
                </c:pt>
              </c:strCache>
            </c:strRef>
          </c:cat>
          <c:val>
            <c:numRef>
              <c:f>'April 2013 report data'!$C$100:$C$103</c:f>
              <c:numCache>
                <c:formatCode>0</c:formatCode>
                <c:ptCount val="4"/>
                <c:pt idx="0">
                  <c:v>80.5</c:v>
                </c:pt>
                <c:pt idx="1">
                  <c:v>80.5</c:v>
                </c:pt>
                <c:pt idx="2">
                  <c:v>81</c:v>
                </c:pt>
                <c:pt idx="3">
                  <c:v>80.571428571428555</c:v>
                </c:pt>
              </c:numCache>
            </c:numRef>
          </c:val>
        </c:ser>
        <c:ser>
          <c:idx val="2"/>
          <c:order val="1"/>
          <c:tx>
            <c:strRef>
              <c:f>'April 2013 report data'!$D$73</c:f>
              <c:strCache>
                <c:ptCount val="1"/>
                <c:pt idx="0">
                  <c:v>State </c:v>
                </c:pt>
              </c:strCache>
            </c:strRef>
          </c:tx>
          <c:cat>
            <c:strRef>
              <c:f>'April 2013 report data'!$A$68:$A$71</c:f>
              <c:strCache>
                <c:ptCount val="4"/>
                <c:pt idx="0">
                  <c:v>Elem grades 3-6</c:v>
                </c:pt>
                <c:pt idx="1">
                  <c:v>Middle grades 7 &amp; 8</c:v>
                </c:pt>
                <c:pt idx="2">
                  <c:v>Secondary grade 11</c:v>
                </c:pt>
                <c:pt idx="3">
                  <c:v>District average</c:v>
                </c:pt>
              </c:strCache>
            </c:strRef>
          </c:cat>
          <c:val>
            <c:numRef>
              <c:f>'April 2013 report data'!$D$100:$D$103</c:f>
              <c:numCache>
                <c:formatCode>0</c:formatCode>
                <c:ptCount val="4"/>
                <c:pt idx="0">
                  <c:v>78</c:v>
                </c:pt>
                <c:pt idx="1">
                  <c:v>79.5</c:v>
                </c:pt>
                <c:pt idx="2">
                  <c:v>77</c:v>
                </c:pt>
                <c:pt idx="3">
                  <c:v>78.285714285714292</c:v>
                </c:pt>
              </c:numCache>
            </c:numRef>
          </c:val>
        </c:ser>
        <c:dLbls/>
        <c:axId val="49332992"/>
        <c:axId val="49334528"/>
      </c:barChart>
      <c:catAx>
        <c:axId val="4933299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9334528"/>
        <c:crosses val="autoZero"/>
        <c:auto val="1"/>
        <c:lblAlgn val="ctr"/>
        <c:lblOffset val="100"/>
      </c:catAx>
      <c:valAx>
        <c:axId val="49334528"/>
        <c:scaling>
          <c:orientation val="minMax"/>
          <c:max val="100"/>
        </c:scaling>
        <c:axPos val="l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Percent Proficient</a:t>
                </a:r>
              </a:p>
            </c:rich>
          </c:tx>
          <c:layout/>
        </c:title>
        <c:numFmt formatCode="0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9332992"/>
        <c:crosses val="autoZero"/>
        <c:crossBetween val="between"/>
        <c:majorUnit val="10"/>
        <c:minorUnit val="0.2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TRSD</a:t>
            </a:r>
            <a:r>
              <a:rPr lang="en-US" baseline="0" dirty="0"/>
              <a:t> District: 2012 NECAP </a:t>
            </a:r>
            <a:r>
              <a:rPr lang="en-US" baseline="0" dirty="0" smtClean="0"/>
              <a:t>Math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 smtClean="0">
                <a:effectLst/>
              </a:rPr>
              <a:t>Results by level </a:t>
            </a:r>
            <a:endParaRPr lang="en-US" dirty="0" smtClean="0">
              <a:effectLst/>
            </a:endParaRPr>
          </a:p>
        </c:rich>
      </c:tx>
      <c:layout/>
    </c:title>
    <c:plotArea>
      <c:layout/>
      <c:barChart>
        <c:barDir val="col"/>
        <c:grouping val="clustered"/>
        <c:ser>
          <c:idx val="1"/>
          <c:order val="0"/>
          <c:tx>
            <c:strRef>
              <c:f>'April 2013 report data'!$C$73</c:f>
              <c:strCache>
                <c:ptCount val="1"/>
                <c:pt idx="0">
                  <c:v>Timberlane</c:v>
                </c:pt>
              </c:strCache>
            </c:strRef>
          </c:tx>
          <c:cat>
            <c:strRef>
              <c:f>'April 2013 report data'!$A$81:$A$84</c:f>
              <c:strCache>
                <c:ptCount val="4"/>
                <c:pt idx="0">
                  <c:v>Elem grades 3-6</c:v>
                </c:pt>
                <c:pt idx="1">
                  <c:v>Middle grades 7 &amp; 8</c:v>
                </c:pt>
                <c:pt idx="2">
                  <c:v>Secondary grade 11</c:v>
                </c:pt>
                <c:pt idx="3">
                  <c:v>District average</c:v>
                </c:pt>
              </c:strCache>
            </c:strRef>
          </c:cat>
          <c:val>
            <c:numRef>
              <c:f>'April 2013 report data'!$C$113:$C$116</c:f>
              <c:numCache>
                <c:formatCode>0</c:formatCode>
                <c:ptCount val="4"/>
                <c:pt idx="0">
                  <c:v>75</c:v>
                </c:pt>
                <c:pt idx="1">
                  <c:v>68</c:v>
                </c:pt>
                <c:pt idx="2" formatCode="General">
                  <c:v>40</c:v>
                </c:pt>
                <c:pt idx="3">
                  <c:v>68</c:v>
                </c:pt>
              </c:numCache>
            </c:numRef>
          </c:val>
        </c:ser>
        <c:ser>
          <c:idx val="2"/>
          <c:order val="1"/>
          <c:tx>
            <c:strRef>
              <c:f>'April 2013 report data'!$D$73</c:f>
              <c:strCache>
                <c:ptCount val="1"/>
                <c:pt idx="0">
                  <c:v>State </c:v>
                </c:pt>
              </c:strCache>
            </c:strRef>
          </c:tx>
          <c:cat>
            <c:strRef>
              <c:f>'April 2013 report data'!$A$81:$A$84</c:f>
              <c:strCache>
                <c:ptCount val="4"/>
                <c:pt idx="0">
                  <c:v>Elem grades 3-6</c:v>
                </c:pt>
                <c:pt idx="1">
                  <c:v>Middle grades 7 &amp; 8</c:v>
                </c:pt>
                <c:pt idx="2">
                  <c:v>Secondary grade 11</c:v>
                </c:pt>
                <c:pt idx="3">
                  <c:v>District average</c:v>
                </c:pt>
              </c:strCache>
            </c:strRef>
          </c:cat>
          <c:val>
            <c:numRef>
              <c:f>'April 2013 report data'!$D$113:$D$116</c:f>
              <c:numCache>
                <c:formatCode>0</c:formatCode>
                <c:ptCount val="4"/>
                <c:pt idx="0">
                  <c:v>74.75</c:v>
                </c:pt>
                <c:pt idx="1">
                  <c:v>68.5</c:v>
                </c:pt>
                <c:pt idx="2" formatCode="General">
                  <c:v>37</c:v>
                </c:pt>
                <c:pt idx="3">
                  <c:v>67.571428571428555</c:v>
                </c:pt>
              </c:numCache>
            </c:numRef>
          </c:val>
        </c:ser>
        <c:dLbls/>
        <c:axId val="48993792"/>
        <c:axId val="48995328"/>
      </c:barChart>
      <c:catAx>
        <c:axId val="4899379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8995328"/>
        <c:crosses val="autoZero"/>
        <c:auto val="1"/>
        <c:lblAlgn val="ctr"/>
        <c:lblOffset val="100"/>
      </c:catAx>
      <c:valAx>
        <c:axId val="48995328"/>
        <c:scaling>
          <c:orientation val="minMax"/>
          <c:max val="100"/>
        </c:scaling>
        <c:axPos val="l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Percent</a:t>
                </a:r>
                <a:r>
                  <a:rPr lang="en-US" sz="1200" baseline="0"/>
                  <a:t> Proficient</a:t>
                </a:r>
                <a:endParaRPr lang="en-US" sz="1200"/>
              </a:p>
            </c:rich>
          </c:tx>
          <c:layout/>
        </c:title>
        <c:numFmt formatCode="0" sourceLinked="0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8993792"/>
        <c:crosses val="autoZero"/>
        <c:crossBetween val="between"/>
        <c:majorUnit val="10"/>
        <c:minorUnit val="1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TRSD</a:t>
            </a:r>
            <a:r>
              <a:rPr lang="en-US" baseline="0" dirty="0"/>
              <a:t> District: 2012 NECAP </a:t>
            </a:r>
            <a:r>
              <a:rPr lang="en-US" baseline="0" dirty="0" smtClean="0"/>
              <a:t>Writing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 smtClean="0">
                <a:effectLst/>
              </a:rPr>
              <a:t>Results by level </a:t>
            </a:r>
            <a:endParaRPr lang="en-US" dirty="0" smtClean="0">
              <a:effectLst/>
            </a:endParaRPr>
          </a:p>
        </c:rich>
      </c:tx>
      <c:layout/>
    </c:title>
    <c:plotArea>
      <c:layout/>
      <c:barChart>
        <c:barDir val="col"/>
        <c:grouping val="clustered"/>
        <c:ser>
          <c:idx val="1"/>
          <c:order val="0"/>
          <c:tx>
            <c:strRef>
              <c:f>'April 2013 report data'!$H$91</c:f>
              <c:strCache>
                <c:ptCount val="1"/>
                <c:pt idx="0">
                  <c:v>Timberlane</c:v>
                </c:pt>
              </c:strCache>
            </c:strRef>
          </c:tx>
          <c:cat>
            <c:strRef>
              <c:f>'April 2013 report data'!$G$92:$G$95</c:f>
              <c:strCache>
                <c:ptCount val="4"/>
                <c:pt idx="0">
                  <c:v>Grade 5</c:v>
                </c:pt>
                <c:pt idx="1">
                  <c:v>Grade 8</c:v>
                </c:pt>
                <c:pt idx="2">
                  <c:v>Grade 11</c:v>
                </c:pt>
                <c:pt idx="3">
                  <c:v>District Avg.</c:v>
                </c:pt>
              </c:strCache>
            </c:strRef>
          </c:cat>
          <c:val>
            <c:numRef>
              <c:f>'April 2013 report data'!$H$92:$H$95</c:f>
              <c:numCache>
                <c:formatCode>General</c:formatCode>
                <c:ptCount val="4"/>
                <c:pt idx="0">
                  <c:v>60</c:v>
                </c:pt>
                <c:pt idx="1">
                  <c:v>64</c:v>
                </c:pt>
                <c:pt idx="2">
                  <c:v>52</c:v>
                </c:pt>
                <c:pt idx="3" formatCode="0">
                  <c:v>58.66666666666665</c:v>
                </c:pt>
              </c:numCache>
            </c:numRef>
          </c:val>
        </c:ser>
        <c:ser>
          <c:idx val="2"/>
          <c:order val="1"/>
          <c:tx>
            <c:strRef>
              <c:f>'April 2013 report data'!$I$91</c:f>
              <c:strCache>
                <c:ptCount val="1"/>
                <c:pt idx="0">
                  <c:v>State </c:v>
                </c:pt>
              </c:strCache>
            </c:strRef>
          </c:tx>
          <c:cat>
            <c:strRef>
              <c:f>'April 2013 report data'!$G$92:$G$95</c:f>
              <c:strCache>
                <c:ptCount val="4"/>
                <c:pt idx="0">
                  <c:v>Grade 5</c:v>
                </c:pt>
                <c:pt idx="1">
                  <c:v>Grade 8</c:v>
                </c:pt>
                <c:pt idx="2">
                  <c:v>Grade 11</c:v>
                </c:pt>
                <c:pt idx="3">
                  <c:v>District Avg.</c:v>
                </c:pt>
              </c:strCache>
            </c:strRef>
          </c:cat>
          <c:val>
            <c:numRef>
              <c:f>'April 2013 report data'!$I$92:$I$95</c:f>
              <c:numCache>
                <c:formatCode>General</c:formatCode>
                <c:ptCount val="4"/>
                <c:pt idx="0">
                  <c:v>58</c:v>
                </c:pt>
                <c:pt idx="1">
                  <c:v>67</c:v>
                </c:pt>
                <c:pt idx="2">
                  <c:v>41</c:v>
                </c:pt>
                <c:pt idx="3" formatCode="0">
                  <c:v>55.333333333333336</c:v>
                </c:pt>
              </c:numCache>
            </c:numRef>
          </c:val>
        </c:ser>
        <c:dLbls/>
        <c:axId val="49387776"/>
        <c:axId val="49401856"/>
      </c:barChart>
      <c:catAx>
        <c:axId val="4938777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9401856"/>
        <c:crosses val="autoZero"/>
        <c:auto val="1"/>
        <c:lblAlgn val="ctr"/>
        <c:lblOffset val="100"/>
      </c:catAx>
      <c:valAx>
        <c:axId val="49401856"/>
        <c:scaling>
          <c:orientation val="minMax"/>
          <c:max val="100"/>
        </c:scaling>
        <c:axPos val="l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Percent</a:t>
                </a:r>
                <a:r>
                  <a:rPr lang="en-US" sz="1200" baseline="0"/>
                  <a:t> Proficient</a:t>
                </a:r>
                <a:endParaRPr lang="en-US" sz="1200"/>
              </a:p>
            </c:rich>
          </c:tx>
          <c:layout/>
        </c:title>
        <c:numFmt formatCode="0" sourceLinked="0"/>
        <c:maj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9387776"/>
        <c:crosses val="autoZero"/>
        <c:crossBetween val="between"/>
        <c:majorUnit val="10"/>
        <c:minorUnit val="1"/>
      </c:valAx>
      <c:dTable>
        <c:showHorzBorder val="1"/>
        <c:showVertBorder val="1"/>
        <c:showOutline val="1"/>
        <c:showKeys val="1"/>
      </c:dTable>
    </c:plotArea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09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5206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7363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6969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2562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40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8838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2396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9093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5510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F197-1702-47AE-83C0-C6E965EAA233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924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2F197-1702-47AE-83C0-C6E965EAA233}" type="datetimeFigureOut">
              <a:rPr lang="en-US" smtClean="0"/>
              <a:pPr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E2842-3542-4CB5-8154-28BEF4DAD9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7401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Timberlane Regional School District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2012 NECAP Results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(test taken October 2012)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0358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206623749"/>
              </p:ext>
            </p:extLst>
          </p:nvPr>
        </p:nvGraphicFramePr>
        <p:xfrm>
          <a:off x="609600" y="381000"/>
          <a:ext cx="8077200" cy="6026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151619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160330892"/>
              </p:ext>
            </p:extLst>
          </p:nvPr>
        </p:nvGraphicFramePr>
        <p:xfrm>
          <a:off x="1073150" y="628650"/>
          <a:ext cx="6997700" cy="5600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182995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040961833"/>
              </p:ext>
            </p:extLst>
          </p:nvPr>
        </p:nvGraphicFramePr>
        <p:xfrm>
          <a:off x="1098550" y="771525"/>
          <a:ext cx="6946900" cy="5314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231049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64306360"/>
              </p:ext>
            </p:extLst>
          </p:nvPr>
        </p:nvGraphicFramePr>
        <p:xfrm>
          <a:off x="1098550" y="771525"/>
          <a:ext cx="6946900" cy="5314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834787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Props1.xml><?xml version="1.0" encoding="utf-8"?>
<ds:datastoreItem xmlns:ds="http://schemas.openxmlformats.org/officeDocument/2006/customXml" ds:itemID="{17FEC0D7-11E3-4777-A9D5-5BB46982FBBD}"/>
</file>

<file path=customXml/itemProps2.xml><?xml version="1.0" encoding="utf-8"?>
<ds:datastoreItem xmlns:ds="http://schemas.openxmlformats.org/officeDocument/2006/customXml" ds:itemID="{4705775D-67DB-4223-BC74-0E7BAE15F598}"/>
</file>

<file path=customXml/itemProps3.xml><?xml version="1.0" encoding="utf-8"?>
<ds:datastoreItem xmlns:ds="http://schemas.openxmlformats.org/officeDocument/2006/customXml" ds:itemID="{B31C5FFE-4197-4CDF-B5BF-4CE99FF78815}"/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59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Timberlane Regional School District</vt:lpstr>
      <vt:lpstr>Slide 2</vt:lpstr>
      <vt:lpstr>Slide 3</vt:lpstr>
      <vt:lpstr>Slide 4</vt:lpstr>
      <vt:lpstr>Slide 5</vt:lpstr>
    </vt:vector>
  </TitlesOfParts>
  <Company>Timberlane Regional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Wilson, Roxanne</dc:creator>
  <cp:lastModifiedBy>Cathy Belcher</cp:lastModifiedBy>
  <cp:revision>5</cp:revision>
  <cp:lastPrinted>2013-04-15T17:22:38Z</cp:lastPrinted>
  <dcterms:created xsi:type="dcterms:W3CDTF">2013-04-15T16:44:44Z</dcterms:created>
  <dcterms:modified xsi:type="dcterms:W3CDTF">2013-04-29T13:03:12Z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