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457" y="3365899"/>
            <a:ext cx="7196328" cy="1470025"/>
          </a:xfrm>
        </p:spPr>
        <p:txBody>
          <a:bodyPr/>
          <a:lstStyle/>
          <a:p>
            <a:r>
              <a:rPr lang="en-US" dirty="0" smtClean="0"/>
              <a:t>The Pollard Greenhouse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977" y="4961805"/>
            <a:ext cx="7196328" cy="987552"/>
          </a:xfrm>
        </p:spPr>
        <p:txBody>
          <a:bodyPr/>
          <a:lstStyle/>
          <a:p>
            <a:r>
              <a:rPr lang="en-US" dirty="0" smtClean="0"/>
              <a:t>Bryce Whittaker’s Eagle Community Service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3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was a wonderful learning experience for me, and I thank EVERYONE who was involved for their support and confidence in me!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6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of Final Product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Manufactured by SunGlo. This kit is TOP of the line.</a:t>
            </a:r>
          </a:p>
          <a:p>
            <a:pPr lvl="1"/>
            <a:r>
              <a:rPr lang="en-US" dirty="0" smtClean="0"/>
              <a:t>Manufactured in USA (Seattle)	</a:t>
            </a:r>
          </a:p>
          <a:p>
            <a:pPr lvl="1"/>
            <a:r>
              <a:rPr lang="en-US" dirty="0" smtClean="0"/>
              <a:t>17.5 </a:t>
            </a:r>
            <a:r>
              <a:rPr lang="en-US" dirty="0"/>
              <a:t>feet by 7.5 feet, approximately 8 feet </a:t>
            </a:r>
            <a:r>
              <a:rPr lang="en-US" dirty="0" smtClean="0"/>
              <a:t>tall</a:t>
            </a:r>
          </a:p>
          <a:p>
            <a:pPr lvl="1"/>
            <a:r>
              <a:rPr lang="en-US" dirty="0" smtClean="0"/>
              <a:t>12 Year Factory Warranty</a:t>
            </a:r>
          </a:p>
          <a:p>
            <a:pPr lvl="1"/>
            <a:r>
              <a:rPr lang="en-US" dirty="0" smtClean="0"/>
              <a:t>All panels are double layer, acrylic/polycarbonate and will not yellow over the years!</a:t>
            </a:r>
          </a:p>
          <a:p>
            <a:pPr lvl="1"/>
            <a:r>
              <a:rPr lang="en-US" dirty="0" smtClean="0"/>
              <a:t>Snow Load and Wind Sheer Rated… And Baseball Proof!</a:t>
            </a:r>
          </a:p>
          <a:p>
            <a:r>
              <a:rPr lang="en-US" dirty="0" smtClean="0"/>
              <a:t>Construction… </a:t>
            </a:r>
          </a:p>
          <a:p>
            <a:pPr lvl="1"/>
            <a:r>
              <a:rPr lang="en-US" dirty="0" smtClean="0"/>
              <a:t>Start…..FIRST day of April Vacation</a:t>
            </a:r>
          </a:p>
          <a:p>
            <a:pPr lvl="1"/>
            <a:r>
              <a:rPr lang="en-US" dirty="0" smtClean="0"/>
              <a:t> Finish – LAST day of April Vacation</a:t>
            </a:r>
          </a:p>
          <a:p>
            <a:pPr lvl="1"/>
            <a:r>
              <a:rPr lang="en-US" dirty="0" smtClean="0"/>
              <a:t>This timeline was critical as we did not want </a:t>
            </a:r>
            <a:r>
              <a:rPr lang="en-US" b="1" dirty="0" smtClean="0">
                <a:solidFill>
                  <a:srgbClr val="FF0000"/>
                </a:solidFill>
              </a:rPr>
              <a:t>an open construction site </a:t>
            </a:r>
            <a:r>
              <a:rPr lang="en-US" dirty="0" smtClean="0"/>
              <a:t>when school reopened.</a:t>
            </a:r>
          </a:p>
          <a:p>
            <a:pPr lvl="1"/>
            <a:r>
              <a:rPr lang="en-US" dirty="0" smtClean="0"/>
              <a:t>Greenhouse took approximately150 man hours to build!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6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Competed, and Perfect!</a:t>
            </a:r>
            <a:endParaRPr lang="en-US" dirty="0"/>
          </a:p>
        </p:txBody>
      </p:sp>
      <p:pic>
        <p:nvPicPr>
          <p:cNvPr id="3" name="Picture 2" descr="DSC079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74" y="2149169"/>
            <a:ext cx="7486120" cy="4216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54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Officially Unveiled and Turned Over to Pollard School on May 7!</a:t>
            </a:r>
            <a:endParaRPr lang="en-US" sz="3600" dirty="0"/>
          </a:p>
        </p:txBody>
      </p:sp>
      <p:pic>
        <p:nvPicPr>
          <p:cNvPr id="6" name="Content Placeholder 5" descr="DSC080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1" b="1221"/>
          <a:stretch>
            <a:fillRect/>
          </a:stretch>
        </p:blipFill>
        <p:spPr>
          <a:xfrm>
            <a:off x="982680" y="1747323"/>
            <a:ext cx="3630134" cy="199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2D6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080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568" y="1747323"/>
            <a:ext cx="3540648" cy="199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2D6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SC0802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603" y="3815854"/>
            <a:ext cx="4993930" cy="2812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2D6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89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Along The Way</a:t>
            </a:r>
            <a:br>
              <a:rPr lang="en-US" dirty="0" smtClean="0"/>
            </a:br>
            <a:r>
              <a:rPr lang="en-US" sz="2000" dirty="0" smtClean="0"/>
              <a:t>There were some long days, but the helpers were </a:t>
            </a:r>
            <a:r>
              <a:rPr lang="en-US" sz="2000" b="1" dirty="0" smtClean="0"/>
              <a:t>GREAT!</a:t>
            </a:r>
            <a:endParaRPr lang="en-US" sz="4400" b="1" dirty="0"/>
          </a:p>
        </p:txBody>
      </p:sp>
      <p:pic>
        <p:nvPicPr>
          <p:cNvPr id="3" name="Picture 2" descr="DSC079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11" y="2028569"/>
            <a:ext cx="4107188" cy="2313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SC079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035" y="1946868"/>
            <a:ext cx="3345112" cy="1884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SC0797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8755" y="4257669"/>
            <a:ext cx="3978839" cy="2241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0786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821" y="4848760"/>
            <a:ext cx="2908656" cy="1638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Raising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I was able to raise over $5,0000 thanks to some very generous people and organizations!</a:t>
            </a:r>
          </a:p>
          <a:p>
            <a:pPr lvl="2"/>
            <a:r>
              <a:rPr lang="en-US" dirty="0" smtClean="0"/>
              <a:t>Flamingo Drive – grossed $1,326.00!</a:t>
            </a:r>
          </a:p>
          <a:p>
            <a:pPr lvl="2"/>
            <a:r>
              <a:rPr lang="en-US" dirty="0" smtClean="0"/>
              <a:t>Pollard Yard Sale  brought in $1,067.18!</a:t>
            </a:r>
          </a:p>
          <a:p>
            <a:pPr lvl="2"/>
            <a:r>
              <a:rPr lang="en-US" dirty="0" smtClean="0"/>
              <a:t>The Pollard PTA contributed $1,000.00!</a:t>
            </a:r>
          </a:p>
          <a:p>
            <a:pPr lvl="2"/>
            <a:r>
              <a:rPr lang="en-US" dirty="0" smtClean="0"/>
              <a:t>Pollard Teachers Jeans Days added $897.00</a:t>
            </a:r>
          </a:p>
          <a:p>
            <a:pPr lvl="2"/>
            <a:r>
              <a:rPr lang="en-US" dirty="0" smtClean="0"/>
              <a:t>Presentation to Lions Club added $500.00</a:t>
            </a:r>
          </a:p>
          <a:p>
            <a:pPr lvl="2"/>
            <a:r>
              <a:rPr lang="en-US" dirty="0" smtClean="0"/>
              <a:t>Presentation to K of C added $300.00</a:t>
            </a:r>
          </a:p>
          <a:p>
            <a:pPr lvl="2"/>
            <a:r>
              <a:rPr lang="en-US" dirty="0" smtClean="0"/>
              <a:t>Home Depot contributed building supplies valued at $200.00 or more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84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Originally budgeted for $3,500.  After learning about snow load concerns, a new budget for $5,000 was developed as we needed </a:t>
            </a:r>
            <a:r>
              <a:rPr lang="en-US" u="sng" dirty="0" smtClean="0"/>
              <a:t>a different class of greenhouse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I came in very close to budget.  I was able to </a:t>
            </a:r>
            <a:r>
              <a:rPr lang="en-US" b="1" u="sng" dirty="0" smtClean="0"/>
              <a:t>raise $5,115.18</a:t>
            </a:r>
            <a:r>
              <a:rPr lang="en-US" dirty="0" smtClean="0"/>
              <a:t>, against a final cost of $5,388.68 (includes everything)</a:t>
            </a:r>
          </a:p>
          <a:p>
            <a:r>
              <a:rPr lang="en-US" dirty="0" smtClean="0"/>
              <a:t>The majority of the overage was due to an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emergency shipping charge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from the factory.</a:t>
            </a:r>
            <a:r>
              <a:rPr lang="en-US" dirty="0" smtClean="0"/>
              <a:t> This was needed in order to </a:t>
            </a:r>
            <a:r>
              <a:rPr lang="en-US" u="sng" dirty="0" smtClean="0"/>
              <a:t>ensure the construction was complete before April vacation ended.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95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my last visit in August, this board approved the project, and told me that if I needed help with funding, bring in the exact amount needed to a future meeting for consideration, and here I am!</a:t>
            </a:r>
          </a:p>
          <a:p>
            <a:r>
              <a:rPr lang="en-US" dirty="0" smtClean="0"/>
              <a:t>I am hoping that this board might agree to help fund the remainder of this project to zero out my balance sheet.</a:t>
            </a:r>
          </a:p>
          <a:p>
            <a:r>
              <a:rPr lang="en-US" dirty="0" smtClean="0"/>
              <a:t>I am asking for $</a:t>
            </a:r>
            <a:r>
              <a:rPr lang="en-US" b="1" u="sng" dirty="0" smtClean="0"/>
              <a:t>288.50</a:t>
            </a:r>
            <a:r>
              <a:rPr lang="en-US" dirty="0" smtClean="0"/>
              <a:t>, this is money that had to be spent at the last minute to guarantee completion on time</a:t>
            </a:r>
          </a:p>
          <a:p>
            <a:r>
              <a:rPr lang="en-US" dirty="0" smtClean="0"/>
              <a:t>I have a balance sheet slide next, and will also pass out a copy of the project balance sheet for your records.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dirty="0" smtClean="0"/>
              <a:t>Budget -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96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863" y="2070846"/>
            <a:ext cx="2598181" cy="1991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The Balance Sheet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13-05-14 at 9.15.0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059" y="0"/>
            <a:ext cx="516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Props1.xml><?xml version="1.0" encoding="utf-8"?>
<ds:datastoreItem xmlns:ds="http://schemas.openxmlformats.org/officeDocument/2006/customXml" ds:itemID="{E4D1AA05-2B6C-4367-A0A7-C09F3C69319B}"/>
</file>

<file path=customXml/itemProps2.xml><?xml version="1.0" encoding="utf-8"?>
<ds:datastoreItem xmlns:ds="http://schemas.openxmlformats.org/officeDocument/2006/customXml" ds:itemID="{715CE6F1-E74C-4DC2-8676-DE7EB579C127}"/>
</file>

<file path=customXml/itemProps3.xml><?xml version="1.0" encoding="utf-8"?>
<ds:datastoreItem xmlns:ds="http://schemas.openxmlformats.org/officeDocument/2006/customXml" ds:itemID="{1369C27B-3BBD-4E08-940F-6EE659C9CEDE}"/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106</TotalTime>
  <Words>363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Habitat</vt:lpstr>
      <vt:lpstr>The Pollard Greenhouse</vt:lpstr>
      <vt:lpstr>Specifications of Final Product</vt:lpstr>
      <vt:lpstr>Competed, and Perfect!</vt:lpstr>
      <vt:lpstr>Officially Unveiled and Turned Over to Pollard School on May 7!</vt:lpstr>
      <vt:lpstr>Photos Along The Way There were some long days, but the helpers were GREAT!</vt:lpstr>
      <vt:lpstr>Fund Raising Efforts</vt:lpstr>
      <vt:lpstr>Budget</vt:lpstr>
      <vt:lpstr>Budget - continued</vt:lpstr>
      <vt:lpstr>Slide 9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Pollard Greenhouse</dc:title>
  <dc:creator>Craig Whittaker</dc:creator>
  <cp:lastModifiedBy>Cathy Belcher</cp:lastModifiedBy>
  <cp:revision>12</cp:revision>
  <dcterms:created xsi:type="dcterms:W3CDTF">2013-05-15T00:19:15Z</dcterms:created>
  <dcterms:modified xsi:type="dcterms:W3CDTF">2013-05-15T14:03:56Z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