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2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11E151-7476-4E36-B122-7E0C40495F64}"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5C478-FDCB-4E02-A7AA-1C62140D1DC0}"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E151-7476-4E36-B122-7E0C40495F64}"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11E151-7476-4E36-B122-7E0C40495F64}"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E151-7476-4E36-B122-7E0C40495F64}"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11E151-7476-4E36-B122-7E0C40495F64}" type="datetimeFigureOut">
              <a:rPr lang="en-US" smtClean="0"/>
              <a:pPr/>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5C478-FDCB-4E02-A7AA-1C62140D1DC0}"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11E151-7476-4E36-B122-7E0C40495F64}"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11E151-7476-4E36-B122-7E0C40495F64}" type="datetimeFigureOut">
              <a:rPr lang="en-US" smtClean="0"/>
              <a:pPr/>
              <a:t>5/16/2013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F5C478-FDCB-4E02-A7AA-1C62140D1DC0}"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11E151-7476-4E36-B122-7E0C40495F64}" type="datetimeFigureOut">
              <a:rPr lang="en-US" smtClean="0"/>
              <a:pPr/>
              <a:t>5/16/2013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11E151-7476-4E36-B122-7E0C40495F64}" type="datetimeFigureOut">
              <a:rPr lang="en-US" smtClean="0"/>
              <a:pPr/>
              <a:t>5/16/2013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11E151-7476-4E36-B122-7E0C40495F64}"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5C478-FDCB-4E02-A7AA-1C62140D1DC0}"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11E151-7476-4E36-B122-7E0C40495F64}" type="datetimeFigureOut">
              <a:rPr lang="en-US" smtClean="0"/>
              <a:pPr/>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5C478-FDCB-4E02-A7AA-1C62140D1D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F11E151-7476-4E36-B122-7E0C40495F64}" type="datetimeFigureOut">
              <a:rPr lang="en-US" smtClean="0"/>
              <a:pPr/>
              <a:t>5/16/2013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EF5C478-FDCB-4E02-A7AA-1C62140D1D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848600" cy="1927225"/>
          </a:xfrm>
        </p:spPr>
        <p:txBody>
          <a:bodyPr>
            <a:normAutofit fontScale="90000"/>
          </a:bodyPr>
          <a:lstStyle/>
          <a:p>
            <a:pPr algn="ctr"/>
            <a:r>
              <a:rPr lang="en-US" sz="3600" b="1" u="sng" dirty="0"/>
              <a:t>Standards Based Report </a:t>
            </a:r>
            <a:r>
              <a:rPr lang="en-US" sz="3600" b="1" u="sng" dirty="0" smtClean="0"/>
              <a:t>Card</a:t>
            </a:r>
            <a:br>
              <a:rPr lang="en-US" sz="3600" b="1" u="sng" dirty="0" smtClean="0"/>
            </a:br>
            <a:r>
              <a:rPr lang="en-US" sz="3600" b="1" u="sng" dirty="0"/>
              <a:t/>
            </a:r>
            <a:br>
              <a:rPr lang="en-US" sz="3600" b="1" u="sng" dirty="0"/>
            </a:br>
            <a:r>
              <a:rPr lang="en-US" sz="3600" b="1" u="sng" dirty="0" smtClean="0"/>
              <a:t> 2012/13 Survey </a:t>
            </a:r>
            <a:r>
              <a:rPr lang="en-US" sz="3600" b="1" u="sng" dirty="0"/>
              <a:t>Overview</a:t>
            </a:r>
            <a:r>
              <a:rPr lang="en-US" dirty="0"/>
              <a:t/>
            </a:r>
            <a:br>
              <a:rPr lang="en-US" dirty="0"/>
            </a:br>
            <a:endParaRPr lang="en-US" dirty="0"/>
          </a:p>
        </p:txBody>
      </p:sp>
    </p:spTree>
    <p:extLst>
      <p:ext uri="{BB962C8B-B14F-4D97-AF65-F5344CB8AC3E}">
        <p14:creationId xmlns:p14="http://schemas.microsoft.com/office/powerpoint/2010/main" xmlns="" val="1215668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Moving Forward</a:t>
            </a:r>
            <a:endParaRPr lang="en-US" dirty="0"/>
          </a:p>
        </p:txBody>
      </p:sp>
      <p:sp>
        <p:nvSpPr>
          <p:cNvPr id="5" name="Content Placeholder 4"/>
          <p:cNvSpPr>
            <a:spLocks noGrp="1"/>
          </p:cNvSpPr>
          <p:nvPr>
            <p:ph idx="1"/>
          </p:nvPr>
        </p:nvSpPr>
        <p:spPr>
          <a:xfrm>
            <a:off x="457200" y="1600200"/>
            <a:ext cx="8229600" cy="4800600"/>
          </a:xfrm>
        </p:spPr>
        <p:txBody>
          <a:bodyPr>
            <a:normAutofit/>
          </a:bodyPr>
          <a:lstStyle/>
          <a:p>
            <a:r>
              <a:rPr lang="en-US" sz="2000" dirty="0" smtClean="0"/>
              <a:t>Based on the feedback from this survey principals from Middle and High School, the Director of Guidance, Academic Deans, the Middle School Curriculum Coordinator, and the Director of Secondary Education will come together to discuss continuity from grades 6-12 on the following issues:</a:t>
            </a:r>
          </a:p>
          <a:p>
            <a:pPr marL="0" indent="0">
              <a:buNone/>
            </a:pPr>
            <a:endParaRPr lang="en-US" sz="2000" dirty="0" smtClean="0"/>
          </a:p>
          <a:p>
            <a:pPr lvl="1"/>
            <a:r>
              <a:rPr lang="en-US" b="1" dirty="0" smtClean="0"/>
              <a:t>Design of the Report Card</a:t>
            </a:r>
          </a:p>
          <a:p>
            <a:pPr lvl="1"/>
            <a:r>
              <a:rPr lang="en-US" b="1" dirty="0" smtClean="0"/>
              <a:t>Curriculum Alignment</a:t>
            </a:r>
          </a:p>
          <a:p>
            <a:pPr lvl="1"/>
            <a:r>
              <a:rPr lang="en-US" b="1" dirty="0" smtClean="0"/>
              <a:t>Homework Policy</a:t>
            </a:r>
          </a:p>
          <a:p>
            <a:pPr lvl="1"/>
            <a:r>
              <a:rPr lang="en-US" b="1" dirty="0" smtClean="0"/>
              <a:t>Re-Learning/Re-Take Policy</a:t>
            </a:r>
          </a:p>
          <a:p>
            <a:pPr lvl="1"/>
            <a:r>
              <a:rPr lang="en-US" b="1" dirty="0" smtClean="0"/>
              <a:t>Consistency of Rubric Language</a:t>
            </a:r>
          </a:p>
        </p:txBody>
      </p:sp>
    </p:spTree>
    <p:extLst>
      <p:ext uri="{BB962C8B-B14F-4D97-AF65-F5344CB8AC3E}">
        <p14:creationId xmlns:p14="http://schemas.microsoft.com/office/powerpoint/2010/main" xmlns="" val="1502495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Purpose</a:t>
            </a:r>
            <a:endParaRPr lang="en-US" dirty="0"/>
          </a:p>
        </p:txBody>
      </p:sp>
      <p:sp>
        <p:nvSpPr>
          <p:cNvPr id="3" name="Content Placeholder 2"/>
          <p:cNvSpPr>
            <a:spLocks noGrp="1"/>
          </p:cNvSpPr>
          <p:nvPr>
            <p:ph idx="1"/>
          </p:nvPr>
        </p:nvSpPr>
        <p:spPr/>
        <p:txBody>
          <a:bodyPr/>
          <a:lstStyle/>
          <a:p>
            <a:r>
              <a:rPr lang="en-US" dirty="0" smtClean="0"/>
              <a:t>The </a:t>
            </a:r>
            <a:r>
              <a:rPr lang="en-US" dirty="0"/>
              <a:t>survey was given to determine the level of understanding among students, parents, and teachers regarding the Standards Based Report Card. </a:t>
            </a:r>
          </a:p>
        </p:txBody>
      </p:sp>
    </p:spTree>
    <p:extLst>
      <p:ext uri="{BB962C8B-B14F-4D97-AF65-F5344CB8AC3E}">
        <p14:creationId xmlns:p14="http://schemas.microsoft.com/office/powerpoint/2010/main" xmlns="" val="2044908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Survey Participants</a:t>
            </a:r>
            <a:endParaRPr lang="en-US" dirty="0"/>
          </a:p>
        </p:txBody>
      </p:sp>
      <p:sp>
        <p:nvSpPr>
          <p:cNvPr id="3" name="Content Placeholder 2"/>
          <p:cNvSpPr>
            <a:spLocks noGrp="1"/>
          </p:cNvSpPr>
          <p:nvPr>
            <p:ph idx="1"/>
          </p:nvPr>
        </p:nvSpPr>
        <p:spPr/>
        <p:txBody>
          <a:bodyPr/>
          <a:lstStyle/>
          <a:p>
            <a:r>
              <a:rPr lang="en-US" dirty="0" smtClean="0"/>
              <a:t>There </a:t>
            </a:r>
            <a:r>
              <a:rPr lang="en-US" dirty="0"/>
              <a:t>were three groups surveyed: Parents, Teachers, and Students.</a:t>
            </a:r>
          </a:p>
          <a:p>
            <a:endParaRPr lang="en-US" dirty="0"/>
          </a:p>
        </p:txBody>
      </p:sp>
    </p:spTree>
    <p:extLst>
      <p:ext uri="{BB962C8B-B14F-4D97-AF65-F5344CB8AC3E}">
        <p14:creationId xmlns:p14="http://schemas.microsoft.com/office/powerpoint/2010/main" xmlns="" val="1236694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Survey Delivery</a:t>
            </a:r>
            <a:endParaRPr lang="en-US" dirty="0"/>
          </a:p>
        </p:txBody>
      </p:sp>
      <p:sp>
        <p:nvSpPr>
          <p:cNvPr id="3" name="Content Placeholder 2"/>
          <p:cNvSpPr>
            <a:spLocks noGrp="1"/>
          </p:cNvSpPr>
          <p:nvPr>
            <p:ph idx="1"/>
          </p:nvPr>
        </p:nvSpPr>
        <p:spPr/>
        <p:txBody>
          <a:bodyPr/>
          <a:lstStyle/>
          <a:p>
            <a:r>
              <a:rPr lang="en-US" dirty="0" smtClean="0"/>
              <a:t>The </a:t>
            </a:r>
            <a:r>
              <a:rPr lang="en-US" dirty="0"/>
              <a:t>first survey was given in February of 2012. The follow up survey was delivered in March of 2013. </a:t>
            </a:r>
            <a:endParaRPr lang="en-US" dirty="0" smtClean="0"/>
          </a:p>
          <a:p>
            <a:pPr marL="0" indent="0">
              <a:buNone/>
            </a:pPr>
            <a:endParaRPr lang="en-US" dirty="0" smtClean="0"/>
          </a:p>
          <a:p>
            <a:r>
              <a:rPr lang="en-US" dirty="0" smtClean="0"/>
              <a:t>The </a:t>
            </a:r>
            <a:r>
              <a:rPr lang="en-US" dirty="0"/>
              <a:t>second survey included questions generated from parents around the issue of rubrics and their use in the grade reports</a:t>
            </a:r>
            <a:r>
              <a:rPr lang="en-US" dirty="0" smtClean="0"/>
              <a:t>.</a:t>
            </a:r>
          </a:p>
          <a:p>
            <a:pPr marL="0" indent="0">
              <a:buNone/>
            </a:pPr>
            <a:endParaRPr lang="en-US" dirty="0" smtClean="0"/>
          </a:p>
          <a:p>
            <a:r>
              <a:rPr lang="en-US" dirty="0" smtClean="0"/>
              <a:t> </a:t>
            </a:r>
            <a:r>
              <a:rPr lang="en-US" dirty="0"/>
              <a:t>Therefore, there are some questions that are not common between the surveys. </a:t>
            </a:r>
          </a:p>
          <a:p>
            <a:endParaRPr lang="en-US" dirty="0"/>
          </a:p>
        </p:txBody>
      </p:sp>
    </p:spTree>
    <p:extLst>
      <p:ext uri="{BB962C8B-B14F-4D97-AF65-F5344CB8AC3E}">
        <p14:creationId xmlns:p14="http://schemas.microsoft.com/office/powerpoint/2010/main" xmlns="" val="27730229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62376503"/>
              </p:ext>
            </p:extLst>
          </p:nvPr>
        </p:nvGraphicFramePr>
        <p:xfrm>
          <a:off x="457200" y="3495134"/>
          <a:ext cx="8229600" cy="2524665"/>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841555">
                <a:tc>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Parents</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Students</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Teachers</a:t>
                      </a:r>
                      <a:endParaRPr lang="en-US" sz="1100">
                        <a:effectLst/>
                        <a:latin typeface="Calibri"/>
                        <a:ea typeface="Calibri"/>
                        <a:cs typeface="Times New Roman"/>
                      </a:endParaRPr>
                    </a:p>
                  </a:txBody>
                  <a:tcPr marL="68580" marR="68580" marT="0" marB="0" anchor="ctr"/>
                </a:tc>
              </a:tr>
              <a:tr h="841555">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204</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331</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62</a:t>
                      </a:r>
                      <a:endParaRPr lang="en-US" sz="1100">
                        <a:effectLst/>
                        <a:latin typeface="Calibri"/>
                        <a:ea typeface="Calibri"/>
                        <a:cs typeface="Times New Roman"/>
                      </a:endParaRPr>
                    </a:p>
                  </a:txBody>
                  <a:tcPr marL="68580" marR="68580" marT="0" marB="0" anchor="ctr"/>
                </a:tc>
              </a:tr>
              <a:tr h="841555">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211</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801</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72</a:t>
                      </a:r>
                      <a:endParaRPr lang="en-US" sz="1100" dirty="0">
                        <a:effectLst/>
                        <a:latin typeface="Calibri"/>
                        <a:ea typeface="Calibri"/>
                        <a:cs typeface="Times New Roman"/>
                      </a:endParaRPr>
                    </a:p>
                  </a:txBody>
                  <a:tcPr marL="68580" marR="68580" marT="0" marB="0" anchor="ctr"/>
                </a:tc>
              </a:tr>
            </a:tbl>
          </a:graphicData>
        </a:graphic>
      </p:graphicFrame>
      <p:sp>
        <p:nvSpPr>
          <p:cNvPr id="6" name="Rectangle 1"/>
          <p:cNvSpPr>
            <a:spLocks noChangeArrowheads="1"/>
          </p:cNvSpPr>
          <p:nvPr/>
        </p:nvSpPr>
        <p:spPr bwMode="auto">
          <a:xfrm>
            <a:off x="457200" y="3657600"/>
            <a:ext cx="196201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Number of Participants</a:t>
            </a:r>
            <a:r>
              <a:rPr kumimoji="0" lang="en-US"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xmlns="" val="2130583422"/>
              </p:ext>
            </p:extLst>
          </p:nvPr>
        </p:nvGraphicFramePr>
        <p:xfrm>
          <a:off x="446314" y="838200"/>
          <a:ext cx="8229600" cy="2286000"/>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762000">
                <a:tc>
                  <a:txBody>
                    <a:bodyPr/>
                    <a:lstStyle/>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Parents</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Students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Teachers</a:t>
                      </a:r>
                      <a:endParaRPr lang="en-US" sz="1100">
                        <a:effectLst/>
                        <a:latin typeface="Calibri"/>
                        <a:ea typeface="Calibri"/>
                        <a:cs typeface="Times New Roman"/>
                      </a:endParaRPr>
                    </a:p>
                  </a:txBody>
                  <a:tcPr marL="68580" marR="68580" marT="0" marB="0"/>
                </a:tc>
              </a:tr>
              <a:tr h="762000">
                <a:tc>
                  <a:txBody>
                    <a:bodyPr/>
                    <a:lstStyle/>
                    <a:p>
                      <a:pPr marL="0" marR="0" algn="ctr">
                        <a:lnSpc>
                          <a:spcPct val="115000"/>
                        </a:lnSpc>
                        <a:spcBef>
                          <a:spcPts val="0"/>
                        </a:spcBef>
                        <a:spcAft>
                          <a:spcPts val="0"/>
                        </a:spcAft>
                      </a:pPr>
                      <a:r>
                        <a:rPr lang="en-US" sz="1400" dirty="0">
                          <a:effectLst/>
                        </a:rPr>
                        <a:t>2012</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9</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9</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10</a:t>
                      </a:r>
                      <a:endParaRPr lang="en-US" sz="1100">
                        <a:effectLst/>
                        <a:latin typeface="Calibri"/>
                        <a:ea typeface="Calibri"/>
                        <a:cs typeface="Times New Roman"/>
                      </a:endParaRPr>
                    </a:p>
                  </a:txBody>
                  <a:tcPr marL="68580" marR="68580" marT="0" marB="0" anchor="ctr"/>
                </a:tc>
              </a:tr>
              <a:tr h="76200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9</a:t>
                      </a:r>
                      <a:endParaRPr lang="en-US" sz="11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9</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10</a:t>
                      </a:r>
                      <a:endParaRPr lang="en-US" sz="1100" dirty="0">
                        <a:effectLst/>
                        <a:latin typeface="Calibri"/>
                        <a:ea typeface="Calibri"/>
                        <a:cs typeface="Times New Roman"/>
                      </a:endParaRPr>
                    </a:p>
                  </a:txBody>
                  <a:tcPr marL="68580" marR="68580" marT="0" marB="0" anchor="ctr"/>
                </a:tc>
              </a:tr>
            </a:tbl>
          </a:graphicData>
        </a:graphic>
      </p:graphicFrame>
      <p:sp>
        <p:nvSpPr>
          <p:cNvPr id="9" name="Rectangle 2"/>
          <p:cNvSpPr>
            <a:spLocks noChangeArrowheads="1"/>
          </p:cNvSpPr>
          <p:nvPr/>
        </p:nvSpPr>
        <p:spPr bwMode="auto">
          <a:xfrm>
            <a:off x="457200" y="945922"/>
            <a:ext cx="201170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Number of Questions 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Each Survey: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194986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235428019"/>
              </p:ext>
            </p:extLst>
          </p:nvPr>
        </p:nvGraphicFramePr>
        <p:xfrm>
          <a:off x="185057" y="989818"/>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Disagree</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23.5%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41.7%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34.8%</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9.48%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27.49%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63.04%</a:t>
                      </a:r>
                      <a:endParaRPr lang="en-US" sz="1100" dirty="0">
                        <a:effectLst/>
                        <a:latin typeface="Calibri"/>
                        <a:ea typeface="Calibri"/>
                        <a:cs typeface="Times New Roman"/>
                      </a:endParaRPr>
                    </a:p>
                  </a:txBody>
                  <a:tcPr marL="68580" marR="68580" marT="0" marB="0"/>
                </a:tc>
              </a:tr>
            </a:tbl>
          </a:graphicData>
        </a:graphic>
      </p:graphicFrame>
      <p:sp>
        <p:nvSpPr>
          <p:cNvPr id="5" name="Rectangle 1"/>
          <p:cNvSpPr>
            <a:spLocks noChangeArrowheads="1"/>
          </p:cNvSpPr>
          <p:nvPr/>
        </p:nvSpPr>
        <p:spPr bwMode="auto">
          <a:xfrm>
            <a:off x="185057" y="532618"/>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Understand the Standards Based Grading System.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850570" y="0"/>
            <a:ext cx="6705600" cy="369332"/>
          </a:xfrm>
          <a:prstGeom prst="rect">
            <a:avLst/>
          </a:prstGeom>
        </p:spPr>
        <p:txBody>
          <a:bodyPr wrap="square">
            <a:spAutoFit/>
          </a:bodyPr>
          <a:lstStyle/>
          <a:p>
            <a:r>
              <a:rPr lang="en-US" b="1" dirty="0"/>
              <a:t>Common Questions/Responses: </a:t>
            </a:r>
            <a:r>
              <a:rPr lang="en-US" b="1" dirty="0" smtClean="0"/>
              <a:t>PARENTS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xmlns="" val="1584342637"/>
              </p:ext>
            </p:extLst>
          </p:nvPr>
        </p:nvGraphicFramePr>
        <p:xfrm>
          <a:off x="304800" y="23622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38.8%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37.4%</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23.8%</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15.24%</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30%</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54.76%</a:t>
                      </a:r>
                      <a:endParaRPr lang="en-US" sz="1100" dirty="0">
                        <a:effectLst/>
                        <a:latin typeface="Calibri"/>
                        <a:ea typeface="Calibri"/>
                        <a:cs typeface="Times New Roman"/>
                      </a:endParaRPr>
                    </a:p>
                  </a:txBody>
                  <a:tcPr marL="68580" marR="68580" marT="0" marB="0"/>
                </a:tc>
              </a:tr>
            </a:tbl>
          </a:graphicData>
        </a:graphic>
      </p:graphicFrame>
      <p:sp>
        <p:nvSpPr>
          <p:cNvPr id="8" name="Rectangle 2"/>
          <p:cNvSpPr>
            <a:spLocks noChangeArrowheads="1"/>
          </p:cNvSpPr>
          <p:nvPr/>
        </p:nvSpPr>
        <p:spPr bwMode="auto">
          <a:xfrm>
            <a:off x="185057" y="19050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My son/daughter’s teachers have clearly communicated to me the Standards Based Grading System.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1080304493"/>
              </p:ext>
            </p:extLst>
          </p:nvPr>
        </p:nvGraphicFramePr>
        <p:xfrm>
          <a:off x="304800" y="37338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23.9%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28.4%</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47.8%</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dirty="0">
                          <a:effectLst/>
                        </a:rPr>
                        <a:t>2013</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45.45%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22.49%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32.06%</a:t>
                      </a:r>
                      <a:endParaRPr lang="en-US" sz="1100" dirty="0">
                        <a:effectLst/>
                        <a:latin typeface="Calibri"/>
                        <a:ea typeface="Calibri"/>
                        <a:cs typeface="Times New Roman"/>
                      </a:endParaRPr>
                    </a:p>
                  </a:txBody>
                  <a:tcPr marL="68580" marR="68580" marT="0" marB="0"/>
                </a:tc>
              </a:tr>
            </a:tbl>
          </a:graphicData>
        </a:graphic>
      </p:graphicFrame>
      <p:sp>
        <p:nvSpPr>
          <p:cNvPr id="10" name="Rectangle 3"/>
          <p:cNvSpPr>
            <a:spLocks noChangeArrowheads="1"/>
          </p:cNvSpPr>
          <p:nvPr/>
        </p:nvSpPr>
        <p:spPr bwMode="auto">
          <a:xfrm>
            <a:off x="304800" y="3301093"/>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find it difficult for my child to reach the exemplary level on the standards.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xmlns="" val="1621933983"/>
              </p:ext>
            </p:extLst>
          </p:nvPr>
        </p:nvGraphicFramePr>
        <p:xfrm>
          <a:off x="337457" y="51816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8.7%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86.5%</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9.13%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17.31%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73.56%</a:t>
                      </a:r>
                      <a:endParaRPr lang="en-US" sz="1100" dirty="0">
                        <a:effectLst/>
                        <a:latin typeface="Calibri"/>
                        <a:ea typeface="Calibri"/>
                        <a:cs typeface="Times New Roman"/>
                      </a:endParaRPr>
                    </a:p>
                  </a:txBody>
                  <a:tcPr marL="68580" marR="68580" marT="0" marB="0"/>
                </a:tc>
              </a:tr>
            </a:tbl>
          </a:graphicData>
        </a:graphic>
      </p:graphicFrame>
      <p:sp>
        <p:nvSpPr>
          <p:cNvPr id="12" name="Rectangle 4"/>
          <p:cNvSpPr>
            <a:spLocks noChangeArrowheads="1"/>
          </p:cNvSpPr>
          <p:nvPr/>
        </p:nvSpPr>
        <p:spPr bwMode="auto">
          <a:xfrm>
            <a:off x="304800" y="4724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Having both the standards and a letter grade on my son/daughter’s report card helps me to better understand.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195942" y="6125126"/>
            <a:ext cx="8338457" cy="276999"/>
          </a:xfrm>
          <a:prstGeom prst="rect">
            <a:avLst/>
          </a:prstGeom>
        </p:spPr>
        <p:txBody>
          <a:bodyPr wrap="square">
            <a:spAutoFit/>
          </a:bodyPr>
          <a:lstStyle/>
          <a:p>
            <a:pPr lvl="0"/>
            <a:r>
              <a:rPr lang="en-US" sz="1200" b="1" dirty="0" smtClean="0"/>
              <a:t>* It </a:t>
            </a:r>
            <a:r>
              <a:rPr lang="en-US" sz="1200" b="1" dirty="0"/>
              <a:t>is possible that a </a:t>
            </a:r>
            <a:r>
              <a:rPr lang="en-US" sz="1200" b="1" dirty="0" smtClean="0"/>
              <a:t>row </a:t>
            </a:r>
            <a:r>
              <a:rPr lang="en-US" sz="1200" b="1" dirty="0"/>
              <a:t>may not add up to 100% as some participants may have skipped questions.</a:t>
            </a:r>
            <a:endParaRPr lang="en-US" sz="1200" dirty="0"/>
          </a:p>
        </p:txBody>
      </p:sp>
    </p:spTree>
    <p:extLst>
      <p:ext uri="{BB962C8B-B14F-4D97-AF65-F5344CB8AC3E}">
        <p14:creationId xmlns:p14="http://schemas.microsoft.com/office/powerpoint/2010/main" xmlns="" val="2762643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154238" y="22781"/>
            <a:ext cx="5313362" cy="369332"/>
          </a:xfrm>
          <a:prstGeom prst="rect">
            <a:avLst/>
          </a:prstGeom>
        </p:spPr>
        <p:txBody>
          <a:bodyPr wrap="square">
            <a:spAutoFit/>
          </a:bodyPr>
          <a:lstStyle/>
          <a:p>
            <a:pPr lvl="0" fontAlgn="base">
              <a:spcBef>
                <a:spcPct val="0"/>
              </a:spcBef>
              <a:spcAft>
                <a:spcPct val="0"/>
              </a:spcAft>
            </a:pPr>
            <a:r>
              <a:rPr lang="en-US" b="1" dirty="0">
                <a:solidFill>
                  <a:prstClr val="black"/>
                </a:solidFill>
                <a:latin typeface="Calibri" pitchFamily="34" charset="0"/>
                <a:ea typeface="Calibri" pitchFamily="34" charset="0"/>
                <a:cs typeface="Times New Roman" pitchFamily="18" charset="0"/>
              </a:rPr>
              <a:t>Common </a:t>
            </a:r>
            <a:r>
              <a:rPr lang="en-US" b="1" dirty="0" smtClean="0">
                <a:solidFill>
                  <a:prstClr val="black"/>
                </a:solidFill>
                <a:latin typeface="Calibri" pitchFamily="34" charset="0"/>
                <a:ea typeface="Calibri" pitchFamily="34" charset="0"/>
                <a:cs typeface="Times New Roman" pitchFamily="18" charset="0"/>
              </a:rPr>
              <a:t>Questions/Responses: STUDENTS </a:t>
            </a:r>
            <a:endParaRPr lang="en-US" dirty="0">
              <a:solidFill>
                <a:prstClr val="black"/>
              </a:solidFill>
              <a:latin typeface="Arial" pitchFamily="34"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xmlns="" val="1112619125"/>
              </p:ext>
            </p:extLst>
          </p:nvPr>
        </p:nvGraphicFramePr>
        <p:xfrm>
          <a:off x="304800" y="15240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10%</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38.1%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52%</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2.75%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15.48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81.77%</a:t>
                      </a:r>
                      <a:endParaRPr lang="en-US" sz="1100" dirty="0">
                        <a:effectLst/>
                        <a:latin typeface="Calibri"/>
                        <a:ea typeface="Calibri"/>
                        <a:cs typeface="Times New Roman"/>
                      </a:endParaRPr>
                    </a:p>
                  </a:txBody>
                  <a:tcPr marL="68580" marR="68580" marT="0" marB="0"/>
                </a:tc>
              </a:tr>
            </a:tbl>
          </a:graphicData>
        </a:graphic>
      </p:graphicFrame>
      <p:sp>
        <p:nvSpPr>
          <p:cNvPr id="12" name="Rectangle 2"/>
          <p:cNvSpPr>
            <a:spLocks noChangeArrowheads="1"/>
          </p:cNvSpPr>
          <p:nvPr/>
        </p:nvSpPr>
        <p:spPr bwMode="auto">
          <a:xfrm>
            <a:off x="238919" y="979715"/>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Understand the Standards Based Grading System.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3" name="Table 12"/>
          <p:cNvGraphicFramePr>
            <a:graphicFrameLocks noGrp="1"/>
          </p:cNvGraphicFramePr>
          <p:nvPr>
            <p:extLst>
              <p:ext uri="{D42A27DB-BD31-4B8C-83A1-F6EECF244321}">
                <p14:modId xmlns:p14="http://schemas.microsoft.com/office/powerpoint/2010/main" xmlns="" val="1677014047"/>
              </p:ext>
            </p:extLst>
          </p:nvPr>
        </p:nvGraphicFramePr>
        <p:xfrm>
          <a:off x="326571" y="32004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76.6%</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1.51%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14.32%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84.17%</a:t>
                      </a:r>
                      <a:endParaRPr lang="en-US" sz="1100" dirty="0">
                        <a:effectLst/>
                        <a:latin typeface="Calibri"/>
                        <a:ea typeface="Calibri"/>
                        <a:cs typeface="Times New Roman"/>
                      </a:endParaRPr>
                    </a:p>
                  </a:txBody>
                  <a:tcPr marL="68580" marR="68580" marT="0" marB="0"/>
                </a:tc>
              </a:tr>
            </a:tbl>
          </a:graphicData>
        </a:graphic>
      </p:graphicFrame>
      <p:sp>
        <p:nvSpPr>
          <p:cNvPr id="14" name="Rectangle 3"/>
          <p:cNvSpPr>
            <a:spLocks noChangeArrowheads="1"/>
          </p:cNvSpPr>
          <p:nvPr/>
        </p:nvSpPr>
        <p:spPr bwMode="auto">
          <a:xfrm>
            <a:off x="238919" y="2590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My teachers have clearly explained the way they grade (assess) my learning of the standards.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xmlns="" val="3557607493"/>
              </p:ext>
            </p:extLst>
          </p:nvPr>
        </p:nvGraphicFramePr>
        <p:xfrm>
          <a:off x="381000" y="51816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20.7%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33.2%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45%</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8.68%</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27.30%</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64.03%</a:t>
                      </a:r>
                      <a:endParaRPr lang="en-US" sz="1100" dirty="0">
                        <a:effectLst/>
                        <a:latin typeface="Calibri"/>
                        <a:ea typeface="Calibri"/>
                        <a:cs typeface="Times New Roman"/>
                      </a:endParaRPr>
                    </a:p>
                  </a:txBody>
                  <a:tcPr marL="68580" marR="68580" marT="0" marB="0"/>
                </a:tc>
              </a:tr>
            </a:tbl>
          </a:graphicData>
        </a:graphic>
      </p:graphicFrame>
      <p:sp>
        <p:nvSpPr>
          <p:cNvPr id="16" name="Rectangle 4"/>
          <p:cNvSpPr>
            <a:spLocks noChangeArrowheads="1"/>
          </p:cNvSpPr>
          <p:nvPr/>
        </p:nvSpPr>
        <p:spPr bwMode="auto">
          <a:xfrm>
            <a:off x="304800" y="4495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Four Point Rubrics help me understand how well I am doing on a standard.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386776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563871064"/>
              </p:ext>
            </p:extLst>
          </p:nvPr>
        </p:nvGraphicFramePr>
        <p:xfrm>
          <a:off x="381000" y="18288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15.2%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36.3%</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48.5%</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19.40%</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44.08%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36.52%</a:t>
                      </a:r>
                      <a:endParaRPr lang="en-US" sz="1100" dirty="0">
                        <a:effectLst/>
                        <a:latin typeface="Calibri"/>
                        <a:ea typeface="Calibri"/>
                        <a:cs typeface="Times New Roman"/>
                      </a:endParaRPr>
                    </a:p>
                  </a:txBody>
                  <a:tcPr marL="68580" marR="68580" marT="0" marB="0"/>
                </a:tc>
              </a:tr>
            </a:tbl>
          </a:graphicData>
        </a:graphic>
      </p:graphicFrame>
      <p:sp>
        <p:nvSpPr>
          <p:cNvPr id="5" name="Rectangle 4"/>
          <p:cNvSpPr/>
          <p:nvPr/>
        </p:nvSpPr>
        <p:spPr>
          <a:xfrm>
            <a:off x="381000" y="1251466"/>
            <a:ext cx="7162800" cy="369332"/>
          </a:xfrm>
          <a:prstGeom prst="rect">
            <a:avLst/>
          </a:prstGeom>
        </p:spPr>
        <p:txBody>
          <a:bodyPr wrap="square">
            <a:spAutoFit/>
          </a:bodyPr>
          <a:lstStyle/>
          <a:p>
            <a:pPr lvl="0" fontAlgn="base">
              <a:spcBef>
                <a:spcPct val="0"/>
              </a:spcBef>
              <a:spcAft>
                <a:spcPct val="0"/>
              </a:spcAf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find it difficult to reach Exemplary Level on the standards</a:t>
            </a: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133600" y="0"/>
            <a:ext cx="5002973" cy="369332"/>
          </a:xfrm>
          <a:prstGeom prst="rect">
            <a:avLst/>
          </a:prstGeom>
        </p:spPr>
        <p:txBody>
          <a:bodyPr wrap="none">
            <a:spAutoFit/>
          </a:bodyPr>
          <a:lstStyle/>
          <a:p>
            <a:pPr lvl="0" fontAlgn="base">
              <a:spcBef>
                <a:spcPct val="0"/>
              </a:spcBef>
              <a:spcAft>
                <a:spcPct val="0"/>
              </a:spcAft>
            </a:pPr>
            <a:r>
              <a:rPr lang="en-US" b="1" dirty="0">
                <a:solidFill>
                  <a:prstClr val="black"/>
                </a:solidFill>
                <a:latin typeface="Calibri" pitchFamily="34" charset="0"/>
                <a:ea typeface="Calibri" pitchFamily="34" charset="0"/>
                <a:cs typeface="Times New Roman" pitchFamily="18" charset="0"/>
              </a:rPr>
              <a:t>Common Questions/Responses: </a:t>
            </a:r>
            <a:r>
              <a:rPr lang="en-US" b="1" dirty="0" smtClean="0">
                <a:solidFill>
                  <a:prstClr val="black"/>
                </a:solidFill>
                <a:latin typeface="Calibri" pitchFamily="34" charset="0"/>
                <a:ea typeface="Calibri" pitchFamily="34" charset="0"/>
                <a:cs typeface="Times New Roman" pitchFamily="18" charset="0"/>
              </a:rPr>
              <a:t>STUDENTS (Cont.) </a:t>
            </a:r>
            <a:endParaRPr lang="en-US" dirty="0">
              <a:solidFill>
                <a:prstClr val="black"/>
              </a:solidFill>
              <a:latin typeface="Arial" pitchFamily="34" charset="0"/>
              <a:cs typeface="Arial" pitchFamily="34" charset="0"/>
            </a:endParaRPr>
          </a:p>
        </p:txBody>
      </p:sp>
      <p:graphicFrame>
        <p:nvGraphicFramePr>
          <p:cNvPr id="7" name="Table 6"/>
          <p:cNvGraphicFramePr>
            <a:graphicFrameLocks noGrp="1"/>
          </p:cNvGraphicFramePr>
          <p:nvPr/>
        </p:nvGraphicFramePr>
        <p:xfrm>
          <a:off x="457200" y="3495135"/>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a:effectLst/>
                        </a:rPr>
                        <a:t>YR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5.5%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91.8%</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10.05%</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14.57%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75.37%</a:t>
                      </a:r>
                      <a:endParaRPr lang="en-US" sz="1100" dirty="0">
                        <a:effectLst/>
                        <a:latin typeface="Calibri"/>
                        <a:ea typeface="Calibri"/>
                        <a:cs typeface="Times New Roman"/>
                      </a:endParaRPr>
                    </a:p>
                  </a:txBody>
                  <a:tcPr marL="68580" marR="68580" marT="0" marB="0"/>
                </a:tc>
              </a:tr>
            </a:tbl>
          </a:graphicData>
        </a:graphic>
      </p:graphicFrame>
      <p:sp>
        <p:nvSpPr>
          <p:cNvPr id="8" name="Rectangle 1"/>
          <p:cNvSpPr>
            <a:spLocks noChangeArrowheads="1"/>
          </p:cNvSpPr>
          <p:nvPr/>
        </p:nvSpPr>
        <p:spPr bwMode="auto">
          <a:xfrm>
            <a:off x="489857" y="2970311"/>
            <a:ext cx="7223068"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Having both the standards and a letter grade on my report card helps me to better understand.</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615569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401019362"/>
              </p:ext>
            </p:extLst>
          </p:nvPr>
        </p:nvGraphicFramePr>
        <p:xfrm>
          <a:off x="283029" y="1098676"/>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a:effectLst/>
                        </a:rPr>
                        <a:t>YR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1.6%</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69.3%</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0%</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4.17%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95.83%</a:t>
                      </a:r>
                      <a:endParaRPr lang="en-US" sz="1100" dirty="0">
                        <a:effectLst/>
                        <a:latin typeface="Calibri"/>
                        <a:ea typeface="Calibri"/>
                        <a:cs typeface="Times New Roman"/>
                      </a:endParaRPr>
                    </a:p>
                  </a:txBody>
                  <a:tcPr marL="68580" marR="68580" marT="0" marB="0"/>
                </a:tc>
              </a:tr>
            </a:tbl>
          </a:graphicData>
        </a:graphic>
      </p:graphicFrame>
      <p:sp>
        <p:nvSpPr>
          <p:cNvPr id="5" name="Rectangle 1"/>
          <p:cNvSpPr>
            <a:spLocks noChangeArrowheads="1"/>
          </p:cNvSpPr>
          <p:nvPr/>
        </p:nvSpPr>
        <p:spPr bwMode="auto">
          <a:xfrm>
            <a:off x="941614" y="46949"/>
            <a:ext cx="7260771"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Common Questions/Responses:</a:t>
            </a:r>
            <a:r>
              <a:rPr lang="en-US" dirty="0">
                <a:latin typeface="Arial" pitchFamily="34" charset="0"/>
                <a:cs typeface="Arial" pitchFamily="34" charset="0"/>
              </a:rPr>
              <a:t> </a:t>
            </a:r>
            <a:r>
              <a:rPr kumimoji="0" lang="en-US"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TEACHERS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304800" y="729344"/>
            <a:ext cx="7162800" cy="307777"/>
          </a:xfrm>
          <a:prstGeom prst="rect">
            <a:avLst/>
          </a:prstGeom>
        </p:spPr>
        <p:txBody>
          <a:bodyPr wrap="square">
            <a:spAutoFit/>
          </a:bodyPr>
          <a:lstStyle/>
          <a:p>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understand the Standards Based Grading System</a:t>
            </a:r>
            <a:endParaRPr lang="en-US" sz="1400" dirty="0"/>
          </a:p>
        </p:txBody>
      </p:sp>
      <p:graphicFrame>
        <p:nvGraphicFramePr>
          <p:cNvPr id="7" name="Table 6"/>
          <p:cNvGraphicFramePr>
            <a:graphicFrameLocks noGrp="1"/>
          </p:cNvGraphicFramePr>
          <p:nvPr>
            <p:extLst>
              <p:ext uri="{D42A27DB-BD31-4B8C-83A1-F6EECF244321}">
                <p14:modId xmlns:p14="http://schemas.microsoft.com/office/powerpoint/2010/main" xmlns="" val="387621772"/>
              </p:ext>
            </p:extLst>
          </p:nvPr>
        </p:nvGraphicFramePr>
        <p:xfrm>
          <a:off x="304800" y="28194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marL="0" marR="0">
                        <a:lnSpc>
                          <a:spcPct val="115000"/>
                        </a:lnSpc>
                        <a:spcBef>
                          <a:spcPts val="0"/>
                        </a:spcBef>
                        <a:spcAft>
                          <a:spcPts val="0"/>
                        </a:spcAft>
                      </a:pPr>
                      <a:r>
                        <a:rPr lang="en-US" sz="1400" dirty="0">
                          <a:effectLst/>
                        </a:rPr>
                        <a:t>YR</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4.8%</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66.2%</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5.71%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28.57%</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65.72%</a:t>
                      </a:r>
                      <a:endParaRPr lang="en-US" sz="1100" dirty="0">
                        <a:effectLst/>
                        <a:latin typeface="Calibri"/>
                        <a:ea typeface="Calibri"/>
                        <a:cs typeface="Times New Roman"/>
                      </a:endParaRPr>
                    </a:p>
                  </a:txBody>
                  <a:tcPr marL="68580" marR="68580" marT="0" marB="0"/>
                </a:tc>
              </a:tr>
            </a:tbl>
          </a:graphicData>
        </a:graphic>
      </p:graphicFrame>
      <p:sp>
        <p:nvSpPr>
          <p:cNvPr id="8" name="Rectangle 2"/>
          <p:cNvSpPr>
            <a:spLocks noChangeArrowheads="1"/>
          </p:cNvSpPr>
          <p:nvPr/>
        </p:nvSpPr>
        <p:spPr bwMode="auto">
          <a:xfrm>
            <a:off x="304800" y="22860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Standards Based Grading System is a more accurate reflection of student learning than a 100 point scale system.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xmlns="" val="3080370149"/>
              </p:ext>
            </p:extLst>
          </p:nvPr>
        </p:nvGraphicFramePr>
        <p:xfrm>
          <a:off x="304800" y="4648200"/>
          <a:ext cx="8229600" cy="736092"/>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230950">
                <a:tc>
                  <a:txBody>
                    <a:bodyPr/>
                    <a:lstStyle/>
                    <a:p>
                      <a:pPr marL="0" marR="0">
                        <a:lnSpc>
                          <a:spcPct val="115000"/>
                        </a:lnSpc>
                        <a:spcBef>
                          <a:spcPts val="0"/>
                        </a:spcBef>
                        <a:spcAft>
                          <a:spcPts val="0"/>
                        </a:spcAft>
                      </a:pPr>
                      <a:r>
                        <a:rPr lang="en-US" sz="1400">
                          <a:effectLst/>
                        </a:rPr>
                        <a:t>YR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Disagree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Somewhat Agree</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Agree/Strongly Agree</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12.9%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41.9%</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45.1%</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400">
                          <a:effectLst/>
                        </a:rPr>
                        <a:t>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5.56%</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20.83%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a:effectLst/>
                        </a:rPr>
                        <a:t>73.61%</a:t>
                      </a:r>
                      <a:endParaRPr lang="en-US" sz="1100" dirty="0">
                        <a:effectLst/>
                        <a:latin typeface="Calibri"/>
                        <a:ea typeface="Calibri"/>
                        <a:cs typeface="Times New Roman"/>
                      </a:endParaRPr>
                    </a:p>
                  </a:txBody>
                  <a:tcPr marL="68580" marR="68580" marT="0" marB="0"/>
                </a:tc>
              </a:tr>
            </a:tbl>
          </a:graphicData>
        </a:graphic>
      </p:graphicFrame>
      <p:sp>
        <p:nvSpPr>
          <p:cNvPr id="10" name="Rectangle 3"/>
          <p:cNvSpPr>
            <a:spLocks noChangeArrowheads="1"/>
          </p:cNvSpPr>
          <p:nvPr/>
        </p:nvSpPr>
        <p:spPr bwMode="auto">
          <a:xfrm>
            <a:off x="304800" y="4114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 believe that my students understand the Standards Based Grading System.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9342370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7F328A47-3A9A-4CE1-8C7A-82783E15F552}"/>
</file>

<file path=customXml/itemProps2.xml><?xml version="1.0" encoding="utf-8"?>
<ds:datastoreItem xmlns:ds="http://schemas.openxmlformats.org/officeDocument/2006/customXml" ds:itemID="{34560EB8-31D2-4BA5-B801-3E02FBF17B1C}"/>
</file>

<file path=customXml/itemProps3.xml><?xml version="1.0" encoding="utf-8"?>
<ds:datastoreItem xmlns:ds="http://schemas.openxmlformats.org/officeDocument/2006/customXml" ds:itemID="{EBC59D6B-202C-4CD5-A13D-59972E286A6F}"/>
</file>

<file path=docProps/app.xml><?xml version="1.0" encoding="utf-8"?>
<Properties xmlns="http://schemas.openxmlformats.org/officeDocument/2006/extended-properties" xmlns:vt="http://schemas.openxmlformats.org/officeDocument/2006/docPropsVTypes">
  <Template>Clarity</Template>
  <TotalTime>162</TotalTime>
  <Words>648</Words>
  <Application>Microsoft Office PowerPoint</Application>
  <PresentationFormat>On-screen Show (4:3)</PresentationFormat>
  <Paragraphs>205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Standards Based Report Card   2012/13 Survey Overview </vt:lpstr>
      <vt:lpstr>Purpose</vt:lpstr>
      <vt:lpstr>Survey Participants</vt:lpstr>
      <vt:lpstr>Survey Delivery</vt:lpstr>
      <vt:lpstr>Slide 5</vt:lpstr>
      <vt:lpstr>Slide 6</vt:lpstr>
      <vt:lpstr>Slide 7</vt:lpstr>
      <vt:lpstr>Slide 8</vt:lpstr>
      <vt:lpstr>Slide 9</vt:lpstr>
      <vt:lpstr>Moving Forward</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Strainge, Scott</dc:creator>
  <cp:lastModifiedBy>Cathy Belcher</cp:lastModifiedBy>
  <cp:revision>9</cp:revision>
  <dcterms:created xsi:type="dcterms:W3CDTF">2013-05-16T15:26:32Z</dcterms:created>
  <dcterms:modified xsi:type="dcterms:W3CDTF">2013-05-16T18:49:15Z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