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customXml/itemProps1.xml" ContentType="application/vnd.openxmlformats-officedocument.customXml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90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86B2DB1F-9F85-468B-AE91-7D711DACCBF7}" type="datetimeFigureOut">
              <a:rPr lang="en-US" smtClean="0"/>
              <a:pPr/>
              <a:t>6/6/2013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CC7257E-F69D-42D4-8E90-26C6494E8D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2DB1F-9F85-468B-AE91-7D711DACCBF7}" type="datetimeFigureOut">
              <a:rPr lang="en-US" smtClean="0"/>
              <a:pPr/>
              <a:t>6/6/2013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7257E-F69D-42D4-8E90-26C6494E8D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2DB1F-9F85-468B-AE91-7D711DACCBF7}" type="datetimeFigureOut">
              <a:rPr lang="en-US" smtClean="0"/>
              <a:pPr/>
              <a:t>6/6/2013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7257E-F69D-42D4-8E90-26C6494E8D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6B2DB1F-9F85-468B-AE91-7D711DACCBF7}" type="datetimeFigureOut">
              <a:rPr lang="en-US" smtClean="0"/>
              <a:pPr/>
              <a:t>6/6/2013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CC7257E-F69D-42D4-8E90-26C6494E8D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86B2DB1F-9F85-468B-AE91-7D711DACCBF7}" type="datetimeFigureOut">
              <a:rPr lang="en-US" smtClean="0"/>
              <a:pPr/>
              <a:t>6/6/2013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CC7257E-F69D-42D4-8E90-26C6494E8D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2DB1F-9F85-468B-AE91-7D711DACCBF7}" type="datetimeFigureOut">
              <a:rPr lang="en-US" smtClean="0"/>
              <a:pPr/>
              <a:t>6/6/2013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7257E-F69D-42D4-8E90-26C6494E8D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2DB1F-9F85-468B-AE91-7D711DACCBF7}" type="datetimeFigureOut">
              <a:rPr lang="en-US" smtClean="0"/>
              <a:pPr/>
              <a:t>6/6/2013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7257E-F69D-42D4-8E90-26C6494E8D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6B2DB1F-9F85-468B-AE91-7D711DACCBF7}" type="datetimeFigureOut">
              <a:rPr lang="en-US" smtClean="0"/>
              <a:pPr/>
              <a:t>6/6/2013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CC7257E-F69D-42D4-8E90-26C6494E8D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2DB1F-9F85-468B-AE91-7D711DACCBF7}" type="datetimeFigureOut">
              <a:rPr lang="en-US" smtClean="0"/>
              <a:pPr/>
              <a:t>6/6/2013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7257E-F69D-42D4-8E90-26C6494E8D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6B2DB1F-9F85-468B-AE91-7D711DACCBF7}" type="datetimeFigureOut">
              <a:rPr lang="en-US" smtClean="0"/>
              <a:pPr/>
              <a:t>6/6/2013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CC7257E-F69D-42D4-8E90-26C6494E8D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6B2DB1F-9F85-468B-AE91-7D711DACCBF7}" type="datetimeFigureOut">
              <a:rPr lang="en-US" smtClean="0"/>
              <a:pPr/>
              <a:t>6/6/2013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CC7257E-F69D-42D4-8E90-26C6494E8D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86B2DB1F-9F85-468B-AE91-7D711DACCBF7}" type="datetimeFigureOut">
              <a:rPr lang="en-US" smtClean="0"/>
              <a:pPr/>
              <a:t>6/6/2013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CC7257E-F69D-42D4-8E90-26C6494E8D1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1143000"/>
            <a:ext cx="6172200" cy="1894362"/>
          </a:xfrm>
        </p:spPr>
        <p:txBody>
          <a:bodyPr>
            <a:normAutofit/>
          </a:bodyPr>
          <a:lstStyle/>
          <a:p>
            <a:pPr algn="ctr"/>
            <a:r>
              <a:rPr lang="en-US" sz="4800" dirty="0" smtClean="0"/>
              <a:t>6-12 Articulation Report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June 6</a:t>
            </a:r>
            <a:r>
              <a:rPr lang="en-US" baseline="30000" dirty="0" smtClean="0"/>
              <a:t>th</a:t>
            </a:r>
            <a:r>
              <a:rPr lang="en-US" dirty="0" smtClean="0"/>
              <a:t>, 2013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46808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/>
              <a:t>5 Areas of Focus</a:t>
            </a:r>
            <a:endParaRPr lang="en-US" sz="6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447800"/>
            <a:ext cx="7467600" cy="479755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sz="2800" dirty="0"/>
          </a:p>
          <a:p>
            <a:pPr lvl="1"/>
            <a:r>
              <a:rPr lang="en-US" sz="2800" b="1" dirty="0"/>
              <a:t>Design of the Report </a:t>
            </a:r>
            <a:r>
              <a:rPr lang="en-US" sz="2800" b="1" dirty="0" smtClean="0"/>
              <a:t>Card</a:t>
            </a:r>
          </a:p>
          <a:p>
            <a:pPr marL="365760" lvl="1" indent="0">
              <a:buNone/>
            </a:pPr>
            <a:endParaRPr lang="en-US" sz="2800" b="1" dirty="0"/>
          </a:p>
          <a:p>
            <a:pPr lvl="1"/>
            <a:r>
              <a:rPr lang="en-US" sz="2800" b="1" dirty="0"/>
              <a:t>Curriculum </a:t>
            </a:r>
            <a:r>
              <a:rPr lang="en-US" sz="2800" b="1" dirty="0" smtClean="0"/>
              <a:t>Alignment</a:t>
            </a:r>
          </a:p>
          <a:p>
            <a:pPr marL="365760" lvl="1" indent="0">
              <a:buNone/>
            </a:pPr>
            <a:endParaRPr lang="en-US" sz="2800" b="1" dirty="0"/>
          </a:p>
          <a:p>
            <a:pPr lvl="1"/>
            <a:r>
              <a:rPr lang="en-US" sz="2800" b="1" dirty="0"/>
              <a:t>Homework </a:t>
            </a:r>
            <a:r>
              <a:rPr lang="en-US" sz="2800" b="1" dirty="0" smtClean="0"/>
              <a:t>Policy</a:t>
            </a:r>
          </a:p>
          <a:p>
            <a:pPr marL="365760" lvl="1" indent="0">
              <a:buNone/>
            </a:pPr>
            <a:endParaRPr lang="en-US" sz="2800" b="1" dirty="0"/>
          </a:p>
          <a:p>
            <a:pPr lvl="1"/>
            <a:r>
              <a:rPr lang="en-US" sz="2800" b="1" dirty="0"/>
              <a:t>Re-Learning/Re-Take </a:t>
            </a:r>
            <a:r>
              <a:rPr lang="en-US" sz="2800" b="1" dirty="0" smtClean="0"/>
              <a:t>Procedure</a:t>
            </a:r>
          </a:p>
          <a:p>
            <a:pPr marL="365760" lvl="1" indent="0">
              <a:buNone/>
            </a:pPr>
            <a:endParaRPr lang="en-US" sz="2800" b="1" dirty="0"/>
          </a:p>
          <a:p>
            <a:pPr lvl="1"/>
            <a:r>
              <a:rPr lang="en-US" sz="2800" b="1" dirty="0"/>
              <a:t>Consistency of Rubric Language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11801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DESIGN OF REPORTCARD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Middle and High School Report Cards will have a similar design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Middle School Report Card will have a Cover Page that will reflect this </a:t>
            </a:r>
          </a:p>
          <a:p>
            <a:pPr marL="0" indent="0">
              <a:buNone/>
            </a:pPr>
            <a:r>
              <a:rPr lang="en-US" dirty="0"/>
              <a:t> </a:t>
            </a:r>
            <a:endParaRPr lang="en-US" dirty="0" smtClean="0"/>
          </a:p>
          <a:p>
            <a:r>
              <a:rPr lang="en-US" dirty="0" smtClean="0"/>
              <a:t>For Parents who would like more information about their child's academic progress towards the standards, the full standards based report card will also be available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69807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9956" r="3463"/>
          <a:stretch/>
        </p:blipFill>
        <p:spPr bwMode="auto">
          <a:xfrm>
            <a:off x="0" y="76200"/>
            <a:ext cx="4354287" cy="6737329"/>
          </a:xfrm>
          <a:prstGeom prst="rect">
            <a:avLst/>
          </a:prstGeom>
          <a:noFill/>
          <a:ln w="762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82886" y="76200"/>
            <a:ext cx="4561114" cy="6737328"/>
          </a:xfrm>
          <a:prstGeom prst="rect">
            <a:avLst/>
          </a:prstGeom>
          <a:noFill/>
          <a:ln w="762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054384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CURRICULUM ALIGNMENT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Academic Deans and Middle School Curriculum Coordinator will begin setting regular meetings starting July 1</a:t>
            </a:r>
            <a:r>
              <a:rPr lang="en-US" baseline="30000" dirty="0" smtClean="0"/>
              <a:t>st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District will begin Understanding By Design Professional Development for uniform curriculum development language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Common Core work will continue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533367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HOMEWORK POLICY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In grades 6-12 the weight of homework will be capped at 10% (this has been the procedure at the high school for three years).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/>
              <a:t>Homework is </a:t>
            </a:r>
            <a:r>
              <a:rPr lang="en-US" dirty="0" smtClean="0"/>
              <a:t>considered an </a:t>
            </a:r>
            <a:r>
              <a:rPr lang="en-US" dirty="0"/>
              <a:t>out-of-class assignment to support </a:t>
            </a:r>
            <a:r>
              <a:rPr lang="en-US" dirty="0" smtClean="0"/>
              <a:t>learning and is </a:t>
            </a:r>
            <a:r>
              <a:rPr lang="en-US" dirty="0"/>
              <a:t>formative in nature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 </a:t>
            </a:r>
          </a:p>
          <a:p>
            <a:r>
              <a:rPr lang="en-US" dirty="0" smtClean="0"/>
              <a:t>For continuity across all disciplines, at the Middle School each grade level/content area and at the High </a:t>
            </a:r>
            <a:r>
              <a:rPr lang="en-US" dirty="0"/>
              <a:t>S</a:t>
            </a:r>
            <a:r>
              <a:rPr lang="en-US" dirty="0" smtClean="0"/>
              <a:t>chool each course will have the same agreed upon weight for homework.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559508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RE-LEARNING PROCEDURE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n-US" dirty="0"/>
              <a:t>Relearning the standards, learning goals and competencies where the student was not demonstrating an adequate level of proficiency</a:t>
            </a:r>
            <a:r>
              <a:rPr lang="en-US" dirty="0" smtClean="0"/>
              <a:t>.</a:t>
            </a:r>
          </a:p>
          <a:p>
            <a:pPr marL="0" lvl="0" indent="0">
              <a:buNone/>
            </a:pPr>
            <a:r>
              <a:rPr lang="en-US" dirty="0" smtClean="0"/>
              <a:t> </a:t>
            </a:r>
          </a:p>
          <a:p>
            <a:pPr lvl="0"/>
            <a:r>
              <a:rPr lang="en-US" dirty="0" smtClean="0"/>
              <a:t>The </a:t>
            </a:r>
            <a:r>
              <a:rPr lang="en-US" dirty="0"/>
              <a:t>student must agree to a contract of terms which shows their goals and commitment of how they will relearn material prior to </a:t>
            </a:r>
            <a:r>
              <a:rPr lang="en-US" dirty="0" smtClean="0"/>
              <a:t>any reassessment</a:t>
            </a:r>
          </a:p>
          <a:p>
            <a:pPr marL="0" lvl="0" indent="0">
              <a:buNone/>
            </a:pPr>
            <a:endParaRPr lang="en-US" dirty="0" smtClean="0"/>
          </a:p>
          <a:p>
            <a:pPr lvl="0"/>
            <a:r>
              <a:rPr lang="en-US" dirty="0" smtClean="0"/>
              <a:t>The contract for re-learning will be consistent across each grade level and will be developmentally appropriate.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474266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 smtClean="0"/>
              <a:t>CONSISTENCY OF RUBRIC LANGUAGE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Rubric Development will be a major part of the Understanding By Design Professional Development Plan.</a:t>
            </a:r>
          </a:p>
          <a:p>
            <a:endParaRPr lang="en-US" dirty="0"/>
          </a:p>
          <a:p>
            <a:r>
              <a:rPr lang="en-US" dirty="0" smtClean="0"/>
              <a:t>Curriculum Coordinators , Academic Deans and Administrators will complete a thorough walk-through and alignment of all rubrics for consistency and developmental appropriateness.</a:t>
            </a:r>
          </a:p>
          <a:p>
            <a:endParaRPr lang="en-US" dirty="0"/>
          </a:p>
          <a:p>
            <a:r>
              <a:rPr lang="en-US" dirty="0" smtClean="0"/>
              <a:t>The “Path to 4” will be clear and consistent.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999456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MOVING FORWARD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Remove the “Pilot” from the Report Card</a:t>
            </a:r>
          </a:p>
          <a:p>
            <a:endParaRPr lang="en-US" dirty="0"/>
          </a:p>
          <a:p>
            <a:r>
              <a:rPr lang="en-US" dirty="0" smtClean="0"/>
              <a:t>Allow the newly proposed Report Card, which includes standards based reporting and will be derived from a 100 point scale when appropriate, to move forward</a:t>
            </a:r>
          </a:p>
          <a:p>
            <a:endParaRPr lang="en-US" dirty="0"/>
          </a:p>
          <a:p>
            <a:r>
              <a:rPr lang="en-US" dirty="0" smtClean="0"/>
              <a:t>Allow the current 6-12 Alignment Team to continue to work on and refine the five areas described</a:t>
            </a:r>
          </a:p>
          <a:p>
            <a:endParaRPr lang="en-US" dirty="0"/>
          </a:p>
          <a:p>
            <a:r>
              <a:rPr lang="en-US" dirty="0" smtClean="0"/>
              <a:t>Allow the 6-12 Alignment Team to report progress to the School Board in the 2013/14 school year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079247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C3074932D6A2A49BA53FB2CF2C372F9" ma:contentTypeVersion="7" ma:contentTypeDescription="Create a new document." ma:contentTypeScope="" ma:versionID="c59c01cc42d8aa5db832685147da447e">
  <xsd:schema xmlns:xsd="http://www.w3.org/2001/XMLSchema" xmlns:xs="http://www.w3.org/2001/XMLSchema" xmlns:p="http://schemas.microsoft.com/office/2006/metadata/properties" xmlns:ns2="66445318-594c-4acb-b2fb-c62b33afc0d4" targetNamespace="http://schemas.microsoft.com/office/2006/metadata/properties" ma:root="true" ma:fieldsID="a5d163288106e17fa4d174469e049b52" ns2:_="">
    <xsd:import namespace="66445318-594c-4acb-b2fb-c62b33afc0d4"/>
    <xsd:element name="properties">
      <xsd:complexType>
        <xsd:sequence>
          <xsd:element name="documentManagement">
            <xsd:complexType>
              <xsd:all>
                <xsd:element ref="ns2: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445318-594c-4acb-b2fb-c62b33afc0d4" elementFormDefault="qualified">
    <xsd:import namespace="http://schemas.microsoft.com/office/2006/documentManagement/types"/>
    <xsd:import namespace="http://schemas.microsoft.com/office/infopath/2007/PartnerControls"/>
    <xsd:element name="Date" ma:index="8" nillable="true" ma:displayName="Date" ma:format="DateTime" ma:internalName="Dat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>
    <Date xmlns="66445318-594c-4acb-b2fb-c62b33afc0d4" xsi:nil="true"/>
  </documentManagement>
</p:properties>
</file>

<file path=customXml/itemProps1.xml><?xml version="1.0" encoding="utf-8"?>
<ds:datastoreItem xmlns:ds="http://schemas.openxmlformats.org/officeDocument/2006/customXml" ds:itemID="{AD4EBE35-6690-4D68-AF53-B43349A39DE7}"/>
</file>

<file path=customXml/itemProps2.xml><?xml version="1.0" encoding="utf-8"?>
<ds:datastoreItem xmlns:ds="http://schemas.openxmlformats.org/officeDocument/2006/customXml" ds:itemID="{0E0AEE26-F897-4B45-8FD1-6AC8A32C7B77}"/>
</file>

<file path=customXml/itemProps3.xml><?xml version="1.0" encoding="utf-8"?>
<ds:datastoreItem xmlns:ds="http://schemas.openxmlformats.org/officeDocument/2006/customXml" ds:itemID="{A384860B-83A2-4CC4-B167-37C4A53789D6}"/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86</TotalTime>
  <Words>384</Words>
  <Application>Microsoft Office PowerPoint</Application>
  <PresentationFormat>On-screen Show (4:3)</PresentationFormat>
  <Paragraphs>51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Oriel</vt:lpstr>
      <vt:lpstr>6-12 Articulation Report</vt:lpstr>
      <vt:lpstr>5 Areas of Focus</vt:lpstr>
      <vt:lpstr>DESIGN OF REPORTCARD</vt:lpstr>
      <vt:lpstr>Slide 4</vt:lpstr>
      <vt:lpstr>CURRICULUM ALIGNMENT</vt:lpstr>
      <vt:lpstr>HOMEWORK POLICY</vt:lpstr>
      <vt:lpstr>RE-LEARNING PROCEDURE</vt:lpstr>
      <vt:lpstr>CONSISTENCY OF RUBRIC LANGUAGE</vt:lpstr>
      <vt:lpstr>MOVING FORWARD</vt:lpstr>
    </vt:vector>
  </TitlesOfParts>
  <Company>SAU 55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6-12 Articulation Report</dc:title>
  <dc:creator>Strainge, Scott</dc:creator>
  <cp:lastModifiedBy>Cathy Belcher</cp:lastModifiedBy>
  <cp:revision>8</cp:revision>
  <cp:lastPrinted>2013-06-04T18:44:32Z</cp:lastPrinted>
  <dcterms:created xsi:type="dcterms:W3CDTF">2013-06-04T18:04:18Z</dcterms:created>
  <dcterms:modified xsi:type="dcterms:W3CDTF">2013-06-06T17:52:51Z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0x0101003C3074932D6A2A49BA53FB2CF2C372F9</vt:lpwstr>
  </property>
</Properties>
</file>