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docProps/custom.xml" ContentType="application/vnd.openxmlformats-officedocument.custom-properties+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840" r:id="rId5"/>
  </p:sldMasterIdLst>
  <p:notesMasterIdLst>
    <p:notesMasterId r:id="rId34"/>
  </p:notesMasterIdLst>
  <p:handoutMasterIdLst>
    <p:handoutMasterId r:id="rId35"/>
  </p:handoutMasterIdLst>
  <p:sldIdLst>
    <p:sldId id="256" r:id="rId6"/>
    <p:sldId id="288" r:id="rId7"/>
    <p:sldId id="290" r:id="rId8"/>
    <p:sldId id="289" r:id="rId9"/>
    <p:sldId id="291" r:id="rId10"/>
    <p:sldId id="257" r:id="rId11"/>
    <p:sldId id="279" r:id="rId12"/>
    <p:sldId id="287" r:id="rId13"/>
    <p:sldId id="286" r:id="rId14"/>
    <p:sldId id="285" r:id="rId15"/>
    <p:sldId id="258" r:id="rId16"/>
    <p:sldId id="259" r:id="rId17"/>
    <p:sldId id="260" r:id="rId18"/>
    <p:sldId id="274" r:id="rId19"/>
    <p:sldId id="270" r:id="rId20"/>
    <p:sldId id="282" r:id="rId21"/>
    <p:sldId id="263" r:id="rId22"/>
    <p:sldId id="273" r:id="rId23"/>
    <p:sldId id="271" r:id="rId24"/>
    <p:sldId id="283" r:id="rId25"/>
    <p:sldId id="281" r:id="rId26"/>
    <p:sldId id="275" r:id="rId27"/>
    <p:sldId id="284" r:id="rId28"/>
    <p:sldId id="272" r:id="rId29"/>
    <p:sldId id="278" r:id="rId30"/>
    <p:sldId id="277" r:id="rId31"/>
    <p:sldId id="264" r:id="rId32"/>
    <p:sldId id="265" r:id="rId33"/>
  </p:sldIdLst>
  <p:sldSz cx="9144000" cy="6858000" type="screen4x3"/>
  <p:notesSz cx="9296400" cy="7010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3366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88" autoAdjust="0"/>
  </p:normalViewPr>
  <p:slideViewPr>
    <p:cSldViewPr>
      <p:cViewPr varScale="1">
        <p:scale>
          <a:sx n="80" d="100"/>
          <a:sy n="80" d="100"/>
        </p:scale>
        <p:origin x="-56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4" d="100"/>
          <a:sy n="84" d="100"/>
        </p:scale>
        <p:origin x="-1698" y="-84"/>
      </p:cViewPr>
      <p:guideLst>
        <p:guide orient="horz" pos="2208"/>
        <p:guide pos="292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2" y="1"/>
            <a:ext cx="4029282" cy="350760"/>
          </a:xfrm>
          <a:prstGeom prst="rect">
            <a:avLst/>
          </a:prstGeom>
          <a:noFill/>
          <a:ln w="9525">
            <a:noFill/>
            <a:miter lim="800000"/>
            <a:headEnd/>
            <a:tailEnd/>
          </a:ln>
          <a:effectLst/>
        </p:spPr>
        <p:txBody>
          <a:bodyPr vert="horz" wrap="square" lIns="93440" tIns="46718" rIns="93440" bIns="46718" numCol="1" anchor="t" anchorCtr="0" compatLnSpc="1">
            <a:prstTxWarp prst="textNoShape">
              <a:avLst/>
            </a:prstTxWarp>
          </a:bodyPr>
          <a:lstStyle>
            <a:lvl1pPr defTabSz="934485">
              <a:defRPr sz="1200"/>
            </a:lvl1pPr>
          </a:lstStyle>
          <a:p>
            <a:pPr>
              <a:defRPr/>
            </a:pPr>
            <a:endParaRPr lang="en-US"/>
          </a:p>
        </p:txBody>
      </p:sp>
      <p:sp>
        <p:nvSpPr>
          <p:cNvPr id="24579" name="Rectangle 3"/>
          <p:cNvSpPr>
            <a:spLocks noGrp="1" noChangeArrowheads="1"/>
          </p:cNvSpPr>
          <p:nvPr>
            <p:ph type="dt" sz="quarter" idx="1"/>
          </p:nvPr>
        </p:nvSpPr>
        <p:spPr bwMode="auto">
          <a:xfrm>
            <a:off x="5265015" y="1"/>
            <a:ext cx="4029282" cy="350760"/>
          </a:xfrm>
          <a:prstGeom prst="rect">
            <a:avLst/>
          </a:prstGeom>
          <a:noFill/>
          <a:ln w="9525">
            <a:noFill/>
            <a:miter lim="800000"/>
            <a:headEnd/>
            <a:tailEnd/>
          </a:ln>
          <a:effectLst/>
        </p:spPr>
        <p:txBody>
          <a:bodyPr vert="horz" wrap="square" lIns="93440" tIns="46718" rIns="93440" bIns="46718" numCol="1" anchor="t" anchorCtr="0" compatLnSpc="1">
            <a:prstTxWarp prst="textNoShape">
              <a:avLst/>
            </a:prstTxWarp>
          </a:bodyPr>
          <a:lstStyle>
            <a:lvl1pPr algn="r" defTabSz="934485">
              <a:defRPr sz="1200"/>
            </a:lvl1pPr>
          </a:lstStyle>
          <a:p>
            <a:pPr>
              <a:defRPr/>
            </a:pPr>
            <a:endParaRPr lang="en-US"/>
          </a:p>
        </p:txBody>
      </p:sp>
      <p:sp>
        <p:nvSpPr>
          <p:cNvPr id="24580" name="Rectangle 4"/>
          <p:cNvSpPr>
            <a:spLocks noGrp="1" noChangeArrowheads="1"/>
          </p:cNvSpPr>
          <p:nvPr>
            <p:ph type="ftr" sz="quarter" idx="2"/>
          </p:nvPr>
        </p:nvSpPr>
        <p:spPr bwMode="auto">
          <a:xfrm>
            <a:off x="2" y="6658443"/>
            <a:ext cx="4029282" cy="350760"/>
          </a:xfrm>
          <a:prstGeom prst="rect">
            <a:avLst/>
          </a:prstGeom>
          <a:noFill/>
          <a:ln w="9525">
            <a:noFill/>
            <a:miter lim="800000"/>
            <a:headEnd/>
            <a:tailEnd/>
          </a:ln>
          <a:effectLst/>
        </p:spPr>
        <p:txBody>
          <a:bodyPr vert="horz" wrap="square" lIns="93440" tIns="46718" rIns="93440" bIns="46718" numCol="1" anchor="b" anchorCtr="0" compatLnSpc="1">
            <a:prstTxWarp prst="textNoShape">
              <a:avLst/>
            </a:prstTxWarp>
          </a:bodyPr>
          <a:lstStyle>
            <a:lvl1pPr defTabSz="934485">
              <a:defRPr sz="1200"/>
            </a:lvl1pPr>
          </a:lstStyle>
          <a:p>
            <a:pPr>
              <a:defRPr/>
            </a:pPr>
            <a:endParaRPr lang="en-US"/>
          </a:p>
        </p:txBody>
      </p:sp>
      <p:sp>
        <p:nvSpPr>
          <p:cNvPr id="24581" name="Rectangle 5"/>
          <p:cNvSpPr>
            <a:spLocks noGrp="1" noChangeArrowheads="1"/>
          </p:cNvSpPr>
          <p:nvPr>
            <p:ph type="sldNum" sz="quarter" idx="3"/>
          </p:nvPr>
        </p:nvSpPr>
        <p:spPr bwMode="auto">
          <a:xfrm>
            <a:off x="5265015" y="6658443"/>
            <a:ext cx="4029282" cy="350760"/>
          </a:xfrm>
          <a:prstGeom prst="rect">
            <a:avLst/>
          </a:prstGeom>
          <a:noFill/>
          <a:ln w="9525">
            <a:noFill/>
            <a:miter lim="800000"/>
            <a:headEnd/>
            <a:tailEnd/>
          </a:ln>
          <a:effectLst/>
        </p:spPr>
        <p:txBody>
          <a:bodyPr vert="horz" wrap="square" lIns="93440" tIns="46718" rIns="93440" bIns="46718" numCol="1" anchor="b" anchorCtr="0" compatLnSpc="1">
            <a:prstTxWarp prst="textNoShape">
              <a:avLst/>
            </a:prstTxWarp>
          </a:bodyPr>
          <a:lstStyle>
            <a:lvl1pPr algn="r" defTabSz="934485">
              <a:defRPr sz="1200"/>
            </a:lvl1pPr>
          </a:lstStyle>
          <a:p>
            <a:pPr>
              <a:defRPr/>
            </a:pPr>
            <a:fld id="{92FCFE51-16EB-4EA3-B568-EC7D5DCA1925}"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2" y="1"/>
            <a:ext cx="4029282" cy="350760"/>
          </a:xfrm>
          <a:prstGeom prst="rect">
            <a:avLst/>
          </a:prstGeom>
          <a:noFill/>
          <a:ln w="9525">
            <a:noFill/>
            <a:miter lim="800000"/>
            <a:headEnd/>
            <a:tailEnd/>
          </a:ln>
          <a:effectLst/>
        </p:spPr>
        <p:txBody>
          <a:bodyPr vert="horz" wrap="square" lIns="93440" tIns="46718" rIns="93440" bIns="46718" numCol="1" anchor="t" anchorCtr="0" compatLnSpc="1">
            <a:prstTxWarp prst="textNoShape">
              <a:avLst/>
            </a:prstTxWarp>
          </a:bodyPr>
          <a:lstStyle>
            <a:lvl1pPr defTabSz="934485">
              <a:defRPr sz="1200"/>
            </a:lvl1pPr>
          </a:lstStyle>
          <a:p>
            <a:pPr>
              <a:defRPr/>
            </a:pPr>
            <a:endParaRPr lang="en-US"/>
          </a:p>
        </p:txBody>
      </p:sp>
      <p:sp>
        <p:nvSpPr>
          <p:cNvPr id="6147" name="Rectangle 3"/>
          <p:cNvSpPr>
            <a:spLocks noGrp="1" noChangeArrowheads="1"/>
          </p:cNvSpPr>
          <p:nvPr>
            <p:ph type="dt" idx="1"/>
          </p:nvPr>
        </p:nvSpPr>
        <p:spPr bwMode="auto">
          <a:xfrm>
            <a:off x="5265015" y="1"/>
            <a:ext cx="4029282" cy="350760"/>
          </a:xfrm>
          <a:prstGeom prst="rect">
            <a:avLst/>
          </a:prstGeom>
          <a:noFill/>
          <a:ln w="9525">
            <a:noFill/>
            <a:miter lim="800000"/>
            <a:headEnd/>
            <a:tailEnd/>
          </a:ln>
          <a:effectLst/>
        </p:spPr>
        <p:txBody>
          <a:bodyPr vert="horz" wrap="square" lIns="93440" tIns="46718" rIns="93440" bIns="46718" numCol="1" anchor="t" anchorCtr="0" compatLnSpc="1">
            <a:prstTxWarp prst="textNoShape">
              <a:avLst/>
            </a:prstTxWarp>
          </a:bodyPr>
          <a:lstStyle>
            <a:lvl1pPr algn="r" defTabSz="934485">
              <a:defRPr sz="1200"/>
            </a:lvl1pPr>
          </a:lstStyle>
          <a:p>
            <a:pPr>
              <a:defRPr/>
            </a:pPr>
            <a:endParaRPr lang="en-US"/>
          </a:p>
        </p:txBody>
      </p:sp>
      <p:sp>
        <p:nvSpPr>
          <p:cNvPr id="14340" name="Rectangle 4"/>
          <p:cNvSpPr>
            <a:spLocks noGrp="1" noRot="1" noChangeAspect="1" noChangeArrowheads="1" noTextEdit="1"/>
          </p:cNvSpPr>
          <p:nvPr>
            <p:ph type="sldImg" idx="2"/>
          </p:nvPr>
        </p:nvSpPr>
        <p:spPr bwMode="auto">
          <a:xfrm>
            <a:off x="2895600" y="527050"/>
            <a:ext cx="3505200" cy="262890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30485" y="3330421"/>
            <a:ext cx="7435436" cy="3154441"/>
          </a:xfrm>
          <a:prstGeom prst="rect">
            <a:avLst/>
          </a:prstGeom>
          <a:noFill/>
          <a:ln w="9525">
            <a:noFill/>
            <a:miter lim="800000"/>
            <a:headEnd/>
            <a:tailEnd/>
          </a:ln>
          <a:effectLst/>
        </p:spPr>
        <p:txBody>
          <a:bodyPr vert="horz" wrap="square" lIns="93440" tIns="46718" rIns="93440" bIns="4671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2" y="6658443"/>
            <a:ext cx="4029282" cy="350760"/>
          </a:xfrm>
          <a:prstGeom prst="rect">
            <a:avLst/>
          </a:prstGeom>
          <a:noFill/>
          <a:ln w="9525">
            <a:noFill/>
            <a:miter lim="800000"/>
            <a:headEnd/>
            <a:tailEnd/>
          </a:ln>
          <a:effectLst/>
        </p:spPr>
        <p:txBody>
          <a:bodyPr vert="horz" wrap="square" lIns="93440" tIns="46718" rIns="93440" bIns="46718" numCol="1" anchor="b" anchorCtr="0" compatLnSpc="1">
            <a:prstTxWarp prst="textNoShape">
              <a:avLst/>
            </a:prstTxWarp>
          </a:bodyPr>
          <a:lstStyle>
            <a:lvl1pPr defTabSz="934485">
              <a:defRPr sz="1200"/>
            </a:lvl1pPr>
          </a:lstStyle>
          <a:p>
            <a:pPr>
              <a:defRPr/>
            </a:pPr>
            <a:endParaRPr lang="en-US"/>
          </a:p>
        </p:txBody>
      </p:sp>
      <p:sp>
        <p:nvSpPr>
          <p:cNvPr id="6151" name="Rectangle 7"/>
          <p:cNvSpPr>
            <a:spLocks noGrp="1" noChangeArrowheads="1"/>
          </p:cNvSpPr>
          <p:nvPr>
            <p:ph type="sldNum" sz="quarter" idx="5"/>
          </p:nvPr>
        </p:nvSpPr>
        <p:spPr bwMode="auto">
          <a:xfrm>
            <a:off x="5265015" y="6658443"/>
            <a:ext cx="4029282" cy="350760"/>
          </a:xfrm>
          <a:prstGeom prst="rect">
            <a:avLst/>
          </a:prstGeom>
          <a:noFill/>
          <a:ln w="9525">
            <a:noFill/>
            <a:miter lim="800000"/>
            <a:headEnd/>
            <a:tailEnd/>
          </a:ln>
          <a:effectLst/>
        </p:spPr>
        <p:txBody>
          <a:bodyPr vert="horz" wrap="square" lIns="93440" tIns="46718" rIns="93440" bIns="46718" numCol="1" anchor="b" anchorCtr="0" compatLnSpc="1">
            <a:prstTxWarp prst="textNoShape">
              <a:avLst/>
            </a:prstTxWarp>
          </a:bodyPr>
          <a:lstStyle>
            <a:lvl1pPr algn="r" defTabSz="934485">
              <a:defRPr sz="1200"/>
            </a:lvl1pPr>
          </a:lstStyle>
          <a:p>
            <a:pPr>
              <a:defRPr/>
            </a:pPr>
            <a:fld id="{97B1C0AE-BDDC-48B4-A395-3109C2A19C21}"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pPr defTabSz="931700"/>
            <a:fld id="{44A1BB89-7EF7-41DD-ACF6-BF57139CE77D}" type="slidenum">
              <a:rPr lang="en-US" smtClean="0"/>
              <a:pPr defTabSz="931700"/>
              <a:t>1</a:t>
            </a:fld>
            <a:endParaRPr lang="en-US" dirty="0" smtClean="0"/>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pPr defTabSz="931700"/>
            <a:fld id="{44A1BB89-7EF7-41DD-ACF6-BF57139CE77D}" type="slidenum">
              <a:rPr lang="en-US" smtClean="0"/>
              <a:pPr defTabSz="931700"/>
              <a:t>5</a:t>
            </a:fld>
            <a:endParaRPr lang="en-US" dirty="0" smtClean="0"/>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7B1C0AE-BDDC-48B4-A395-3109C2A19C21}" type="slidenum">
              <a:rPr lang="en-US" smtClean="0"/>
              <a:pPr>
                <a:defRPr/>
              </a:pPr>
              <a:t>19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7B1C0AE-BDDC-48B4-A395-3109C2A19C21}" type="slidenum">
              <a:rPr lang="en-US" smtClean="0"/>
              <a:pPr>
                <a:defRPr/>
              </a:pPr>
              <a:t>20</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7B1C0AE-BDDC-48B4-A395-3109C2A19C21}" type="slidenum">
              <a:rPr lang="en-US" smtClean="0"/>
              <a:pPr>
                <a:defRPr/>
              </a:pPr>
              <a:t>21</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7B1C0AE-BDDC-48B4-A395-3109C2A19C21}" type="slidenum">
              <a:rPr lang="en-US" smtClean="0"/>
              <a:pPr>
                <a:defRPr/>
              </a:pPr>
              <a:t>22</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279525" y="1600200"/>
            <a:ext cx="7085013" cy="1066800"/>
          </a:xfrm>
        </p:spPr>
        <p:txBody>
          <a:bodyPr/>
          <a:lstStyle>
            <a:lvl1pPr>
              <a:defRPr/>
            </a:lvl1pPr>
          </a:lstStyle>
          <a:p>
            <a:r>
              <a:rPr lang="en-US"/>
              <a:t>Click to edit Master title style</a:t>
            </a:r>
          </a:p>
        </p:txBody>
      </p:sp>
      <p:sp>
        <p:nvSpPr>
          <p:cNvPr id="3075" name="Rectangle 3"/>
          <p:cNvSpPr>
            <a:spLocks noGrp="1" noChangeArrowheads="1"/>
          </p:cNvSpPr>
          <p:nvPr>
            <p:ph type="subTitle" idx="1"/>
          </p:nvPr>
        </p:nvSpPr>
        <p:spPr>
          <a:xfrm>
            <a:off x="1279525" y="2819400"/>
            <a:ext cx="5256213" cy="1143000"/>
          </a:xfrm>
        </p:spPr>
        <p:txBody>
          <a:bodyPr/>
          <a:lstStyle>
            <a:lvl1pPr marL="0" indent="0">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6EF79C8-CA56-4979-A065-186E271689CF}"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6605A90C-EDE9-4678-BDC8-CD304CD5EDE9}"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4475" y="685800"/>
            <a:ext cx="1771650" cy="5440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9525" y="685800"/>
            <a:ext cx="5162550" cy="5440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EF6DE577-03C1-4FB1-9F55-6C20489F5736}"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pPr>
              <a:defRPr/>
            </a:pPr>
            <a:endParaRPr lang="en-US"/>
          </a:p>
        </p:txBody>
      </p:sp>
      <p:sp>
        <p:nvSpPr>
          <p:cNvPr id="17" name="Footer Placeholder 16"/>
          <p:cNvSpPr>
            <a:spLocks noGrp="1"/>
          </p:cNvSpPr>
          <p:nvPr>
            <p:ph type="ftr" sz="quarter" idx="11"/>
          </p:nvPr>
        </p:nvSpPr>
        <p:spPr/>
        <p:txBody>
          <a:bodyPr/>
          <a:lstStyle/>
          <a:p>
            <a:pPr>
              <a:defRPr/>
            </a:pPr>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pPr>
              <a:defRPr/>
            </a:pPr>
            <a:fld id="{A6EF79C8-CA56-4979-A065-186E271689CF}" type="slidenum">
              <a:rPr lang="en-US" smtClean="0"/>
              <a:pPr>
                <a:defRPr/>
              </a:pPr>
              <a:t>‹#›</a:t>
            </a:fld>
            <a:endParaRPr lang="en-US" dirty="0"/>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4361688" y="1026372"/>
            <a:ext cx="457200" cy="441325"/>
          </a:xfrm>
        </p:spPr>
        <p:txBody>
          <a:bodyPr/>
          <a:lstStyle/>
          <a:p>
            <a:pPr>
              <a:defRPr/>
            </a:pPr>
            <a:fld id="{08175333-5311-4B8A-A731-903FCA80A940}" type="slidenum">
              <a:rPr lang="en-US" smtClean="0"/>
              <a:pPr>
                <a:defRPr/>
              </a:pPr>
              <a:t>‹#›</a:t>
            </a:fld>
            <a:endParaRPr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pPr>
              <a:defRPr/>
            </a:pPr>
            <a:endParaRPr lang="en-US"/>
          </a:p>
        </p:txBody>
      </p:sp>
      <p:sp>
        <p:nvSpPr>
          <p:cNvPr id="4" name="Date Placeholder 3"/>
          <p:cNvSpPr>
            <a:spLocks noGrp="1"/>
          </p:cNvSpPr>
          <p:nvPr>
            <p:ph type="dt" sz="half" idx="10"/>
          </p:nvPr>
        </p:nvSpPr>
        <p:spPr/>
        <p:txBody>
          <a:bodyPr/>
          <a:lstStyle/>
          <a:p>
            <a:pPr>
              <a:defRPr/>
            </a:pPr>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pPr>
              <a:defRPr/>
            </a:pPr>
            <a:fld id="{7EC352ED-E543-4000-BEB9-DDE40F368759}" type="slidenum">
              <a:rPr lang="en-US" smtClean="0"/>
              <a:pPr>
                <a:defRPr/>
              </a:pPr>
              <a:t>‹#›</a:t>
            </a:fld>
            <a:endParaRPr lang="en-US" dirty="0"/>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453CD0E3-0792-4A49-AC59-6F9349F8C36E}" type="slidenum">
              <a:rPr lang="en-US" smtClean="0"/>
              <a:pPr>
                <a:defRPr/>
              </a:pPr>
              <a:t>‹#›</a:t>
            </a:fld>
            <a:endParaRPr lang="en-US" dirty="0"/>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a:xfrm>
            <a:off x="304800" y="6409944"/>
            <a:ext cx="3581400" cy="365760"/>
          </a:xfrm>
        </p:spPr>
        <p:txBody>
          <a:bodyPr/>
          <a:lstStyle/>
          <a:p>
            <a:pPr>
              <a:defRPr/>
            </a:pPr>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pPr>
              <a:defRPr/>
            </a:pPr>
            <a:fld id="{7CA4F11D-4578-4315-91E1-1850A464F84F}" type="slidenum">
              <a:rPr lang="en-US" smtClean="0"/>
              <a:pPr>
                <a:defRPr/>
              </a:pPr>
              <a:t>‹#›</a:t>
            </a:fld>
            <a:endParaRPr lang="en-US" dirty="0"/>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a:xfrm>
            <a:off x="4343400" y="1036020"/>
            <a:ext cx="457200" cy="441325"/>
          </a:xfrm>
        </p:spPr>
        <p:txBody>
          <a:bodyPr/>
          <a:lstStyle/>
          <a:p>
            <a:pPr>
              <a:defRPr/>
            </a:pPr>
            <a:fld id="{6B940741-D660-4D2D-BE36-6DF38B991375}" type="slidenum">
              <a:rPr lang="en-US" smtClean="0"/>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pPr>
              <a:defRPr/>
            </a:pPr>
            <a:fld id="{5AE50EEE-B6B8-46CA-8B77-32175AF3E7FA}" type="slidenum">
              <a:rPr lang="en-US" smtClean="0"/>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pPr>
              <a:defRPr/>
            </a:pPr>
            <a:fld id="{438526F4-7D57-43E8-B5B5-0F16034CA5B4}" type="slidenum">
              <a:rPr lang="en-US" smtClean="0"/>
              <a:pPr>
                <a:defRPr/>
              </a:pPr>
              <a:t>‹#›</a:t>
            </a:fld>
            <a:endParaRPr lang="en-US" dirty="0"/>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a:xfrm>
            <a:off x="301752" y="6410848"/>
            <a:ext cx="3383280" cy="365760"/>
          </a:xfrm>
        </p:spPr>
        <p:txBody>
          <a:body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08175333-5311-4B8A-A731-903FCA80A940}"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pPr>
              <a:defRPr/>
            </a:pPr>
            <a:fld id="{BDF04E28-2D4B-4C2C-A2EE-1B3022CD9588}" type="slidenum">
              <a:rPr lang="en-US" smtClean="0"/>
              <a:pPr>
                <a:defRPr/>
              </a:pPr>
              <a:t>‹#›</a:t>
            </a:fld>
            <a:endParaRPr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pPr>
              <a:defRPr/>
            </a:pPr>
            <a:endParaRPr lang="en-US"/>
          </a:p>
        </p:txBody>
      </p:sp>
      <p:sp>
        <p:nvSpPr>
          <p:cNvPr id="6" name="Footer Placeholder 5"/>
          <p:cNvSpPr>
            <a:spLocks noGrp="1"/>
          </p:cNvSpPr>
          <p:nvPr>
            <p:ph type="ftr" sz="quarter" idx="11"/>
          </p:nvPr>
        </p:nvSpPr>
        <p:spPr>
          <a:xfrm>
            <a:off x="301752" y="6410848"/>
            <a:ext cx="3584448" cy="365760"/>
          </a:xfrm>
        </p:spPr>
        <p:txBody>
          <a:bodyPr/>
          <a:lstStyle/>
          <a:p>
            <a:pPr>
              <a:defRPr/>
            </a:pPr>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605A90C-EDE9-4678-BDC8-CD304CD5EDE9}" type="slidenum">
              <a:rPr lang="en-US" smtClean="0"/>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pPr>
              <a:defRPr/>
            </a:pPr>
            <a:fld id="{EF6DE577-03C1-4FB1-9F55-6C20489F5736}" type="slidenum">
              <a:rPr lang="en-US" smtClean="0"/>
              <a:pPr>
                <a:defRPr/>
              </a:pPr>
              <a:t>‹#›</a:t>
            </a:fld>
            <a:endParaRPr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7EC352ED-E543-4000-BEB9-DDE40F368759}"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9525" y="1600200"/>
            <a:ext cx="25527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984625" y="1600200"/>
            <a:ext cx="25527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453CD0E3-0792-4A49-AC59-6F9349F8C36E}"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dt" sz="half" idx="10"/>
          </p:nvPr>
        </p:nvSpPr>
        <p:spPr>
          <a:ln/>
        </p:spPr>
        <p:txBody>
          <a:bodyPr/>
          <a:lstStyle>
            <a:lvl1pPr>
              <a:defRPr/>
            </a:lvl1pPr>
          </a:lstStyle>
          <a:p>
            <a:pPr>
              <a:defRPr/>
            </a:pPr>
            <a:endParaRPr lang="en-US"/>
          </a:p>
        </p:txBody>
      </p:sp>
      <p:sp>
        <p:nvSpPr>
          <p:cNvPr id="8" name="Rectangle 8"/>
          <p:cNvSpPr>
            <a:spLocks noGrp="1" noChangeArrowheads="1"/>
          </p:cNvSpPr>
          <p:nvPr>
            <p:ph type="ftr" sz="quarter" idx="11"/>
          </p:nvPr>
        </p:nvSpPr>
        <p:spPr>
          <a:ln/>
        </p:spPr>
        <p:txBody>
          <a:bodyPr/>
          <a:lstStyle>
            <a:lvl1pPr>
              <a:defRPr/>
            </a:lvl1pPr>
          </a:lstStyle>
          <a:p>
            <a:pPr>
              <a:defRPr/>
            </a:pPr>
            <a:endParaRPr lang="en-US"/>
          </a:p>
        </p:txBody>
      </p:sp>
      <p:sp>
        <p:nvSpPr>
          <p:cNvPr id="9" name="Rectangle 9"/>
          <p:cNvSpPr>
            <a:spLocks noGrp="1" noChangeArrowheads="1"/>
          </p:cNvSpPr>
          <p:nvPr>
            <p:ph type="sldNum" sz="quarter" idx="12"/>
          </p:nvPr>
        </p:nvSpPr>
        <p:spPr>
          <a:ln/>
        </p:spPr>
        <p:txBody>
          <a:bodyPr/>
          <a:lstStyle>
            <a:lvl1pPr>
              <a:defRPr/>
            </a:lvl1pPr>
          </a:lstStyle>
          <a:p>
            <a:pPr>
              <a:defRPr/>
            </a:pPr>
            <a:fld id="{7CA4F11D-4578-4315-91E1-1850A464F84F}"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dt" sz="half" idx="10"/>
          </p:nvPr>
        </p:nvSpPr>
        <p:spPr>
          <a:ln/>
        </p:spPr>
        <p:txBody>
          <a:bodyPr/>
          <a:lstStyle>
            <a:lvl1pPr>
              <a:defRPr/>
            </a:lvl1pPr>
          </a:lstStyle>
          <a:p>
            <a:pPr>
              <a:defRPr/>
            </a:pPr>
            <a:endParaRPr lang="en-US"/>
          </a:p>
        </p:txBody>
      </p:sp>
      <p:sp>
        <p:nvSpPr>
          <p:cNvPr id="4" name="Rectangle 8"/>
          <p:cNvSpPr>
            <a:spLocks noGrp="1" noChangeArrowheads="1"/>
          </p:cNvSpPr>
          <p:nvPr>
            <p:ph type="ftr" sz="quarter" idx="11"/>
          </p:nvPr>
        </p:nvSpPr>
        <p:spPr>
          <a:ln/>
        </p:spPr>
        <p:txBody>
          <a:bodyPr/>
          <a:lstStyle>
            <a:lvl1pPr>
              <a:defRPr/>
            </a:lvl1pPr>
          </a:lstStyle>
          <a:p>
            <a:pPr>
              <a:defRPr/>
            </a:pPr>
            <a:endParaRPr lang="en-US"/>
          </a:p>
        </p:txBody>
      </p:sp>
      <p:sp>
        <p:nvSpPr>
          <p:cNvPr id="5" name="Rectangle 9"/>
          <p:cNvSpPr>
            <a:spLocks noGrp="1" noChangeArrowheads="1"/>
          </p:cNvSpPr>
          <p:nvPr>
            <p:ph type="sldNum" sz="quarter" idx="12"/>
          </p:nvPr>
        </p:nvSpPr>
        <p:spPr>
          <a:ln/>
        </p:spPr>
        <p:txBody>
          <a:bodyPr/>
          <a:lstStyle>
            <a:lvl1pPr>
              <a:defRPr/>
            </a:lvl1pPr>
          </a:lstStyle>
          <a:p>
            <a:pPr>
              <a:defRPr/>
            </a:pPr>
            <a:fld id="{6B940741-D660-4D2D-BE36-6DF38B991375}"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en-US"/>
          </a:p>
        </p:txBody>
      </p:sp>
      <p:sp>
        <p:nvSpPr>
          <p:cNvPr id="3" name="Rectangle 8"/>
          <p:cNvSpPr>
            <a:spLocks noGrp="1" noChangeArrowheads="1"/>
          </p:cNvSpPr>
          <p:nvPr>
            <p:ph type="ftr" sz="quarter" idx="11"/>
          </p:nvPr>
        </p:nvSpPr>
        <p:spPr>
          <a:ln/>
        </p:spPr>
        <p:txBody>
          <a:bodyPr/>
          <a:lstStyle>
            <a:lvl1pPr>
              <a:defRPr/>
            </a:lvl1pPr>
          </a:lstStyle>
          <a:p>
            <a:pPr>
              <a:defRPr/>
            </a:pPr>
            <a:endParaRPr lang="en-US"/>
          </a:p>
        </p:txBody>
      </p:sp>
      <p:sp>
        <p:nvSpPr>
          <p:cNvPr id="4" name="Rectangle 9"/>
          <p:cNvSpPr>
            <a:spLocks noGrp="1" noChangeArrowheads="1"/>
          </p:cNvSpPr>
          <p:nvPr>
            <p:ph type="sldNum" sz="quarter" idx="12"/>
          </p:nvPr>
        </p:nvSpPr>
        <p:spPr>
          <a:ln/>
        </p:spPr>
        <p:txBody>
          <a:bodyPr/>
          <a:lstStyle>
            <a:lvl1pPr>
              <a:defRPr/>
            </a:lvl1pPr>
          </a:lstStyle>
          <a:p>
            <a:pPr>
              <a:defRPr/>
            </a:pPr>
            <a:fld id="{5AE50EEE-B6B8-46CA-8B77-32175AF3E7FA}"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438526F4-7D57-43E8-B5B5-0F16034CA5B4}"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BDF04E28-2D4B-4C2C-A2EE-1B3022CD9588}"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800000"/>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79525" y="685800"/>
            <a:ext cx="7086600" cy="7318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279525" y="1600200"/>
            <a:ext cx="5257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1" name="Rectangle 7"/>
          <p:cNvSpPr>
            <a:spLocks noGrp="1" noChangeArrowheads="1"/>
          </p:cNvSpPr>
          <p:nvPr>
            <p:ph type="dt" sz="half" idx="2"/>
          </p:nvPr>
        </p:nvSpPr>
        <p:spPr bwMode="auto">
          <a:xfrm>
            <a:off x="457200" y="6429375"/>
            <a:ext cx="2133600"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mn-lt"/>
              </a:defRPr>
            </a:lvl1pPr>
          </a:lstStyle>
          <a:p>
            <a:pPr>
              <a:defRPr/>
            </a:pPr>
            <a:endParaRPr lang="en-US"/>
          </a:p>
        </p:txBody>
      </p:sp>
      <p:sp>
        <p:nvSpPr>
          <p:cNvPr id="1032" name="Rectangle 8"/>
          <p:cNvSpPr>
            <a:spLocks noGrp="1" noChangeArrowheads="1"/>
          </p:cNvSpPr>
          <p:nvPr>
            <p:ph type="ftr" sz="quarter" idx="3"/>
          </p:nvPr>
        </p:nvSpPr>
        <p:spPr bwMode="auto">
          <a:xfrm>
            <a:off x="3124200" y="6429375"/>
            <a:ext cx="2895600"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atin typeface="+mn-lt"/>
              </a:defRPr>
            </a:lvl1pPr>
          </a:lstStyle>
          <a:p>
            <a:pPr>
              <a:defRPr/>
            </a:pPr>
            <a:endParaRPr lang="en-US"/>
          </a:p>
        </p:txBody>
      </p:sp>
      <p:sp>
        <p:nvSpPr>
          <p:cNvPr id="1033" name="Rectangle 9"/>
          <p:cNvSpPr>
            <a:spLocks noGrp="1" noChangeArrowheads="1"/>
          </p:cNvSpPr>
          <p:nvPr>
            <p:ph type="sldNum" sz="quarter" idx="4"/>
          </p:nvPr>
        </p:nvSpPr>
        <p:spPr bwMode="auto">
          <a:xfrm>
            <a:off x="6553200" y="6429375"/>
            <a:ext cx="2133600"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mn-lt"/>
              </a:defRPr>
            </a:lvl1pPr>
          </a:lstStyle>
          <a:p>
            <a:pPr>
              <a:defRPr/>
            </a:pPr>
            <a:fld id="{B09A75DD-3174-41E8-9D55-C094051FEA6A}"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15"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Lst>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Elephant" pitchFamily="18" charset="0"/>
        </a:defRPr>
      </a:lvl2pPr>
      <a:lvl3pPr algn="l" rtl="0" eaLnBrk="0" fontAlgn="base" hangingPunct="0">
        <a:spcBef>
          <a:spcPct val="0"/>
        </a:spcBef>
        <a:spcAft>
          <a:spcPct val="0"/>
        </a:spcAft>
        <a:defRPr sz="3600">
          <a:solidFill>
            <a:schemeClr val="tx2"/>
          </a:solidFill>
          <a:latin typeface="Elephant" pitchFamily="18" charset="0"/>
        </a:defRPr>
      </a:lvl3pPr>
      <a:lvl4pPr algn="l" rtl="0" eaLnBrk="0" fontAlgn="base" hangingPunct="0">
        <a:spcBef>
          <a:spcPct val="0"/>
        </a:spcBef>
        <a:spcAft>
          <a:spcPct val="0"/>
        </a:spcAft>
        <a:defRPr sz="3600">
          <a:solidFill>
            <a:schemeClr val="tx2"/>
          </a:solidFill>
          <a:latin typeface="Elephant" pitchFamily="18" charset="0"/>
        </a:defRPr>
      </a:lvl4pPr>
      <a:lvl5pPr algn="l" rtl="0" eaLnBrk="0" fontAlgn="base" hangingPunct="0">
        <a:spcBef>
          <a:spcPct val="0"/>
        </a:spcBef>
        <a:spcAft>
          <a:spcPct val="0"/>
        </a:spcAft>
        <a:defRPr sz="3600">
          <a:solidFill>
            <a:schemeClr val="tx2"/>
          </a:solidFill>
          <a:latin typeface="Elephant" pitchFamily="18" charset="0"/>
        </a:defRPr>
      </a:lvl5pPr>
      <a:lvl6pPr marL="457200" algn="l" rtl="0" fontAlgn="base">
        <a:spcBef>
          <a:spcPct val="0"/>
        </a:spcBef>
        <a:spcAft>
          <a:spcPct val="0"/>
        </a:spcAft>
        <a:defRPr sz="3600">
          <a:solidFill>
            <a:schemeClr val="tx2"/>
          </a:solidFill>
          <a:latin typeface="Century Gothic" pitchFamily="34" charset="0"/>
        </a:defRPr>
      </a:lvl6pPr>
      <a:lvl7pPr marL="914400" algn="l" rtl="0" fontAlgn="base">
        <a:spcBef>
          <a:spcPct val="0"/>
        </a:spcBef>
        <a:spcAft>
          <a:spcPct val="0"/>
        </a:spcAft>
        <a:defRPr sz="3600">
          <a:solidFill>
            <a:schemeClr val="tx2"/>
          </a:solidFill>
          <a:latin typeface="Century Gothic" pitchFamily="34" charset="0"/>
        </a:defRPr>
      </a:lvl7pPr>
      <a:lvl8pPr marL="1371600" algn="l" rtl="0" fontAlgn="base">
        <a:spcBef>
          <a:spcPct val="0"/>
        </a:spcBef>
        <a:spcAft>
          <a:spcPct val="0"/>
        </a:spcAft>
        <a:defRPr sz="3600">
          <a:solidFill>
            <a:schemeClr val="tx2"/>
          </a:solidFill>
          <a:latin typeface="Century Gothic" pitchFamily="34" charset="0"/>
        </a:defRPr>
      </a:lvl8pPr>
      <a:lvl9pPr marL="1828800" algn="l" rtl="0" fontAlgn="base">
        <a:spcBef>
          <a:spcPct val="0"/>
        </a:spcBef>
        <a:spcAft>
          <a:spcPct val="0"/>
        </a:spcAft>
        <a:defRPr sz="3600">
          <a:solidFill>
            <a:schemeClr val="tx2"/>
          </a:solidFill>
          <a:latin typeface="Century Gothic"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pPr>
              <a:defRPr/>
            </a:pPr>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pPr>
              <a:defRPr/>
            </a:pPr>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pPr>
              <a:defRPr/>
            </a:pPr>
            <a:fld id="{B09A75DD-3174-41E8-9D55-C094051FEA6A}" type="slidenum">
              <a:rPr lang="en-US" smtClean="0"/>
              <a:pPr>
                <a:defRPr/>
              </a:pPr>
              <a:t>‹#›</a:t>
            </a:fld>
            <a:endParaRPr lang="en-US" dirty="0"/>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oleObject" Target="../embeddings/oleObject2.bin"/></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5326559"/>
            <a:ext cx="8839200" cy="769441"/>
          </a:xfrm>
          <a:prstGeom prst="rect">
            <a:avLst/>
          </a:prstGeom>
          <a:noFill/>
        </p:spPr>
        <p:txBody>
          <a:bodyPr wrap="square">
            <a:spAutoFit/>
          </a:bodyPr>
          <a:lstStyle/>
          <a:p>
            <a:pPr algn="ctr">
              <a:defRPr/>
            </a:pPr>
            <a:r>
              <a:rPr lang="en-US" sz="4400" dirty="0" smtClean="0">
                <a:latin typeface="Cambria" pitchFamily="18" charset="0"/>
              </a:rPr>
              <a:t>Dr. Earl Metzler</a:t>
            </a:r>
            <a:endParaRPr lang="en-US" sz="4400" dirty="0">
              <a:latin typeface="Cambria" pitchFamily="18" charset="0"/>
            </a:endParaRPr>
          </a:p>
        </p:txBody>
      </p:sp>
      <p:sp>
        <p:nvSpPr>
          <p:cNvPr id="3075" name="Rectangle 3"/>
          <p:cNvSpPr>
            <a:spLocks noGrp="1" noChangeArrowheads="1"/>
          </p:cNvSpPr>
          <p:nvPr>
            <p:ph type="subTitle" idx="4294967295"/>
          </p:nvPr>
        </p:nvSpPr>
        <p:spPr>
          <a:xfrm>
            <a:off x="0" y="2133600"/>
            <a:ext cx="9144000" cy="2667000"/>
          </a:xfrm>
          <a:noFill/>
        </p:spPr>
        <p:txBody>
          <a:bodyPr>
            <a:normAutofit/>
          </a:bodyPr>
          <a:lstStyle/>
          <a:p>
            <a:pPr algn="ctr" eaLnBrk="1" hangingPunct="1">
              <a:lnSpc>
                <a:spcPct val="80000"/>
              </a:lnSpc>
              <a:buNone/>
              <a:defRPr/>
            </a:pPr>
            <a:endParaRPr lang="en-US" sz="800" b="1" dirty="0" smtClean="0">
              <a:latin typeface="Cambria" pitchFamily="18" charset="0"/>
            </a:endParaRPr>
          </a:p>
          <a:p>
            <a:pPr algn="ctr" eaLnBrk="1" hangingPunct="1">
              <a:lnSpc>
                <a:spcPct val="80000"/>
              </a:lnSpc>
              <a:buNone/>
              <a:defRPr/>
            </a:pPr>
            <a:r>
              <a:rPr lang="en-US" sz="5400" dirty="0" smtClean="0">
                <a:effectLst>
                  <a:outerShdw blurRad="38100" dist="38100" dir="2700000" algn="tl">
                    <a:srgbClr val="000000">
                      <a:alpha val="43137"/>
                    </a:srgbClr>
                  </a:outerShdw>
                </a:effectLst>
                <a:latin typeface="Britannic Bold" pitchFamily="34" charset="0"/>
              </a:rPr>
              <a:t>Opening Comments</a:t>
            </a:r>
          </a:p>
          <a:p>
            <a:pPr algn="ctr" eaLnBrk="1" hangingPunct="1">
              <a:lnSpc>
                <a:spcPct val="80000"/>
              </a:lnSpc>
              <a:buNone/>
              <a:defRPr/>
            </a:pPr>
            <a:r>
              <a:rPr lang="en-US" sz="5400" dirty="0" smtClean="0">
                <a:effectLst>
                  <a:outerShdw blurRad="38100" dist="38100" dir="2700000" algn="tl">
                    <a:srgbClr val="000000">
                      <a:alpha val="43137"/>
                    </a:srgbClr>
                  </a:outerShdw>
                </a:effectLst>
                <a:latin typeface="Britannic Bold" pitchFamily="34" charset="0"/>
              </a:rPr>
              <a:t>from the </a:t>
            </a:r>
          </a:p>
          <a:p>
            <a:pPr algn="ctr" eaLnBrk="1" hangingPunct="1">
              <a:lnSpc>
                <a:spcPct val="80000"/>
              </a:lnSpc>
              <a:buNone/>
              <a:defRPr/>
            </a:pPr>
            <a:r>
              <a:rPr lang="en-US" sz="5400" dirty="0" smtClean="0">
                <a:effectLst>
                  <a:outerShdw blurRad="38100" dist="38100" dir="2700000" algn="tl">
                    <a:srgbClr val="000000">
                      <a:alpha val="43137"/>
                    </a:srgbClr>
                  </a:outerShdw>
                </a:effectLst>
                <a:latin typeface="Britannic Bold" pitchFamily="34" charset="0"/>
              </a:rPr>
              <a:t>Superintendent of Schools</a:t>
            </a:r>
            <a:endParaRPr lang="en-US" sz="5400" dirty="0" smtClean="0">
              <a:effectLst>
                <a:outerShdw blurRad="38100" dist="38100" dir="2700000" algn="tl">
                  <a:srgbClr val="000000">
                    <a:alpha val="43137"/>
                  </a:srgbClr>
                </a:outerShdw>
              </a:effectLst>
              <a:latin typeface="Britannic Bold" pitchFamily="34" charset="0"/>
            </a:endParaRPr>
          </a:p>
        </p:txBody>
      </p:sp>
      <p:sp>
        <p:nvSpPr>
          <p:cNvPr id="3074" name="Rectangle 2"/>
          <p:cNvSpPr>
            <a:spLocks noGrp="1" noChangeArrowheads="1"/>
          </p:cNvSpPr>
          <p:nvPr>
            <p:ph type="ctrTitle" idx="4294967295"/>
          </p:nvPr>
        </p:nvSpPr>
        <p:spPr>
          <a:xfrm>
            <a:off x="152400" y="228600"/>
            <a:ext cx="8839200" cy="1600200"/>
          </a:xfrm>
          <a:solidFill>
            <a:schemeClr val="accent3"/>
          </a:solidFill>
          <a:ln>
            <a:solidFill>
              <a:schemeClr val="accent3">
                <a:lumMod val="50000"/>
              </a:schemeClr>
            </a:solidFill>
          </a:ln>
        </p:spPr>
        <p:txBody>
          <a:bodyPr>
            <a:normAutofit fontScale="90000"/>
          </a:bodyPr>
          <a:lstStyle/>
          <a:p>
            <a:pPr algn="ctr" eaLnBrk="1" hangingPunct="1">
              <a:defRPr/>
            </a:pPr>
            <a:r>
              <a:rPr lang="en-US" sz="2800" b="1" spc="200" dirty="0" smtClean="0">
                <a:solidFill>
                  <a:schemeClr val="bg1"/>
                </a:solidFill>
                <a:effectLst>
                  <a:outerShdw blurRad="38100" dist="38100" dir="2700000" algn="tl">
                    <a:srgbClr val="000000">
                      <a:alpha val="43137"/>
                    </a:srgbClr>
                  </a:outerShdw>
                </a:effectLst>
                <a:latin typeface="Cambria" pitchFamily="18" charset="0"/>
              </a:rPr>
              <a:t>TIMBERLANE REGIONAL SCHOOL DISTRICT</a:t>
            </a:r>
            <a:r>
              <a:rPr lang="en-US" sz="2000" b="1" spc="200" dirty="0" smtClean="0">
                <a:solidFill>
                  <a:schemeClr val="bg1"/>
                </a:solidFill>
                <a:effectLst>
                  <a:outerShdw blurRad="38100" dist="38100" dir="2700000" algn="tl">
                    <a:srgbClr val="000000">
                      <a:alpha val="43137"/>
                    </a:srgbClr>
                  </a:outerShdw>
                </a:effectLst>
                <a:latin typeface="Cambria" pitchFamily="18" charset="0"/>
              </a:rPr>
              <a:t/>
            </a:r>
            <a:br>
              <a:rPr lang="en-US" sz="2000" b="1" spc="200" dirty="0" smtClean="0">
                <a:solidFill>
                  <a:schemeClr val="bg1"/>
                </a:solidFill>
                <a:effectLst>
                  <a:outerShdw blurRad="38100" dist="38100" dir="2700000" algn="tl">
                    <a:srgbClr val="000000">
                      <a:alpha val="43137"/>
                    </a:srgbClr>
                  </a:outerShdw>
                </a:effectLst>
                <a:latin typeface="Cambria" pitchFamily="18" charset="0"/>
              </a:rPr>
            </a:br>
            <a:r>
              <a:rPr lang="en-US" sz="1800" b="1" spc="200" dirty="0" smtClean="0">
                <a:solidFill>
                  <a:schemeClr val="bg1"/>
                </a:solidFill>
                <a:effectLst>
                  <a:outerShdw blurRad="38100" dist="38100" dir="2700000" algn="tl">
                    <a:srgbClr val="000000">
                      <a:alpha val="43137"/>
                    </a:srgbClr>
                  </a:outerShdw>
                </a:effectLst>
                <a:latin typeface="Cambria" pitchFamily="18" charset="0"/>
              </a:rPr>
              <a:t>Serving the communities of Atkinson, Danville, Plaistow and Sandown</a:t>
            </a:r>
            <a:br>
              <a:rPr lang="en-US" sz="1800" b="1" spc="200" dirty="0" smtClean="0">
                <a:solidFill>
                  <a:schemeClr val="bg1"/>
                </a:solidFill>
                <a:effectLst>
                  <a:outerShdw blurRad="38100" dist="38100" dir="2700000" algn="tl">
                    <a:srgbClr val="000000">
                      <a:alpha val="43137"/>
                    </a:srgbClr>
                  </a:outerShdw>
                </a:effectLst>
                <a:latin typeface="Cambria" pitchFamily="18" charset="0"/>
              </a:rPr>
            </a:br>
            <a:r>
              <a:rPr lang="en-US" sz="1200" b="1" spc="200" dirty="0" smtClean="0">
                <a:solidFill>
                  <a:schemeClr val="bg1"/>
                </a:solidFill>
                <a:effectLst>
                  <a:outerShdw blurRad="38100" dist="38100" dir="2700000" algn="tl">
                    <a:srgbClr val="000000">
                      <a:alpha val="43137"/>
                    </a:srgbClr>
                  </a:outerShdw>
                </a:effectLst>
                <a:latin typeface="Cambria" pitchFamily="18" charset="0"/>
              </a:rPr>
              <a:t/>
            </a:r>
            <a:br>
              <a:rPr lang="en-US" sz="1200" b="1" spc="200" dirty="0" smtClean="0">
                <a:solidFill>
                  <a:schemeClr val="bg1"/>
                </a:solidFill>
                <a:effectLst>
                  <a:outerShdw blurRad="38100" dist="38100" dir="2700000" algn="tl">
                    <a:srgbClr val="000000">
                      <a:alpha val="43137"/>
                    </a:srgbClr>
                  </a:outerShdw>
                </a:effectLst>
                <a:latin typeface="Cambria" pitchFamily="18" charset="0"/>
              </a:rPr>
            </a:br>
            <a:r>
              <a:rPr lang="en-US" sz="1200" b="1" spc="200" dirty="0" smtClean="0">
                <a:solidFill>
                  <a:schemeClr val="bg1"/>
                </a:solidFill>
                <a:effectLst>
                  <a:outerShdw blurRad="38100" dist="38100" dir="2700000" algn="tl">
                    <a:srgbClr val="000000">
                      <a:alpha val="43137"/>
                    </a:srgbClr>
                  </a:outerShdw>
                </a:effectLst>
                <a:latin typeface="Cambria" pitchFamily="18" charset="0"/>
              </a:rPr>
              <a:t/>
            </a:r>
            <a:br>
              <a:rPr lang="en-US" sz="1200" b="1" spc="200" dirty="0" smtClean="0">
                <a:solidFill>
                  <a:schemeClr val="bg1"/>
                </a:solidFill>
                <a:effectLst>
                  <a:outerShdw blurRad="38100" dist="38100" dir="2700000" algn="tl">
                    <a:srgbClr val="000000">
                      <a:alpha val="43137"/>
                    </a:srgbClr>
                  </a:outerShdw>
                </a:effectLst>
                <a:latin typeface="Cambria" pitchFamily="18" charset="0"/>
              </a:rPr>
            </a:br>
            <a:endParaRPr lang="en-US" sz="1200" b="1" spc="200" dirty="0" smtClean="0">
              <a:solidFill>
                <a:schemeClr val="bg1"/>
              </a:solidFill>
              <a:effectLst>
                <a:outerShdw blurRad="38100" dist="38100" dir="2700000" algn="tl">
                  <a:srgbClr val="000000">
                    <a:alpha val="43137"/>
                  </a:srgbClr>
                </a:outerShdw>
              </a:effectLst>
              <a:latin typeface="Cambria" pitchFamily="18" charset="0"/>
            </a:endParaRPr>
          </a:p>
        </p:txBody>
      </p:sp>
      <p:sp>
        <p:nvSpPr>
          <p:cNvPr id="6" name="Rectangle 5"/>
          <p:cNvSpPr/>
          <p:nvPr/>
        </p:nvSpPr>
        <p:spPr>
          <a:xfrm>
            <a:off x="152400" y="6350913"/>
            <a:ext cx="8839200" cy="369332"/>
          </a:xfrm>
          <a:prstGeom prst="rect">
            <a:avLst/>
          </a:prstGeom>
        </p:spPr>
        <p:txBody>
          <a:bodyPr wrap="square">
            <a:spAutoFit/>
          </a:bodyPr>
          <a:lstStyle/>
          <a:p>
            <a:pPr algn="ctr"/>
            <a:r>
              <a:rPr lang="en-US" sz="900" b="1" spc="200" dirty="0" smtClean="0">
                <a:solidFill>
                  <a:schemeClr val="bg1"/>
                </a:solidFill>
                <a:effectLst>
                  <a:outerShdw blurRad="38100" dist="38100" dir="2700000" algn="tl">
                    <a:srgbClr val="000000">
                      <a:alpha val="43137"/>
                    </a:srgbClr>
                  </a:outerShdw>
                </a:effectLst>
                <a:latin typeface="Cambria" pitchFamily="18" charset="0"/>
              </a:rPr>
              <a:t>The mission of the Timberlane Regional School District is to engage all students in challenging and relevant learning opportunities, emphasizing high aspirations and personal growth.</a:t>
            </a:r>
            <a:endParaRPr lang="en-US" sz="900"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075">
                                            <p:txEl>
                                              <p:pRg st="1" end="1"/>
                                            </p:txEl>
                                          </p:spTgt>
                                        </p:tgtEl>
                                        <p:attrNameLst>
                                          <p:attrName>style.visibility</p:attrName>
                                        </p:attrNameLst>
                                      </p:cBhvr>
                                      <p:to>
                                        <p:strVal val="visible"/>
                                      </p:to>
                                    </p:set>
                                    <p:anim calcmode="lin" valueType="num">
                                      <p:cBhvr additive="base">
                                        <p:cTn id="7" dur="500" fill="hold"/>
                                        <p:tgtEl>
                                          <p:spTgt spid="307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5">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075">
                                            <p:txEl>
                                              <p:pRg st="2" end="2"/>
                                            </p:txEl>
                                          </p:spTgt>
                                        </p:tgtEl>
                                        <p:attrNameLst>
                                          <p:attrName>style.visibility</p:attrName>
                                        </p:attrNameLst>
                                      </p:cBhvr>
                                      <p:to>
                                        <p:strVal val="visible"/>
                                      </p:to>
                                    </p:set>
                                    <p:anim calcmode="lin" valueType="num">
                                      <p:cBhvr additive="base">
                                        <p:cTn id="11" dur="500" fill="hold"/>
                                        <p:tgtEl>
                                          <p:spTgt spid="3075">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075">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075">
                                            <p:txEl>
                                              <p:pRg st="3" end="3"/>
                                            </p:txEl>
                                          </p:spTgt>
                                        </p:tgtEl>
                                        <p:attrNameLst>
                                          <p:attrName>style.visibility</p:attrName>
                                        </p:attrNameLst>
                                      </p:cBhvr>
                                      <p:to>
                                        <p:strVal val="visible"/>
                                      </p:to>
                                    </p:set>
                                    <p:anim calcmode="lin" valueType="num">
                                      <p:cBhvr additive="base">
                                        <p:cTn id="15" dur="500" fill="hold"/>
                                        <p:tgtEl>
                                          <p:spTgt spid="3075">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07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52400" y="152400"/>
            <a:ext cx="8839200" cy="914400"/>
          </a:xfrm>
        </p:spPr>
        <p:txBody>
          <a:bodyPr/>
          <a:lstStyle/>
          <a:p>
            <a:pPr eaLnBrk="1" hangingPunct="1">
              <a:defRPr/>
            </a:pPr>
            <a:r>
              <a:rPr lang="en-US" sz="4800" dirty="0" smtClean="0">
                <a:solidFill>
                  <a:schemeClr val="tx1"/>
                </a:solidFill>
                <a:effectLst>
                  <a:outerShdw blurRad="38100" dist="38100" dir="2700000" algn="tl">
                    <a:srgbClr val="000000">
                      <a:alpha val="43137"/>
                    </a:srgbClr>
                  </a:outerShdw>
                </a:effectLst>
                <a:latin typeface="Cambria" pitchFamily="18" charset="0"/>
              </a:rPr>
              <a:t>Article 2 – Operating Budget</a:t>
            </a:r>
          </a:p>
        </p:txBody>
      </p:sp>
      <p:sp>
        <p:nvSpPr>
          <p:cNvPr id="4099" name="Rectangle 3"/>
          <p:cNvSpPr>
            <a:spLocks noGrp="1" noChangeArrowheads="1"/>
          </p:cNvSpPr>
          <p:nvPr>
            <p:ph sz="quarter" idx="1"/>
          </p:nvPr>
        </p:nvSpPr>
        <p:spPr>
          <a:xfrm>
            <a:off x="152400" y="1600201"/>
            <a:ext cx="8839200" cy="3886200"/>
          </a:xfrm>
        </p:spPr>
        <p:txBody>
          <a:bodyPr>
            <a:noAutofit/>
          </a:bodyPr>
          <a:lstStyle/>
          <a:p>
            <a:pPr marL="0" indent="0" algn="just">
              <a:buClr>
                <a:schemeClr val="tx1"/>
              </a:buClr>
              <a:buNone/>
            </a:pPr>
            <a:r>
              <a:rPr lang="en-US" sz="2200" dirty="0" smtClean="0">
                <a:latin typeface="Cambria" pitchFamily="18" charset="0"/>
              </a:rPr>
              <a:t>Shall the voters of the Timberlane Regional School District raise and appropriate as an operating budget, not including appropriations by special warrant articles and other appropriations voted separately, the amounts set forth on the budget posted with the warrant or as amended by vote of the first session, for the purposes set forth therein, totaling </a:t>
            </a:r>
            <a:r>
              <a:rPr lang="en-US" sz="2200" b="1" dirty="0" smtClean="0">
                <a:latin typeface="Cambria" pitchFamily="18" charset="0"/>
              </a:rPr>
              <a:t>$66,452,054</a:t>
            </a:r>
            <a:r>
              <a:rPr lang="en-US" sz="2200" dirty="0" smtClean="0">
                <a:latin typeface="Cambria" pitchFamily="18" charset="0"/>
              </a:rPr>
              <a:t>?  Should this article be defeated, the operating budget shall be </a:t>
            </a:r>
            <a:r>
              <a:rPr lang="en-US" sz="2200" b="1" dirty="0" smtClean="0">
                <a:latin typeface="Cambria" pitchFamily="18" charset="0"/>
              </a:rPr>
              <a:t>$65,974,014</a:t>
            </a:r>
            <a:r>
              <a:rPr lang="en-US" sz="2200" dirty="0" smtClean="0">
                <a:latin typeface="Cambria" pitchFamily="18" charset="0"/>
              </a:rPr>
              <a:t> which is the same as last year, with certain adjustments required by previous action of the Timberlane Regional School District or by law; or the governing body may hold one special meeting, in accordance with RSA 40:13, X and XVI, to take up the issue of a revised operating budget only. Note:  Warrant Article 2 (the operating budget) does not include appropriations proposed under any other warrant articles. (MAJORITY VOTE REQUIRED)</a:t>
            </a:r>
          </a:p>
          <a:p>
            <a:pPr eaLnBrk="1" hangingPunct="1">
              <a:buClr>
                <a:schemeClr val="tx1"/>
              </a:buClr>
              <a:buNone/>
            </a:pPr>
            <a:endParaRPr lang="en-US" sz="2400" dirty="0" smtClean="0">
              <a:solidFill>
                <a:schemeClr val="tx1"/>
              </a:solidFill>
              <a:latin typeface="Cambria" pitchFamily="18" charset="0"/>
            </a:endParaRPr>
          </a:p>
        </p:txBody>
      </p:sp>
      <p:sp>
        <p:nvSpPr>
          <p:cNvPr id="11" name="TextBox 10"/>
          <p:cNvSpPr txBox="1"/>
          <p:nvPr/>
        </p:nvSpPr>
        <p:spPr>
          <a:xfrm>
            <a:off x="152400" y="6324600"/>
            <a:ext cx="8839200" cy="369332"/>
          </a:xfrm>
          <a:prstGeom prst="rect">
            <a:avLst/>
          </a:prstGeom>
          <a:noFill/>
        </p:spPr>
        <p:txBody>
          <a:bodyPr wrap="square" rtlCol="0">
            <a:spAutoFit/>
          </a:bodyPr>
          <a:lstStyle/>
          <a:p>
            <a:pPr algn="ctr"/>
            <a:r>
              <a:rPr lang="en-US" dirty="0" smtClean="0">
                <a:solidFill>
                  <a:schemeClr val="bg1"/>
                </a:solidFill>
                <a:latin typeface="Cambria" pitchFamily="18" charset="0"/>
              </a:rPr>
              <a:t>Public Hearing on 2014-15 Proposed Budget with Review of Warrant</a:t>
            </a:r>
            <a:endParaRPr lang="en-US" dirty="0">
              <a:solidFill>
                <a:schemeClr val="bg1"/>
              </a:solidFill>
              <a:latin typeface="Cambria" pitchFamily="18" charset="0"/>
            </a:endParaRP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blinds(horizontal)">
                                      <p:cBhvr>
                                        <p:cTn id="7" dur="500"/>
                                        <p:tgtEl>
                                          <p:spTgt spid="409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title"/>
          </p:nvPr>
        </p:nvSpPr>
        <p:spPr>
          <a:xfrm>
            <a:off x="152400" y="152400"/>
            <a:ext cx="8839200" cy="914400"/>
          </a:xfrm>
        </p:spPr>
        <p:txBody>
          <a:bodyPr/>
          <a:lstStyle/>
          <a:p>
            <a:pPr eaLnBrk="1" hangingPunct="1">
              <a:defRPr/>
            </a:pPr>
            <a:r>
              <a:rPr lang="en-US" sz="4800" dirty="0" smtClean="0">
                <a:solidFill>
                  <a:schemeClr val="tx1"/>
                </a:solidFill>
                <a:effectLst>
                  <a:outerShdw blurRad="38100" dist="38100" dir="2700000" algn="tl">
                    <a:srgbClr val="000000">
                      <a:alpha val="43137"/>
                    </a:srgbClr>
                  </a:outerShdw>
                </a:effectLst>
                <a:latin typeface="Cambria" pitchFamily="18" charset="0"/>
              </a:rPr>
              <a:t>Budget Process</a:t>
            </a:r>
          </a:p>
        </p:txBody>
      </p:sp>
      <p:sp>
        <p:nvSpPr>
          <p:cNvPr id="5123" name="Rectangle 6"/>
          <p:cNvSpPr>
            <a:spLocks noGrp="1" noChangeArrowheads="1"/>
          </p:cNvSpPr>
          <p:nvPr>
            <p:ph sz="quarter" idx="1"/>
          </p:nvPr>
        </p:nvSpPr>
        <p:spPr>
          <a:xfrm>
            <a:off x="152400" y="1600200"/>
            <a:ext cx="8534400" cy="4602163"/>
          </a:xfrm>
        </p:spPr>
        <p:txBody>
          <a:bodyPr>
            <a:normAutofit/>
          </a:bodyPr>
          <a:lstStyle/>
          <a:p>
            <a:pPr eaLnBrk="1" hangingPunct="1">
              <a:buClr>
                <a:schemeClr val="tx1"/>
              </a:buClr>
            </a:pPr>
            <a:r>
              <a:rPr lang="en-US" sz="2800" dirty="0" smtClean="0">
                <a:latin typeface="Cambria" pitchFamily="18" charset="0"/>
              </a:rPr>
              <a:t>Building Level Needs </a:t>
            </a:r>
          </a:p>
          <a:p>
            <a:pPr lvl="1" eaLnBrk="1" hangingPunct="1">
              <a:buClr>
                <a:schemeClr val="tx1"/>
              </a:buClr>
            </a:pPr>
            <a:r>
              <a:rPr lang="en-US" sz="2800" dirty="0" smtClean="0">
                <a:solidFill>
                  <a:schemeClr val="tx1"/>
                </a:solidFill>
                <a:latin typeface="Cambria" pitchFamily="18" charset="0"/>
              </a:rPr>
              <a:t>Building Administrators</a:t>
            </a:r>
          </a:p>
          <a:p>
            <a:pPr lvl="1" eaLnBrk="1" hangingPunct="1">
              <a:buClr>
                <a:schemeClr val="tx1"/>
              </a:buClr>
            </a:pPr>
            <a:r>
              <a:rPr lang="en-US" sz="2800" dirty="0" smtClean="0">
                <a:solidFill>
                  <a:schemeClr val="tx1"/>
                </a:solidFill>
                <a:latin typeface="Cambria" pitchFamily="18" charset="0"/>
              </a:rPr>
              <a:t>Directors</a:t>
            </a:r>
          </a:p>
          <a:p>
            <a:pPr eaLnBrk="1" hangingPunct="1">
              <a:buClr>
                <a:schemeClr val="tx1"/>
              </a:buClr>
            </a:pPr>
            <a:r>
              <a:rPr lang="en-US" sz="2800" dirty="0" smtClean="0">
                <a:latin typeface="Cambria" pitchFamily="18" charset="0"/>
              </a:rPr>
              <a:t>Review &amp; Recommendation</a:t>
            </a:r>
          </a:p>
          <a:p>
            <a:pPr lvl="1" eaLnBrk="1" hangingPunct="1">
              <a:buClr>
                <a:schemeClr val="tx1"/>
              </a:buClr>
            </a:pPr>
            <a:r>
              <a:rPr lang="en-US" sz="2800" dirty="0" smtClean="0">
                <a:solidFill>
                  <a:schemeClr val="tx1"/>
                </a:solidFill>
                <a:latin typeface="Cambria" pitchFamily="18" charset="0"/>
              </a:rPr>
              <a:t>School Board</a:t>
            </a:r>
          </a:p>
          <a:p>
            <a:pPr lvl="1" eaLnBrk="1" hangingPunct="1">
              <a:buClr>
                <a:schemeClr val="tx1"/>
              </a:buClr>
            </a:pPr>
            <a:r>
              <a:rPr lang="en-US" sz="2800" dirty="0" smtClean="0">
                <a:solidFill>
                  <a:schemeClr val="tx1"/>
                </a:solidFill>
                <a:latin typeface="Cambria" pitchFamily="18" charset="0"/>
              </a:rPr>
              <a:t>Budget Committee</a:t>
            </a:r>
          </a:p>
          <a:p>
            <a:pPr eaLnBrk="1" hangingPunct="1">
              <a:buClr>
                <a:schemeClr val="tx1"/>
              </a:buClr>
            </a:pPr>
            <a:r>
              <a:rPr lang="en-US" sz="2800" dirty="0" smtClean="0">
                <a:latin typeface="Cambria" pitchFamily="18" charset="0"/>
              </a:rPr>
              <a:t>Public Deliberation</a:t>
            </a:r>
          </a:p>
          <a:p>
            <a:pPr eaLnBrk="1" hangingPunct="1">
              <a:buClr>
                <a:schemeClr val="tx1"/>
              </a:buClr>
            </a:pPr>
            <a:r>
              <a:rPr lang="en-US" sz="2800" dirty="0" smtClean="0">
                <a:latin typeface="Cambria" pitchFamily="18" charset="0"/>
              </a:rPr>
              <a:t>Vote</a:t>
            </a:r>
          </a:p>
          <a:p>
            <a:pPr eaLnBrk="1" hangingPunct="1"/>
            <a:endParaRPr lang="en-US" b="1" dirty="0" smtClean="0">
              <a:latin typeface="Cambria" pitchFamily="18" charset="0"/>
            </a:endParaRPr>
          </a:p>
        </p:txBody>
      </p:sp>
      <p:sp>
        <p:nvSpPr>
          <p:cNvPr id="14" name="TextBox 13"/>
          <p:cNvSpPr txBox="1"/>
          <p:nvPr/>
        </p:nvSpPr>
        <p:spPr>
          <a:xfrm>
            <a:off x="152400" y="6324600"/>
            <a:ext cx="8839200" cy="369332"/>
          </a:xfrm>
          <a:prstGeom prst="rect">
            <a:avLst/>
          </a:prstGeom>
          <a:noFill/>
        </p:spPr>
        <p:txBody>
          <a:bodyPr wrap="square" rtlCol="0">
            <a:spAutoFit/>
          </a:bodyPr>
          <a:lstStyle/>
          <a:p>
            <a:pPr algn="ctr"/>
            <a:r>
              <a:rPr lang="en-US" dirty="0" smtClean="0">
                <a:solidFill>
                  <a:schemeClr val="bg1"/>
                </a:solidFill>
                <a:latin typeface="Cambria" pitchFamily="18" charset="0"/>
              </a:rPr>
              <a:t>Public Hearing on 2014-15 Proposed Budget with Review of Warrant</a:t>
            </a:r>
            <a:endParaRPr lang="en-US" dirty="0">
              <a:solidFill>
                <a:schemeClr val="bg1"/>
              </a:solidFill>
              <a:latin typeface="Cambria"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 calcmode="lin" valueType="num">
                                      <p:cBhvr additive="base">
                                        <p:cTn id="7" dur="500" fill="hold"/>
                                        <p:tgtEl>
                                          <p:spTgt spid="51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123">
                                            <p:txEl>
                                              <p:pRg st="1" end="1"/>
                                            </p:txEl>
                                          </p:spTgt>
                                        </p:tgtEl>
                                        <p:attrNameLst>
                                          <p:attrName>style.visibility</p:attrName>
                                        </p:attrNameLst>
                                      </p:cBhvr>
                                      <p:to>
                                        <p:strVal val="visible"/>
                                      </p:to>
                                    </p:set>
                                    <p:anim calcmode="lin" valueType="num">
                                      <p:cBhvr additive="base">
                                        <p:cTn id="11" dur="500" fill="hold"/>
                                        <p:tgtEl>
                                          <p:spTgt spid="512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12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123">
                                            <p:txEl>
                                              <p:pRg st="2" end="2"/>
                                            </p:txEl>
                                          </p:spTgt>
                                        </p:tgtEl>
                                        <p:attrNameLst>
                                          <p:attrName>style.visibility</p:attrName>
                                        </p:attrNameLst>
                                      </p:cBhvr>
                                      <p:to>
                                        <p:strVal val="visible"/>
                                      </p:to>
                                    </p:set>
                                    <p:anim calcmode="lin" valueType="num">
                                      <p:cBhvr additive="base">
                                        <p:cTn id="15" dur="500" fill="hold"/>
                                        <p:tgtEl>
                                          <p:spTgt spid="512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12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23">
                                            <p:txEl>
                                              <p:pRg st="3" end="3"/>
                                            </p:txEl>
                                          </p:spTgt>
                                        </p:tgtEl>
                                        <p:attrNameLst>
                                          <p:attrName>style.visibility</p:attrName>
                                        </p:attrNameLst>
                                      </p:cBhvr>
                                      <p:to>
                                        <p:strVal val="visible"/>
                                      </p:to>
                                    </p:set>
                                    <p:anim calcmode="lin" valueType="num">
                                      <p:cBhvr additive="base">
                                        <p:cTn id="19" dur="500" fill="hold"/>
                                        <p:tgtEl>
                                          <p:spTgt spid="512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12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123">
                                            <p:txEl>
                                              <p:pRg st="4" end="4"/>
                                            </p:txEl>
                                          </p:spTgt>
                                        </p:tgtEl>
                                        <p:attrNameLst>
                                          <p:attrName>style.visibility</p:attrName>
                                        </p:attrNameLst>
                                      </p:cBhvr>
                                      <p:to>
                                        <p:strVal val="visible"/>
                                      </p:to>
                                    </p:set>
                                    <p:anim calcmode="lin" valueType="num">
                                      <p:cBhvr additive="base">
                                        <p:cTn id="23" dur="500" fill="hold"/>
                                        <p:tgtEl>
                                          <p:spTgt spid="512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12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5123">
                                            <p:txEl>
                                              <p:pRg st="5" end="5"/>
                                            </p:txEl>
                                          </p:spTgt>
                                        </p:tgtEl>
                                        <p:attrNameLst>
                                          <p:attrName>style.visibility</p:attrName>
                                        </p:attrNameLst>
                                      </p:cBhvr>
                                      <p:to>
                                        <p:strVal val="visible"/>
                                      </p:to>
                                    </p:set>
                                    <p:anim calcmode="lin" valueType="num">
                                      <p:cBhvr additive="base">
                                        <p:cTn id="27" dur="500" fill="hold"/>
                                        <p:tgtEl>
                                          <p:spTgt spid="512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12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5123">
                                            <p:txEl>
                                              <p:pRg st="6" end="6"/>
                                            </p:txEl>
                                          </p:spTgt>
                                        </p:tgtEl>
                                        <p:attrNameLst>
                                          <p:attrName>style.visibility</p:attrName>
                                        </p:attrNameLst>
                                      </p:cBhvr>
                                      <p:to>
                                        <p:strVal val="visible"/>
                                      </p:to>
                                    </p:set>
                                    <p:anim calcmode="lin" valueType="num">
                                      <p:cBhvr additive="base">
                                        <p:cTn id="31" dur="500" fill="hold"/>
                                        <p:tgtEl>
                                          <p:spTgt spid="512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12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5123">
                                            <p:txEl>
                                              <p:pRg st="7" end="7"/>
                                            </p:txEl>
                                          </p:spTgt>
                                        </p:tgtEl>
                                        <p:attrNameLst>
                                          <p:attrName>style.visibility</p:attrName>
                                        </p:attrNameLst>
                                      </p:cBhvr>
                                      <p:to>
                                        <p:strVal val="visible"/>
                                      </p:to>
                                    </p:set>
                                    <p:anim calcmode="lin" valueType="num">
                                      <p:cBhvr additive="base">
                                        <p:cTn id="35" dur="500" fill="hold"/>
                                        <p:tgtEl>
                                          <p:spTgt spid="512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12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52400" y="152400"/>
            <a:ext cx="8839200" cy="914400"/>
          </a:xfrm>
          <a:noFill/>
        </p:spPr>
        <p:txBody>
          <a:bodyPr>
            <a:normAutofit/>
          </a:bodyPr>
          <a:lstStyle/>
          <a:p>
            <a:pPr eaLnBrk="1" hangingPunct="1">
              <a:defRPr/>
            </a:pPr>
            <a:r>
              <a:rPr lang="en-US" sz="4800" dirty="0" smtClean="0">
                <a:solidFill>
                  <a:schemeClr val="tx1"/>
                </a:solidFill>
                <a:effectLst>
                  <a:outerShdw blurRad="38100" dist="38100" dir="2700000" algn="tl">
                    <a:srgbClr val="000000">
                      <a:alpha val="43137"/>
                    </a:srgbClr>
                  </a:outerShdw>
                </a:effectLst>
                <a:latin typeface="Cambria" pitchFamily="18" charset="0"/>
              </a:rPr>
              <a:t>Need Based Budget Requests</a:t>
            </a:r>
          </a:p>
        </p:txBody>
      </p:sp>
      <p:sp>
        <p:nvSpPr>
          <p:cNvPr id="6147" name="Rectangle 3"/>
          <p:cNvSpPr>
            <a:spLocks noGrp="1" noChangeArrowheads="1"/>
          </p:cNvSpPr>
          <p:nvPr>
            <p:ph sz="quarter" idx="1"/>
          </p:nvPr>
        </p:nvSpPr>
        <p:spPr>
          <a:xfrm>
            <a:off x="152400" y="1600200"/>
            <a:ext cx="8839200" cy="5029200"/>
          </a:xfrm>
        </p:spPr>
        <p:txBody>
          <a:bodyPr>
            <a:normAutofit fontScale="92500" lnSpcReduction="20000"/>
          </a:bodyPr>
          <a:lstStyle/>
          <a:p>
            <a:pPr eaLnBrk="1" hangingPunct="1">
              <a:lnSpc>
                <a:spcPct val="80000"/>
              </a:lnSpc>
              <a:buNone/>
            </a:pPr>
            <a:r>
              <a:rPr lang="en-US" sz="2600" dirty="0" smtClean="0">
                <a:latin typeface="Cambria" pitchFamily="18" charset="0"/>
              </a:rPr>
              <a:t>Total 2013-2014 Budget:  	   $65,020,621</a:t>
            </a:r>
          </a:p>
          <a:p>
            <a:pPr eaLnBrk="1" hangingPunct="1">
              <a:lnSpc>
                <a:spcPct val="80000"/>
              </a:lnSpc>
              <a:buFontTx/>
              <a:buNone/>
            </a:pPr>
            <a:endParaRPr lang="en-US" sz="2600" dirty="0" smtClean="0">
              <a:latin typeface="Cambria" pitchFamily="18" charset="0"/>
            </a:endParaRPr>
          </a:p>
          <a:p>
            <a:pPr eaLnBrk="1" hangingPunct="1">
              <a:lnSpc>
                <a:spcPct val="80000"/>
              </a:lnSpc>
              <a:buFontTx/>
              <a:buNone/>
            </a:pPr>
            <a:r>
              <a:rPr lang="en-US" sz="2600" dirty="0" smtClean="0">
                <a:latin typeface="Cambria" pitchFamily="18" charset="0"/>
              </a:rPr>
              <a:t>Administrative Requests     </a:t>
            </a:r>
          </a:p>
          <a:p>
            <a:pPr marL="565150" indent="-111125" eaLnBrk="1" hangingPunct="1">
              <a:lnSpc>
                <a:spcPct val="80000"/>
              </a:lnSpc>
              <a:buClrTx/>
            </a:pPr>
            <a:r>
              <a:rPr lang="en-US" sz="2600" dirty="0" smtClean="0">
                <a:latin typeface="Cambria" pitchFamily="18" charset="0"/>
              </a:rPr>
              <a:t>	Increase of:		     $2,603,496 	</a:t>
            </a:r>
            <a:r>
              <a:rPr lang="en-US" sz="2600" dirty="0" smtClean="0">
                <a:latin typeface="Cambria" pitchFamily="18" charset="0"/>
              </a:rPr>
              <a:t>4.00</a:t>
            </a:r>
            <a:r>
              <a:rPr lang="en-US" sz="2600" dirty="0" smtClean="0">
                <a:latin typeface="Cambria" pitchFamily="18" charset="0"/>
              </a:rPr>
              <a:t>%</a:t>
            </a:r>
          </a:p>
          <a:p>
            <a:pPr eaLnBrk="1" hangingPunct="1">
              <a:lnSpc>
                <a:spcPct val="80000"/>
              </a:lnSpc>
              <a:buFontTx/>
              <a:buNone/>
            </a:pPr>
            <a:endParaRPr lang="en-US" sz="2600" dirty="0" smtClean="0">
              <a:latin typeface="Cambria" pitchFamily="18" charset="0"/>
            </a:endParaRPr>
          </a:p>
          <a:p>
            <a:pPr eaLnBrk="1" hangingPunct="1">
              <a:lnSpc>
                <a:spcPct val="80000"/>
              </a:lnSpc>
              <a:buFontTx/>
              <a:buNone/>
            </a:pPr>
            <a:r>
              <a:rPr lang="en-US" sz="2600" dirty="0" smtClean="0">
                <a:latin typeface="Cambria" pitchFamily="18" charset="0"/>
              </a:rPr>
              <a:t>Committee &amp; Board Adjustments</a:t>
            </a:r>
          </a:p>
          <a:p>
            <a:pPr marL="682625" indent="-230188" eaLnBrk="1" hangingPunct="1">
              <a:lnSpc>
                <a:spcPct val="80000"/>
              </a:lnSpc>
              <a:buClrTx/>
            </a:pPr>
            <a:r>
              <a:rPr lang="en-US" sz="2600" dirty="0" smtClean="0">
                <a:latin typeface="Cambria" pitchFamily="18" charset="0"/>
              </a:rPr>
              <a:t>	Decrease of:  		   ($</a:t>
            </a:r>
            <a:r>
              <a:rPr lang="en-US" sz="2600" dirty="0" smtClean="0">
                <a:latin typeface="Cambria" pitchFamily="18" charset="0"/>
              </a:rPr>
              <a:t>1,172,063)</a:t>
            </a:r>
            <a:endParaRPr lang="en-US" sz="2600" dirty="0" smtClean="0">
              <a:latin typeface="Cambria" pitchFamily="18" charset="0"/>
            </a:endParaRPr>
          </a:p>
          <a:p>
            <a:pPr eaLnBrk="1" hangingPunct="1">
              <a:lnSpc>
                <a:spcPct val="80000"/>
              </a:lnSpc>
              <a:buFontTx/>
              <a:buNone/>
            </a:pPr>
            <a:endParaRPr lang="en-US" sz="2600" dirty="0" smtClean="0">
              <a:latin typeface="Cambria" pitchFamily="18" charset="0"/>
            </a:endParaRPr>
          </a:p>
          <a:p>
            <a:pPr eaLnBrk="1" hangingPunct="1">
              <a:lnSpc>
                <a:spcPct val="80000"/>
              </a:lnSpc>
              <a:buFontTx/>
              <a:buNone/>
            </a:pPr>
            <a:r>
              <a:rPr lang="en-US" sz="2600" dirty="0" smtClean="0">
                <a:latin typeface="Cambria" pitchFamily="18" charset="0"/>
              </a:rPr>
              <a:t>Proposed Budget Summary</a:t>
            </a:r>
          </a:p>
          <a:p>
            <a:pPr marL="911225" indent="-449263" eaLnBrk="1" hangingPunct="1">
              <a:lnSpc>
                <a:spcPct val="80000"/>
              </a:lnSpc>
              <a:buClrTx/>
            </a:pPr>
            <a:r>
              <a:rPr lang="en-US" sz="2600" dirty="0" smtClean="0">
                <a:latin typeface="Cambria" pitchFamily="18" charset="0"/>
              </a:rPr>
              <a:t>	Increase of:		     $1,431,433		2.20%</a:t>
            </a:r>
          </a:p>
          <a:p>
            <a:pPr eaLnBrk="1" hangingPunct="1">
              <a:lnSpc>
                <a:spcPct val="80000"/>
              </a:lnSpc>
              <a:buFontTx/>
              <a:buNone/>
            </a:pPr>
            <a:r>
              <a:rPr lang="en-US" sz="2600" b="1" dirty="0" smtClean="0">
                <a:latin typeface="Cambria" pitchFamily="18" charset="0"/>
              </a:rPr>
              <a:t>			  </a:t>
            </a:r>
          </a:p>
          <a:p>
            <a:pPr marL="0" indent="0" algn="ctr" eaLnBrk="1" hangingPunct="1">
              <a:lnSpc>
                <a:spcPct val="80000"/>
              </a:lnSpc>
              <a:buFontTx/>
              <a:buNone/>
            </a:pPr>
            <a:endParaRPr lang="en-US" sz="2600" u="sng" dirty="0" smtClean="0">
              <a:latin typeface="Cambria" pitchFamily="18" charset="0"/>
            </a:endParaRPr>
          </a:p>
          <a:p>
            <a:pPr marL="0" indent="0" algn="ctr" eaLnBrk="1" hangingPunct="1">
              <a:lnSpc>
                <a:spcPct val="80000"/>
              </a:lnSpc>
              <a:buFontTx/>
              <a:buNone/>
            </a:pPr>
            <a:r>
              <a:rPr lang="en-US" sz="2600" u="sng" dirty="0" smtClean="0">
                <a:latin typeface="Cambria" pitchFamily="18" charset="0"/>
              </a:rPr>
              <a:t>Total 2014-2015 Proposed Budget </a:t>
            </a:r>
          </a:p>
          <a:p>
            <a:pPr marL="0" indent="0" eaLnBrk="1" hangingPunct="1">
              <a:lnSpc>
                <a:spcPct val="80000"/>
              </a:lnSpc>
              <a:buFontTx/>
              <a:buNone/>
            </a:pPr>
            <a:endParaRPr lang="en-US" sz="800" b="1" dirty="0" smtClean="0">
              <a:latin typeface="Cambria" pitchFamily="18" charset="0"/>
            </a:endParaRPr>
          </a:p>
          <a:p>
            <a:pPr marL="0" indent="0" algn="ctr" eaLnBrk="1" hangingPunct="1">
              <a:lnSpc>
                <a:spcPct val="80000"/>
              </a:lnSpc>
              <a:buFontTx/>
              <a:buNone/>
            </a:pPr>
            <a:r>
              <a:rPr lang="en-US" sz="4000" b="1" dirty="0" smtClean="0">
                <a:latin typeface="Cambria" pitchFamily="18" charset="0"/>
              </a:rPr>
              <a:t>$66,452,054</a:t>
            </a:r>
            <a:endParaRPr lang="en-US" sz="2400" b="1" dirty="0" smtClean="0">
              <a:latin typeface="Cambria" pitchFamily="18" charset="0"/>
            </a:endParaRPr>
          </a:p>
          <a:p>
            <a:pPr eaLnBrk="1" hangingPunct="1">
              <a:lnSpc>
                <a:spcPct val="80000"/>
              </a:lnSpc>
              <a:buFontTx/>
              <a:buNone/>
            </a:pPr>
            <a:endParaRPr lang="en-US" sz="1800" b="1" dirty="0" smtClean="0">
              <a:latin typeface="Cambria" pitchFamily="18" charset="0"/>
            </a:endParaRPr>
          </a:p>
          <a:p>
            <a:pPr eaLnBrk="1" hangingPunct="1">
              <a:lnSpc>
                <a:spcPct val="80000"/>
              </a:lnSpc>
              <a:buFontTx/>
              <a:buNone/>
            </a:pPr>
            <a:r>
              <a:rPr lang="en-US" sz="1800" dirty="0" smtClean="0">
                <a:latin typeface="Cambria" pitchFamily="18" charset="0"/>
              </a:rPr>
              <a:t>	</a:t>
            </a:r>
          </a:p>
        </p:txBody>
      </p:sp>
      <p:sp>
        <p:nvSpPr>
          <p:cNvPr id="4" name="TextBox 3"/>
          <p:cNvSpPr txBox="1"/>
          <p:nvPr/>
        </p:nvSpPr>
        <p:spPr>
          <a:xfrm>
            <a:off x="152400" y="6324600"/>
            <a:ext cx="8839200" cy="369332"/>
          </a:xfrm>
          <a:prstGeom prst="rect">
            <a:avLst/>
          </a:prstGeom>
          <a:noFill/>
        </p:spPr>
        <p:txBody>
          <a:bodyPr wrap="square" rtlCol="0">
            <a:spAutoFit/>
          </a:bodyPr>
          <a:lstStyle/>
          <a:p>
            <a:pPr algn="ctr"/>
            <a:r>
              <a:rPr lang="en-US" dirty="0" smtClean="0">
                <a:solidFill>
                  <a:schemeClr val="bg1"/>
                </a:solidFill>
                <a:latin typeface="Cambria" pitchFamily="18" charset="0"/>
              </a:rPr>
              <a:t>Public Hearing on 2014-15 Proposed Budget with Review of Warrant</a:t>
            </a:r>
            <a:endParaRPr lang="en-US" dirty="0">
              <a:solidFill>
                <a:schemeClr val="bg1"/>
              </a:solidFill>
              <a:latin typeface="Cambria" pitchFamily="18" charset="0"/>
            </a:endParaRP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checkerboard(across)">
                                      <p:cBhvr>
                                        <p:cTn id="7" dur="500"/>
                                        <p:tgtEl>
                                          <p:spTgt spid="6147">
                                            <p:txEl>
                                              <p:pRg st="0" end="0"/>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6147">
                                            <p:txEl>
                                              <p:pRg st="2" end="2"/>
                                            </p:txEl>
                                          </p:spTgt>
                                        </p:tgtEl>
                                        <p:attrNameLst>
                                          <p:attrName>style.visibility</p:attrName>
                                        </p:attrNameLst>
                                      </p:cBhvr>
                                      <p:to>
                                        <p:strVal val="visible"/>
                                      </p:to>
                                    </p:set>
                                    <p:animEffect transition="in" filter="checkerboard(across)">
                                      <p:cBhvr>
                                        <p:cTn id="10" dur="500"/>
                                        <p:tgtEl>
                                          <p:spTgt spid="6147">
                                            <p:txEl>
                                              <p:pRg st="2" end="2"/>
                                            </p:txEl>
                                          </p:spTgt>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6147">
                                            <p:txEl>
                                              <p:pRg st="3" end="3"/>
                                            </p:txEl>
                                          </p:spTgt>
                                        </p:tgtEl>
                                        <p:attrNameLst>
                                          <p:attrName>style.visibility</p:attrName>
                                        </p:attrNameLst>
                                      </p:cBhvr>
                                      <p:to>
                                        <p:strVal val="visible"/>
                                      </p:to>
                                    </p:set>
                                    <p:animEffect transition="in" filter="checkerboard(across)">
                                      <p:cBhvr>
                                        <p:cTn id="13" dur="500"/>
                                        <p:tgtEl>
                                          <p:spTgt spid="6147">
                                            <p:txEl>
                                              <p:pRg st="3" end="3"/>
                                            </p:txEl>
                                          </p:spTgt>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6147">
                                            <p:txEl>
                                              <p:pRg st="5" end="5"/>
                                            </p:txEl>
                                          </p:spTgt>
                                        </p:tgtEl>
                                        <p:attrNameLst>
                                          <p:attrName>style.visibility</p:attrName>
                                        </p:attrNameLst>
                                      </p:cBhvr>
                                      <p:to>
                                        <p:strVal val="visible"/>
                                      </p:to>
                                    </p:set>
                                    <p:animEffect transition="in" filter="checkerboard(across)">
                                      <p:cBhvr>
                                        <p:cTn id="16" dur="500"/>
                                        <p:tgtEl>
                                          <p:spTgt spid="6147">
                                            <p:txEl>
                                              <p:pRg st="5" end="5"/>
                                            </p:txEl>
                                          </p:spTgt>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6147">
                                            <p:txEl>
                                              <p:pRg st="6" end="6"/>
                                            </p:txEl>
                                          </p:spTgt>
                                        </p:tgtEl>
                                        <p:attrNameLst>
                                          <p:attrName>style.visibility</p:attrName>
                                        </p:attrNameLst>
                                      </p:cBhvr>
                                      <p:to>
                                        <p:strVal val="visible"/>
                                      </p:to>
                                    </p:set>
                                    <p:animEffect transition="in" filter="checkerboard(across)">
                                      <p:cBhvr>
                                        <p:cTn id="19" dur="500"/>
                                        <p:tgtEl>
                                          <p:spTgt spid="6147">
                                            <p:txEl>
                                              <p:pRg st="6" end="6"/>
                                            </p:txEl>
                                          </p:spTgt>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6147">
                                            <p:txEl>
                                              <p:pRg st="8" end="8"/>
                                            </p:txEl>
                                          </p:spTgt>
                                        </p:tgtEl>
                                        <p:attrNameLst>
                                          <p:attrName>style.visibility</p:attrName>
                                        </p:attrNameLst>
                                      </p:cBhvr>
                                      <p:to>
                                        <p:strVal val="visible"/>
                                      </p:to>
                                    </p:set>
                                    <p:animEffect transition="in" filter="checkerboard(across)">
                                      <p:cBhvr>
                                        <p:cTn id="22" dur="500"/>
                                        <p:tgtEl>
                                          <p:spTgt spid="6147">
                                            <p:txEl>
                                              <p:pRg st="8" end="8"/>
                                            </p:txEl>
                                          </p:spTgt>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6147">
                                            <p:txEl>
                                              <p:pRg st="9" end="9"/>
                                            </p:txEl>
                                          </p:spTgt>
                                        </p:tgtEl>
                                        <p:attrNameLst>
                                          <p:attrName>style.visibility</p:attrName>
                                        </p:attrNameLst>
                                      </p:cBhvr>
                                      <p:to>
                                        <p:strVal val="visible"/>
                                      </p:to>
                                    </p:set>
                                    <p:animEffect transition="in" filter="checkerboard(across)">
                                      <p:cBhvr>
                                        <p:cTn id="25" dur="500"/>
                                        <p:tgtEl>
                                          <p:spTgt spid="6147">
                                            <p:txEl>
                                              <p:pRg st="9" end="9"/>
                                            </p:txEl>
                                          </p:spTgt>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6147">
                                            <p:txEl>
                                              <p:pRg st="10" end="10"/>
                                            </p:txEl>
                                          </p:spTgt>
                                        </p:tgtEl>
                                        <p:attrNameLst>
                                          <p:attrName>style.visibility</p:attrName>
                                        </p:attrNameLst>
                                      </p:cBhvr>
                                      <p:to>
                                        <p:strVal val="visible"/>
                                      </p:to>
                                    </p:set>
                                    <p:animEffect transition="in" filter="checkerboard(across)">
                                      <p:cBhvr>
                                        <p:cTn id="28" dur="500"/>
                                        <p:tgtEl>
                                          <p:spTgt spid="6147">
                                            <p:txEl>
                                              <p:pRg st="10" end="10"/>
                                            </p:txEl>
                                          </p:spTgt>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6147">
                                            <p:txEl>
                                              <p:pRg st="12" end="12"/>
                                            </p:txEl>
                                          </p:spTgt>
                                        </p:tgtEl>
                                        <p:attrNameLst>
                                          <p:attrName>style.visibility</p:attrName>
                                        </p:attrNameLst>
                                      </p:cBhvr>
                                      <p:to>
                                        <p:strVal val="visible"/>
                                      </p:to>
                                    </p:set>
                                    <p:animEffect transition="in" filter="checkerboard(across)">
                                      <p:cBhvr>
                                        <p:cTn id="31" dur="500"/>
                                        <p:tgtEl>
                                          <p:spTgt spid="6147">
                                            <p:txEl>
                                              <p:pRg st="12" end="12"/>
                                            </p:txEl>
                                          </p:spTgt>
                                        </p:tgtEl>
                                      </p:cBhvr>
                                    </p:animEffect>
                                  </p:childTnLst>
                                </p:cTn>
                              </p:par>
                              <p:par>
                                <p:cTn id="32" presetID="5" presetClass="entr" presetSubtype="10" fill="hold" grpId="0" nodeType="withEffect">
                                  <p:stCondLst>
                                    <p:cond delay="0"/>
                                  </p:stCondLst>
                                  <p:childTnLst>
                                    <p:set>
                                      <p:cBhvr>
                                        <p:cTn id="33" dur="1" fill="hold">
                                          <p:stCondLst>
                                            <p:cond delay="0"/>
                                          </p:stCondLst>
                                        </p:cTn>
                                        <p:tgtEl>
                                          <p:spTgt spid="6147">
                                            <p:txEl>
                                              <p:pRg st="14" end="14"/>
                                            </p:txEl>
                                          </p:spTgt>
                                        </p:tgtEl>
                                        <p:attrNameLst>
                                          <p:attrName>style.visibility</p:attrName>
                                        </p:attrNameLst>
                                      </p:cBhvr>
                                      <p:to>
                                        <p:strVal val="visible"/>
                                      </p:to>
                                    </p:set>
                                    <p:animEffect transition="in" filter="checkerboard(across)">
                                      <p:cBhvr>
                                        <p:cTn id="34" dur="500"/>
                                        <p:tgtEl>
                                          <p:spTgt spid="6147">
                                            <p:txEl>
                                              <p:pRg st="14" end="14"/>
                                            </p:txEl>
                                          </p:spTgt>
                                        </p:tgtEl>
                                      </p:cBhvr>
                                    </p:animEffect>
                                  </p:childTnLst>
                                </p:cTn>
                              </p:par>
                              <p:par>
                                <p:cTn id="35" presetID="5" presetClass="entr" presetSubtype="10" fill="hold" grpId="0" nodeType="withEffect">
                                  <p:stCondLst>
                                    <p:cond delay="0"/>
                                  </p:stCondLst>
                                  <p:childTnLst>
                                    <p:set>
                                      <p:cBhvr>
                                        <p:cTn id="36" dur="1" fill="hold">
                                          <p:stCondLst>
                                            <p:cond delay="0"/>
                                          </p:stCondLst>
                                        </p:cTn>
                                        <p:tgtEl>
                                          <p:spTgt spid="6147">
                                            <p:txEl>
                                              <p:pRg st="16" end="16"/>
                                            </p:txEl>
                                          </p:spTgt>
                                        </p:tgtEl>
                                        <p:attrNameLst>
                                          <p:attrName>style.visibility</p:attrName>
                                        </p:attrNameLst>
                                      </p:cBhvr>
                                      <p:to>
                                        <p:strVal val="visible"/>
                                      </p:to>
                                    </p:set>
                                    <p:animEffect transition="in" filter="checkerboard(across)">
                                      <p:cBhvr>
                                        <p:cTn id="37" dur="500"/>
                                        <p:tgtEl>
                                          <p:spTgt spid="6147">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52400" y="152400"/>
            <a:ext cx="8839200" cy="914400"/>
          </a:xfrm>
          <a:noFill/>
        </p:spPr>
        <p:txBody>
          <a:bodyPr/>
          <a:lstStyle/>
          <a:p>
            <a:pPr eaLnBrk="1" hangingPunct="1">
              <a:defRPr/>
            </a:pPr>
            <a:r>
              <a:rPr lang="en-US" sz="4800" dirty="0" smtClean="0">
                <a:solidFill>
                  <a:schemeClr val="tx1"/>
                </a:solidFill>
                <a:effectLst>
                  <a:outerShdw blurRad="38100" dist="38100" dir="2700000" algn="tl">
                    <a:srgbClr val="000000">
                      <a:alpha val="43137"/>
                    </a:srgbClr>
                  </a:outerShdw>
                </a:effectLst>
                <a:latin typeface="Cambria" pitchFamily="18" charset="0"/>
              </a:rPr>
              <a:t>Budget Drivers</a:t>
            </a:r>
          </a:p>
        </p:txBody>
      </p:sp>
      <p:sp>
        <p:nvSpPr>
          <p:cNvPr id="7171" name="Rectangle 3"/>
          <p:cNvSpPr>
            <a:spLocks noGrp="1" noChangeArrowheads="1"/>
          </p:cNvSpPr>
          <p:nvPr>
            <p:ph sz="quarter" idx="1"/>
          </p:nvPr>
        </p:nvSpPr>
        <p:spPr>
          <a:xfrm>
            <a:off x="152400" y="1600200"/>
            <a:ext cx="8839200" cy="4724400"/>
          </a:xfrm>
          <a:noFill/>
        </p:spPr>
        <p:txBody>
          <a:bodyPr>
            <a:normAutofit/>
          </a:bodyPr>
          <a:lstStyle/>
          <a:p>
            <a:pPr marL="0" indent="0" eaLnBrk="1" hangingPunct="1">
              <a:buFontTx/>
              <a:buNone/>
            </a:pPr>
            <a:r>
              <a:rPr lang="en-US" sz="2800" dirty="0" smtClean="0">
                <a:latin typeface="Cambria" pitchFamily="18" charset="0"/>
              </a:rPr>
              <a:t>The major budget drivers affecting most of the change:</a:t>
            </a:r>
          </a:p>
          <a:p>
            <a:pPr eaLnBrk="1" hangingPunct="1">
              <a:lnSpc>
                <a:spcPct val="114000"/>
              </a:lnSpc>
              <a:buClrTx/>
            </a:pPr>
            <a:r>
              <a:rPr lang="en-US" sz="2800" dirty="0" smtClean="0">
                <a:latin typeface="Cambria" pitchFamily="18" charset="0"/>
              </a:rPr>
              <a:t>Employee Salaries $1,093,588</a:t>
            </a:r>
          </a:p>
          <a:p>
            <a:pPr>
              <a:lnSpc>
                <a:spcPct val="114000"/>
              </a:lnSpc>
              <a:buClrTx/>
            </a:pPr>
            <a:r>
              <a:rPr lang="en-US" sz="2800" dirty="0" smtClean="0">
                <a:latin typeface="Cambria" pitchFamily="18" charset="0"/>
              </a:rPr>
              <a:t>Full Day </a:t>
            </a:r>
            <a:r>
              <a:rPr lang="en-US" sz="2800" dirty="0" smtClean="0">
                <a:latin typeface="Cambria" pitchFamily="18" charset="0"/>
              </a:rPr>
              <a:t>Kindergarten </a:t>
            </a:r>
            <a:r>
              <a:rPr lang="en-US" sz="2800" dirty="0" smtClean="0">
                <a:latin typeface="Cambria" pitchFamily="18" charset="0"/>
              </a:rPr>
              <a:t>(</a:t>
            </a:r>
            <a:r>
              <a:rPr lang="en-US" sz="2800" dirty="0" smtClean="0">
                <a:latin typeface="Cambria" pitchFamily="18" charset="0"/>
              </a:rPr>
              <a:t>5 FTE) </a:t>
            </a:r>
            <a:endParaRPr lang="en-US" sz="2800" dirty="0" smtClean="0">
              <a:latin typeface="Cambria" pitchFamily="18" charset="0"/>
            </a:endParaRPr>
          </a:p>
          <a:p>
            <a:pPr>
              <a:lnSpc>
                <a:spcPct val="114000"/>
              </a:lnSpc>
              <a:buClrTx/>
            </a:pPr>
            <a:r>
              <a:rPr lang="en-US" sz="2800" dirty="0" smtClean="0">
                <a:solidFill>
                  <a:schemeClr val="tx1"/>
                </a:solidFill>
                <a:latin typeface="Cambria" pitchFamily="18" charset="0"/>
              </a:rPr>
              <a:t>Net </a:t>
            </a:r>
            <a:r>
              <a:rPr lang="en-US" sz="2800" dirty="0" smtClean="0">
                <a:solidFill>
                  <a:schemeClr val="tx1"/>
                </a:solidFill>
                <a:latin typeface="Cambria" pitchFamily="18" charset="0"/>
              </a:rPr>
              <a:t>5.1 other </a:t>
            </a:r>
            <a:r>
              <a:rPr lang="en-US" sz="2800" dirty="0" smtClean="0">
                <a:solidFill>
                  <a:schemeClr val="tx1"/>
                </a:solidFill>
                <a:latin typeface="Cambria" pitchFamily="18" charset="0"/>
              </a:rPr>
              <a:t>New Staff</a:t>
            </a:r>
            <a:endParaRPr lang="en-US" sz="2800" dirty="0" smtClean="0">
              <a:solidFill>
                <a:schemeClr val="tx1"/>
              </a:solidFill>
              <a:latin typeface="Cambria" pitchFamily="18" charset="0"/>
            </a:endParaRPr>
          </a:p>
          <a:p>
            <a:pPr eaLnBrk="1" hangingPunct="1">
              <a:lnSpc>
                <a:spcPct val="114000"/>
              </a:lnSpc>
              <a:buClrTx/>
            </a:pPr>
            <a:r>
              <a:rPr lang="en-US" sz="2800" dirty="0" smtClean="0">
                <a:latin typeface="Cambria" pitchFamily="18" charset="0"/>
              </a:rPr>
              <a:t>Employee Benefits</a:t>
            </a:r>
          </a:p>
          <a:p>
            <a:pPr lvl="1" eaLnBrk="1" hangingPunct="1">
              <a:lnSpc>
                <a:spcPct val="114000"/>
              </a:lnSpc>
              <a:buClrTx/>
            </a:pPr>
            <a:r>
              <a:rPr lang="en-US" sz="2800" dirty="0" smtClean="0">
                <a:solidFill>
                  <a:schemeClr val="tx1"/>
                </a:solidFill>
                <a:latin typeface="Cambria" pitchFamily="18" charset="0"/>
              </a:rPr>
              <a:t>NH State Retirement  $172,496</a:t>
            </a:r>
          </a:p>
          <a:p>
            <a:pPr lvl="1" eaLnBrk="1" hangingPunct="1">
              <a:lnSpc>
                <a:spcPct val="114000"/>
              </a:lnSpc>
              <a:buClrTx/>
            </a:pPr>
            <a:r>
              <a:rPr lang="en-US" sz="2800" dirty="0" smtClean="0">
                <a:solidFill>
                  <a:schemeClr val="tx1"/>
                </a:solidFill>
                <a:latin typeface="Cambria" pitchFamily="18" charset="0"/>
              </a:rPr>
              <a:t>Employee Insurance  $667,023</a:t>
            </a:r>
          </a:p>
          <a:p>
            <a:pPr lvl="1" eaLnBrk="1" hangingPunct="1">
              <a:lnSpc>
                <a:spcPct val="114000"/>
              </a:lnSpc>
              <a:buClrTx/>
            </a:pPr>
            <a:r>
              <a:rPr lang="en-US" sz="2800" dirty="0" smtClean="0">
                <a:solidFill>
                  <a:schemeClr val="tx1"/>
                </a:solidFill>
                <a:latin typeface="Cambria" pitchFamily="18" charset="0"/>
              </a:rPr>
              <a:t>Other Benefits $115,027</a:t>
            </a:r>
          </a:p>
          <a:p>
            <a:pPr lvl="1" eaLnBrk="1" hangingPunct="1">
              <a:buNone/>
            </a:pPr>
            <a:endParaRPr lang="en-US" b="1" dirty="0" smtClean="0">
              <a:latin typeface="Cambria" pitchFamily="18" charset="0"/>
            </a:endParaRPr>
          </a:p>
        </p:txBody>
      </p:sp>
      <p:sp>
        <p:nvSpPr>
          <p:cNvPr id="14" name="TextBox 13"/>
          <p:cNvSpPr txBox="1"/>
          <p:nvPr/>
        </p:nvSpPr>
        <p:spPr>
          <a:xfrm>
            <a:off x="152400" y="6324600"/>
            <a:ext cx="8839200" cy="369332"/>
          </a:xfrm>
          <a:prstGeom prst="rect">
            <a:avLst/>
          </a:prstGeom>
          <a:noFill/>
        </p:spPr>
        <p:txBody>
          <a:bodyPr wrap="square" rtlCol="0">
            <a:spAutoFit/>
          </a:bodyPr>
          <a:lstStyle/>
          <a:p>
            <a:pPr algn="ctr"/>
            <a:r>
              <a:rPr lang="en-US" dirty="0" smtClean="0">
                <a:solidFill>
                  <a:schemeClr val="bg1"/>
                </a:solidFill>
                <a:latin typeface="Cambria" pitchFamily="18" charset="0"/>
              </a:rPr>
              <a:t>Public Hearing on 2014-15 Proposed Budget with Review of Warrant</a:t>
            </a:r>
            <a:endParaRPr lang="en-US" dirty="0">
              <a:solidFill>
                <a:schemeClr val="bg1"/>
              </a:solidFill>
              <a:latin typeface="Cambria" pitchFamily="18" charset="0"/>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7171">
                                            <p:txEl>
                                              <p:pRg st="1" end="1"/>
                                            </p:txEl>
                                          </p:spTgt>
                                        </p:tgtEl>
                                        <p:attrNameLst>
                                          <p:attrName>style.visibility</p:attrName>
                                        </p:attrNameLst>
                                      </p:cBhvr>
                                      <p:to>
                                        <p:strVal val="visible"/>
                                      </p:to>
                                    </p:set>
                                    <p:anim calcmode="lin" valueType="num">
                                      <p:cBhvr additive="base">
                                        <p:cTn id="11" dur="500" fill="hold"/>
                                        <p:tgtEl>
                                          <p:spTgt spid="7171">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171">
                                            <p:txEl>
                                              <p:pRg st="1" end="1"/>
                                            </p:txEl>
                                          </p:spTgt>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7171">
                                            <p:txEl>
                                              <p:pRg st="2" end="2"/>
                                            </p:txEl>
                                          </p:spTgt>
                                        </p:tgtEl>
                                        <p:attrNameLst>
                                          <p:attrName>style.visibility</p:attrName>
                                        </p:attrNameLst>
                                      </p:cBhvr>
                                      <p:to>
                                        <p:strVal val="visible"/>
                                      </p:to>
                                    </p:set>
                                    <p:anim calcmode="lin" valueType="num">
                                      <p:cBhvr additive="base">
                                        <p:cTn id="15"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171">
                                            <p:txEl>
                                              <p:pRg st="2" end="2"/>
                                            </p:txEl>
                                          </p:spTgt>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7171">
                                            <p:txEl>
                                              <p:pRg st="3" end="3"/>
                                            </p:txEl>
                                          </p:spTgt>
                                        </p:tgtEl>
                                        <p:attrNameLst>
                                          <p:attrName>style.visibility</p:attrName>
                                        </p:attrNameLst>
                                      </p:cBhvr>
                                      <p:to>
                                        <p:strVal val="visible"/>
                                      </p:to>
                                    </p:set>
                                    <p:anim calcmode="lin" valueType="num">
                                      <p:cBhvr additive="base">
                                        <p:cTn id="19" dur="500" fill="hold"/>
                                        <p:tgtEl>
                                          <p:spTgt spid="7171">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1">
                                            <p:txEl>
                                              <p:pRg st="3" end="3"/>
                                            </p:txEl>
                                          </p:spTgt>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0"/>
                                  </p:stCondLst>
                                  <p:childTnLst>
                                    <p:set>
                                      <p:cBhvr>
                                        <p:cTn id="22" dur="1" fill="hold">
                                          <p:stCondLst>
                                            <p:cond delay="0"/>
                                          </p:stCondLst>
                                        </p:cTn>
                                        <p:tgtEl>
                                          <p:spTgt spid="7171">
                                            <p:txEl>
                                              <p:pRg st="4" end="4"/>
                                            </p:txEl>
                                          </p:spTgt>
                                        </p:tgtEl>
                                        <p:attrNameLst>
                                          <p:attrName>style.visibility</p:attrName>
                                        </p:attrNameLst>
                                      </p:cBhvr>
                                      <p:to>
                                        <p:strVal val="visible"/>
                                      </p:to>
                                    </p:set>
                                    <p:anim calcmode="lin" valueType="num">
                                      <p:cBhvr additive="base">
                                        <p:cTn id="23"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171">
                                            <p:txEl>
                                              <p:pRg st="4" end="4"/>
                                            </p:txEl>
                                          </p:spTgt>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stCondLst>
                                    <p:cond delay="0"/>
                                  </p:stCondLst>
                                  <p:childTnLst>
                                    <p:set>
                                      <p:cBhvr>
                                        <p:cTn id="26" dur="1" fill="hold">
                                          <p:stCondLst>
                                            <p:cond delay="0"/>
                                          </p:stCondLst>
                                        </p:cTn>
                                        <p:tgtEl>
                                          <p:spTgt spid="7171">
                                            <p:txEl>
                                              <p:pRg st="5" end="5"/>
                                            </p:txEl>
                                          </p:spTgt>
                                        </p:tgtEl>
                                        <p:attrNameLst>
                                          <p:attrName>style.visibility</p:attrName>
                                        </p:attrNameLst>
                                      </p:cBhvr>
                                      <p:to>
                                        <p:strVal val="visible"/>
                                      </p:to>
                                    </p:set>
                                    <p:anim calcmode="lin" valueType="num">
                                      <p:cBhvr additive="base">
                                        <p:cTn id="27" dur="500" fill="hold"/>
                                        <p:tgtEl>
                                          <p:spTgt spid="7171">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171">
                                            <p:txEl>
                                              <p:pRg st="5" end="5"/>
                                            </p:txEl>
                                          </p:spTgt>
                                        </p:tgtEl>
                                        <p:attrNameLst>
                                          <p:attrName>ppt_y</p:attrName>
                                        </p:attrNameLst>
                                      </p:cBhvr>
                                      <p:tavLst>
                                        <p:tav tm="0">
                                          <p:val>
                                            <p:strVal val="0-#ppt_h/2"/>
                                          </p:val>
                                        </p:tav>
                                        <p:tav tm="100000">
                                          <p:val>
                                            <p:strVal val="#ppt_y"/>
                                          </p:val>
                                        </p:tav>
                                      </p:tavLst>
                                    </p:anim>
                                  </p:childTnLst>
                                </p:cTn>
                              </p:par>
                              <p:par>
                                <p:cTn id="29" presetID="2" presetClass="entr" presetSubtype="1" fill="hold" grpId="0" nodeType="withEffect">
                                  <p:stCondLst>
                                    <p:cond delay="0"/>
                                  </p:stCondLst>
                                  <p:childTnLst>
                                    <p:set>
                                      <p:cBhvr>
                                        <p:cTn id="30" dur="1" fill="hold">
                                          <p:stCondLst>
                                            <p:cond delay="0"/>
                                          </p:stCondLst>
                                        </p:cTn>
                                        <p:tgtEl>
                                          <p:spTgt spid="7171">
                                            <p:txEl>
                                              <p:pRg st="6" end="6"/>
                                            </p:txEl>
                                          </p:spTgt>
                                        </p:tgtEl>
                                        <p:attrNameLst>
                                          <p:attrName>style.visibility</p:attrName>
                                        </p:attrNameLst>
                                      </p:cBhvr>
                                      <p:to>
                                        <p:strVal val="visible"/>
                                      </p:to>
                                    </p:set>
                                    <p:anim calcmode="lin" valueType="num">
                                      <p:cBhvr additive="base">
                                        <p:cTn id="31" dur="500" fill="hold"/>
                                        <p:tgtEl>
                                          <p:spTgt spid="7171">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171">
                                            <p:txEl>
                                              <p:pRg st="6" end="6"/>
                                            </p:txEl>
                                          </p:spTgt>
                                        </p:tgtEl>
                                        <p:attrNameLst>
                                          <p:attrName>ppt_y</p:attrName>
                                        </p:attrNameLst>
                                      </p:cBhvr>
                                      <p:tavLst>
                                        <p:tav tm="0">
                                          <p:val>
                                            <p:strVal val="0-#ppt_h/2"/>
                                          </p:val>
                                        </p:tav>
                                        <p:tav tm="100000">
                                          <p:val>
                                            <p:strVal val="#ppt_y"/>
                                          </p:val>
                                        </p:tav>
                                      </p:tavLst>
                                    </p:anim>
                                  </p:childTnLst>
                                </p:cTn>
                              </p:par>
                              <p:par>
                                <p:cTn id="33" presetID="2" presetClass="entr" presetSubtype="1" fill="hold" grpId="0" nodeType="withEffect">
                                  <p:stCondLst>
                                    <p:cond delay="0"/>
                                  </p:stCondLst>
                                  <p:childTnLst>
                                    <p:set>
                                      <p:cBhvr>
                                        <p:cTn id="34" dur="1" fill="hold">
                                          <p:stCondLst>
                                            <p:cond delay="0"/>
                                          </p:stCondLst>
                                        </p:cTn>
                                        <p:tgtEl>
                                          <p:spTgt spid="7171">
                                            <p:txEl>
                                              <p:pRg st="7" end="7"/>
                                            </p:txEl>
                                          </p:spTgt>
                                        </p:tgtEl>
                                        <p:attrNameLst>
                                          <p:attrName>style.visibility</p:attrName>
                                        </p:attrNameLst>
                                      </p:cBhvr>
                                      <p:to>
                                        <p:strVal val="visible"/>
                                      </p:to>
                                    </p:set>
                                    <p:anim calcmode="lin" valueType="num">
                                      <p:cBhvr additive="base">
                                        <p:cTn id="35" dur="500" fill="hold"/>
                                        <p:tgtEl>
                                          <p:spTgt spid="7171">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7171">
                                            <p:txEl>
                                              <p:pRg st="7" end="7"/>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52400" y="152400"/>
            <a:ext cx="8839200" cy="914400"/>
          </a:xfrm>
          <a:noFill/>
        </p:spPr>
        <p:txBody>
          <a:bodyPr/>
          <a:lstStyle/>
          <a:p>
            <a:pPr eaLnBrk="1" hangingPunct="1">
              <a:defRPr/>
            </a:pPr>
            <a:r>
              <a:rPr lang="en-US" sz="4800" dirty="0" smtClean="0">
                <a:solidFill>
                  <a:schemeClr val="tx1"/>
                </a:solidFill>
                <a:effectLst>
                  <a:outerShdw blurRad="38100" dist="38100" dir="2700000" algn="tl">
                    <a:srgbClr val="000000">
                      <a:alpha val="43137"/>
                    </a:srgbClr>
                  </a:outerShdw>
                </a:effectLst>
                <a:latin typeface="Cambria" pitchFamily="18" charset="0"/>
              </a:rPr>
              <a:t>Budget Drivers</a:t>
            </a:r>
          </a:p>
        </p:txBody>
      </p:sp>
      <p:sp>
        <p:nvSpPr>
          <p:cNvPr id="7171" name="Rectangle 3"/>
          <p:cNvSpPr>
            <a:spLocks noGrp="1" noChangeArrowheads="1"/>
          </p:cNvSpPr>
          <p:nvPr>
            <p:ph sz="quarter" idx="1"/>
          </p:nvPr>
        </p:nvSpPr>
        <p:spPr>
          <a:xfrm>
            <a:off x="152400" y="1447800"/>
            <a:ext cx="8839200" cy="4876800"/>
          </a:xfrm>
          <a:noFill/>
        </p:spPr>
        <p:txBody>
          <a:bodyPr/>
          <a:lstStyle/>
          <a:p>
            <a:pPr eaLnBrk="1" hangingPunct="1">
              <a:buClrTx/>
            </a:pPr>
            <a:r>
              <a:rPr lang="en-US" sz="2800" dirty="0" smtClean="0">
                <a:latin typeface="Cambria" pitchFamily="18" charset="0"/>
              </a:rPr>
              <a:t>Instruction Related</a:t>
            </a:r>
          </a:p>
          <a:p>
            <a:pPr lvl="1" eaLnBrk="1" hangingPunct="1">
              <a:buClrTx/>
            </a:pPr>
            <a:r>
              <a:rPr lang="en-US" sz="2800" dirty="0" smtClean="0">
                <a:solidFill>
                  <a:schemeClr val="tx1"/>
                </a:solidFill>
                <a:latin typeface="Cambria" pitchFamily="18" charset="0"/>
              </a:rPr>
              <a:t>Professional  Services $92,145</a:t>
            </a:r>
          </a:p>
          <a:p>
            <a:pPr lvl="1" eaLnBrk="1" hangingPunct="1">
              <a:buClrTx/>
            </a:pPr>
            <a:r>
              <a:rPr lang="en-US" sz="2800" dirty="0" smtClean="0">
                <a:solidFill>
                  <a:schemeClr val="tx1"/>
                </a:solidFill>
                <a:latin typeface="Cambria" pitchFamily="18" charset="0"/>
              </a:rPr>
              <a:t>Books, Supplies and Equipment $188,931</a:t>
            </a:r>
          </a:p>
          <a:p>
            <a:pPr lvl="1" eaLnBrk="1" hangingPunct="1">
              <a:buClrTx/>
            </a:pPr>
            <a:r>
              <a:rPr lang="en-US" sz="2800" dirty="0" smtClean="0">
                <a:solidFill>
                  <a:schemeClr val="tx1"/>
                </a:solidFill>
                <a:latin typeface="Cambria" pitchFamily="18" charset="0"/>
              </a:rPr>
              <a:t>Out of District Tuition $75,510</a:t>
            </a:r>
          </a:p>
          <a:p>
            <a:pPr lvl="1" eaLnBrk="1" hangingPunct="1">
              <a:buClrTx/>
            </a:pPr>
            <a:r>
              <a:rPr lang="en-US" sz="2800" dirty="0" smtClean="0">
                <a:solidFill>
                  <a:schemeClr val="tx1"/>
                </a:solidFill>
                <a:latin typeface="Cambria" pitchFamily="18" charset="0"/>
              </a:rPr>
              <a:t>Transportation $187,436</a:t>
            </a:r>
          </a:p>
          <a:p>
            <a:pPr eaLnBrk="1" hangingPunct="1">
              <a:buClrTx/>
            </a:pPr>
            <a:r>
              <a:rPr lang="en-US" sz="2800" dirty="0" smtClean="0">
                <a:latin typeface="Cambria" pitchFamily="18" charset="0"/>
              </a:rPr>
              <a:t>Other</a:t>
            </a:r>
          </a:p>
          <a:p>
            <a:pPr lvl="1" eaLnBrk="1" hangingPunct="1">
              <a:buClrTx/>
            </a:pPr>
            <a:r>
              <a:rPr lang="en-US" sz="2800" dirty="0" smtClean="0">
                <a:solidFill>
                  <a:schemeClr val="tx1"/>
                </a:solidFill>
                <a:latin typeface="Cambria" pitchFamily="18" charset="0"/>
              </a:rPr>
              <a:t>Bond Interest ($84,000)</a:t>
            </a:r>
          </a:p>
          <a:p>
            <a:pPr lvl="1" eaLnBrk="1" hangingPunct="1">
              <a:buClrTx/>
            </a:pPr>
            <a:r>
              <a:rPr lang="en-US" sz="2800" dirty="0" smtClean="0">
                <a:solidFill>
                  <a:schemeClr val="tx1"/>
                </a:solidFill>
                <a:latin typeface="Cambria" pitchFamily="18" charset="0"/>
              </a:rPr>
              <a:t>Capital Reserve ($200,000)</a:t>
            </a:r>
          </a:p>
          <a:p>
            <a:pPr lvl="1" eaLnBrk="1" hangingPunct="1">
              <a:buClrTx/>
            </a:pPr>
            <a:r>
              <a:rPr lang="en-US" sz="2800" dirty="0" smtClean="0">
                <a:solidFill>
                  <a:schemeClr val="tx1"/>
                </a:solidFill>
                <a:latin typeface="Cambria" pitchFamily="18" charset="0"/>
              </a:rPr>
              <a:t>SAU Budget as Separate Warrant Article($1,028,131)</a:t>
            </a:r>
          </a:p>
          <a:p>
            <a:pPr lvl="1" eaLnBrk="1" hangingPunct="1"/>
            <a:endParaRPr lang="en-US" b="1" dirty="0" smtClean="0">
              <a:latin typeface="Cambria" pitchFamily="18" charset="0"/>
            </a:endParaRPr>
          </a:p>
        </p:txBody>
      </p:sp>
      <p:sp>
        <p:nvSpPr>
          <p:cNvPr id="15" name="TextBox 14"/>
          <p:cNvSpPr txBox="1"/>
          <p:nvPr/>
        </p:nvSpPr>
        <p:spPr>
          <a:xfrm>
            <a:off x="152400" y="6324600"/>
            <a:ext cx="8839200" cy="369332"/>
          </a:xfrm>
          <a:prstGeom prst="rect">
            <a:avLst/>
          </a:prstGeom>
          <a:noFill/>
        </p:spPr>
        <p:txBody>
          <a:bodyPr wrap="square" rtlCol="0">
            <a:spAutoFit/>
          </a:bodyPr>
          <a:lstStyle/>
          <a:p>
            <a:pPr algn="ctr"/>
            <a:r>
              <a:rPr lang="en-US" dirty="0" smtClean="0">
                <a:solidFill>
                  <a:schemeClr val="bg1"/>
                </a:solidFill>
                <a:latin typeface="Cambria" pitchFamily="18" charset="0"/>
              </a:rPr>
              <a:t>Public Hearing on 2014-15 Proposed Budget with Review of Warrant</a:t>
            </a:r>
            <a:endParaRPr lang="en-US" dirty="0">
              <a:solidFill>
                <a:schemeClr val="bg1"/>
              </a:solidFill>
              <a:latin typeface="Cambria" pitchFamily="18" charset="0"/>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7171">
                                            <p:txEl>
                                              <p:pRg st="1" end="1"/>
                                            </p:txEl>
                                          </p:spTgt>
                                        </p:tgtEl>
                                        <p:attrNameLst>
                                          <p:attrName>style.visibility</p:attrName>
                                        </p:attrNameLst>
                                      </p:cBhvr>
                                      <p:to>
                                        <p:strVal val="visible"/>
                                      </p:to>
                                    </p:set>
                                    <p:anim calcmode="lin" valueType="num">
                                      <p:cBhvr additive="base">
                                        <p:cTn id="11" dur="500" fill="hold"/>
                                        <p:tgtEl>
                                          <p:spTgt spid="7171">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7171">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171">
                                            <p:txEl>
                                              <p:pRg st="2" end="2"/>
                                            </p:txEl>
                                          </p:spTgt>
                                        </p:tgtEl>
                                        <p:attrNameLst>
                                          <p:attrName>style.visibility</p:attrName>
                                        </p:attrNameLst>
                                      </p:cBhvr>
                                      <p:to>
                                        <p:strVal val="visible"/>
                                      </p:to>
                                    </p:set>
                                    <p:anim calcmode="lin" valueType="num">
                                      <p:cBhvr additive="base">
                                        <p:cTn id="15" dur="500" fill="hold"/>
                                        <p:tgtEl>
                                          <p:spTgt spid="7171">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7171">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7171">
                                            <p:txEl>
                                              <p:pRg st="3" end="3"/>
                                            </p:txEl>
                                          </p:spTgt>
                                        </p:tgtEl>
                                        <p:attrNameLst>
                                          <p:attrName>style.visibility</p:attrName>
                                        </p:attrNameLst>
                                      </p:cBhvr>
                                      <p:to>
                                        <p:strVal val="visible"/>
                                      </p:to>
                                    </p:set>
                                    <p:anim calcmode="lin" valueType="num">
                                      <p:cBhvr additive="base">
                                        <p:cTn id="19" dur="500" fill="hold"/>
                                        <p:tgtEl>
                                          <p:spTgt spid="7171">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171">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7171">
                                            <p:txEl>
                                              <p:pRg st="4" end="4"/>
                                            </p:txEl>
                                          </p:spTgt>
                                        </p:tgtEl>
                                        <p:attrNameLst>
                                          <p:attrName>style.visibility</p:attrName>
                                        </p:attrNameLst>
                                      </p:cBhvr>
                                      <p:to>
                                        <p:strVal val="visible"/>
                                      </p:to>
                                    </p:set>
                                    <p:anim calcmode="lin" valueType="num">
                                      <p:cBhvr additive="base">
                                        <p:cTn id="23" dur="500" fill="hold"/>
                                        <p:tgtEl>
                                          <p:spTgt spid="7171">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7171">
                                            <p:txEl>
                                              <p:pRg st="4" end="4"/>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7171">
                                            <p:txEl>
                                              <p:pRg st="5" end="5"/>
                                            </p:txEl>
                                          </p:spTgt>
                                        </p:tgtEl>
                                        <p:attrNameLst>
                                          <p:attrName>style.visibility</p:attrName>
                                        </p:attrNameLst>
                                      </p:cBhvr>
                                      <p:to>
                                        <p:strVal val="visible"/>
                                      </p:to>
                                    </p:set>
                                    <p:anim calcmode="lin" valueType="num">
                                      <p:cBhvr additive="base">
                                        <p:cTn id="27" dur="500" fill="hold"/>
                                        <p:tgtEl>
                                          <p:spTgt spid="7171">
                                            <p:txEl>
                                              <p:pRg st="5" end="5"/>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7171">
                                            <p:txEl>
                                              <p:pRg st="5" end="5"/>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7171">
                                            <p:txEl>
                                              <p:pRg st="6" end="6"/>
                                            </p:txEl>
                                          </p:spTgt>
                                        </p:tgtEl>
                                        <p:attrNameLst>
                                          <p:attrName>style.visibility</p:attrName>
                                        </p:attrNameLst>
                                      </p:cBhvr>
                                      <p:to>
                                        <p:strVal val="visible"/>
                                      </p:to>
                                    </p:set>
                                    <p:anim calcmode="lin" valueType="num">
                                      <p:cBhvr additive="base">
                                        <p:cTn id="31" dur="500" fill="hold"/>
                                        <p:tgtEl>
                                          <p:spTgt spid="7171">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7171">
                                            <p:txEl>
                                              <p:pRg st="6" end="6"/>
                                            </p:tx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7171">
                                            <p:txEl>
                                              <p:pRg st="7" end="7"/>
                                            </p:txEl>
                                          </p:spTgt>
                                        </p:tgtEl>
                                        <p:attrNameLst>
                                          <p:attrName>style.visibility</p:attrName>
                                        </p:attrNameLst>
                                      </p:cBhvr>
                                      <p:to>
                                        <p:strVal val="visible"/>
                                      </p:to>
                                    </p:set>
                                    <p:anim calcmode="lin" valueType="num">
                                      <p:cBhvr additive="base">
                                        <p:cTn id="35" dur="500" fill="hold"/>
                                        <p:tgtEl>
                                          <p:spTgt spid="7171">
                                            <p:txEl>
                                              <p:pRg st="7" end="7"/>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7171">
                                            <p:txEl>
                                              <p:pRg st="7" end="7"/>
                                            </p:txEl>
                                          </p:spTgt>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7171">
                                            <p:txEl>
                                              <p:pRg st="8" end="8"/>
                                            </p:txEl>
                                          </p:spTgt>
                                        </p:tgtEl>
                                        <p:attrNameLst>
                                          <p:attrName>style.visibility</p:attrName>
                                        </p:attrNameLst>
                                      </p:cBhvr>
                                      <p:to>
                                        <p:strVal val="visible"/>
                                      </p:to>
                                    </p:set>
                                    <p:anim calcmode="lin" valueType="num">
                                      <p:cBhvr additive="base">
                                        <p:cTn id="39" dur="500" fill="hold"/>
                                        <p:tgtEl>
                                          <p:spTgt spid="7171">
                                            <p:txEl>
                                              <p:pRg st="8" end="8"/>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7171">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81000" y="76200"/>
            <a:ext cx="8382000" cy="914400"/>
          </a:xfrm>
          <a:noFill/>
        </p:spPr>
        <p:txBody>
          <a:bodyPr>
            <a:normAutofit/>
          </a:bodyPr>
          <a:lstStyle/>
          <a:p>
            <a:pPr eaLnBrk="1" hangingPunct="1">
              <a:defRPr/>
            </a:pPr>
            <a:r>
              <a:rPr lang="en-US" sz="4400" dirty="0" smtClean="0">
                <a:solidFill>
                  <a:schemeClr val="tx1"/>
                </a:solidFill>
                <a:effectLst>
                  <a:outerShdw blurRad="38100" dist="38100" dir="2700000" algn="tl">
                    <a:srgbClr val="000000">
                      <a:alpha val="43137"/>
                    </a:srgbClr>
                  </a:outerShdw>
                </a:effectLst>
                <a:latin typeface="Cambria" pitchFamily="18" charset="0"/>
              </a:rPr>
              <a:t>Highlights –Inc/(Dec) by Function</a:t>
            </a:r>
          </a:p>
        </p:txBody>
      </p:sp>
      <p:sp>
        <p:nvSpPr>
          <p:cNvPr id="9219" name="Rectangle 3"/>
          <p:cNvSpPr>
            <a:spLocks noGrp="1" noChangeArrowheads="1"/>
          </p:cNvSpPr>
          <p:nvPr>
            <p:ph sz="quarter" idx="1"/>
          </p:nvPr>
        </p:nvSpPr>
        <p:spPr>
          <a:xfrm>
            <a:off x="152400" y="1524000"/>
            <a:ext cx="8839200" cy="4724400"/>
          </a:xfrm>
          <a:noFill/>
        </p:spPr>
        <p:txBody>
          <a:bodyPr>
            <a:normAutofit/>
          </a:bodyPr>
          <a:lstStyle/>
          <a:p>
            <a:pPr eaLnBrk="1" hangingPunct="1">
              <a:lnSpc>
                <a:spcPct val="114000"/>
              </a:lnSpc>
              <a:buNone/>
            </a:pPr>
            <a:r>
              <a:rPr lang="en-US" sz="2800" dirty="0" smtClean="0">
                <a:latin typeface="Cambria" pitchFamily="18" charset="0"/>
              </a:rPr>
              <a:t>1100 Regular Education $</a:t>
            </a:r>
            <a:r>
              <a:rPr lang="en-US" sz="2800" dirty="0" smtClean="0">
                <a:latin typeface="Cambria" pitchFamily="18" charset="0"/>
              </a:rPr>
              <a:t>533,421</a:t>
            </a:r>
            <a:endParaRPr lang="en-US" sz="2800" dirty="0" smtClean="0">
              <a:latin typeface="Cambria" pitchFamily="18" charset="0"/>
            </a:endParaRPr>
          </a:p>
          <a:p>
            <a:pPr eaLnBrk="1" hangingPunct="1">
              <a:lnSpc>
                <a:spcPct val="114000"/>
              </a:lnSpc>
              <a:buNone/>
            </a:pPr>
            <a:r>
              <a:rPr lang="en-US" sz="2800" dirty="0" smtClean="0">
                <a:latin typeface="Cambria" pitchFamily="18" charset="0"/>
              </a:rPr>
              <a:t>1200 Special Education $343,289</a:t>
            </a:r>
          </a:p>
          <a:p>
            <a:pPr eaLnBrk="1" hangingPunct="1">
              <a:lnSpc>
                <a:spcPct val="114000"/>
              </a:lnSpc>
              <a:buNone/>
            </a:pPr>
            <a:r>
              <a:rPr lang="en-US" sz="2800" dirty="0" smtClean="0">
                <a:latin typeface="Cambria" pitchFamily="18" charset="0"/>
              </a:rPr>
              <a:t>1420 Athletics $24,951</a:t>
            </a:r>
          </a:p>
          <a:p>
            <a:pPr eaLnBrk="1" hangingPunct="1">
              <a:lnSpc>
                <a:spcPct val="114000"/>
              </a:lnSpc>
              <a:buNone/>
            </a:pPr>
            <a:r>
              <a:rPr lang="en-US" sz="2800" dirty="0" smtClean="0">
                <a:latin typeface="Cambria" pitchFamily="18" charset="0"/>
              </a:rPr>
              <a:t>1600 Evening Division $7,166</a:t>
            </a:r>
          </a:p>
          <a:p>
            <a:pPr eaLnBrk="1" hangingPunct="1">
              <a:lnSpc>
                <a:spcPct val="114000"/>
              </a:lnSpc>
              <a:buNone/>
            </a:pPr>
            <a:r>
              <a:rPr lang="en-US" sz="2800" dirty="0" smtClean="0">
                <a:latin typeface="Cambria" pitchFamily="18" charset="0"/>
              </a:rPr>
              <a:t>21xx Support Services - Students $140,284</a:t>
            </a:r>
          </a:p>
          <a:p>
            <a:pPr eaLnBrk="1" hangingPunct="1">
              <a:lnSpc>
                <a:spcPct val="114000"/>
              </a:lnSpc>
              <a:buNone/>
            </a:pPr>
            <a:r>
              <a:rPr lang="en-US" sz="2800" dirty="0" smtClean="0">
                <a:latin typeface="Cambria" pitchFamily="18" charset="0"/>
              </a:rPr>
              <a:t>221x Support Services - Staff &amp; Admin $179,136</a:t>
            </a:r>
          </a:p>
          <a:p>
            <a:pPr eaLnBrk="1" hangingPunct="1">
              <a:lnSpc>
                <a:spcPct val="114000"/>
              </a:lnSpc>
              <a:buNone/>
            </a:pPr>
            <a:r>
              <a:rPr lang="en-US" sz="2800" dirty="0" smtClean="0">
                <a:latin typeface="Cambria" pitchFamily="18" charset="0"/>
              </a:rPr>
              <a:t>222x Library/Media Services $41,507</a:t>
            </a:r>
          </a:p>
          <a:p>
            <a:pPr eaLnBrk="1" hangingPunct="1">
              <a:lnSpc>
                <a:spcPct val="114000"/>
              </a:lnSpc>
              <a:buFontTx/>
              <a:buNone/>
            </a:pPr>
            <a:r>
              <a:rPr lang="en-US" sz="2800" dirty="0" smtClean="0">
                <a:latin typeface="Cambria" pitchFamily="18" charset="0"/>
              </a:rPr>
              <a:t>2320 SAU 55 </a:t>
            </a:r>
            <a:r>
              <a:rPr lang="en-US" sz="2800" dirty="0" smtClean="0">
                <a:latin typeface="Cambria" pitchFamily="18" charset="0"/>
              </a:rPr>
              <a:t>Separate Warrant Article </a:t>
            </a:r>
            <a:r>
              <a:rPr lang="en-US" sz="2800" dirty="0" smtClean="0">
                <a:latin typeface="Cambria" pitchFamily="18" charset="0"/>
              </a:rPr>
              <a:t>($1,028,131)</a:t>
            </a:r>
          </a:p>
        </p:txBody>
      </p:sp>
      <p:sp>
        <p:nvSpPr>
          <p:cNvPr id="15" name="TextBox 14"/>
          <p:cNvSpPr txBox="1"/>
          <p:nvPr/>
        </p:nvSpPr>
        <p:spPr>
          <a:xfrm>
            <a:off x="152400" y="6324600"/>
            <a:ext cx="8839200" cy="369332"/>
          </a:xfrm>
          <a:prstGeom prst="rect">
            <a:avLst/>
          </a:prstGeom>
          <a:noFill/>
        </p:spPr>
        <p:txBody>
          <a:bodyPr wrap="square" rtlCol="0">
            <a:spAutoFit/>
          </a:bodyPr>
          <a:lstStyle/>
          <a:p>
            <a:pPr algn="ctr"/>
            <a:r>
              <a:rPr lang="en-US" dirty="0" smtClean="0">
                <a:solidFill>
                  <a:schemeClr val="bg1"/>
                </a:solidFill>
                <a:latin typeface="Cambria" pitchFamily="18" charset="0"/>
              </a:rPr>
              <a:t>Public Hearing on 2014-15 Proposed Budget with Review of Warrant</a:t>
            </a:r>
            <a:endParaRPr lang="en-US" dirty="0">
              <a:solidFill>
                <a:schemeClr val="bg1"/>
              </a:solidFill>
              <a:latin typeface="Cambria" pitchFamily="18" charset="0"/>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 calcmode="lin" valueType="num">
                                      <p:cBhvr additive="base">
                                        <p:cTn id="7" dur="500" fill="hold"/>
                                        <p:tgtEl>
                                          <p:spTgt spid="92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21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219">
                                            <p:txEl>
                                              <p:pRg st="1" end="1"/>
                                            </p:txEl>
                                          </p:spTgt>
                                        </p:tgtEl>
                                        <p:attrNameLst>
                                          <p:attrName>style.visibility</p:attrName>
                                        </p:attrNameLst>
                                      </p:cBhvr>
                                      <p:to>
                                        <p:strVal val="visible"/>
                                      </p:to>
                                    </p:set>
                                    <p:anim calcmode="lin" valueType="num">
                                      <p:cBhvr additive="base">
                                        <p:cTn id="11" dur="500" fill="hold"/>
                                        <p:tgtEl>
                                          <p:spTgt spid="9219">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219">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219">
                                            <p:txEl>
                                              <p:pRg st="2" end="2"/>
                                            </p:txEl>
                                          </p:spTgt>
                                        </p:tgtEl>
                                        <p:attrNameLst>
                                          <p:attrName>style.visibility</p:attrName>
                                        </p:attrNameLst>
                                      </p:cBhvr>
                                      <p:to>
                                        <p:strVal val="visible"/>
                                      </p:to>
                                    </p:set>
                                    <p:anim calcmode="lin" valueType="num">
                                      <p:cBhvr additive="base">
                                        <p:cTn id="15" dur="500" fill="hold"/>
                                        <p:tgtEl>
                                          <p:spTgt spid="9219">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9219">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219">
                                            <p:txEl>
                                              <p:pRg st="3" end="3"/>
                                            </p:txEl>
                                          </p:spTgt>
                                        </p:tgtEl>
                                        <p:attrNameLst>
                                          <p:attrName>style.visibility</p:attrName>
                                        </p:attrNameLst>
                                      </p:cBhvr>
                                      <p:to>
                                        <p:strVal val="visible"/>
                                      </p:to>
                                    </p:set>
                                    <p:anim calcmode="lin" valueType="num">
                                      <p:cBhvr additive="base">
                                        <p:cTn id="19" dur="500" fill="hold"/>
                                        <p:tgtEl>
                                          <p:spTgt spid="921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219">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219">
                                            <p:txEl>
                                              <p:pRg st="4" end="4"/>
                                            </p:txEl>
                                          </p:spTgt>
                                        </p:tgtEl>
                                        <p:attrNameLst>
                                          <p:attrName>style.visibility</p:attrName>
                                        </p:attrNameLst>
                                      </p:cBhvr>
                                      <p:to>
                                        <p:strVal val="visible"/>
                                      </p:to>
                                    </p:set>
                                    <p:anim calcmode="lin" valueType="num">
                                      <p:cBhvr additive="base">
                                        <p:cTn id="23" dur="500" fill="hold"/>
                                        <p:tgtEl>
                                          <p:spTgt spid="9219">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9219">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219">
                                            <p:txEl>
                                              <p:pRg st="5" end="5"/>
                                            </p:txEl>
                                          </p:spTgt>
                                        </p:tgtEl>
                                        <p:attrNameLst>
                                          <p:attrName>style.visibility</p:attrName>
                                        </p:attrNameLst>
                                      </p:cBhvr>
                                      <p:to>
                                        <p:strVal val="visible"/>
                                      </p:to>
                                    </p:set>
                                    <p:anim calcmode="lin" valueType="num">
                                      <p:cBhvr additive="base">
                                        <p:cTn id="27" dur="500" fill="hold"/>
                                        <p:tgtEl>
                                          <p:spTgt spid="9219">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9219">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219">
                                            <p:txEl>
                                              <p:pRg st="6" end="6"/>
                                            </p:txEl>
                                          </p:spTgt>
                                        </p:tgtEl>
                                        <p:attrNameLst>
                                          <p:attrName>style.visibility</p:attrName>
                                        </p:attrNameLst>
                                      </p:cBhvr>
                                      <p:to>
                                        <p:strVal val="visible"/>
                                      </p:to>
                                    </p:set>
                                    <p:anim calcmode="lin" valueType="num">
                                      <p:cBhvr additive="base">
                                        <p:cTn id="31" dur="500" fill="hold"/>
                                        <p:tgtEl>
                                          <p:spTgt spid="9219">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219">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219">
                                            <p:txEl>
                                              <p:pRg st="7" end="7"/>
                                            </p:txEl>
                                          </p:spTgt>
                                        </p:tgtEl>
                                        <p:attrNameLst>
                                          <p:attrName>style.visibility</p:attrName>
                                        </p:attrNameLst>
                                      </p:cBhvr>
                                      <p:to>
                                        <p:strVal val="visible"/>
                                      </p:to>
                                    </p:set>
                                    <p:anim calcmode="lin" valueType="num">
                                      <p:cBhvr additive="base">
                                        <p:cTn id="35" dur="500" fill="hold"/>
                                        <p:tgtEl>
                                          <p:spTgt spid="9219">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9219">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81000" y="76200"/>
            <a:ext cx="8382000" cy="914400"/>
          </a:xfrm>
          <a:noFill/>
        </p:spPr>
        <p:txBody>
          <a:bodyPr>
            <a:normAutofit/>
          </a:bodyPr>
          <a:lstStyle/>
          <a:p>
            <a:pPr eaLnBrk="1" hangingPunct="1">
              <a:defRPr/>
            </a:pPr>
            <a:r>
              <a:rPr lang="en-US" sz="4400" dirty="0" smtClean="0">
                <a:solidFill>
                  <a:schemeClr val="tx1"/>
                </a:solidFill>
                <a:effectLst>
                  <a:outerShdw blurRad="38100" dist="38100" dir="2700000" algn="tl">
                    <a:srgbClr val="000000">
                      <a:alpha val="43137"/>
                    </a:srgbClr>
                  </a:outerShdw>
                </a:effectLst>
                <a:latin typeface="Cambria" pitchFamily="18" charset="0"/>
              </a:rPr>
              <a:t>Highlights –Inc/(Dec) by Function</a:t>
            </a:r>
          </a:p>
        </p:txBody>
      </p:sp>
      <p:sp>
        <p:nvSpPr>
          <p:cNvPr id="9219" name="Rectangle 3"/>
          <p:cNvSpPr>
            <a:spLocks noGrp="1" noChangeArrowheads="1"/>
          </p:cNvSpPr>
          <p:nvPr>
            <p:ph sz="quarter" idx="1"/>
          </p:nvPr>
        </p:nvSpPr>
        <p:spPr>
          <a:xfrm>
            <a:off x="152400" y="1524000"/>
            <a:ext cx="8839200" cy="4953000"/>
          </a:xfrm>
          <a:noFill/>
        </p:spPr>
        <p:txBody>
          <a:bodyPr>
            <a:normAutofit lnSpcReduction="10000"/>
          </a:bodyPr>
          <a:lstStyle/>
          <a:p>
            <a:pPr eaLnBrk="1" hangingPunct="1">
              <a:lnSpc>
                <a:spcPct val="114000"/>
              </a:lnSpc>
              <a:buFontTx/>
              <a:buNone/>
            </a:pPr>
            <a:r>
              <a:rPr lang="en-US" sz="2800" dirty="0" smtClean="0">
                <a:latin typeface="Cambria" pitchFamily="18" charset="0"/>
              </a:rPr>
              <a:t>2410 Office of the Principal $182,731</a:t>
            </a:r>
          </a:p>
          <a:p>
            <a:pPr eaLnBrk="1" hangingPunct="1">
              <a:lnSpc>
                <a:spcPct val="114000"/>
              </a:lnSpc>
              <a:buFontTx/>
              <a:buNone/>
            </a:pPr>
            <a:r>
              <a:rPr lang="en-US" sz="2800" dirty="0" smtClean="0">
                <a:latin typeface="Cambria" pitchFamily="18" charset="0"/>
              </a:rPr>
              <a:t>26xx Operation &amp; Maintenance of Plant ($10,849)</a:t>
            </a:r>
          </a:p>
          <a:p>
            <a:pPr eaLnBrk="1" hangingPunct="1">
              <a:lnSpc>
                <a:spcPct val="114000"/>
              </a:lnSpc>
              <a:buNone/>
            </a:pPr>
            <a:r>
              <a:rPr lang="en-US" sz="2800" dirty="0" smtClean="0">
                <a:latin typeface="Cambria" pitchFamily="18" charset="0"/>
              </a:rPr>
              <a:t>272x Transportation $187,436</a:t>
            </a:r>
          </a:p>
          <a:p>
            <a:pPr eaLnBrk="1" hangingPunct="1">
              <a:lnSpc>
                <a:spcPct val="114000"/>
              </a:lnSpc>
              <a:buNone/>
            </a:pPr>
            <a:r>
              <a:rPr lang="en-US" sz="2800" dirty="0" smtClean="0">
                <a:latin typeface="Cambria" pitchFamily="18" charset="0"/>
              </a:rPr>
              <a:t>2840 Information Management $65,829</a:t>
            </a:r>
          </a:p>
          <a:p>
            <a:pPr eaLnBrk="1" hangingPunct="1">
              <a:lnSpc>
                <a:spcPct val="114000"/>
              </a:lnSpc>
              <a:buNone/>
            </a:pPr>
            <a:r>
              <a:rPr lang="en-US" sz="2800" dirty="0" smtClean="0">
                <a:latin typeface="Cambria" pitchFamily="18" charset="0"/>
              </a:rPr>
              <a:t>2900 Support Services - Benefits $942,046</a:t>
            </a:r>
          </a:p>
          <a:p>
            <a:pPr eaLnBrk="1" hangingPunct="1">
              <a:lnSpc>
                <a:spcPct val="114000"/>
              </a:lnSpc>
              <a:buNone/>
            </a:pPr>
            <a:r>
              <a:rPr lang="en-US" sz="2800" dirty="0" smtClean="0">
                <a:latin typeface="Cambria" pitchFamily="18" charset="0"/>
              </a:rPr>
              <a:t>4200/4600 Major Maintenance/Renovation $59,940 </a:t>
            </a:r>
          </a:p>
          <a:p>
            <a:pPr eaLnBrk="1" hangingPunct="1">
              <a:lnSpc>
                <a:spcPct val="114000"/>
              </a:lnSpc>
              <a:buFontTx/>
              <a:buNone/>
            </a:pPr>
            <a:r>
              <a:rPr lang="en-US" sz="2800" dirty="0" smtClean="0">
                <a:latin typeface="Cambria" pitchFamily="18" charset="0"/>
              </a:rPr>
              <a:t>51xx Bond Principal &amp; Interest ($84,000)  </a:t>
            </a:r>
          </a:p>
          <a:p>
            <a:pPr eaLnBrk="1" hangingPunct="1">
              <a:lnSpc>
                <a:spcPct val="114000"/>
              </a:lnSpc>
              <a:buFontTx/>
              <a:buNone/>
            </a:pPr>
            <a:r>
              <a:rPr lang="en-US" sz="2800" dirty="0" smtClean="0">
                <a:latin typeface="Cambria" pitchFamily="18" charset="0"/>
              </a:rPr>
              <a:t>5250 Capital Reserve &amp; Federal Grants ($200,000) </a:t>
            </a:r>
          </a:p>
          <a:p>
            <a:pPr algn="ctr" eaLnBrk="1" hangingPunct="1">
              <a:lnSpc>
                <a:spcPct val="114000"/>
              </a:lnSpc>
              <a:buFontTx/>
              <a:buNone/>
            </a:pPr>
            <a:r>
              <a:rPr lang="en-US" sz="3200" b="1" dirty="0" smtClean="0">
                <a:latin typeface="Cambria" pitchFamily="18" charset="0"/>
              </a:rPr>
              <a:t>2014-2015 Budget Increase  $1,431,433</a:t>
            </a:r>
          </a:p>
        </p:txBody>
      </p:sp>
      <p:sp>
        <p:nvSpPr>
          <p:cNvPr id="15" name="TextBox 14"/>
          <p:cNvSpPr txBox="1"/>
          <p:nvPr/>
        </p:nvSpPr>
        <p:spPr>
          <a:xfrm>
            <a:off x="152400" y="6324600"/>
            <a:ext cx="8839200" cy="369332"/>
          </a:xfrm>
          <a:prstGeom prst="rect">
            <a:avLst/>
          </a:prstGeom>
          <a:noFill/>
        </p:spPr>
        <p:txBody>
          <a:bodyPr wrap="square" rtlCol="0">
            <a:spAutoFit/>
          </a:bodyPr>
          <a:lstStyle/>
          <a:p>
            <a:pPr algn="ctr"/>
            <a:r>
              <a:rPr lang="en-US" dirty="0" smtClean="0">
                <a:solidFill>
                  <a:schemeClr val="bg1"/>
                </a:solidFill>
                <a:latin typeface="Cambria" pitchFamily="18" charset="0"/>
              </a:rPr>
              <a:t>Public Hearing on 2014-15 Proposed Budget with Review of Warrant</a:t>
            </a:r>
            <a:endParaRPr lang="en-US" dirty="0">
              <a:solidFill>
                <a:schemeClr val="bg1"/>
              </a:solidFill>
              <a:latin typeface="Cambria" pitchFamily="18" charset="0"/>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 calcmode="lin" valueType="num">
                                      <p:cBhvr additive="base">
                                        <p:cTn id="7" dur="500" fill="hold"/>
                                        <p:tgtEl>
                                          <p:spTgt spid="92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21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219">
                                            <p:txEl>
                                              <p:pRg st="1" end="1"/>
                                            </p:txEl>
                                          </p:spTgt>
                                        </p:tgtEl>
                                        <p:attrNameLst>
                                          <p:attrName>style.visibility</p:attrName>
                                        </p:attrNameLst>
                                      </p:cBhvr>
                                      <p:to>
                                        <p:strVal val="visible"/>
                                      </p:to>
                                    </p:set>
                                    <p:anim calcmode="lin" valueType="num">
                                      <p:cBhvr additive="base">
                                        <p:cTn id="11" dur="500" fill="hold"/>
                                        <p:tgtEl>
                                          <p:spTgt spid="9219">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219">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219">
                                            <p:txEl>
                                              <p:pRg st="2" end="2"/>
                                            </p:txEl>
                                          </p:spTgt>
                                        </p:tgtEl>
                                        <p:attrNameLst>
                                          <p:attrName>style.visibility</p:attrName>
                                        </p:attrNameLst>
                                      </p:cBhvr>
                                      <p:to>
                                        <p:strVal val="visible"/>
                                      </p:to>
                                    </p:set>
                                    <p:anim calcmode="lin" valueType="num">
                                      <p:cBhvr additive="base">
                                        <p:cTn id="15" dur="500" fill="hold"/>
                                        <p:tgtEl>
                                          <p:spTgt spid="9219">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9219">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219">
                                            <p:txEl>
                                              <p:pRg st="3" end="3"/>
                                            </p:txEl>
                                          </p:spTgt>
                                        </p:tgtEl>
                                        <p:attrNameLst>
                                          <p:attrName>style.visibility</p:attrName>
                                        </p:attrNameLst>
                                      </p:cBhvr>
                                      <p:to>
                                        <p:strVal val="visible"/>
                                      </p:to>
                                    </p:set>
                                    <p:anim calcmode="lin" valueType="num">
                                      <p:cBhvr additive="base">
                                        <p:cTn id="19" dur="500" fill="hold"/>
                                        <p:tgtEl>
                                          <p:spTgt spid="921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219">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219">
                                            <p:txEl>
                                              <p:pRg st="4" end="4"/>
                                            </p:txEl>
                                          </p:spTgt>
                                        </p:tgtEl>
                                        <p:attrNameLst>
                                          <p:attrName>style.visibility</p:attrName>
                                        </p:attrNameLst>
                                      </p:cBhvr>
                                      <p:to>
                                        <p:strVal val="visible"/>
                                      </p:to>
                                    </p:set>
                                    <p:anim calcmode="lin" valueType="num">
                                      <p:cBhvr additive="base">
                                        <p:cTn id="23" dur="500" fill="hold"/>
                                        <p:tgtEl>
                                          <p:spTgt spid="9219">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9219">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219">
                                            <p:txEl>
                                              <p:pRg st="5" end="5"/>
                                            </p:txEl>
                                          </p:spTgt>
                                        </p:tgtEl>
                                        <p:attrNameLst>
                                          <p:attrName>style.visibility</p:attrName>
                                        </p:attrNameLst>
                                      </p:cBhvr>
                                      <p:to>
                                        <p:strVal val="visible"/>
                                      </p:to>
                                    </p:set>
                                    <p:anim calcmode="lin" valueType="num">
                                      <p:cBhvr additive="base">
                                        <p:cTn id="27" dur="500" fill="hold"/>
                                        <p:tgtEl>
                                          <p:spTgt spid="9219">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9219">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219">
                                            <p:txEl>
                                              <p:pRg st="6" end="6"/>
                                            </p:txEl>
                                          </p:spTgt>
                                        </p:tgtEl>
                                        <p:attrNameLst>
                                          <p:attrName>style.visibility</p:attrName>
                                        </p:attrNameLst>
                                      </p:cBhvr>
                                      <p:to>
                                        <p:strVal val="visible"/>
                                      </p:to>
                                    </p:set>
                                    <p:anim calcmode="lin" valueType="num">
                                      <p:cBhvr additive="base">
                                        <p:cTn id="31" dur="500" fill="hold"/>
                                        <p:tgtEl>
                                          <p:spTgt spid="9219">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219">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219">
                                            <p:txEl>
                                              <p:pRg st="7" end="7"/>
                                            </p:txEl>
                                          </p:spTgt>
                                        </p:tgtEl>
                                        <p:attrNameLst>
                                          <p:attrName>style.visibility</p:attrName>
                                        </p:attrNameLst>
                                      </p:cBhvr>
                                      <p:to>
                                        <p:strVal val="visible"/>
                                      </p:to>
                                    </p:set>
                                    <p:anim calcmode="lin" valueType="num">
                                      <p:cBhvr additive="base">
                                        <p:cTn id="35" dur="500" fill="hold"/>
                                        <p:tgtEl>
                                          <p:spTgt spid="9219">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9219">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9219">
                                            <p:txEl>
                                              <p:pRg st="8" end="8"/>
                                            </p:txEl>
                                          </p:spTgt>
                                        </p:tgtEl>
                                        <p:attrNameLst>
                                          <p:attrName>style.visibility</p:attrName>
                                        </p:attrNameLst>
                                      </p:cBhvr>
                                      <p:to>
                                        <p:strVal val="visible"/>
                                      </p:to>
                                    </p:set>
                                    <p:anim calcmode="lin" valueType="num">
                                      <p:cBhvr additive="base">
                                        <p:cTn id="39" dur="500" fill="hold"/>
                                        <p:tgtEl>
                                          <p:spTgt spid="9219">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9219">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52400" y="152400"/>
            <a:ext cx="8839200" cy="914400"/>
          </a:xfrm>
        </p:spPr>
        <p:txBody>
          <a:bodyPr/>
          <a:lstStyle/>
          <a:p>
            <a:pPr eaLnBrk="1" hangingPunct="1">
              <a:defRPr/>
            </a:pPr>
            <a:r>
              <a:rPr lang="en-US" sz="4800" dirty="0" smtClean="0">
                <a:solidFill>
                  <a:schemeClr val="tx1"/>
                </a:solidFill>
                <a:effectLst>
                  <a:outerShdw blurRad="38100" dist="38100" dir="2700000" algn="tl">
                    <a:srgbClr val="000000">
                      <a:alpha val="43137"/>
                    </a:srgbClr>
                  </a:outerShdw>
                </a:effectLst>
                <a:latin typeface="Cambria" pitchFamily="18" charset="0"/>
              </a:rPr>
              <a:t>Default Budget</a:t>
            </a:r>
          </a:p>
        </p:txBody>
      </p:sp>
      <p:sp>
        <p:nvSpPr>
          <p:cNvPr id="10243" name="Rectangle 3"/>
          <p:cNvSpPr>
            <a:spLocks noGrp="1" noChangeArrowheads="1"/>
          </p:cNvSpPr>
          <p:nvPr>
            <p:ph sz="quarter" idx="1"/>
          </p:nvPr>
        </p:nvSpPr>
        <p:spPr>
          <a:xfrm>
            <a:off x="152400" y="1447800"/>
            <a:ext cx="8839200" cy="4906963"/>
          </a:xfrm>
        </p:spPr>
        <p:txBody>
          <a:bodyPr>
            <a:normAutofit/>
          </a:bodyPr>
          <a:lstStyle/>
          <a:p>
            <a:pPr marL="0" indent="0" algn="just" eaLnBrk="1" hangingPunct="1">
              <a:buFontTx/>
              <a:buNone/>
            </a:pPr>
            <a:r>
              <a:rPr lang="en-US" sz="2800" dirty="0" smtClean="0">
                <a:latin typeface="Cambria" pitchFamily="18" charset="0"/>
              </a:rPr>
              <a:t>Should the proposed budget be defeated, the </a:t>
            </a:r>
            <a:r>
              <a:rPr lang="en-US" sz="2800" u="sng" dirty="0" smtClean="0">
                <a:latin typeface="Cambria" pitchFamily="18" charset="0"/>
              </a:rPr>
              <a:t>Default Budget</a:t>
            </a:r>
            <a:r>
              <a:rPr lang="en-US" sz="2800" dirty="0" smtClean="0">
                <a:latin typeface="Cambria" pitchFamily="18" charset="0"/>
              </a:rPr>
              <a:t> would be: $65,974,014</a:t>
            </a:r>
          </a:p>
          <a:p>
            <a:pPr eaLnBrk="1" hangingPunct="1">
              <a:buFontTx/>
              <a:buNone/>
            </a:pPr>
            <a:endParaRPr lang="en-US" sz="1100" dirty="0" smtClean="0">
              <a:latin typeface="Cambria" pitchFamily="18" charset="0"/>
            </a:endParaRPr>
          </a:p>
          <a:p>
            <a:pPr eaLnBrk="1" hangingPunct="1">
              <a:buFontTx/>
              <a:buNone/>
            </a:pPr>
            <a:r>
              <a:rPr lang="en-US" sz="2800" dirty="0" smtClean="0">
                <a:latin typeface="Cambria" pitchFamily="18" charset="0"/>
              </a:rPr>
              <a:t>	Default:		$65,974,014</a:t>
            </a:r>
          </a:p>
          <a:p>
            <a:pPr eaLnBrk="1" hangingPunct="1">
              <a:buFontTx/>
              <a:buNone/>
            </a:pPr>
            <a:r>
              <a:rPr lang="en-US" sz="2800" dirty="0" smtClean="0">
                <a:latin typeface="Cambria" pitchFamily="18" charset="0"/>
              </a:rPr>
              <a:t>	Proposed:	  	</a:t>
            </a:r>
            <a:r>
              <a:rPr lang="en-US" sz="2800" u="sng" dirty="0" smtClean="0">
                <a:latin typeface="Cambria" pitchFamily="18" charset="0"/>
              </a:rPr>
              <a:t>$66,452,054</a:t>
            </a:r>
          </a:p>
          <a:p>
            <a:pPr eaLnBrk="1" hangingPunct="1">
              <a:buFontTx/>
              <a:buNone/>
            </a:pPr>
            <a:r>
              <a:rPr lang="en-US" sz="2800" dirty="0" smtClean="0">
                <a:latin typeface="Cambria" pitchFamily="18" charset="0"/>
              </a:rPr>
              <a:t>	Difference:	$       478,040 </a:t>
            </a:r>
            <a:r>
              <a:rPr lang="en-US" sz="2400" dirty="0" smtClean="0">
                <a:latin typeface="Cambria" pitchFamily="18" charset="0"/>
              </a:rPr>
              <a:t> </a:t>
            </a:r>
          </a:p>
          <a:p>
            <a:pPr marL="0" indent="0">
              <a:buNone/>
              <a:defRPr/>
            </a:pPr>
            <a:endParaRPr lang="en-US" sz="2400" dirty="0" smtClean="0">
              <a:latin typeface="Cambria" pitchFamily="18" charset="0"/>
            </a:endParaRPr>
          </a:p>
          <a:p>
            <a:pPr marL="0" indent="0">
              <a:buNone/>
              <a:defRPr/>
            </a:pPr>
            <a:r>
              <a:rPr lang="en-US" sz="2400" dirty="0" smtClean="0">
                <a:latin typeface="Cambria" pitchFamily="18" charset="0"/>
              </a:rPr>
              <a:t>Items not covered by the default budget are:</a:t>
            </a:r>
            <a:endParaRPr lang="en-US" sz="2400" b="1" dirty="0" smtClean="0">
              <a:latin typeface="Cambria" pitchFamily="18" charset="0"/>
            </a:endParaRPr>
          </a:p>
          <a:p>
            <a:pPr algn="ctr" eaLnBrk="1" hangingPunct="1">
              <a:buFontTx/>
              <a:buNone/>
            </a:pPr>
            <a:endParaRPr lang="en-US" sz="2400" b="1" dirty="0" smtClean="0">
              <a:latin typeface="Cambria" pitchFamily="18" charset="0"/>
            </a:endParaRPr>
          </a:p>
        </p:txBody>
      </p:sp>
      <p:sp>
        <p:nvSpPr>
          <p:cNvPr id="18" name="TextBox 17"/>
          <p:cNvSpPr txBox="1"/>
          <p:nvPr/>
        </p:nvSpPr>
        <p:spPr>
          <a:xfrm>
            <a:off x="152400" y="6324600"/>
            <a:ext cx="8839200" cy="369332"/>
          </a:xfrm>
          <a:prstGeom prst="rect">
            <a:avLst/>
          </a:prstGeom>
          <a:noFill/>
        </p:spPr>
        <p:txBody>
          <a:bodyPr wrap="square" rtlCol="0">
            <a:spAutoFit/>
          </a:bodyPr>
          <a:lstStyle/>
          <a:p>
            <a:pPr algn="ctr"/>
            <a:r>
              <a:rPr lang="en-US" dirty="0" smtClean="0">
                <a:solidFill>
                  <a:schemeClr val="bg1"/>
                </a:solidFill>
                <a:latin typeface="Cambria" pitchFamily="18" charset="0"/>
              </a:rPr>
              <a:t>Public Hearing on 2014-15 Proposed Budget with Review of Warrant</a:t>
            </a:r>
            <a:endParaRPr lang="en-US" dirty="0">
              <a:solidFill>
                <a:schemeClr val="bg1"/>
              </a:solidFill>
              <a:latin typeface="Cambria" pitchFamily="18" charset="0"/>
            </a:endParaRPr>
          </a:p>
        </p:txBody>
      </p:sp>
      <p:graphicFrame>
        <p:nvGraphicFramePr>
          <p:cNvPr id="20" name="Table 19"/>
          <p:cNvGraphicFramePr>
            <a:graphicFrameLocks noGrp="1"/>
          </p:cNvGraphicFramePr>
          <p:nvPr/>
        </p:nvGraphicFramePr>
        <p:xfrm>
          <a:off x="228600" y="5078186"/>
          <a:ext cx="8686800" cy="1094014"/>
        </p:xfrm>
        <a:graphic>
          <a:graphicData uri="http://schemas.openxmlformats.org/drawingml/2006/table">
            <a:tbl>
              <a:tblPr firstRow="1" bandRow="1">
                <a:tableStyleId>{5C22544A-7EE6-4342-B048-85BDC9FD1C3A}</a:tableStyleId>
              </a:tblPr>
              <a:tblGrid>
                <a:gridCol w="4343400"/>
                <a:gridCol w="4343400"/>
              </a:tblGrid>
              <a:tr h="353786">
                <a:tc>
                  <a:txBody>
                    <a:bodyPr/>
                    <a:lstStyle/>
                    <a:p>
                      <a:pPr>
                        <a:buFont typeface="Courier New" pitchFamily="49" charset="0"/>
                        <a:buChar char="o"/>
                      </a:pPr>
                      <a:r>
                        <a:rPr lang="en-US" sz="2400" b="0" dirty="0" smtClean="0">
                          <a:solidFill>
                            <a:schemeClr val="tx1"/>
                          </a:solidFill>
                          <a:latin typeface="Cambria" pitchFamily="18" charset="0"/>
                        </a:rPr>
                        <a:t>Full Day Kindergarten</a:t>
                      </a:r>
                      <a:endParaRPr lang="en-US" sz="2400" b="0" dirty="0">
                        <a:solidFill>
                          <a:schemeClr val="tx1"/>
                        </a:solidFill>
                        <a:latin typeface="Cambria" pitchFamily="18"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buFont typeface="Courier New" pitchFamily="49" charset="0"/>
                        <a:buChar char="o"/>
                      </a:pPr>
                      <a:r>
                        <a:rPr lang="en-US" sz="2400" b="0" dirty="0" smtClean="0">
                          <a:solidFill>
                            <a:schemeClr val="tx1"/>
                          </a:solidFill>
                          <a:latin typeface="Cambria" pitchFamily="18" charset="0"/>
                        </a:rPr>
                        <a:t>Major </a:t>
                      </a:r>
                      <a:r>
                        <a:rPr lang="en-US" sz="2400" b="0" dirty="0" err="1" smtClean="0">
                          <a:solidFill>
                            <a:schemeClr val="tx1"/>
                          </a:solidFill>
                          <a:latin typeface="Cambria" pitchFamily="18" charset="0"/>
                        </a:rPr>
                        <a:t>Maint</a:t>
                      </a:r>
                      <a:r>
                        <a:rPr lang="en-US" sz="2400" b="0" dirty="0" smtClean="0">
                          <a:solidFill>
                            <a:schemeClr val="tx1"/>
                          </a:solidFill>
                          <a:latin typeface="Cambria" pitchFamily="18" charset="0"/>
                        </a:rPr>
                        <a:t>/</a:t>
                      </a:r>
                      <a:r>
                        <a:rPr lang="en-US" sz="2400" b="0" dirty="0" err="1" smtClean="0">
                          <a:solidFill>
                            <a:schemeClr val="tx1"/>
                          </a:solidFill>
                          <a:latin typeface="Cambria" pitchFamily="18" charset="0"/>
                        </a:rPr>
                        <a:t>Renov</a:t>
                      </a:r>
                      <a:r>
                        <a:rPr lang="en-US" sz="2400" b="0" baseline="0" dirty="0" smtClean="0">
                          <a:solidFill>
                            <a:schemeClr val="tx1"/>
                          </a:solidFill>
                          <a:latin typeface="Cambria" pitchFamily="18" charset="0"/>
                        </a:rPr>
                        <a:t> Increase</a:t>
                      </a:r>
                      <a:endParaRPr lang="en-US" sz="2400" b="0" dirty="0">
                        <a:solidFill>
                          <a:schemeClr val="tx1"/>
                        </a:solidFill>
                        <a:latin typeface="Cambria" pitchFamily="18"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636814">
                <a:tc>
                  <a:txBody>
                    <a:bodyPr/>
                    <a:lstStyle/>
                    <a:p>
                      <a:pPr marL="0" marR="0" lvl="1" indent="0" algn="l" defTabSz="914400" rtl="0" eaLnBrk="1" fontAlgn="auto" latinLnBrk="0" hangingPunct="1">
                        <a:lnSpc>
                          <a:spcPct val="100000"/>
                        </a:lnSpc>
                        <a:spcBef>
                          <a:spcPts val="0"/>
                        </a:spcBef>
                        <a:spcAft>
                          <a:spcPts val="0"/>
                        </a:spcAft>
                        <a:buClrTx/>
                        <a:buSzTx/>
                        <a:buFont typeface="Courier New" pitchFamily="49" charset="0"/>
                        <a:buChar char="o"/>
                        <a:tabLst/>
                        <a:defRPr/>
                      </a:pPr>
                      <a:r>
                        <a:rPr lang="en-US" sz="2400" b="0" dirty="0" smtClean="0">
                          <a:solidFill>
                            <a:schemeClr val="tx1"/>
                          </a:solidFill>
                          <a:latin typeface="Cambria" pitchFamily="18" charset="0"/>
                        </a:rPr>
                        <a:t>Non Affiliated Increases</a:t>
                      </a:r>
                      <a:endParaRPr lang="en-US" sz="2400" b="0" dirty="0">
                        <a:solidFill>
                          <a:schemeClr val="tx1"/>
                        </a:solidFill>
                        <a:latin typeface="Cambria" pitchFamily="18"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1" indent="0" algn="l" defTabSz="914400" rtl="0" eaLnBrk="1" fontAlgn="auto" latinLnBrk="0" hangingPunct="1">
                        <a:lnSpc>
                          <a:spcPct val="100000"/>
                        </a:lnSpc>
                        <a:spcBef>
                          <a:spcPts val="0"/>
                        </a:spcBef>
                        <a:spcAft>
                          <a:spcPts val="0"/>
                        </a:spcAft>
                        <a:buClrTx/>
                        <a:buSzTx/>
                        <a:buFont typeface="Courier New" pitchFamily="49" charset="0"/>
                        <a:buChar char="o"/>
                        <a:tabLst/>
                        <a:defRPr/>
                      </a:pPr>
                      <a:r>
                        <a:rPr lang="en-US" sz="2400" b="0" dirty="0" smtClean="0">
                          <a:solidFill>
                            <a:schemeClr val="tx1"/>
                          </a:solidFill>
                          <a:latin typeface="Cambria" pitchFamily="18" charset="0"/>
                        </a:rPr>
                        <a:t>Equipment Increase</a:t>
                      </a:r>
                      <a:endParaRPr lang="en-US" sz="2400" b="0" dirty="0">
                        <a:solidFill>
                          <a:schemeClr val="tx1"/>
                        </a:solidFill>
                        <a:latin typeface="Cambria" pitchFamily="18"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bl>
          </a:graphicData>
        </a:graphic>
      </p:graphicFrame>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0" nodeType="with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blinds(vertical)">
                                      <p:cBhvr>
                                        <p:cTn id="7" dur="500"/>
                                        <p:tgtEl>
                                          <p:spTgt spid="10243">
                                            <p:txEl>
                                              <p:pRg st="0" end="0"/>
                                            </p:txEl>
                                          </p:spTgt>
                                        </p:tgtEl>
                                      </p:cBhvr>
                                    </p:animEffect>
                                  </p:childTnLst>
                                </p:cTn>
                              </p:par>
                              <p:par>
                                <p:cTn id="8" presetID="3" presetClass="entr" presetSubtype="5" fill="hold" grpId="0" nodeType="withEffect">
                                  <p:stCondLst>
                                    <p:cond delay="0"/>
                                  </p:stCondLst>
                                  <p:childTnLst>
                                    <p:set>
                                      <p:cBhvr>
                                        <p:cTn id="9" dur="1" fill="hold">
                                          <p:stCondLst>
                                            <p:cond delay="0"/>
                                          </p:stCondLst>
                                        </p:cTn>
                                        <p:tgtEl>
                                          <p:spTgt spid="10243">
                                            <p:txEl>
                                              <p:pRg st="2" end="2"/>
                                            </p:txEl>
                                          </p:spTgt>
                                        </p:tgtEl>
                                        <p:attrNameLst>
                                          <p:attrName>style.visibility</p:attrName>
                                        </p:attrNameLst>
                                      </p:cBhvr>
                                      <p:to>
                                        <p:strVal val="visible"/>
                                      </p:to>
                                    </p:set>
                                    <p:animEffect transition="in" filter="blinds(vertical)">
                                      <p:cBhvr>
                                        <p:cTn id="10" dur="500"/>
                                        <p:tgtEl>
                                          <p:spTgt spid="10243">
                                            <p:txEl>
                                              <p:pRg st="2" end="2"/>
                                            </p:txEl>
                                          </p:spTgt>
                                        </p:tgtEl>
                                      </p:cBhvr>
                                    </p:animEffect>
                                  </p:childTnLst>
                                </p:cTn>
                              </p:par>
                              <p:par>
                                <p:cTn id="11" presetID="3" presetClass="entr" presetSubtype="5" fill="hold" grpId="0" nodeType="withEffect">
                                  <p:stCondLst>
                                    <p:cond delay="0"/>
                                  </p:stCondLst>
                                  <p:childTnLst>
                                    <p:set>
                                      <p:cBhvr>
                                        <p:cTn id="12" dur="1" fill="hold">
                                          <p:stCondLst>
                                            <p:cond delay="0"/>
                                          </p:stCondLst>
                                        </p:cTn>
                                        <p:tgtEl>
                                          <p:spTgt spid="10243">
                                            <p:txEl>
                                              <p:pRg st="3" end="3"/>
                                            </p:txEl>
                                          </p:spTgt>
                                        </p:tgtEl>
                                        <p:attrNameLst>
                                          <p:attrName>style.visibility</p:attrName>
                                        </p:attrNameLst>
                                      </p:cBhvr>
                                      <p:to>
                                        <p:strVal val="visible"/>
                                      </p:to>
                                    </p:set>
                                    <p:animEffect transition="in" filter="blinds(vertical)">
                                      <p:cBhvr>
                                        <p:cTn id="13" dur="500"/>
                                        <p:tgtEl>
                                          <p:spTgt spid="10243">
                                            <p:txEl>
                                              <p:pRg st="3" end="3"/>
                                            </p:txEl>
                                          </p:spTgt>
                                        </p:tgtEl>
                                      </p:cBhvr>
                                    </p:animEffect>
                                  </p:childTnLst>
                                </p:cTn>
                              </p:par>
                              <p:par>
                                <p:cTn id="14" presetID="3" presetClass="entr" presetSubtype="5" fill="hold" grpId="0" nodeType="withEffect">
                                  <p:stCondLst>
                                    <p:cond delay="0"/>
                                  </p:stCondLst>
                                  <p:childTnLst>
                                    <p:set>
                                      <p:cBhvr>
                                        <p:cTn id="15" dur="1" fill="hold">
                                          <p:stCondLst>
                                            <p:cond delay="0"/>
                                          </p:stCondLst>
                                        </p:cTn>
                                        <p:tgtEl>
                                          <p:spTgt spid="10243">
                                            <p:txEl>
                                              <p:pRg st="4" end="4"/>
                                            </p:txEl>
                                          </p:spTgt>
                                        </p:tgtEl>
                                        <p:attrNameLst>
                                          <p:attrName>style.visibility</p:attrName>
                                        </p:attrNameLst>
                                      </p:cBhvr>
                                      <p:to>
                                        <p:strVal val="visible"/>
                                      </p:to>
                                    </p:set>
                                    <p:animEffect transition="in" filter="blinds(vertical)">
                                      <p:cBhvr>
                                        <p:cTn id="16" dur="500"/>
                                        <p:tgtEl>
                                          <p:spTgt spid="10243">
                                            <p:txEl>
                                              <p:pRg st="4" end="4"/>
                                            </p:txEl>
                                          </p:spTgt>
                                        </p:tgtEl>
                                      </p:cBhvr>
                                    </p:animEffect>
                                  </p:childTnLst>
                                </p:cTn>
                              </p:par>
                              <p:par>
                                <p:cTn id="17" presetID="3" presetClass="entr" presetSubtype="5" fill="hold" grpId="0" nodeType="withEffect">
                                  <p:stCondLst>
                                    <p:cond delay="0"/>
                                  </p:stCondLst>
                                  <p:childTnLst>
                                    <p:set>
                                      <p:cBhvr>
                                        <p:cTn id="18" dur="1" fill="hold">
                                          <p:stCondLst>
                                            <p:cond delay="0"/>
                                          </p:stCondLst>
                                        </p:cTn>
                                        <p:tgtEl>
                                          <p:spTgt spid="10243">
                                            <p:txEl>
                                              <p:pRg st="6" end="6"/>
                                            </p:txEl>
                                          </p:spTgt>
                                        </p:tgtEl>
                                        <p:attrNameLst>
                                          <p:attrName>style.visibility</p:attrName>
                                        </p:attrNameLst>
                                      </p:cBhvr>
                                      <p:to>
                                        <p:strVal val="visible"/>
                                      </p:to>
                                    </p:set>
                                    <p:animEffect transition="in" filter="blinds(vertical)">
                                      <p:cBhvr>
                                        <p:cTn id="19" dur="500"/>
                                        <p:tgtEl>
                                          <p:spTgt spid="1024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04800" y="4495800"/>
          <a:ext cx="8534399" cy="1759204"/>
        </p:xfrm>
        <a:graphic>
          <a:graphicData uri="http://schemas.openxmlformats.org/drawingml/2006/table">
            <a:tbl>
              <a:tblPr/>
              <a:tblGrid>
                <a:gridCol w="813155"/>
                <a:gridCol w="2573748"/>
                <a:gridCol w="1174972"/>
                <a:gridCol w="1174972"/>
                <a:gridCol w="1230923"/>
                <a:gridCol w="1566629"/>
              </a:tblGrid>
              <a:tr h="285750">
                <a:tc>
                  <a:txBody>
                    <a:bodyPr/>
                    <a:lstStyle/>
                    <a:p>
                      <a:pPr marL="0" marR="0">
                        <a:lnSpc>
                          <a:spcPct val="115000"/>
                        </a:lnSpc>
                        <a:spcBef>
                          <a:spcPts val="0"/>
                        </a:spcBef>
                        <a:spcAft>
                          <a:spcPts val="0"/>
                        </a:spcAft>
                      </a:pPr>
                      <a:r>
                        <a:rPr lang="en-US" sz="1200" b="1" dirty="0">
                          <a:solidFill>
                            <a:schemeClr val="tx1"/>
                          </a:solidFill>
                          <a:latin typeface="+mn-lt"/>
                          <a:ea typeface="Times New Roman"/>
                          <a:cs typeface="Times New Roman"/>
                        </a:rPr>
                        <a:t> </a:t>
                      </a:r>
                      <a:endParaRPr lang="en-US" sz="1200" dirty="0">
                        <a:solidFill>
                          <a:schemeClr val="tx1"/>
                        </a:solidFill>
                        <a:latin typeface="+mn-lt"/>
                        <a:ea typeface="Calibri"/>
                        <a:cs typeface="Times New Roman"/>
                      </a:endParaRPr>
                    </a:p>
                  </a:txBody>
                  <a:tcPr marL="47958" marR="47958" marT="0"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solidFill>
                      <a:schemeClr val="bg1"/>
                    </a:solidFill>
                  </a:tcPr>
                </a:tc>
                <a:tc>
                  <a:txBody>
                    <a:bodyPr/>
                    <a:lstStyle/>
                    <a:p>
                      <a:pPr marL="0" marR="0" algn="r">
                        <a:lnSpc>
                          <a:spcPct val="115000"/>
                        </a:lnSpc>
                        <a:spcBef>
                          <a:spcPts val="0"/>
                        </a:spcBef>
                        <a:spcAft>
                          <a:spcPts val="0"/>
                        </a:spcAft>
                      </a:pPr>
                      <a:r>
                        <a:rPr lang="en-US" sz="1200" b="1" dirty="0">
                          <a:solidFill>
                            <a:schemeClr val="tx1"/>
                          </a:solidFill>
                          <a:latin typeface="+mn-lt"/>
                          <a:ea typeface="Times New Roman"/>
                          <a:cs typeface="Times New Roman"/>
                        </a:rPr>
                        <a:t> </a:t>
                      </a:r>
                      <a:endParaRPr lang="en-US" sz="1200" dirty="0">
                        <a:solidFill>
                          <a:schemeClr val="tx1"/>
                        </a:solidFill>
                        <a:latin typeface="+mn-lt"/>
                        <a:ea typeface="Calibri"/>
                        <a:cs typeface="Times New Roman"/>
                      </a:endParaRPr>
                    </a:p>
                  </a:txBody>
                  <a:tcPr marL="47958" marR="47958" marT="0" marB="0" anchor="b">
                    <a:lnL>
                      <a:noFill/>
                    </a:lnL>
                    <a:lnR>
                      <a:noFill/>
                    </a:lnR>
                    <a:lnT w="12700" cap="flat" cmpd="sng" algn="ctr">
                      <a:solidFill>
                        <a:schemeClr val="tx1"/>
                      </a:solidFill>
                      <a:prstDash val="solid"/>
                      <a:round/>
                      <a:headEnd type="none" w="med" len="med"/>
                      <a:tailEnd type="none" w="med" len="med"/>
                    </a:lnT>
                    <a:lnB>
                      <a:noFill/>
                    </a:lnB>
                    <a:solidFill>
                      <a:schemeClr val="bg1"/>
                    </a:solidFill>
                  </a:tcPr>
                </a:tc>
                <a:tc>
                  <a:txBody>
                    <a:bodyPr/>
                    <a:lstStyle/>
                    <a:p>
                      <a:pPr marL="0" marR="0" algn="ctr">
                        <a:lnSpc>
                          <a:spcPct val="115000"/>
                        </a:lnSpc>
                        <a:spcBef>
                          <a:spcPts val="0"/>
                        </a:spcBef>
                        <a:spcAft>
                          <a:spcPts val="0"/>
                        </a:spcAft>
                      </a:pPr>
                      <a:r>
                        <a:rPr lang="en-US" sz="1200" b="1" dirty="0">
                          <a:solidFill>
                            <a:srgbClr val="FF0000"/>
                          </a:solidFill>
                          <a:effectLst/>
                          <a:latin typeface="+mn-lt"/>
                          <a:ea typeface="Times New Roman"/>
                          <a:cs typeface="Times New Roman"/>
                        </a:rPr>
                        <a:t>Prior Year </a:t>
                      </a:r>
                      <a:endParaRPr lang="en-US" sz="1200" dirty="0">
                        <a:solidFill>
                          <a:srgbClr val="FF0000"/>
                        </a:solidFill>
                        <a:effectLst/>
                        <a:latin typeface="+mn-lt"/>
                        <a:ea typeface="Calibri"/>
                        <a:cs typeface="Times New Roman"/>
                      </a:endParaRPr>
                    </a:p>
                  </a:txBody>
                  <a:tcPr marL="47958" marR="47958" marT="0" marB="0" anchor="b">
                    <a:lnL>
                      <a:noFill/>
                    </a:lnL>
                    <a:lnR>
                      <a:noFill/>
                    </a:lnR>
                    <a:lnT w="12700" cap="flat" cmpd="sng" algn="ctr">
                      <a:solidFill>
                        <a:schemeClr val="tx1"/>
                      </a:solidFill>
                      <a:prstDash val="solid"/>
                      <a:round/>
                      <a:headEnd type="none" w="med" len="med"/>
                      <a:tailEnd type="none" w="med" len="med"/>
                    </a:lnT>
                    <a:lnB>
                      <a:noFill/>
                    </a:lnB>
                    <a:solidFill>
                      <a:schemeClr val="bg1"/>
                    </a:solidFill>
                  </a:tcPr>
                </a:tc>
                <a:tc rowSpan="3">
                  <a:txBody>
                    <a:bodyPr/>
                    <a:lstStyle/>
                    <a:p>
                      <a:pPr marL="0" marR="0" algn="ctr">
                        <a:lnSpc>
                          <a:spcPct val="115000"/>
                        </a:lnSpc>
                        <a:spcBef>
                          <a:spcPts val="0"/>
                        </a:spcBef>
                        <a:spcAft>
                          <a:spcPts val="0"/>
                        </a:spcAft>
                      </a:pPr>
                      <a:r>
                        <a:rPr lang="en-US" sz="1200" b="1" dirty="0">
                          <a:solidFill>
                            <a:srgbClr val="00B050"/>
                          </a:solidFill>
                          <a:effectLst/>
                          <a:latin typeface="+mn-lt"/>
                          <a:ea typeface="Times New Roman"/>
                          <a:cs typeface="Times New Roman"/>
                        </a:rPr>
                        <a:t>Reductions &amp; Increases</a:t>
                      </a:r>
                      <a:endParaRPr lang="en-US" sz="1200" dirty="0">
                        <a:solidFill>
                          <a:srgbClr val="00B050"/>
                        </a:solidFill>
                        <a:effectLst/>
                        <a:latin typeface="+mn-lt"/>
                        <a:ea typeface="Calibri"/>
                        <a:cs typeface="Times New Roman"/>
                      </a:endParaRPr>
                    </a:p>
                  </a:txBody>
                  <a:tcPr marL="47958" marR="47958" marT="0" marB="0" anchor="ctr">
                    <a:lnL>
                      <a:noFill/>
                    </a:lnL>
                    <a:lnR>
                      <a:noFill/>
                    </a:lnR>
                    <a:lnT w="12700" cap="flat" cmpd="sng" algn="ctr">
                      <a:solidFill>
                        <a:schemeClr val="tx1"/>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200" b="1" dirty="0">
                          <a:solidFill>
                            <a:srgbClr val="0070C0"/>
                          </a:solidFill>
                          <a:effectLst/>
                          <a:latin typeface="+mn-lt"/>
                          <a:ea typeface="Times New Roman"/>
                          <a:cs typeface="Times New Roman"/>
                        </a:rPr>
                        <a:t>Minus</a:t>
                      </a:r>
                      <a:endParaRPr lang="en-US" sz="1200" dirty="0">
                        <a:solidFill>
                          <a:srgbClr val="0070C0"/>
                        </a:solidFill>
                        <a:effectLst/>
                        <a:latin typeface="+mn-lt"/>
                        <a:ea typeface="Calibri"/>
                        <a:cs typeface="Times New Roman"/>
                      </a:endParaRPr>
                    </a:p>
                  </a:txBody>
                  <a:tcPr marL="47958" marR="47958" marT="0" marB="0" anchor="b">
                    <a:lnL>
                      <a:noFill/>
                    </a:lnL>
                    <a:lnR>
                      <a:noFill/>
                    </a:lnR>
                    <a:lnT w="12700" cap="flat" cmpd="sng" algn="ctr">
                      <a:solidFill>
                        <a:schemeClr val="tx1"/>
                      </a:solidFill>
                      <a:prstDash val="solid"/>
                      <a:round/>
                      <a:headEnd type="none" w="med" len="med"/>
                      <a:tailEnd type="none" w="med" len="med"/>
                    </a:lnT>
                    <a:lnB>
                      <a:noFill/>
                    </a:lnB>
                    <a:solidFill>
                      <a:schemeClr val="bg1"/>
                    </a:solidFill>
                  </a:tcPr>
                </a:tc>
                <a:tc>
                  <a:txBody>
                    <a:bodyPr/>
                    <a:lstStyle/>
                    <a:p>
                      <a:pPr marL="0" marR="0" algn="ctr">
                        <a:lnSpc>
                          <a:spcPct val="115000"/>
                        </a:lnSpc>
                        <a:spcBef>
                          <a:spcPts val="0"/>
                        </a:spcBef>
                        <a:spcAft>
                          <a:spcPts val="0"/>
                        </a:spcAft>
                      </a:pPr>
                      <a:r>
                        <a:rPr lang="en-US" sz="1200" b="1" dirty="0">
                          <a:solidFill>
                            <a:schemeClr val="tx1"/>
                          </a:solidFill>
                          <a:latin typeface="+mn-lt"/>
                          <a:ea typeface="Times New Roman"/>
                          <a:cs typeface="Times New Roman"/>
                        </a:rPr>
                        <a:t> </a:t>
                      </a:r>
                      <a:endParaRPr lang="en-US" sz="1200" dirty="0">
                        <a:solidFill>
                          <a:schemeClr val="tx1"/>
                        </a:solidFill>
                        <a:latin typeface="+mn-lt"/>
                        <a:ea typeface="Calibri"/>
                        <a:cs typeface="Times New Roman"/>
                      </a:endParaRPr>
                    </a:p>
                  </a:txBody>
                  <a:tcPr marL="47958" marR="47958" marT="0"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chemeClr val="bg1"/>
                    </a:solidFill>
                  </a:tcPr>
                </a:tc>
              </a:tr>
              <a:tr h="190500">
                <a:tc>
                  <a:txBody>
                    <a:bodyPr/>
                    <a:lstStyle/>
                    <a:p>
                      <a:pPr marL="0" marR="0">
                        <a:lnSpc>
                          <a:spcPct val="115000"/>
                        </a:lnSpc>
                        <a:spcBef>
                          <a:spcPts val="0"/>
                        </a:spcBef>
                        <a:spcAft>
                          <a:spcPts val="0"/>
                        </a:spcAft>
                      </a:pPr>
                      <a:r>
                        <a:rPr lang="en-US" sz="1200" i="1" dirty="0">
                          <a:solidFill>
                            <a:schemeClr val="tx1"/>
                          </a:solidFill>
                          <a:latin typeface="+mn-lt"/>
                          <a:ea typeface="Times New Roman"/>
                          <a:cs typeface="Times New Roman"/>
                        </a:rPr>
                        <a:t> </a:t>
                      </a:r>
                      <a:endParaRPr lang="en-US" sz="1200" dirty="0">
                        <a:solidFill>
                          <a:schemeClr val="tx1"/>
                        </a:solidFill>
                        <a:latin typeface="+mn-lt"/>
                        <a:ea typeface="Calibri"/>
                        <a:cs typeface="Times New Roman"/>
                      </a:endParaRPr>
                    </a:p>
                  </a:txBody>
                  <a:tcPr marL="47958" marR="47958" marT="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marL="0" marR="0" algn="ctr">
                        <a:lnSpc>
                          <a:spcPct val="115000"/>
                        </a:lnSpc>
                        <a:spcBef>
                          <a:spcPts val="0"/>
                        </a:spcBef>
                        <a:spcAft>
                          <a:spcPts val="0"/>
                        </a:spcAft>
                      </a:pPr>
                      <a:r>
                        <a:rPr lang="en-US" sz="1200" b="1" dirty="0">
                          <a:solidFill>
                            <a:schemeClr val="tx1"/>
                          </a:solidFill>
                          <a:latin typeface="+mn-lt"/>
                          <a:ea typeface="Times New Roman"/>
                          <a:cs typeface="Times New Roman"/>
                        </a:rPr>
                        <a:t>PURPOSE OF APPROPRIATIONS</a:t>
                      </a:r>
                      <a:endParaRPr lang="en-US" sz="1200" dirty="0">
                        <a:solidFill>
                          <a:schemeClr val="tx1"/>
                        </a:solidFill>
                        <a:latin typeface="+mn-lt"/>
                        <a:ea typeface="Calibri"/>
                        <a:cs typeface="Times New Roman"/>
                      </a:endParaRPr>
                    </a:p>
                  </a:txBody>
                  <a:tcPr marL="47958" marR="47958" marT="0" marB="0" anchor="b">
                    <a:lnL>
                      <a:noFill/>
                    </a:lnL>
                    <a:lnR>
                      <a:noFill/>
                    </a:lnR>
                    <a:lnT>
                      <a:noFill/>
                    </a:lnT>
                    <a:lnB>
                      <a:noFill/>
                    </a:lnB>
                    <a:solidFill>
                      <a:schemeClr val="bg1"/>
                    </a:solidFill>
                  </a:tcPr>
                </a:tc>
                <a:tc>
                  <a:txBody>
                    <a:bodyPr/>
                    <a:lstStyle/>
                    <a:p>
                      <a:pPr marL="0" marR="0" algn="ctr">
                        <a:lnSpc>
                          <a:spcPct val="115000"/>
                        </a:lnSpc>
                        <a:spcBef>
                          <a:spcPts val="0"/>
                        </a:spcBef>
                        <a:spcAft>
                          <a:spcPts val="0"/>
                        </a:spcAft>
                      </a:pPr>
                      <a:r>
                        <a:rPr lang="en-US" sz="1200" b="1" dirty="0">
                          <a:solidFill>
                            <a:srgbClr val="FF0000"/>
                          </a:solidFill>
                          <a:effectLst/>
                          <a:latin typeface="+mn-lt"/>
                          <a:ea typeface="Times New Roman"/>
                          <a:cs typeface="Times New Roman"/>
                        </a:rPr>
                        <a:t>Adopted</a:t>
                      </a:r>
                      <a:endParaRPr lang="en-US" sz="1200" dirty="0">
                        <a:solidFill>
                          <a:srgbClr val="FF0000"/>
                        </a:solidFill>
                        <a:effectLst/>
                        <a:latin typeface="+mn-lt"/>
                        <a:ea typeface="Calibri"/>
                        <a:cs typeface="Times New Roman"/>
                      </a:endParaRPr>
                    </a:p>
                  </a:txBody>
                  <a:tcPr marL="47958" marR="47958" marT="0" marB="0" anchor="b">
                    <a:lnL>
                      <a:noFill/>
                    </a:lnL>
                    <a:lnR>
                      <a:noFill/>
                    </a:lnR>
                    <a:lnT>
                      <a:noFill/>
                    </a:lnT>
                    <a:lnB>
                      <a:noFill/>
                    </a:lnB>
                    <a:solidFill>
                      <a:schemeClr val="bg1"/>
                    </a:solidFill>
                  </a:tcPr>
                </a:tc>
                <a:tc vMerge="1">
                  <a:txBody>
                    <a:bodyPr/>
                    <a:lstStyle/>
                    <a:p>
                      <a:endParaRPr lang="en-US"/>
                    </a:p>
                  </a:txBody>
                  <a:tcPr/>
                </a:tc>
                <a:tc>
                  <a:txBody>
                    <a:bodyPr/>
                    <a:lstStyle/>
                    <a:p>
                      <a:pPr marL="0" marR="0" algn="ctr">
                        <a:lnSpc>
                          <a:spcPct val="115000"/>
                        </a:lnSpc>
                        <a:spcBef>
                          <a:spcPts val="0"/>
                        </a:spcBef>
                        <a:spcAft>
                          <a:spcPts val="0"/>
                        </a:spcAft>
                      </a:pPr>
                      <a:r>
                        <a:rPr lang="en-US" sz="1200" b="1" dirty="0">
                          <a:solidFill>
                            <a:srgbClr val="0070C0"/>
                          </a:solidFill>
                          <a:effectLst/>
                          <a:latin typeface="+mn-lt"/>
                          <a:ea typeface="Times New Roman"/>
                          <a:cs typeface="Times New Roman"/>
                        </a:rPr>
                        <a:t>1-Time</a:t>
                      </a:r>
                      <a:endParaRPr lang="en-US" sz="1200" dirty="0">
                        <a:solidFill>
                          <a:srgbClr val="0070C0"/>
                        </a:solidFill>
                        <a:effectLst/>
                        <a:latin typeface="+mn-lt"/>
                        <a:ea typeface="Calibri"/>
                        <a:cs typeface="Times New Roman"/>
                      </a:endParaRPr>
                    </a:p>
                  </a:txBody>
                  <a:tcPr marL="47958" marR="47958" marT="0" marB="0" anchor="b">
                    <a:lnL>
                      <a:noFill/>
                    </a:lnL>
                    <a:lnR>
                      <a:noFill/>
                    </a:lnR>
                    <a:lnT>
                      <a:noFill/>
                    </a:lnT>
                    <a:lnB>
                      <a:noFill/>
                    </a:lnB>
                    <a:solidFill>
                      <a:schemeClr val="bg1"/>
                    </a:solidFill>
                  </a:tcPr>
                </a:tc>
                <a:tc>
                  <a:txBody>
                    <a:bodyPr/>
                    <a:lstStyle/>
                    <a:p>
                      <a:pPr marL="0" marR="0" algn="r">
                        <a:lnSpc>
                          <a:spcPct val="115000"/>
                        </a:lnSpc>
                        <a:spcBef>
                          <a:spcPts val="0"/>
                        </a:spcBef>
                        <a:spcAft>
                          <a:spcPts val="0"/>
                        </a:spcAft>
                      </a:pPr>
                      <a:r>
                        <a:rPr lang="en-US" sz="1200" b="1" dirty="0">
                          <a:solidFill>
                            <a:schemeClr val="tx1"/>
                          </a:solidFill>
                          <a:latin typeface="+mn-lt"/>
                          <a:ea typeface="Times New Roman"/>
                          <a:cs typeface="Times New Roman"/>
                        </a:rPr>
                        <a:t>DEFAULT BUDGET</a:t>
                      </a:r>
                      <a:endParaRPr lang="en-US" sz="1200" dirty="0">
                        <a:solidFill>
                          <a:schemeClr val="tx1"/>
                        </a:solidFill>
                        <a:latin typeface="+mn-lt"/>
                        <a:ea typeface="Calibri"/>
                        <a:cs typeface="Times New Roman"/>
                      </a:endParaRPr>
                    </a:p>
                  </a:txBody>
                  <a:tcPr marL="47958" marR="47958" marT="0"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381000">
                <a:tc>
                  <a:txBody>
                    <a:bodyPr/>
                    <a:lstStyle/>
                    <a:p>
                      <a:pPr marL="0" marR="0" algn="ctr">
                        <a:lnSpc>
                          <a:spcPct val="115000"/>
                        </a:lnSpc>
                        <a:spcBef>
                          <a:spcPts val="0"/>
                        </a:spcBef>
                        <a:spcAft>
                          <a:spcPts val="0"/>
                        </a:spcAft>
                      </a:pPr>
                      <a:r>
                        <a:rPr lang="en-US" sz="1200" b="1">
                          <a:solidFill>
                            <a:schemeClr val="tx1"/>
                          </a:solidFill>
                          <a:latin typeface="+mn-lt"/>
                          <a:ea typeface="Times New Roman"/>
                          <a:cs typeface="Times New Roman"/>
                        </a:rPr>
                        <a:t>Acct.#</a:t>
                      </a:r>
                      <a:endParaRPr lang="en-US" sz="1200">
                        <a:solidFill>
                          <a:schemeClr val="tx1"/>
                        </a:solidFill>
                        <a:latin typeface="+mn-lt"/>
                        <a:ea typeface="Calibri"/>
                        <a:cs typeface="Times New Roman"/>
                      </a:endParaRPr>
                    </a:p>
                  </a:txBody>
                  <a:tcPr marL="47958" marR="47958" marT="0" marB="0" anchor="b">
                    <a:lnL w="12700" cap="flat" cmpd="sng" algn="ctr">
                      <a:solidFill>
                        <a:schemeClr val="tx1"/>
                      </a:solidFill>
                      <a:prstDash val="solid"/>
                      <a:round/>
                      <a:headEnd type="none" w="med" len="med"/>
                      <a:tailEnd type="none" w="med" len="med"/>
                    </a:lnL>
                    <a:lnR>
                      <a:noFill/>
                    </a:lnR>
                    <a:lnT>
                      <a:noFill/>
                    </a:lnT>
                    <a:lnB w="28575" cap="flat" cmpd="dbl"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200" b="1" dirty="0">
                          <a:solidFill>
                            <a:schemeClr val="tx1"/>
                          </a:solidFill>
                          <a:latin typeface="+mn-lt"/>
                          <a:ea typeface="Times New Roman"/>
                          <a:cs typeface="Times New Roman"/>
                        </a:rPr>
                        <a:t>(RSA 32:3,V)</a:t>
                      </a:r>
                      <a:endParaRPr lang="en-US" sz="1200" dirty="0">
                        <a:solidFill>
                          <a:schemeClr val="tx1"/>
                        </a:solidFill>
                        <a:latin typeface="+mn-lt"/>
                        <a:ea typeface="Calibri"/>
                        <a:cs typeface="Times New Roman"/>
                      </a:endParaRPr>
                    </a:p>
                  </a:txBody>
                  <a:tcPr marL="47958" marR="47958" marT="0" marB="0" anchor="b">
                    <a:lnL>
                      <a:noFill/>
                    </a:lnL>
                    <a:lnR>
                      <a:noFill/>
                    </a:lnR>
                    <a:lnT>
                      <a:noFill/>
                    </a:lnT>
                    <a:lnB w="28575" cap="flat" cmpd="dbl"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200" b="1" dirty="0">
                          <a:solidFill>
                            <a:srgbClr val="FF0000"/>
                          </a:solidFill>
                          <a:effectLst/>
                          <a:latin typeface="+mn-lt"/>
                          <a:ea typeface="Times New Roman"/>
                          <a:cs typeface="Times New Roman"/>
                        </a:rPr>
                        <a:t>Operating Budget</a:t>
                      </a:r>
                      <a:endParaRPr lang="en-US" sz="1200" dirty="0">
                        <a:solidFill>
                          <a:srgbClr val="FF0000"/>
                        </a:solidFill>
                        <a:effectLst/>
                        <a:latin typeface="+mn-lt"/>
                        <a:ea typeface="Calibri"/>
                        <a:cs typeface="Times New Roman"/>
                      </a:endParaRPr>
                    </a:p>
                  </a:txBody>
                  <a:tcPr marL="47958" marR="47958" marT="0" marB="0" anchor="b">
                    <a:lnL>
                      <a:noFill/>
                    </a:lnL>
                    <a:lnR>
                      <a:noFill/>
                    </a:lnR>
                    <a:lnT>
                      <a:noFill/>
                    </a:lnT>
                    <a:lnB w="28575" cap="flat" cmpd="dbl" algn="ctr">
                      <a:solidFill>
                        <a:srgbClr val="000000"/>
                      </a:solidFill>
                      <a:prstDash val="solid"/>
                      <a:round/>
                      <a:headEnd type="none" w="med" len="med"/>
                      <a:tailEnd type="none" w="med" len="med"/>
                    </a:lnB>
                    <a:solidFill>
                      <a:schemeClr val="bg1"/>
                    </a:solidFill>
                  </a:tcPr>
                </a:tc>
                <a:tc vMerge="1">
                  <a:txBody>
                    <a:bodyPr/>
                    <a:lstStyle/>
                    <a:p>
                      <a:endParaRPr lang="en-US"/>
                    </a:p>
                  </a:txBody>
                  <a:tcPr/>
                </a:tc>
                <a:tc>
                  <a:txBody>
                    <a:bodyPr/>
                    <a:lstStyle/>
                    <a:p>
                      <a:pPr marL="0" marR="0" algn="ctr">
                        <a:lnSpc>
                          <a:spcPct val="115000"/>
                        </a:lnSpc>
                        <a:spcBef>
                          <a:spcPts val="0"/>
                        </a:spcBef>
                        <a:spcAft>
                          <a:spcPts val="0"/>
                        </a:spcAft>
                      </a:pPr>
                      <a:r>
                        <a:rPr lang="en-US" sz="1200" b="1" dirty="0">
                          <a:solidFill>
                            <a:srgbClr val="0070C0"/>
                          </a:solidFill>
                          <a:effectLst/>
                          <a:latin typeface="+mn-lt"/>
                          <a:ea typeface="Times New Roman"/>
                          <a:cs typeface="Times New Roman"/>
                        </a:rPr>
                        <a:t>Appropriations</a:t>
                      </a:r>
                      <a:endParaRPr lang="en-US" sz="1200" dirty="0">
                        <a:solidFill>
                          <a:srgbClr val="0070C0"/>
                        </a:solidFill>
                        <a:effectLst/>
                        <a:latin typeface="+mn-lt"/>
                        <a:ea typeface="Calibri"/>
                        <a:cs typeface="Times New Roman"/>
                      </a:endParaRPr>
                    </a:p>
                  </a:txBody>
                  <a:tcPr marL="47958" marR="47958" marT="0" marB="0" anchor="b">
                    <a:lnL>
                      <a:noFill/>
                    </a:lnL>
                    <a:lnR>
                      <a:noFill/>
                    </a:lnR>
                    <a:lnT>
                      <a:noFill/>
                    </a:lnT>
                    <a:lnB w="28575" cap="flat" cmpd="dbl"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200" b="1">
                          <a:solidFill>
                            <a:schemeClr val="tx1"/>
                          </a:solidFill>
                          <a:latin typeface="+mn-lt"/>
                          <a:ea typeface="Times New Roman"/>
                          <a:cs typeface="Times New Roman"/>
                        </a:rPr>
                        <a:t> </a:t>
                      </a:r>
                      <a:endParaRPr lang="en-US" sz="1200">
                        <a:solidFill>
                          <a:schemeClr val="tx1"/>
                        </a:solidFill>
                        <a:latin typeface="+mn-lt"/>
                        <a:ea typeface="Calibri"/>
                        <a:cs typeface="Times New Roman"/>
                      </a:endParaRPr>
                    </a:p>
                  </a:txBody>
                  <a:tcPr marL="47958" marR="47958" marT="0" marB="0" anchor="b">
                    <a:lnL>
                      <a:noFill/>
                    </a:lnL>
                    <a:lnR w="12700" cap="flat" cmpd="sng" algn="ctr">
                      <a:solidFill>
                        <a:schemeClr val="tx1"/>
                      </a:solidFill>
                      <a:prstDash val="solid"/>
                      <a:round/>
                      <a:headEnd type="none" w="med" len="med"/>
                      <a:tailEnd type="none" w="med" len="med"/>
                    </a:lnR>
                    <a:lnT>
                      <a:noFill/>
                    </a:lnT>
                    <a:lnB w="28575" cap="flat" cmpd="dbl" algn="ctr">
                      <a:solidFill>
                        <a:srgbClr val="000000"/>
                      </a:solidFill>
                      <a:prstDash val="solid"/>
                      <a:round/>
                      <a:headEnd type="none" w="med" len="med"/>
                      <a:tailEnd type="none" w="med" len="med"/>
                    </a:lnB>
                    <a:solidFill>
                      <a:schemeClr val="bg1"/>
                    </a:solidFill>
                  </a:tcPr>
                </a:tc>
              </a:tr>
              <a:tr h="285750">
                <a:tc>
                  <a:txBody>
                    <a:bodyPr/>
                    <a:lstStyle/>
                    <a:p>
                      <a:pPr marL="0" marR="0">
                        <a:lnSpc>
                          <a:spcPct val="115000"/>
                        </a:lnSpc>
                        <a:spcBef>
                          <a:spcPts val="0"/>
                        </a:spcBef>
                        <a:spcAft>
                          <a:spcPts val="0"/>
                        </a:spcAft>
                      </a:pPr>
                      <a:r>
                        <a:rPr lang="en-US" sz="1200" b="1">
                          <a:solidFill>
                            <a:schemeClr val="tx1"/>
                          </a:solidFill>
                          <a:latin typeface="+mn-lt"/>
                          <a:ea typeface="Times New Roman"/>
                          <a:cs typeface="Times New Roman"/>
                        </a:rPr>
                        <a:t> </a:t>
                      </a:r>
                      <a:endParaRPr lang="en-US" sz="1200">
                        <a:solidFill>
                          <a:schemeClr val="tx1"/>
                        </a:solidFill>
                        <a:latin typeface="+mn-lt"/>
                        <a:ea typeface="Calibri"/>
                        <a:cs typeface="Times New Roman"/>
                      </a:endParaRPr>
                    </a:p>
                  </a:txBody>
                  <a:tcPr marL="47958" marR="47958" marT="0" marB="0" anchor="b">
                    <a:lnL w="12700" cap="flat" cmpd="sng" algn="ctr">
                      <a:solidFill>
                        <a:schemeClr val="tx1"/>
                      </a:solidFill>
                      <a:prstDash val="solid"/>
                      <a:round/>
                      <a:headEnd type="none" w="med" len="med"/>
                      <a:tailEnd type="none" w="med" len="med"/>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200" b="1" dirty="0">
                          <a:solidFill>
                            <a:schemeClr val="tx1"/>
                          </a:solidFill>
                          <a:latin typeface="+mn-lt"/>
                          <a:ea typeface="Times New Roman"/>
                          <a:cs typeface="Times New Roman"/>
                        </a:rPr>
                        <a:t>INSTRUCTION</a:t>
                      </a:r>
                      <a:endParaRPr lang="en-US" sz="1200" dirty="0">
                        <a:solidFill>
                          <a:schemeClr val="tx1"/>
                        </a:solidFill>
                        <a:latin typeface="+mn-lt"/>
                        <a:ea typeface="Calibri"/>
                        <a:cs typeface="Times New Roman"/>
                      </a:endParaRPr>
                    </a:p>
                  </a:txBody>
                  <a:tcPr marL="47958" marR="47958" marT="0" marB="0" anchor="b">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200" b="1" dirty="0">
                          <a:solidFill>
                            <a:schemeClr val="tx1"/>
                          </a:solidFill>
                          <a:latin typeface="+mn-lt"/>
                          <a:ea typeface="Times New Roman"/>
                          <a:cs typeface="Times New Roman"/>
                        </a:rPr>
                        <a:t> </a:t>
                      </a:r>
                      <a:endParaRPr lang="en-US" sz="1200" dirty="0">
                        <a:solidFill>
                          <a:schemeClr val="tx1"/>
                        </a:solidFill>
                        <a:latin typeface="+mn-lt"/>
                        <a:ea typeface="Calibri"/>
                        <a:cs typeface="Times New Roman"/>
                      </a:endParaRPr>
                    </a:p>
                  </a:txBody>
                  <a:tcPr marL="47958" marR="47958" marT="0" marB="0" anchor="b">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200" b="1" dirty="0">
                          <a:solidFill>
                            <a:schemeClr val="tx1"/>
                          </a:solidFill>
                          <a:latin typeface="+mn-lt"/>
                          <a:ea typeface="Times New Roman"/>
                          <a:cs typeface="Times New Roman"/>
                        </a:rPr>
                        <a:t> </a:t>
                      </a:r>
                      <a:endParaRPr lang="en-US" sz="1200" dirty="0">
                        <a:solidFill>
                          <a:schemeClr val="tx1"/>
                        </a:solidFill>
                        <a:latin typeface="+mn-lt"/>
                        <a:ea typeface="Calibri"/>
                        <a:cs typeface="Times New Roman"/>
                      </a:endParaRPr>
                    </a:p>
                  </a:txBody>
                  <a:tcPr marL="47958" marR="47958" marT="0" marB="0" anchor="b">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200" b="1">
                          <a:solidFill>
                            <a:schemeClr val="tx1"/>
                          </a:solidFill>
                          <a:latin typeface="+mn-lt"/>
                          <a:ea typeface="Times New Roman"/>
                          <a:cs typeface="Times New Roman"/>
                        </a:rPr>
                        <a:t> </a:t>
                      </a:r>
                      <a:endParaRPr lang="en-US" sz="1200">
                        <a:solidFill>
                          <a:schemeClr val="tx1"/>
                        </a:solidFill>
                        <a:latin typeface="+mn-lt"/>
                        <a:ea typeface="Calibri"/>
                        <a:cs typeface="Times New Roman"/>
                      </a:endParaRPr>
                    </a:p>
                  </a:txBody>
                  <a:tcPr marL="47958" marR="47958" marT="0" marB="0" anchor="b">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200" b="1">
                          <a:solidFill>
                            <a:schemeClr val="tx1"/>
                          </a:solidFill>
                          <a:latin typeface="+mn-lt"/>
                          <a:ea typeface="Times New Roman"/>
                          <a:cs typeface="Times New Roman"/>
                        </a:rPr>
                        <a:t> </a:t>
                      </a:r>
                      <a:endParaRPr lang="en-US" sz="1200">
                        <a:solidFill>
                          <a:schemeClr val="tx1"/>
                        </a:solidFill>
                        <a:latin typeface="+mn-lt"/>
                        <a:ea typeface="Calibri"/>
                        <a:cs typeface="Times New Roman"/>
                      </a:endParaRPr>
                    </a:p>
                  </a:txBody>
                  <a:tcPr marL="47958" marR="47958" marT="0" marB="0" anchor="b">
                    <a:lnL>
                      <a:noFill/>
                    </a:lnL>
                    <a:lnR w="12700" cap="flat" cmpd="sng" algn="ctr">
                      <a:solidFill>
                        <a:schemeClr val="tx1"/>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81000">
                <a:tc>
                  <a:txBody>
                    <a:bodyPr/>
                    <a:lstStyle/>
                    <a:p>
                      <a:pPr marL="0" marR="0" algn="ctr">
                        <a:lnSpc>
                          <a:spcPct val="115000"/>
                        </a:lnSpc>
                        <a:spcBef>
                          <a:spcPts val="0"/>
                        </a:spcBef>
                        <a:spcAft>
                          <a:spcPts val="0"/>
                        </a:spcAft>
                      </a:pPr>
                      <a:r>
                        <a:rPr lang="en-US" sz="900" b="1" dirty="0">
                          <a:solidFill>
                            <a:schemeClr val="tx1"/>
                          </a:solidFill>
                          <a:latin typeface="+mn-lt"/>
                          <a:ea typeface="Times New Roman"/>
                          <a:cs typeface="Times New Roman"/>
                        </a:rPr>
                        <a:t>1100-1199</a:t>
                      </a:r>
                      <a:endParaRPr lang="en-US" sz="900" b="1" dirty="0">
                        <a:solidFill>
                          <a:schemeClr val="tx1"/>
                        </a:solidFill>
                        <a:latin typeface="+mn-lt"/>
                        <a:ea typeface="Calibri"/>
                        <a:cs typeface="Times New Roman"/>
                      </a:endParaRPr>
                    </a:p>
                  </a:txBody>
                  <a:tcPr marL="47958" marR="47958"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400" b="1" dirty="0">
                          <a:solidFill>
                            <a:schemeClr val="tx1"/>
                          </a:solidFill>
                          <a:latin typeface="+mn-lt"/>
                          <a:ea typeface="Times New Roman"/>
                          <a:cs typeface="Times New Roman"/>
                        </a:rPr>
                        <a:t>Regular Programs</a:t>
                      </a:r>
                      <a:endParaRPr lang="en-US" sz="1400" b="1" dirty="0">
                        <a:solidFill>
                          <a:schemeClr val="tx1"/>
                        </a:solidFill>
                        <a:latin typeface="+mn-lt"/>
                        <a:ea typeface="Calibri"/>
                        <a:cs typeface="Times New Roman"/>
                      </a:endParaRPr>
                    </a:p>
                  </a:txBody>
                  <a:tcPr marL="47958" marR="479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400" b="1" dirty="0" smtClean="0">
                          <a:solidFill>
                            <a:srgbClr val="FF0000"/>
                          </a:solidFill>
                          <a:latin typeface="+mn-lt"/>
                          <a:ea typeface="Calibri"/>
                          <a:cs typeface="Times New Roman"/>
                        </a:rPr>
                        <a:t>19,361,265</a:t>
                      </a:r>
                      <a:endParaRPr lang="en-US" sz="1400" b="1" dirty="0">
                        <a:solidFill>
                          <a:srgbClr val="FF0000"/>
                        </a:solidFill>
                        <a:latin typeface="+mn-lt"/>
                        <a:ea typeface="Calibri"/>
                        <a:cs typeface="Times New Roman"/>
                      </a:endParaRPr>
                    </a:p>
                  </a:txBody>
                  <a:tcPr marL="47958" marR="479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400" b="1" dirty="0" smtClean="0">
                          <a:solidFill>
                            <a:srgbClr val="00B050"/>
                          </a:solidFill>
                          <a:latin typeface="+mn-lt"/>
                          <a:ea typeface="Calibri"/>
                          <a:cs typeface="Times New Roman"/>
                        </a:rPr>
                        <a:t>(105,183)</a:t>
                      </a:r>
                      <a:endParaRPr lang="en-US" sz="1400" b="1" dirty="0">
                        <a:solidFill>
                          <a:srgbClr val="00B050"/>
                        </a:solidFill>
                        <a:latin typeface="+mn-lt"/>
                        <a:ea typeface="Calibri"/>
                        <a:cs typeface="Times New Roman"/>
                      </a:endParaRPr>
                    </a:p>
                  </a:txBody>
                  <a:tcPr marL="47958" marR="479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endParaRPr lang="en-US" sz="1400" b="1" dirty="0">
                        <a:solidFill>
                          <a:schemeClr val="tx1"/>
                        </a:solidFill>
                        <a:latin typeface="+mn-lt"/>
                        <a:ea typeface="Calibri"/>
                        <a:cs typeface="Times New Roman"/>
                      </a:endParaRPr>
                    </a:p>
                  </a:txBody>
                  <a:tcPr marL="47958" marR="479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400" b="1" dirty="0" smtClean="0">
                          <a:solidFill>
                            <a:schemeClr val="tx1"/>
                          </a:solidFill>
                          <a:latin typeface="+mn-lt"/>
                          <a:ea typeface="Calibri"/>
                          <a:cs typeface="Times New Roman"/>
                        </a:rPr>
                        <a:t>19,256,082</a:t>
                      </a:r>
                      <a:endParaRPr lang="en-US" sz="1400" b="1" dirty="0">
                        <a:solidFill>
                          <a:schemeClr val="tx1"/>
                        </a:solidFill>
                        <a:latin typeface="+mn-lt"/>
                        <a:ea typeface="Calibri"/>
                        <a:cs typeface="Times New Roman"/>
                      </a:endParaRPr>
                    </a:p>
                  </a:txBody>
                  <a:tcPr marL="47958" marR="47958"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025" name="Rectangle 1"/>
          <p:cNvSpPr>
            <a:spLocks noChangeArrowheads="1"/>
          </p:cNvSpPr>
          <p:nvPr/>
        </p:nvSpPr>
        <p:spPr bwMode="auto">
          <a:xfrm>
            <a:off x="304800" y="1295400"/>
            <a:ext cx="8534400" cy="3139321"/>
          </a:xfrm>
          <a:prstGeom prst="rect">
            <a:avLst/>
          </a:prstGeom>
          <a:solidFill>
            <a:schemeClr val="bg1"/>
          </a:solidFill>
          <a:ln w="57150">
            <a:solidFill>
              <a:schemeClr val="bg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effectLst/>
                <a:latin typeface="+mn-lt"/>
                <a:ea typeface="Times New Roman" pitchFamily="18" charset="0"/>
                <a:cs typeface="Arial" pitchFamily="34" charset="0"/>
              </a:rPr>
              <a:t>RSA 40:13, IX (b) "Default budget" as used in this subdivision means the </a:t>
            </a:r>
            <a:r>
              <a:rPr kumimoji="0" lang="en-US" sz="2000" b="1" i="0" u="none" strike="noStrike" cap="none" normalizeH="0" baseline="0" dirty="0" smtClean="0">
                <a:ln>
                  <a:noFill/>
                </a:ln>
                <a:solidFill>
                  <a:srgbClr val="FF0000"/>
                </a:solidFill>
                <a:latin typeface="+mn-lt"/>
                <a:ea typeface="Times New Roman" pitchFamily="18" charset="0"/>
                <a:cs typeface="Arial" pitchFamily="34" charset="0"/>
              </a:rPr>
              <a:t>amount of the same appropriations as contained in the operating budget authorized for the previous year, </a:t>
            </a:r>
            <a:r>
              <a:rPr kumimoji="0" lang="en-US" sz="2000" b="1" i="0" u="none" strike="noStrike" cap="none" normalizeH="0" baseline="0" dirty="0" smtClean="0">
                <a:ln>
                  <a:noFill/>
                </a:ln>
                <a:solidFill>
                  <a:srgbClr val="00B050"/>
                </a:solidFill>
                <a:latin typeface="+mn-lt"/>
                <a:ea typeface="Times New Roman" pitchFamily="18" charset="0"/>
                <a:cs typeface="Arial" pitchFamily="34" charset="0"/>
              </a:rPr>
              <a:t>reduced and increased, as the case may be, by debt service, contracts, and other obligations previously incurred or mandated by law, </a:t>
            </a:r>
            <a:r>
              <a:rPr kumimoji="0" lang="en-US" sz="2000" b="1" i="0" u="none" strike="noStrike" cap="none" normalizeH="0" baseline="0" dirty="0" smtClean="0">
                <a:ln>
                  <a:noFill/>
                </a:ln>
                <a:solidFill>
                  <a:srgbClr val="0070C0"/>
                </a:solidFill>
                <a:latin typeface="+mn-lt"/>
                <a:ea typeface="Times New Roman" pitchFamily="18" charset="0"/>
                <a:cs typeface="Arial" pitchFamily="34" charset="0"/>
              </a:rPr>
              <a:t>and reduced by one-time expenditures contained in the operating budget</a:t>
            </a:r>
            <a:r>
              <a:rPr kumimoji="0" lang="en-US" sz="2000" b="0" i="0" u="none" strike="noStrike" cap="none" normalizeH="0" baseline="0" dirty="0" smtClean="0">
                <a:ln>
                  <a:noFill/>
                </a:ln>
                <a:solidFill>
                  <a:srgbClr val="0070C0"/>
                </a:solidFill>
                <a:latin typeface="+mn-lt"/>
                <a:ea typeface="Times New Roman" pitchFamily="18" charset="0"/>
                <a:cs typeface="Arial" pitchFamily="34" charset="0"/>
              </a:rPr>
              <a:t>.  </a:t>
            </a:r>
            <a:r>
              <a:rPr kumimoji="0" lang="en-US" sz="2000" b="0" i="0" u="none" strike="noStrike" cap="none" normalizeH="0" baseline="0" dirty="0" smtClean="0">
                <a:ln>
                  <a:noFill/>
                </a:ln>
                <a:effectLst/>
                <a:latin typeface="+mn-lt"/>
                <a:ea typeface="Times New Roman" pitchFamily="18" charset="0"/>
                <a:cs typeface="Arial" pitchFamily="34" charset="0"/>
              </a:rPr>
              <a:t>For the purposes of this paragraph, one-time expenditures shall be appropriations not likely to recur in the succeeding budget, </a:t>
            </a:r>
            <a:r>
              <a:rPr kumimoji="0" lang="en-US" sz="2000" b="1" i="0" u="none" strike="noStrike" cap="none" normalizeH="0" baseline="0" dirty="0" smtClean="0">
                <a:ln>
                  <a:noFill/>
                </a:ln>
                <a:solidFill>
                  <a:srgbClr val="0070C0"/>
                </a:solidFill>
                <a:latin typeface="+mn-lt"/>
                <a:ea typeface="Times New Roman" pitchFamily="18" charset="0"/>
                <a:cs typeface="Arial" pitchFamily="34" charset="0"/>
              </a:rPr>
              <a:t>as determined by the governing body</a:t>
            </a:r>
            <a:r>
              <a:rPr kumimoji="0" lang="en-US" sz="2000" b="0" i="0" u="none" strike="noStrike" cap="none" normalizeH="0" baseline="0" dirty="0" smtClean="0">
                <a:ln>
                  <a:noFill/>
                </a:ln>
                <a:effectLst/>
                <a:latin typeface="+mn-lt"/>
                <a:ea typeface="Times New Roman" pitchFamily="18" charset="0"/>
                <a:cs typeface="Arial" pitchFamily="34" charset="0"/>
              </a:rPr>
              <a:t>, unless the provisions of RSA 40:14-b are adopted, of the local political subdivision.</a:t>
            </a:r>
            <a:endParaRPr kumimoji="0" lang="en-US" sz="2000" b="0" i="0" u="none" strike="noStrike" cap="none" normalizeH="0" baseline="0" dirty="0" smtClean="0">
              <a:ln>
                <a:noFill/>
              </a:ln>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bg1"/>
              </a:solidFill>
              <a:effectLst/>
              <a:latin typeface="Arial" pitchFamily="34" charset="0"/>
            </a:endParaRPr>
          </a:p>
        </p:txBody>
      </p:sp>
      <p:sp>
        <p:nvSpPr>
          <p:cNvPr id="4" name="Rectangle 3"/>
          <p:cNvSpPr/>
          <p:nvPr/>
        </p:nvSpPr>
        <p:spPr>
          <a:xfrm>
            <a:off x="228600" y="152400"/>
            <a:ext cx="8686800" cy="1077218"/>
          </a:xfrm>
          <a:prstGeom prst="rect">
            <a:avLst/>
          </a:prstGeom>
        </p:spPr>
        <p:txBody>
          <a:bodyPr wrap="square">
            <a:spAutoFit/>
          </a:bodyPr>
          <a:lstStyle/>
          <a:p>
            <a:pPr lvl="0" algn="ctr"/>
            <a:r>
              <a:rPr lang="en-US" sz="3200" b="1" dirty="0" smtClean="0">
                <a:latin typeface="Cambria"/>
                <a:ea typeface="Times New Roman" pitchFamily="18" charset="0"/>
                <a:cs typeface="Arial" pitchFamily="34" charset="0"/>
              </a:rPr>
              <a:t>DEFAULT BUDGET OF THE SCHOOL</a:t>
            </a:r>
            <a:endParaRPr lang="en-US" sz="900" b="1" dirty="0" smtClean="0">
              <a:latin typeface="Cambria"/>
            </a:endParaRPr>
          </a:p>
          <a:p>
            <a:pPr lvl="0" algn="ctr" eaLnBrk="0" hangingPunct="0"/>
            <a:r>
              <a:rPr lang="en-US" sz="1600" dirty="0" smtClean="0">
                <a:latin typeface="Cambria"/>
                <a:ea typeface="Times New Roman" pitchFamily="18" charset="0"/>
                <a:cs typeface="Arial" pitchFamily="34" charset="0"/>
              </a:rPr>
              <a:t>OF: Timberlane Regional School District, NH</a:t>
            </a:r>
            <a:endParaRPr lang="en-US" sz="1600" dirty="0" smtClean="0">
              <a:latin typeface="Cambria"/>
            </a:endParaRPr>
          </a:p>
          <a:p>
            <a:pPr lvl="0" algn="ctr" eaLnBrk="0" hangingPunct="0"/>
            <a:r>
              <a:rPr lang="en-US" sz="1600" dirty="0" smtClean="0">
                <a:latin typeface="Cambria"/>
                <a:ea typeface="Times New Roman" pitchFamily="18" charset="0"/>
                <a:cs typeface="Arial" pitchFamily="34" charset="0"/>
              </a:rPr>
              <a:t>Fiscal Year From July 1, 2012 to June 30, 2013</a:t>
            </a:r>
            <a:endParaRPr lang="en-US" sz="1600" dirty="0" smtClean="0">
              <a:latin typeface="Cambria"/>
            </a:endParaRPr>
          </a:p>
        </p:txBody>
      </p:sp>
      <p:sp>
        <p:nvSpPr>
          <p:cNvPr id="6" name="TextBox 5"/>
          <p:cNvSpPr txBox="1"/>
          <p:nvPr/>
        </p:nvSpPr>
        <p:spPr>
          <a:xfrm>
            <a:off x="152400" y="6324600"/>
            <a:ext cx="8839200" cy="369332"/>
          </a:xfrm>
          <a:prstGeom prst="rect">
            <a:avLst/>
          </a:prstGeom>
          <a:noFill/>
        </p:spPr>
        <p:txBody>
          <a:bodyPr wrap="square" rtlCol="0">
            <a:spAutoFit/>
          </a:bodyPr>
          <a:lstStyle/>
          <a:p>
            <a:pPr algn="ctr"/>
            <a:r>
              <a:rPr lang="en-US" dirty="0" smtClean="0">
                <a:solidFill>
                  <a:schemeClr val="bg1"/>
                </a:solidFill>
                <a:latin typeface="Cambria" pitchFamily="18" charset="0"/>
              </a:rPr>
              <a:t>Public Hearing on 2014-15 Proposed Budget with Review of Warrant</a:t>
            </a:r>
            <a:endParaRPr lang="en-US" dirty="0">
              <a:solidFill>
                <a:schemeClr val="bg1"/>
              </a:solidFill>
              <a:latin typeface="Cambria" pitchFamily="18" charset="0"/>
            </a:endParaRPr>
          </a:p>
        </p:txBody>
      </p:sp>
    </p:spTree>
  </p:cSld>
  <p:clrMapOvr>
    <a:masterClrMapping/>
  </p:clrMapOvr>
  <p:transition>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07848"/>
            <a:ext cx="8534400" cy="758952"/>
          </a:xfrm>
          <a:noFill/>
          <a:effectLst>
            <a:softEdge rad="317500"/>
          </a:effectLst>
        </p:spPr>
        <p:txBody>
          <a:bodyPr>
            <a:normAutofit fontScale="90000"/>
          </a:bodyPr>
          <a:lstStyle/>
          <a:p>
            <a:r>
              <a:rPr lang="en-US" sz="700" dirty="0" smtClean="0">
                <a:solidFill>
                  <a:schemeClr val="tx1"/>
                </a:solidFill>
                <a:latin typeface="Cambria" pitchFamily="18" charset="0"/>
              </a:rPr>
              <a:t/>
            </a:r>
            <a:br>
              <a:rPr lang="en-US" sz="700" dirty="0" smtClean="0">
                <a:solidFill>
                  <a:schemeClr val="tx1"/>
                </a:solidFill>
                <a:latin typeface="Cambria" pitchFamily="18" charset="0"/>
              </a:rPr>
            </a:br>
            <a:r>
              <a:rPr lang="en-US" sz="700" dirty="0" smtClean="0">
                <a:solidFill>
                  <a:schemeClr val="tx1"/>
                </a:solidFill>
                <a:latin typeface="Cambria" pitchFamily="18" charset="0"/>
              </a:rPr>
              <a:t/>
            </a:r>
            <a:br>
              <a:rPr lang="en-US" sz="700" dirty="0" smtClean="0">
                <a:solidFill>
                  <a:schemeClr val="tx1"/>
                </a:solidFill>
                <a:latin typeface="Cambria" pitchFamily="18" charset="0"/>
              </a:rPr>
            </a:br>
            <a:r>
              <a:rPr lang="en-US" sz="5300" dirty="0" smtClean="0">
                <a:solidFill>
                  <a:schemeClr val="tx1"/>
                </a:solidFill>
                <a:effectLst>
                  <a:outerShdw blurRad="38100" dist="38100" dir="2700000" algn="tl">
                    <a:srgbClr val="000000">
                      <a:alpha val="43137"/>
                    </a:srgbClr>
                  </a:outerShdw>
                </a:effectLst>
                <a:latin typeface="Cambria" pitchFamily="18" charset="0"/>
              </a:rPr>
              <a:t>Article 3 – SAU Budget</a:t>
            </a:r>
            <a:endParaRPr lang="en-US" sz="5300" dirty="0">
              <a:solidFill>
                <a:schemeClr val="tx1"/>
              </a:solidFill>
              <a:effectLst>
                <a:outerShdw blurRad="38100" dist="38100" dir="2700000" algn="tl">
                  <a:srgbClr val="000000">
                    <a:alpha val="43137"/>
                  </a:srgbClr>
                </a:outerShdw>
              </a:effectLst>
              <a:latin typeface="Cambria" pitchFamily="18" charset="0"/>
            </a:endParaRPr>
          </a:p>
        </p:txBody>
      </p:sp>
      <p:sp>
        <p:nvSpPr>
          <p:cNvPr id="17" name="Content Placeholder 16"/>
          <p:cNvSpPr>
            <a:spLocks noGrp="1"/>
          </p:cNvSpPr>
          <p:nvPr>
            <p:ph sz="quarter" idx="1"/>
          </p:nvPr>
        </p:nvSpPr>
        <p:spPr>
          <a:xfrm>
            <a:off x="152400" y="1527048"/>
            <a:ext cx="8839200" cy="4572000"/>
          </a:xfrm>
        </p:spPr>
        <p:txBody>
          <a:bodyPr/>
          <a:lstStyle/>
          <a:p>
            <a:pPr marL="0" indent="0" algn="just">
              <a:buNone/>
            </a:pPr>
            <a:r>
              <a:rPr lang="en-US" sz="2400" dirty="0" smtClean="0">
                <a:latin typeface="Cambria" pitchFamily="18" charset="0"/>
              </a:rPr>
              <a:t>Shall the voters of the Timberlane Regional School District adopt a school administrative unit budget of </a:t>
            </a:r>
            <a:r>
              <a:rPr lang="en-US" sz="2400" b="1" dirty="0" smtClean="0">
                <a:latin typeface="Cambria" pitchFamily="18" charset="0"/>
              </a:rPr>
              <a:t>$1,487,025</a:t>
            </a:r>
            <a:r>
              <a:rPr lang="en-US" sz="2400" dirty="0" smtClean="0">
                <a:latin typeface="Cambria" pitchFamily="18" charset="0"/>
              </a:rPr>
              <a:t> for the forthcoming fiscal year in which </a:t>
            </a:r>
            <a:r>
              <a:rPr lang="en-US" sz="2400" b="1" dirty="0" smtClean="0">
                <a:latin typeface="Cambria" pitchFamily="18" charset="0"/>
              </a:rPr>
              <a:t>$1,137,741</a:t>
            </a:r>
            <a:r>
              <a:rPr lang="en-US" sz="2400" dirty="0" smtClean="0">
                <a:latin typeface="Cambria" pitchFamily="18" charset="0"/>
              </a:rPr>
              <a:t> is assigned to the school budget of this school district?  This year's adjusted (default) budget of </a:t>
            </a:r>
            <a:r>
              <a:rPr lang="en-US" sz="2400" b="1" dirty="0" smtClean="0">
                <a:latin typeface="Cambria" pitchFamily="18" charset="0"/>
              </a:rPr>
              <a:t>$1,455,409</a:t>
            </a:r>
            <a:r>
              <a:rPr lang="en-US" sz="2400" dirty="0" smtClean="0">
                <a:latin typeface="Cambria" pitchFamily="18" charset="0"/>
              </a:rPr>
              <a:t>, with </a:t>
            </a:r>
            <a:r>
              <a:rPr lang="en-US" sz="2400" b="1" dirty="0" smtClean="0">
                <a:latin typeface="Cambria" pitchFamily="18" charset="0"/>
              </a:rPr>
              <a:t>$1,113,221</a:t>
            </a:r>
            <a:r>
              <a:rPr lang="en-US" sz="2400" dirty="0" smtClean="0">
                <a:latin typeface="Cambria" pitchFamily="18" charset="0"/>
              </a:rPr>
              <a:t> assigned to the school budget of this school district, will be adopted if the article does not receive a majority vote of all the school district voters voting in this school administrative unit. (MAJORITY VOTE OF BOTH DISTRICTS REQUIRED)</a:t>
            </a:r>
          </a:p>
          <a:p>
            <a:pPr>
              <a:buNone/>
            </a:pPr>
            <a:endParaRPr lang="en-US" dirty="0"/>
          </a:p>
        </p:txBody>
      </p:sp>
      <p:sp>
        <p:nvSpPr>
          <p:cNvPr id="7169" name="Rectangle 1"/>
          <p:cNvSpPr>
            <a:spLocks noChangeAspect="1" noChangeArrowheads="1"/>
          </p:cNvSpPr>
          <p:nvPr/>
        </p:nvSpPr>
        <p:spPr bwMode="auto">
          <a:xfrm>
            <a:off x="152400" y="3250049"/>
            <a:ext cx="88392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effectLst/>
              <a:latin typeface="Cambria" pitchFamily="18" charset="0"/>
            </a:endParaRPr>
          </a:p>
        </p:txBody>
      </p:sp>
      <p:sp>
        <p:nvSpPr>
          <p:cNvPr id="16" name="TextBox 15"/>
          <p:cNvSpPr txBox="1"/>
          <p:nvPr/>
        </p:nvSpPr>
        <p:spPr>
          <a:xfrm>
            <a:off x="152400" y="6324600"/>
            <a:ext cx="8839200" cy="369332"/>
          </a:xfrm>
          <a:prstGeom prst="rect">
            <a:avLst/>
          </a:prstGeom>
          <a:noFill/>
        </p:spPr>
        <p:txBody>
          <a:bodyPr wrap="square" rtlCol="0">
            <a:spAutoFit/>
          </a:bodyPr>
          <a:lstStyle/>
          <a:p>
            <a:pPr algn="ctr"/>
            <a:r>
              <a:rPr lang="en-US" dirty="0" smtClean="0">
                <a:solidFill>
                  <a:schemeClr val="bg1"/>
                </a:solidFill>
                <a:latin typeface="Cambria" pitchFamily="18" charset="0"/>
              </a:rPr>
              <a:t>Public Hearing on 2014-15 Proposed Budget with Review of Warrant</a:t>
            </a:r>
            <a:endParaRPr lang="en-US" dirty="0">
              <a:solidFill>
                <a:schemeClr val="bg1"/>
              </a:solidFill>
              <a:latin typeface="Cambria" pitchFamily="18"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withEffect" nodePh="1">
                                  <p:stCondLst>
                                    <p:cond delay="0"/>
                                  </p:stCondLst>
                                  <p:endCondLst>
                                    <p:cond evt="begin" delay="0">
                                      <p:tn val="5"/>
                                    </p:cond>
                                  </p:endCondLst>
                                  <p:childTnLst>
                                    <p:set>
                                      <p:cBhvr>
                                        <p:cTn id="6" dur="1" fill="hold">
                                          <p:stCondLst>
                                            <p:cond delay="0"/>
                                          </p:stCondLst>
                                        </p:cTn>
                                        <p:tgtEl>
                                          <p:spTgt spid="7169"/>
                                        </p:tgtEl>
                                        <p:attrNameLst>
                                          <p:attrName>style.visibility</p:attrName>
                                        </p:attrNameLst>
                                      </p:cBhvr>
                                      <p:to>
                                        <p:strVal val="visible"/>
                                      </p:to>
                                    </p:set>
                                    <p:anim calcmode="lin" valueType="num">
                                      <p:cBhvr>
                                        <p:cTn id="7" dur="500" fill="hold"/>
                                        <p:tgtEl>
                                          <p:spTgt spid="7169"/>
                                        </p:tgtEl>
                                        <p:attrNameLst>
                                          <p:attrName>ppt_w</p:attrName>
                                        </p:attrNameLst>
                                      </p:cBhvr>
                                      <p:tavLst>
                                        <p:tav tm="0">
                                          <p:val>
                                            <p:strVal val="#ppt_w*0.05"/>
                                          </p:val>
                                        </p:tav>
                                        <p:tav tm="100000">
                                          <p:val>
                                            <p:strVal val="#ppt_w"/>
                                          </p:val>
                                        </p:tav>
                                      </p:tavLst>
                                    </p:anim>
                                    <p:anim calcmode="lin" valueType="num">
                                      <p:cBhvr>
                                        <p:cTn id="8" dur="500" fill="hold"/>
                                        <p:tgtEl>
                                          <p:spTgt spid="7169"/>
                                        </p:tgtEl>
                                        <p:attrNameLst>
                                          <p:attrName>ppt_h</p:attrName>
                                        </p:attrNameLst>
                                      </p:cBhvr>
                                      <p:tavLst>
                                        <p:tav tm="0">
                                          <p:val>
                                            <p:strVal val="#ppt_h"/>
                                          </p:val>
                                        </p:tav>
                                        <p:tav tm="100000">
                                          <p:val>
                                            <p:strVal val="#ppt_h"/>
                                          </p:val>
                                        </p:tav>
                                      </p:tavLst>
                                    </p:anim>
                                    <p:anim calcmode="lin" valueType="num">
                                      <p:cBhvr>
                                        <p:cTn id="9" dur="500" fill="hold"/>
                                        <p:tgtEl>
                                          <p:spTgt spid="7169"/>
                                        </p:tgtEl>
                                        <p:attrNameLst>
                                          <p:attrName>ppt_x</p:attrName>
                                        </p:attrNameLst>
                                      </p:cBhvr>
                                      <p:tavLst>
                                        <p:tav tm="0">
                                          <p:val>
                                            <p:strVal val="#ppt_x-.2"/>
                                          </p:val>
                                        </p:tav>
                                        <p:tav tm="100000">
                                          <p:val>
                                            <p:strVal val="#ppt_x"/>
                                          </p:val>
                                        </p:tav>
                                      </p:tavLst>
                                    </p:anim>
                                    <p:anim calcmode="lin" valueType="num">
                                      <p:cBhvr>
                                        <p:cTn id="10" dur="500" fill="hold"/>
                                        <p:tgtEl>
                                          <p:spTgt spid="7169"/>
                                        </p:tgtEl>
                                        <p:attrNameLst>
                                          <p:attrName>ppt_y</p:attrName>
                                        </p:attrNameLst>
                                      </p:cBhvr>
                                      <p:tavLst>
                                        <p:tav tm="0">
                                          <p:val>
                                            <p:strVal val="#ppt_y"/>
                                          </p:val>
                                        </p:tav>
                                        <p:tav tm="100000">
                                          <p:val>
                                            <p:strVal val="#ppt_y"/>
                                          </p:val>
                                        </p:tav>
                                      </p:tavLst>
                                    </p:anim>
                                    <p:animEffect transition="in" filter="fade">
                                      <p:cBhvr>
                                        <p:cTn id="11" dur="500"/>
                                        <p:tgtEl>
                                          <p:spTgt spid="71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52400" y="152400"/>
            <a:ext cx="8839200" cy="914400"/>
          </a:xfrm>
        </p:spPr>
        <p:txBody>
          <a:bodyPr>
            <a:normAutofit/>
          </a:bodyPr>
          <a:lstStyle/>
          <a:p>
            <a:pPr eaLnBrk="1" hangingPunct="1">
              <a:defRPr/>
            </a:pPr>
            <a:r>
              <a:rPr lang="en-US" sz="4800" dirty="0" smtClean="0">
                <a:solidFill>
                  <a:schemeClr val="tx1"/>
                </a:solidFill>
                <a:effectLst>
                  <a:outerShdw blurRad="38100" dist="38100" dir="2700000" algn="tl">
                    <a:srgbClr val="000000">
                      <a:alpha val="43137"/>
                    </a:srgbClr>
                  </a:outerShdw>
                </a:effectLst>
                <a:latin typeface="Cambria" pitchFamily="18" charset="0"/>
              </a:rPr>
              <a:t>Budget Philosophy</a:t>
            </a:r>
            <a:endParaRPr lang="en-US" sz="4800" dirty="0" smtClean="0">
              <a:solidFill>
                <a:schemeClr val="tx1"/>
              </a:solidFill>
              <a:effectLst>
                <a:outerShdw blurRad="38100" dist="38100" dir="2700000" algn="tl">
                  <a:srgbClr val="000000">
                    <a:alpha val="43137"/>
                  </a:srgbClr>
                </a:outerShdw>
              </a:effectLst>
              <a:latin typeface="Cambria" pitchFamily="18" charset="0"/>
            </a:endParaRPr>
          </a:p>
        </p:txBody>
      </p:sp>
      <p:sp>
        <p:nvSpPr>
          <p:cNvPr id="11" name="TextBox 10"/>
          <p:cNvSpPr txBox="1"/>
          <p:nvPr/>
        </p:nvSpPr>
        <p:spPr>
          <a:xfrm>
            <a:off x="152400" y="6324600"/>
            <a:ext cx="8839200" cy="369332"/>
          </a:xfrm>
          <a:prstGeom prst="rect">
            <a:avLst/>
          </a:prstGeom>
          <a:noFill/>
        </p:spPr>
        <p:txBody>
          <a:bodyPr wrap="square" rtlCol="0">
            <a:spAutoFit/>
          </a:bodyPr>
          <a:lstStyle/>
          <a:p>
            <a:pPr algn="ctr"/>
            <a:r>
              <a:rPr lang="en-US" dirty="0" smtClean="0">
                <a:solidFill>
                  <a:schemeClr val="bg1"/>
                </a:solidFill>
                <a:latin typeface="Cambria" pitchFamily="18" charset="0"/>
              </a:rPr>
              <a:t>Public Hearing on 2014-15 Proposed Budget with Review of Warrant</a:t>
            </a:r>
            <a:endParaRPr lang="en-US" dirty="0">
              <a:solidFill>
                <a:schemeClr val="bg1"/>
              </a:solidFill>
              <a:latin typeface="Cambria" pitchFamily="18" charset="0"/>
            </a:endParaRPr>
          </a:p>
        </p:txBody>
      </p:sp>
      <p:pic>
        <p:nvPicPr>
          <p:cNvPr id="6" name="Picture 5" descr="bullseye.jpg"/>
          <p:cNvPicPr>
            <a:picLocks noChangeAspect="1"/>
          </p:cNvPicPr>
          <p:nvPr/>
        </p:nvPicPr>
        <p:blipFill>
          <a:blip r:embed="rId2" cstate="print"/>
          <a:srcRect l="13076" r="10500"/>
          <a:stretch>
            <a:fillRect/>
          </a:stretch>
        </p:blipFill>
        <p:spPr>
          <a:xfrm>
            <a:off x="2438400" y="1828800"/>
            <a:ext cx="4219787" cy="4267200"/>
          </a:xfrm>
          <a:prstGeom prst="rect">
            <a:avLst/>
          </a:prstGeom>
        </p:spPr>
      </p:pic>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style.rotation</p:attrName>
                                        </p:attrNameLst>
                                      </p:cBhvr>
                                      <p:tavLst>
                                        <p:tav tm="0">
                                          <p:val>
                                            <p:fltVal val="720"/>
                                          </p:val>
                                        </p:tav>
                                        <p:tav tm="100000">
                                          <p:val>
                                            <p:fltVal val="0"/>
                                          </p:val>
                                        </p:tav>
                                      </p:tavLst>
                                    </p:anim>
                                    <p:anim calcmode="lin" valueType="num">
                                      <p:cBhvr>
                                        <p:cTn id="9" dur="1000" fill="hold"/>
                                        <p:tgtEl>
                                          <p:spTgt spid="6"/>
                                        </p:tgtEl>
                                        <p:attrNameLst>
                                          <p:attrName>ppt_h</p:attrName>
                                        </p:attrNameLst>
                                      </p:cBhvr>
                                      <p:tavLst>
                                        <p:tav tm="0">
                                          <p:val>
                                            <p:fltVal val="0"/>
                                          </p:val>
                                        </p:tav>
                                        <p:tav tm="100000">
                                          <p:val>
                                            <p:strVal val="#ppt_h"/>
                                          </p:val>
                                        </p:tav>
                                      </p:tavLst>
                                    </p:anim>
                                    <p:anim calcmode="lin" valueType="num">
                                      <p:cBhvr>
                                        <p:cTn id="10" dur="1000" fill="hold"/>
                                        <p:tgtEl>
                                          <p:spTgt spid="6"/>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84048"/>
            <a:ext cx="8534400" cy="758952"/>
          </a:xfrm>
          <a:noFill/>
          <a:effectLst>
            <a:softEdge rad="317500"/>
          </a:effectLst>
        </p:spPr>
        <p:txBody>
          <a:bodyPr>
            <a:normAutofit fontScale="90000"/>
          </a:bodyPr>
          <a:lstStyle/>
          <a:p>
            <a:r>
              <a:rPr lang="en-US" sz="700" dirty="0" smtClean="0">
                <a:solidFill>
                  <a:schemeClr val="tx1"/>
                </a:solidFill>
                <a:latin typeface="Cambria" pitchFamily="18" charset="0"/>
              </a:rPr>
              <a:t/>
            </a:r>
            <a:br>
              <a:rPr lang="en-US" sz="700" dirty="0" smtClean="0">
                <a:solidFill>
                  <a:schemeClr val="tx1"/>
                </a:solidFill>
                <a:latin typeface="Cambria" pitchFamily="18" charset="0"/>
              </a:rPr>
            </a:br>
            <a:r>
              <a:rPr lang="en-US" sz="700" dirty="0" smtClean="0">
                <a:solidFill>
                  <a:schemeClr val="tx1"/>
                </a:solidFill>
                <a:latin typeface="Cambria" pitchFamily="18" charset="0"/>
              </a:rPr>
              <a:t/>
            </a:r>
            <a:br>
              <a:rPr lang="en-US" sz="700" dirty="0" smtClean="0">
                <a:solidFill>
                  <a:schemeClr val="tx1"/>
                </a:solidFill>
                <a:latin typeface="Cambria" pitchFamily="18" charset="0"/>
              </a:rPr>
            </a:br>
            <a:r>
              <a:rPr lang="en-US" sz="5300" dirty="0" smtClean="0">
                <a:solidFill>
                  <a:schemeClr val="tx1"/>
                </a:solidFill>
                <a:effectLst>
                  <a:outerShdw blurRad="38100" dist="38100" dir="2700000" algn="tl">
                    <a:srgbClr val="000000">
                      <a:alpha val="43137"/>
                    </a:srgbClr>
                  </a:outerShdw>
                </a:effectLst>
                <a:latin typeface="Cambria" pitchFamily="18" charset="0"/>
              </a:rPr>
              <a:t>Article 4 - Capital Reserve Fund</a:t>
            </a:r>
            <a:endParaRPr lang="en-US" sz="5300" dirty="0">
              <a:solidFill>
                <a:schemeClr val="tx1"/>
              </a:solidFill>
              <a:effectLst>
                <a:outerShdw blurRad="38100" dist="38100" dir="2700000" algn="tl">
                  <a:srgbClr val="000000">
                    <a:alpha val="43137"/>
                  </a:srgbClr>
                </a:outerShdw>
              </a:effectLst>
              <a:latin typeface="Cambria" pitchFamily="18" charset="0"/>
            </a:endParaRPr>
          </a:p>
        </p:txBody>
      </p:sp>
      <p:sp>
        <p:nvSpPr>
          <p:cNvPr id="7169" name="Rectangle 1"/>
          <p:cNvSpPr>
            <a:spLocks noChangeAspect="1" noChangeArrowheads="1"/>
          </p:cNvSpPr>
          <p:nvPr/>
        </p:nvSpPr>
        <p:spPr bwMode="auto">
          <a:xfrm>
            <a:off x="152400" y="1513344"/>
            <a:ext cx="8839200"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effectLst/>
                <a:latin typeface="Cambria" pitchFamily="18" charset="0"/>
                <a:ea typeface="Times New Roman" pitchFamily="18" charset="0"/>
                <a:cs typeface="Arial" pitchFamily="34" charset="0"/>
              </a:rPr>
              <a:t>Shall the Timberlane Regional School District raise and appropriate up to </a:t>
            </a:r>
            <a:r>
              <a:rPr kumimoji="0" lang="en-US" sz="2400" b="1" i="0" u="none" strike="noStrike" cap="none" normalizeH="0" baseline="0" dirty="0" smtClean="0">
                <a:ln>
                  <a:noFill/>
                </a:ln>
                <a:effectLst/>
                <a:latin typeface="Cambria" pitchFamily="18" charset="0"/>
                <a:ea typeface="Times New Roman" pitchFamily="18" charset="0"/>
                <a:cs typeface="Arial" pitchFamily="34" charset="0"/>
              </a:rPr>
              <a:t>$350,000</a:t>
            </a:r>
            <a:r>
              <a:rPr kumimoji="0" lang="en-US" sz="2400" b="0" i="0" u="none" strike="noStrike" cap="none" normalizeH="0" baseline="0" dirty="0" smtClean="0">
                <a:ln>
                  <a:noFill/>
                </a:ln>
                <a:effectLst/>
                <a:latin typeface="Cambria" pitchFamily="18" charset="0"/>
                <a:ea typeface="Times New Roman" pitchFamily="18" charset="0"/>
                <a:cs typeface="Arial" pitchFamily="34" charset="0"/>
              </a:rPr>
              <a:t> to be placed in the School Building Construction, Reconstruction, Capital Improvement and Land Purchase Capital Reserve Fund established in 1996, with such amount to be transferred from the June 30, 2014 undesignated fund balance (surplus) available for transfer on July 1 of this year? (MAJORITY VOTE REQUIRED)</a:t>
            </a:r>
            <a:endParaRPr kumimoji="0" lang="en-US" sz="2400" b="0" i="0" u="none" strike="noStrike" cap="none" normalizeH="0" baseline="0" dirty="0" smtClean="0">
              <a:ln>
                <a:noFill/>
              </a:ln>
              <a:effectLst/>
              <a:latin typeface="Cambria" pitchFamily="18" charset="0"/>
            </a:endParaRPr>
          </a:p>
        </p:txBody>
      </p:sp>
      <p:sp>
        <p:nvSpPr>
          <p:cNvPr id="16" name="TextBox 15"/>
          <p:cNvSpPr txBox="1"/>
          <p:nvPr/>
        </p:nvSpPr>
        <p:spPr>
          <a:xfrm>
            <a:off x="152400" y="6324600"/>
            <a:ext cx="8839200" cy="369332"/>
          </a:xfrm>
          <a:prstGeom prst="rect">
            <a:avLst/>
          </a:prstGeom>
          <a:noFill/>
        </p:spPr>
        <p:txBody>
          <a:bodyPr wrap="square" rtlCol="0">
            <a:spAutoFit/>
          </a:bodyPr>
          <a:lstStyle/>
          <a:p>
            <a:pPr algn="ctr"/>
            <a:r>
              <a:rPr lang="en-US" dirty="0" smtClean="0">
                <a:solidFill>
                  <a:schemeClr val="bg1"/>
                </a:solidFill>
                <a:latin typeface="Cambria" pitchFamily="18" charset="0"/>
              </a:rPr>
              <a:t>Public Hearing on 2014-15 Proposed Budget with Review of Warrant</a:t>
            </a:r>
            <a:endParaRPr lang="en-US" dirty="0">
              <a:solidFill>
                <a:schemeClr val="bg1"/>
              </a:solidFill>
              <a:latin typeface="Cambria" pitchFamily="18"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withEffect">
                                  <p:stCondLst>
                                    <p:cond delay="0"/>
                                  </p:stCondLst>
                                  <p:childTnLst>
                                    <p:set>
                                      <p:cBhvr>
                                        <p:cTn id="6" dur="1" fill="hold">
                                          <p:stCondLst>
                                            <p:cond delay="0"/>
                                          </p:stCondLst>
                                        </p:cTn>
                                        <p:tgtEl>
                                          <p:spTgt spid="7169"/>
                                        </p:tgtEl>
                                        <p:attrNameLst>
                                          <p:attrName>style.visibility</p:attrName>
                                        </p:attrNameLst>
                                      </p:cBhvr>
                                      <p:to>
                                        <p:strVal val="visible"/>
                                      </p:to>
                                    </p:set>
                                    <p:anim calcmode="lin" valueType="num">
                                      <p:cBhvr>
                                        <p:cTn id="7" dur="500" fill="hold"/>
                                        <p:tgtEl>
                                          <p:spTgt spid="7169"/>
                                        </p:tgtEl>
                                        <p:attrNameLst>
                                          <p:attrName>ppt_w</p:attrName>
                                        </p:attrNameLst>
                                      </p:cBhvr>
                                      <p:tavLst>
                                        <p:tav tm="0">
                                          <p:val>
                                            <p:strVal val="#ppt_w*0.05"/>
                                          </p:val>
                                        </p:tav>
                                        <p:tav tm="100000">
                                          <p:val>
                                            <p:strVal val="#ppt_w"/>
                                          </p:val>
                                        </p:tav>
                                      </p:tavLst>
                                    </p:anim>
                                    <p:anim calcmode="lin" valueType="num">
                                      <p:cBhvr>
                                        <p:cTn id="8" dur="500" fill="hold"/>
                                        <p:tgtEl>
                                          <p:spTgt spid="7169"/>
                                        </p:tgtEl>
                                        <p:attrNameLst>
                                          <p:attrName>ppt_h</p:attrName>
                                        </p:attrNameLst>
                                      </p:cBhvr>
                                      <p:tavLst>
                                        <p:tav tm="0">
                                          <p:val>
                                            <p:strVal val="#ppt_h"/>
                                          </p:val>
                                        </p:tav>
                                        <p:tav tm="100000">
                                          <p:val>
                                            <p:strVal val="#ppt_h"/>
                                          </p:val>
                                        </p:tav>
                                      </p:tavLst>
                                    </p:anim>
                                    <p:anim calcmode="lin" valueType="num">
                                      <p:cBhvr>
                                        <p:cTn id="9" dur="500" fill="hold"/>
                                        <p:tgtEl>
                                          <p:spTgt spid="7169"/>
                                        </p:tgtEl>
                                        <p:attrNameLst>
                                          <p:attrName>ppt_x</p:attrName>
                                        </p:attrNameLst>
                                      </p:cBhvr>
                                      <p:tavLst>
                                        <p:tav tm="0">
                                          <p:val>
                                            <p:strVal val="#ppt_x-.2"/>
                                          </p:val>
                                        </p:tav>
                                        <p:tav tm="100000">
                                          <p:val>
                                            <p:strVal val="#ppt_x"/>
                                          </p:val>
                                        </p:tav>
                                      </p:tavLst>
                                    </p:anim>
                                    <p:anim calcmode="lin" valueType="num">
                                      <p:cBhvr>
                                        <p:cTn id="10" dur="500" fill="hold"/>
                                        <p:tgtEl>
                                          <p:spTgt spid="7169"/>
                                        </p:tgtEl>
                                        <p:attrNameLst>
                                          <p:attrName>ppt_y</p:attrName>
                                        </p:attrNameLst>
                                      </p:cBhvr>
                                      <p:tavLst>
                                        <p:tav tm="0">
                                          <p:val>
                                            <p:strVal val="#ppt_y"/>
                                          </p:val>
                                        </p:tav>
                                        <p:tav tm="100000">
                                          <p:val>
                                            <p:strVal val="#ppt_y"/>
                                          </p:val>
                                        </p:tav>
                                      </p:tavLst>
                                    </p:anim>
                                    <p:animEffect transition="in" filter="fade">
                                      <p:cBhvr>
                                        <p:cTn id="11" dur="500"/>
                                        <p:tgtEl>
                                          <p:spTgt spid="71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381000"/>
            <a:ext cx="8839200" cy="1752600"/>
          </a:xfrm>
          <a:noFill/>
          <a:effectLst>
            <a:softEdge rad="317500"/>
          </a:effectLst>
        </p:spPr>
        <p:txBody>
          <a:bodyPr>
            <a:normAutofit/>
          </a:bodyPr>
          <a:lstStyle/>
          <a:p>
            <a:r>
              <a:rPr lang="en-US" sz="4800" dirty="0" smtClean="0">
                <a:solidFill>
                  <a:schemeClr val="tx1"/>
                </a:solidFill>
                <a:effectLst>
                  <a:outerShdw blurRad="38100" dist="38100" dir="2700000" algn="tl">
                    <a:srgbClr val="000000">
                      <a:alpha val="43137"/>
                    </a:srgbClr>
                  </a:outerShdw>
                </a:effectLst>
                <a:latin typeface="Cambria" pitchFamily="18" charset="0"/>
              </a:rPr>
              <a:t>Article 5 – Sandown Central Kitchen Renovation</a:t>
            </a:r>
            <a:endParaRPr lang="en-US" sz="4800" dirty="0">
              <a:solidFill>
                <a:schemeClr val="tx1"/>
              </a:solidFill>
              <a:effectLst>
                <a:outerShdw blurRad="38100" dist="38100" dir="2700000" algn="tl">
                  <a:srgbClr val="000000">
                    <a:alpha val="43137"/>
                  </a:srgbClr>
                </a:outerShdw>
              </a:effectLst>
              <a:latin typeface="Cambria" pitchFamily="18" charset="0"/>
            </a:endParaRPr>
          </a:p>
        </p:txBody>
      </p:sp>
      <p:sp>
        <p:nvSpPr>
          <p:cNvPr id="7169" name="Rectangle 1"/>
          <p:cNvSpPr>
            <a:spLocks noChangeAspect="1" noChangeArrowheads="1"/>
          </p:cNvSpPr>
          <p:nvPr/>
        </p:nvSpPr>
        <p:spPr bwMode="auto">
          <a:xfrm>
            <a:off x="152400" y="2667000"/>
            <a:ext cx="8839200"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n-US" sz="2400" dirty="0" smtClean="0">
                <a:latin typeface="Cambria" pitchFamily="18" charset="0"/>
              </a:rPr>
              <a:t>Shall the voters of the Timberlane Regional School District raise and appropriate the sum of </a:t>
            </a:r>
            <a:r>
              <a:rPr lang="en-US" sz="2400" b="1" dirty="0" smtClean="0">
                <a:latin typeface="Cambria" pitchFamily="18" charset="0"/>
              </a:rPr>
              <a:t>$335,412 </a:t>
            </a:r>
            <a:r>
              <a:rPr lang="en-US" sz="2400" dirty="0" smtClean="0">
                <a:latin typeface="Cambria" pitchFamily="18" charset="0"/>
              </a:rPr>
              <a:t>to renovate the kitchen at Sandown Central Elementary School and to authorize the District to withdraw up to the sum of </a:t>
            </a:r>
            <a:r>
              <a:rPr lang="en-US" sz="2400" b="1" dirty="0" smtClean="0">
                <a:latin typeface="Cambria" pitchFamily="18" charset="0"/>
              </a:rPr>
              <a:t>$335,412</a:t>
            </a:r>
            <a:r>
              <a:rPr lang="en-US" sz="2400" dirty="0" smtClean="0">
                <a:latin typeface="Cambria" pitchFamily="18" charset="0"/>
              </a:rPr>
              <a:t> from the existing School Building Construction, Reconstruction, Capital Improvements and Land Purchase Capital Reserve Fund?  (MAJORITY VOTE REQUIRED)</a:t>
            </a:r>
            <a:r>
              <a:rPr lang="en-US" sz="2400" i="1" dirty="0" smtClean="0">
                <a:latin typeface="Cambria" pitchFamily="18" charset="0"/>
              </a:rPr>
              <a:t>(The funds for this article come from existing money in the District’s Capital Reserve Fund, not from additional taxes.  This article, therefore, will not increase the 2014 tax rate.)  </a:t>
            </a:r>
            <a:endParaRPr lang="en-US" sz="2400" dirty="0">
              <a:latin typeface="Cambria" pitchFamily="18" charset="0"/>
            </a:endParaRPr>
          </a:p>
        </p:txBody>
      </p:sp>
      <p:sp>
        <p:nvSpPr>
          <p:cNvPr id="16" name="TextBox 15"/>
          <p:cNvSpPr txBox="1"/>
          <p:nvPr/>
        </p:nvSpPr>
        <p:spPr>
          <a:xfrm>
            <a:off x="152400" y="6324600"/>
            <a:ext cx="8839200" cy="369332"/>
          </a:xfrm>
          <a:prstGeom prst="rect">
            <a:avLst/>
          </a:prstGeom>
          <a:noFill/>
        </p:spPr>
        <p:txBody>
          <a:bodyPr wrap="square" rtlCol="0">
            <a:spAutoFit/>
          </a:bodyPr>
          <a:lstStyle/>
          <a:p>
            <a:pPr algn="ctr"/>
            <a:r>
              <a:rPr lang="en-US" dirty="0" smtClean="0">
                <a:solidFill>
                  <a:schemeClr val="bg1"/>
                </a:solidFill>
                <a:latin typeface="Cambria" pitchFamily="18" charset="0"/>
              </a:rPr>
              <a:t>Public Hearing on 2014-15 Proposed Budget with Review of Warrant</a:t>
            </a:r>
            <a:endParaRPr lang="en-US" dirty="0">
              <a:solidFill>
                <a:schemeClr val="bg1"/>
              </a:solidFill>
              <a:latin typeface="Cambria" pitchFamily="18"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withEffect">
                                  <p:stCondLst>
                                    <p:cond delay="0"/>
                                  </p:stCondLst>
                                  <p:childTnLst>
                                    <p:set>
                                      <p:cBhvr>
                                        <p:cTn id="6" dur="1" fill="hold">
                                          <p:stCondLst>
                                            <p:cond delay="0"/>
                                          </p:stCondLst>
                                        </p:cTn>
                                        <p:tgtEl>
                                          <p:spTgt spid="7169"/>
                                        </p:tgtEl>
                                        <p:attrNameLst>
                                          <p:attrName>style.visibility</p:attrName>
                                        </p:attrNameLst>
                                      </p:cBhvr>
                                      <p:to>
                                        <p:strVal val="visible"/>
                                      </p:to>
                                    </p:set>
                                    <p:anim calcmode="lin" valueType="num">
                                      <p:cBhvr>
                                        <p:cTn id="7" dur="500" fill="hold"/>
                                        <p:tgtEl>
                                          <p:spTgt spid="7169"/>
                                        </p:tgtEl>
                                        <p:attrNameLst>
                                          <p:attrName>ppt_w</p:attrName>
                                        </p:attrNameLst>
                                      </p:cBhvr>
                                      <p:tavLst>
                                        <p:tav tm="0">
                                          <p:val>
                                            <p:strVal val="#ppt_w*0.05"/>
                                          </p:val>
                                        </p:tav>
                                        <p:tav tm="100000">
                                          <p:val>
                                            <p:strVal val="#ppt_w"/>
                                          </p:val>
                                        </p:tav>
                                      </p:tavLst>
                                    </p:anim>
                                    <p:anim calcmode="lin" valueType="num">
                                      <p:cBhvr>
                                        <p:cTn id="8" dur="500" fill="hold"/>
                                        <p:tgtEl>
                                          <p:spTgt spid="7169"/>
                                        </p:tgtEl>
                                        <p:attrNameLst>
                                          <p:attrName>ppt_h</p:attrName>
                                        </p:attrNameLst>
                                      </p:cBhvr>
                                      <p:tavLst>
                                        <p:tav tm="0">
                                          <p:val>
                                            <p:strVal val="#ppt_h"/>
                                          </p:val>
                                        </p:tav>
                                        <p:tav tm="100000">
                                          <p:val>
                                            <p:strVal val="#ppt_h"/>
                                          </p:val>
                                        </p:tav>
                                      </p:tavLst>
                                    </p:anim>
                                    <p:anim calcmode="lin" valueType="num">
                                      <p:cBhvr>
                                        <p:cTn id="9" dur="500" fill="hold"/>
                                        <p:tgtEl>
                                          <p:spTgt spid="7169"/>
                                        </p:tgtEl>
                                        <p:attrNameLst>
                                          <p:attrName>ppt_x</p:attrName>
                                        </p:attrNameLst>
                                      </p:cBhvr>
                                      <p:tavLst>
                                        <p:tav tm="0">
                                          <p:val>
                                            <p:strVal val="#ppt_x-.2"/>
                                          </p:val>
                                        </p:tav>
                                        <p:tav tm="100000">
                                          <p:val>
                                            <p:strVal val="#ppt_x"/>
                                          </p:val>
                                        </p:tav>
                                      </p:tavLst>
                                    </p:anim>
                                    <p:anim calcmode="lin" valueType="num">
                                      <p:cBhvr>
                                        <p:cTn id="10" dur="500" fill="hold"/>
                                        <p:tgtEl>
                                          <p:spTgt spid="7169"/>
                                        </p:tgtEl>
                                        <p:attrNameLst>
                                          <p:attrName>ppt_y</p:attrName>
                                        </p:attrNameLst>
                                      </p:cBhvr>
                                      <p:tavLst>
                                        <p:tav tm="0">
                                          <p:val>
                                            <p:strVal val="#ppt_y"/>
                                          </p:val>
                                        </p:tav>
                                        <p:tav tm="100000">
                                          <p:val>
                                            <p:strVal val="#ppt_y"/>
                                          </p:val>
                                        </p:tav>
                                      </p:tavLst>
                                    </p:anim>
                                    <p:animEffect transition="in" filter="fade">
                                      <p:cBhvr>
                                        <p:cTn id="11" dur="500"/>
                                        <p:tgtEl>
                                          <p:spTgt spid="71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688848"/>
            <a:ext cx="8534400" cy="758952"/>
          </a:xfrm>
          <a:noFill/>
          <a:effectLst>
            <a:softEdge rad="317500"/>
          </a:effectLst>
        </p:spPr>
        <p:txBody>
          <a:bodyPr>
            <a:normAutofit fontScale="90000"/>
          </a:bodyPr>
          <a:lstStyle/>
          <a:p>
            <a:r>
              <a:rPr lang="en-US" sz="700" dirty="0" smtClean="0">
                <a:solidFill>
                  <a:schemeClr val="tx1"/>
                </a:solidFill>
                <a:latin typeface="Cambria" pitchFamily="18" charset="0"/>
              </a:rPr>
              <a:t/>
            </a:r>
            <a:br>
              <a:rPr lang="en-US" sz="700" dirty="0" smtClean="0">
                <a:solidFill>
                  <a:schemeClr val="tx1"/>
                </a:solidFill>
                <a:latin typeface="Cambria" pitchFamily="18" charset="0"/>
              </a:rPr>
            </a:br>
            <a:r>
              <a:rPr lang="en-US" sz="700" dirty="0" smtClean="0">
                <a:solidFill>
                  <a:schemeClr val="tx1"/>
                </a:solidFill>
                <a:latin typeface="Cambria" pitchFamily="18" charset="0"/>
              </a:rPr>
              <a:t/>
            </a:r>
            <a:br>
              <a:rPr lang="en-US" sz="700" dirty="0" smtClean="0">
                <a:solidFill>
                  <a:schemeClr val="tx1"/>
                </a:solidFill>
                <a:latin typeface="Cambria" pitchFamily="18" charset="0"/>
              </a:rPr>
            </a:br>
            <a:r>
              <a:rPr lang="en-US" sz="5300" dirty="0" smtClean="0">
                <a:solidFill>
                  <a:schemeClr val="tx1"/>
                </a:solidFill>
                <a:effectLst>
                  <a:outerShdw blurRad="38100" dist="38100" dir="2700000" algn="tl">
                    <a:srgbClr val="000000">
                      <a:alpha val="43137"/>
                    </a:srgbClr>
                  </a:outerShdw>
                </a:effectLst>
                <a:latin typeface="Cambria" pitchFamily="18" charset="0"/>
              </a:rPr>
              <a:t>Article </a:t>
            </a:r>
            <a:r>
              <a:rPr lang="en-US" sz="5300" kern="0" dirty="0" smtClean="0">
                <a:solidFill>
                  <a:schemeClr val="tx1"/>
                </a:solidFill>
                <a:effectLst>
                  <a:outerShdw blurRad="38100" dist="38100" dir="2700000" algn="tl">
                    <a:srgbClr val="000000">
                      <a:alpha val="43137"/>
                    </a:srgbClr>
                  </a:outerShdw>
                </a:effectLst>
                <a:latin typeface="Cambria" pitchFamily="18" charset="0"/>
              </a:rPr>
              <a:t>6 – One Year Collective Bargaining Agreement (</a:t>
            </a:r>
            <a:r>
              <a:rPr lang="en-US" sz="5300" kern="0" dirty="0" err="1" smtClean="0">
                <a:solidFill>
                  <a:schemeClr val="tx1"/>
                </a:solidFill>
                <a:effectLst>
                  <a:outerShdw blurRad="38100" dist="38100" dir="2700000" algn="tl">
                    <a:srgbClr val="000000">
                      <a:alpha val="43137"/>
                    </a:srgbClr>
                  </a:outerShdw>
                </a:effectLst>
                <a:latin typeface="Cambria" pitchFamily="18" charset="0"/>
              </a:rPr>
              <a:t>TSSU</a:t>
            </a:r>
            <a:r>
              <a:rPr lang="en-US" sz="5300" kern="0" dirty="0" smtClean="0">
                <a:solidFill>
                  <a:schemeClr val="tx1"/>
                </a:solidFill>
                <a:effectLst>
                  <a:outerShdw blurRad="38100" dist="38100" dir="2700000" algn="tl">
                    <a:srgbClr val="000000">
                      <a:alpha val="43137"/>
                    </a:srgbClr>
                  </a:outerShdw>
                </a:effectLst>
                <a:latin typeface="Cambria" pitchFamily="18" charset="0"/>
              </a:rPr>
              <a:t>)</a:t>
            </a:r>
            <a:endParaRPr lang="en-US" sz="5300" kern="0" dirty="0">
              <a:solidFill>
                <a:schemeClr val="tx1"/>
              </a:solidFill>
              <a:effectLst>
                <a:outerShdw blurRad="38100" dist="38100" dir="2700000" algn="tl">
                  <a:srgbClr val="000000">
                    <a:alpha val="43137"/>
                  </a:srgbClr>
                </a:outerShdw>
              </a:effectLst>
              <a:latin typeface="Cambria" pitchFamily="18" charset="0"/>
            </a:endParaRPr>
          </a:p>
        </p:txBody>
      </p:sp>
      <p:sp>
        <p:nvSpPr>
          <p:cNvPr id="6" name="Subtitle 5"/>
          <p:cNvSpPr>
            <a:spLocks noGrp="1"/>
          </p:cNvSpPr>
          <p:nvPr>
            <p:ph sz="quarter" idx="1"/>
          </p:nvPr>
        </p:nvSpPr>
        <p:spPr>
          <a:xfrm>
            <a:off x="152400" y="1447800"/>
            <a:ext cx="8839200" cy="4572000"/>
          </a:xfrm>
        </p:spPr>
        <p:txBody>
          <a:bodyPr>
            <a:noAutofit/>
          </a:bodyPr>
          <a:lstStyle/>
          <a:p>
            <a:pPr marL="0" indent="0" algn="just">
              <a:buNone/>
            </a:pPr>
            <a:r>
              <a:rPr lang="en-US" sz="2400" b="0" cap="none" spc="0" dirty="0" smtClean="0">
                <a:solidFill>
                  <a:schemeClr val="tx1"/>
                </a:solidFill>
                <a:latin typeface="Cambria" pitchFamily="18" charset="0"/>
              </a:rPr>
              <a:t>Shall the voters of the timberlane regional school district approve the cost items included in the collective bargaining agreement reached between the Timberlane Support Staff Union and the Timberlane Regional School Board, which calls for the following increases in salaries at the current staffing levels over the amount paid in the prior fiscal year:</a:t>
            </a:r>
          </a:p>
          <a:p>
            <a:pPr marL="0" indent="0" algn="l">
              <a:buNone/>
            </a:pPr>
            <a:r>
              <a:rPr lang="en-US" sz="2400" b="0" cap="none" spc="0" dirty="0" smtClean="0">
                <a:solidFill>
                  <a:schemeClr val="tx1"/>
                </a:solidFill>
                <a:latin typeface="Cambria" pitchFamily="18" charset="0"/>
              </a:rPr>
              <a:t> </a:t>
            </a:r>
          </a:p>
          <a:p>
            <a:pPr marL="0" indent="0" algn="l">
              <a:buNone/>
            </a:pPr>
            <a:r>
              <a:rPr lang="en-US" sz="2400" b="0" cap="none" spc="0" dirty="0" smtClean="0">
                <a:solidFill>
                  <a:schemeClr val="tx1"/>
                </a:solidFill>
                <a:latin typeface="Cambria" pitchFamily="18" charset="0"/>
              </a:rPr>
              <a:t> </a:t>
            </a:r>
          </a:p>
          <a:p>
            <a:pPr marL="0" indent="0" algn="l">
              <a:buNone/>
            </a:pPr>
            <a:endParaRPr lang="en-US" sz="2400" b="0" cap="none" spc="0" dirty="0">
              <a:solidFill>
                <a:schemeClr val="tx1"/>
              </a:solidFill>
              <a:latin typeface="Cambria" pitchFamily="18" charset="0"/>
            </a:endParaRPr>
          </a:p>
        </p:txBody>
      </p:sp>
      <p:sp>
        <p:nvSpPr>
          <p:cNvPr id="4" name="TextBox 3"/>
          <p:cNvSpPr txBox="1"/>
          <p:nvPr/>
        </p:nvSpPr>
        <p:spPr>
          <a:xfrm>
            <a:off x="152400" y="6324600"/>
            <a:ext cx="8839200" cy="369332"/>
          </a:xfrm>
          <a:prstGeom prst="rect">
            <a:avLst/>
          </a:prstGeom>
          <a:noFill/>
        </p:spPr>
        <p:txBody>
          <a:bodyPr wrap="square" rtlCol="0">
            <a:spAutoFit/>
          </a:bodyPr>
          <a:lstStyle/>
          <a:p>
            <a:pPr algn="ctr"/>
            <a:r>
              <a:rPr lang="en-US" dirty="0" smtClean="0">
                <a:solidFill>
                  <a:schemeClr val="bg1"/>
                </a:solidFill>
                <a:latin typeface="Cambria" pitchFamily="18" charset="0"/>
              </a:rPr>
              <a:t>Public Hearing on 2014-15 Proposed Budget with Review of Warrant</a:t>
            </a:r>
            <a:endParaRPr lang="en-US" dirty="0">
              <a:solidFill>
                <a:schemeClr val="bg1"/>
              </a:solidFill>
              <a:latin typeface="Cambria" pitchFamily="18" charset="0"/>
            </a:endParaRPr>
          </a:p>
        </p:txBody>
      </p:sp>
      <p:graphicFrame>
        <p:nvGraphicFramePr>
          <p:cNvPr id="8" name="Table 7"/>
          <p:cNvGraphicFramePr>
            <a:graphicFrameLocks noGrp="1"/>
          </p:cNvGraphicFramePr>
          <p:nvPr/>
        </p:nvGraphicFramePr>
        <p:xfrm>
          <a:off x="1219200" y="3810000"/>
          <a:ext cx="4724400" cy="2499360"/>
        </p:xfrm>
        <a:graphic>
          <a:graphicData uri="http://schemas.openxmlformats.org/drawingml/2006/table">
            <a:tbl>
              <a:tblPr firstRow="1" bandRow="1">
                <a:tableStyleId>{5C22544A-7EE6-4342-B048-85BDC9FD1C3A}</a:tableStyleId>
              </a:tblPr>
              <a:tblGrid>
                <a:gridCol w="2362200"/>
                <a:gridCol w="2362200"/>
              </a:tblGrid>
              <a:tr h="416560">
                <a:tc>
                  <a:txBody>
                    <a:bodyPr/>
                    <a:lstStyle/>
                    <a:p>
                      <a:r>
                        <a:rPr lang="en-US" sz="2400" b="0" dirty="0" smtClean="0">
                          <a:solidFill>
                            <a:schemeClr val="tx1"/>
                          </a:solidFill>
                          <a:latin typeface="Cambria" pitchFamily="18" charset="0"/>
                        </a:rPr>
                        <a:t>Cost Distribution</a:t>
                      </a:r>
                      <a:endParaRPr lang="en-US" sz="2400" b="0" dirty="0">
                        <a:solidFill>
                          <a:schemeClr val="tx1"/>
                        </a:solidFill>
                        <a:latin typeface="Cambria" pitchFamily="18"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400" b="0" dirty="0" smtClean="0">
                          <a:solidFill>
                            <a:schemeClr val="tx1"/>
                          </a:solidFill>
                          <a:latin typeface="Cambria" pitchFamily="18" charset="0"/>
                        </a:rPr>
                        <a:t>2014-15</a:t>
                      </a:r>
                      <a:endParaRPr lang="en-US" sz="2400" b="0" dirty="0">
                        <a:solidFill>
                          <a:schemeClr val="tx1"/>
                        </a:solidFill>
                        <a:latin typeface="Cambria" pitchFamily="18"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16560">
                <a:tc>
                  <a:txBody>
                    <a:bodyPr/>
                    <a:lstStyle/>
                    <a:p>
                      <a:r>
                        <a:rPr lang="en-US" sz="2400" b="0" dirty="0" smtClean="0">
                          <a:solidFill>
                            <a:schemeClr val="tx1"/>
                          </a:solidFill>
                          <a:latin typeface="Cambria" pitchFamily="18" charset="0"/>
                        </a:rPr>
                        <a:t>Salaries</a:t>
                      </a:r>
                      <a:endParaRPr lang="en-US" sz="2400" b="0" dirty="0">
                        <a:solidFill>
                          <a:schemeClr val="tx1"/>
                        </a:solidFill>
                        <a:latin typeface="Cambria" pitchFamily="18"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400" b="0" dirty="0" smtClean="0">
                          <a:solidFill>
                            <a:schemeClr val="tx1"/>
                          </a:solidFill>
                          <a:latin typeface="Cambria" pitchFamily="18" charset="0"/>
                        </a:rPr>
                        <a:t>$49,969.92</a:t>
                      </a:r>
                      <a:endParaRPr lang="en-US" sz="2400" b="0" dirty="0">
                        <a:solidFill>
                          <a:schemeClr val="tx1"/>
                        </a:solidFill>
                        <a:latin typeface="Cambria" pitchFamily="18"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16560">
                <a:tc>
                  <a:txBody>
                    <a:bodyPr/>
                    <a:lstStyle/>
                    <a:p>
                      <a:r>
                        <a:rPr lang="en-US" sz="2400" b="0" dirty="0" smtClean="0">
                          <a:solidFill>
                            <a:schemeClr val="tx1"/>
                          </a:solidFill>
                          <a:latin typeface="Cambria" pitchFamily="18" charset="0"/>
                        </a:rPr>
                        <a:t>FICA</a:t>
                      </a:r>
                      <a:endParaRPr lang="en-US" sz="2400" b="0" dirty="0">
                        <a:solidFill>
                          <a:schemeClr val="tx1"/>
                        </a:solidFill>
                        <a:latin typeface="Cambria" pitchFamily="18"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400" b="0" dirty="0" smtClean="0">
                          <a:solidFill>
                            <a:schemeClr val="tx1"/>
                          </a:solidFill>
                          <a:latin typeface="Cambria" pitchFamily="18" charset="0"/>
                        </a:rPr>
                        <a:t>3,822.70</a:t>
                      </a:r>
                      <a:endParaRPr lang="en-US" sz="2400" b="0" dirty="0">
                        <a:solidFill>
                          <a:schemeClr val="tx1"/>
                        </a:solidFill>
                        <a:latin typeface="Cambria" pitchFamily="18"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16560">
                <a:tc>
                  <a:txBody>
                    <a:bodyPr/>
                    <a:lstStyle/>
                    <a:p>
                      <a:r>
                        <a:rPr lang="en-US" sz="2400" b="0" dirty="0" smtClean="0">
                          <a:solidFill>
                            <a:schemeClr val="tx1"/>
                          </a:solidFill>
                          <a:latin typeface="Cambria" pitchFamily="18" charset="0"/>
                        </a:rPr>
                        <a:t>NH</a:t>
                      </a:r>
                      <a:r>
                        <a:rPr lang="en-US" sz="2400" b="0" baseline="0" dirty="0" smtClean="0">
                          <a:solidFill>
                            <a:schemeClr val="tx1"/>
                          </a:solidFill>
                          <a:latin typeface="Cambria" pitchFamily="18" charset="0"/>
                        </a:rPr>
                        <a:t> Retirement</a:t>
                      </a:r>
                      <a:endParaRPr lang="en-US" sz="2400" b="0" dirty="0">
                        <a:solidFill>
                          <a:schemeClr val="tx1"/>
                        </a:solidFill>
                        <a:latin typeface="Cambria" pitchFamily="18"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400" b="0" dirty="0" smtClean="0">
                          <a:solidFill>
                            <a:schemeClr val="tx1"/>
                          </a:solidFill>
                          <a:latin typeface="Cambria" pitchFamily="18" charset="0"/>
                        </a:rPr>
                        <a:t>5,104.16</a:t>
                      </a:r>
                      <a:endParaRPr lang="en-US" sz="2400" b="0" dirty="0">
                        <a:solidFill>
                          <a:schemeClr val="tx1"/>
                        </a:solidFill>
                        <a:latin typeface="Cambria" pitchFamily="18"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16560">
                <a:tc>
                  <a:txBody>
                    <a:bodyPr/>
                    <a:lstStyle/>
                    <a:p>
                      <a:r>
                        <a:rPr lang="en-US" sz="2400" b="0" dirty="0" smtClean="0">
                          <a:solidFill>
                            <a:schemeClr val="tx1"/>
                          </a:solidFill>
                          <a:latin typeface="Cambria" pitchFamily="18" charset="0"/>
                        </a:rPr>
                        <a:t>Insurance</a:t>
                      </a:r>
                      <a:endParaRPr lang="en-US" sz="2400" b="0" dirty="0">
                        <a:solidFill>
                          <a:schemeClr val="tx1"/>
                        </a:solidFill>
                        <a:latin typeface="Cambria" pitchFamily="18"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400" b="0" dirty="0" smtClean="0">
                          <a:solidFill>
                            <a:schemeClr val="tx1"/>
                          </a:solidFill>
                          <a:latin typeface="Cambria" pitchFamily="18" charset="0"/>
                        </a:rPr>
                        <a:t>189,550.62</a:t>
                      </a:r>
                      <a:endParaRPr lang="en-US" sz="2400" b="0" dirty="0">
                        <a:solidFill>
                          <a:schemeClr val="tx1"/>
                        </a:solidFill>
                        <a:latin typeface="Cambria" pitchFamily="18"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16560">
                <a:tc>
                  <a:txBody>
                    <a:bodyPr/>
                    <a:lstStyle/>
                    <a:p>
                      <a:r>
                        <a:rPr lang="en-US" sz="2400" b="0" dirty="0" smtClean="0">
                          <a:solidFill>
                            <a:schemeClr val="tx1"/>
                          </a:solidFill>
                          <a:latin typeface="Cambria" pitchFamily="18" charset="0"/>
                        </a:rPr>
                        <a:t>TOTAL</a:t>
                      </a:r>
                      <a:endParaRPr lang="en-US" sz="2400" b="0" dirty="0">
                        <a:solidFill>
                          <a:schemeClr val="tx1"/>
                        </a:solidFill>
                        <a:latin typeface="Cambria" pitchFamily="18"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400" b="0" dirty="0" smtClean="0">
                          <a:solidFill>
                            <a:schemeClr val="tx1"/>
                          </a:solidFill>
                          <a:latin typeface="Cambria" pitchFamily="18" charset="0"/>
                        </a:rPr>
                        <a:t>$248,447.40</a:t>
                      </a:r>
                      <a:endParaRPr lang="en-US" sz="2400" b="0" dirty="0">
                        <a:solidFill>
                          <a:schemeClr val="tx1"/>
                        </a:solidFill>
                        <a:latin typeface="Cambria" pitchFamily="18"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21505" name="Picture 1" descr="C:\Documents and Settings\cbelcher\Local Settings\Temporary Internet Files\Content.IE5\R68H9BN5\MC900431561[1].png"/>
          <p:cNvPicPr>
            <a:picLocks noChangeAspect="1" noChangeArrowheads="1"/>
          </p:cNvPicPr>
          <p:nvPr/>
        </p:nvPicPr>
        <p:blipFill>
          <a:blip r:embed="rId3" cstate="print">
            <a:duotone>
              <a:prstClr val="black"/>
              <a:schemeClr val="accent3">
                <a:tint val="45000"/>
                <a:satMod val="400000"/>
              </a:schemeClr>
            </a:duotone>
          </a:blip>
          <a:srcRect/>
          <a:stretch>
            <a:fillRect/>
          </a:stretch>
        </p:blipFill>
        <p:spPr bwMode="auto">
          <a:xfrm>
            <a:off x="6705600" y="4495800"/>
            <a:ext cx="1904714" cy="1904714"/>
          </a:xfrm>
          <a:prstGeom prst="rect">
            <a:avLst/>
          </a:prstGeom>
          <a:noFill/>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688848"/>
            <a:ext cx="8534400" cy="758952"/>
          </a:xfrm>
          <a:noFill/>
          <a:effectLst>
            <a:softEdge rad="317500"/>
          </a:effectLst>
        </p:spPr>
        <p:txBody>
          <a:bodyPr>
            <a:normAutofit fontScale="90000"/>
          </a:bodyPr>
          <a:lstStyle/>
          <a:p>
            <a:r>
              <a:rPr lang="en-US" sz="700" dirty="0" smtClean="0">
                <a:solidFill>
                  <a:schemeClr val="tx1"/>
                </a:solidFill>
                <a:latin typeface="Cambria" pitchFamily="18" charset="0"/>
              </a:rPr>
              <a:t/>
            </a:r>
            <a:br>
              <a:rPr lang="en-US" sz="700" dirty="0" smtClean="0">
                <a:solidFill>
                  <a:schemeClr val="tx1"/>
                </a:solidFill>
                <a:latin typeface="Cambria" pitchFamily="18" charset="0"/>
              </a:rPr>
            </a:br>
            <a:r>
              <a:rPr lang="en-US" sz="700" dirty="0" smtClean="0">
                <a:solidFill>
                  <a:schemeClr val="tx1"/>
                </a:solidFill>
                <a:latin typeface="Cambria" pitchFamily="18" charset="0"/>
              </a:rPr>
              <a:t/>
            </a:r>
            <a:br>
              <a:rPr lang="en-US" sz="700" dirty="0" smtClean="0">
                <a:solidFill>
                  <a:schemeClr val="tx1"/>
                </a:solidFill>
                <a:latin typeface="Cambria" pitchFamily="18" charset="0"/>
              </a:rPr>
            </a:br>
            <a:r>
              <a:rPr lang="en-US" sz="5300" dirty="0" smtClean="0">
                <a:solidFill>
                  <a:schemeClr val="tx1"/>
                </a:solidFill>
                <a:effectLst>
                  <a:outerShdw blurRad="38100" dist="38100" dir="2700000" algn="tl">
                    <a:srgbClr val="000000">
                      <a:alpha val="43137"/>
                    </a:srgbClr>
                  </a:outerShdw>
                </a:effectLst>
                <a:latin typeface="Cambria" pitchFamily="18" charset="0"/>
              </a:rPr>
              <a:t>Article 6 – One Year Collective Bargaining Agreement (</a:t>
            </a:r>
            <a:r>
              <a:rPr lang="en-US" sz="5300" dirty="0" err="1" smtClean="0">
                <a:solidFill>
                  <a:schemeClr val="tx1"/>
                </a:solidFill>
                <a:effectLst>
                  <a:outerShdw blurRad="38100" dist="38100" dir="2700000" algn="tl">
                    <a:srgbClr val="000000">
                      <a:alpha val="43137"/>
                    </a:srgbClr>
                  </a:outerShdw>
                </a:effectLst>
                <a:latin typeface="Cambria" pitchFamily="18" charset="0"/>
              </a:rPr>
              <a:t>TSSU</a:t>
            </a:r>
            <a:r>
              <a:rPr lang="en-US" sz="5300" dirty="0" smtClean="0">
                <a:solidFill>
                  <a:schemeClr val="tx1"/>
                </a:solidFill>
                <a:effectLst>
                  <a:outerShdw blurRad="38100" dist="38100" dir="2700000" algn="tl">
                    <a:srgbClr val="000000">
                      <a:alpha val="43137"/>
                    </a:srgbClr>
                  </a:outerShdw>
                </a:effectLst>
                <a:latin typeface="Cambria" pitchFamily="18" charset="0"/>
              </a:rPr>
              <a:t>)</a:t>
            </a:r>
            <a:endParaRPr lang="en-US" sz="5300" dirty="0">
              <a:solidFill>
                <a:schemeClr val="tx1"/>
              </a:solidFill>
              <a:effectLst>
                <a:outerShdw blurRad="38100" dist="38100" dir="2700000" algn="tl">
                  <a:srgbClr val="000000">
                    <a:alpha val="43137"/>
                  </a:srgbClr>
                </a:outerShdw>
              </a:effectLst>
              <a:latin typeface="Cambria" pitchFamily="18" charset="0"/>
            </a:endParaRPr>
          </a:p>
        </p:txBody>
      </p:sp>
      <p:sp>
        <p:nvSpPr>
          <p:cNvPr id="6" name="Subtitle 5"/>
          <p:cNvSpPr>
            <a:spLocks noGrp="1"/>
          </p:cNvSpPr>
          <p:nvPr>
            <p:ph sz="quarter" idx="1"/>
          </p:nvPr>
        </p:nvSpPr>
        <p:spPr>
          <a:xfrm>
            <a:off x="152400" y="1527048"/>
            <a:ext cx="8839200" cy="4572000"/>
          </a:xfrm>
        </p:spPr>
        <p:txBody>
          <a:bodyPr>
            <a:noAutofit/>
          </a:bodyPr>
          <a:lstStyle/>
          <a:p>
            <a:pPr marL="0" indent="0" algn="ctr">
              <a:buNone/>
            </a:pPr>
            <a:endParaRPr lang="en-US" sz="1600" dirty="0" smtClean="0">
              <a:latin typeface="Cambria" pitchFamily="18" charset="0"/>
            </a:endParaRPr>
          </a:p>
          <a:p>
            <a:pPr marL="0" indent="0">
              <a:buNone/>
            </a:pPr>
            <a:r>
              <a:rPr lang="en-US" sz="4400" b="0" cap="none" spc="0" dirty="0" smtClean="0">
                <a:solidFill>
                  <a:schemeClr val="tx1"/>
                </a:solidFill>
                <a:latin typeface="Cambria" pitchFamily="18" charset="0"/>
              </a:rPr>
              <a:t>AND…</a:t>
            </a:r>
          </a:p>
          <a:p>
            <a:pPr marL="0" indent="0" algn="just">
              <a:buNone/>
            </a:pPr>
            <a:r>
              <a:rPr lang="en-US" sz="2400" b="0" cap="none" spc="0" dirty="0" smtClean="0">
                <a:solidFill>
                  <a:schemeClr val="tx1"/>
                </a:solidFill>
                <a:latin typeface="Cambria" pitchFamily="18" charset="0"/>
              </a:rPr>
              <a:t>further to raise and appropriate the sum of $248,447.40 for the 2014-15 fiscal year, such sum representing the additional costs attributable to the increase in salaries and benefits required by the new agreement over those that would be paid at the current staffing levels? (MAJORITY VOTE REQUIRED)</a:t>
            </a:r>
          </a:p>
          <a:p>
            <a:pPr algn="l">
              <a:buNone/>
            </a:pPr>
            <a:endParaRPr lang="en-US" sz="2400" b="0" cap="none" spc="0" dirty="0">
              <a:solidFill>
                <a:schemeClr val="tx1"/>
              </a:solidFill>
              <a:latin typeface="Cambria" pitchFamily="18" charset="0"/>
            </a:endParaRPr>
          </a:p>
        </p:txBody>
      </p:sp>
      <p:sp>
        <p:nvSpPr>
          <p:cNvPr id="4" name="TextBox 3"/>
          <p:cNvSpPr txBox="1"/>
          <p:nvPr/>
        </p:nvSpPr>
        <p:spPr>
          <a:xfrm>
            <a:off x="152400" y="6324600"/>
            <a:ext cx="8839200" cy="369332"/>
          </a:xfrm>
          <a:prstGeom prst="rect">
            <a:avLst/>
          </a:prstGeom>
          <a:noFill/>
        </p:spPr>
        <p:txBody>
          <a:bodyPr wrap="square" rtlCol="0">
            <a:spAutoFit/>
          </a:bodyPr>
          <a:lstStyle/>
          <a:p>
            <a:pPr algn="ctr"/>
            <a:r>
              <a:rPr lang="en-US" dirty="0" smtClean="0">
                <a:solidFill>
                  <a:schemeClr val="bg1"/>
                </a:solidFill>
                <a:latin typeface="Cambria" pitchFamily="18" charset="0"/>
              </a:rPr>
              <a:t>Public Hearing on 2014-15 Proposed Budget with Review of Warrant</a:t>
            </a:r>
            <a:endParaRPr lang="en-US" dirty="0">
              <a:solidFill>
                <a:schemeClr val="bg1"/>
              </a:solidFill>
              <a:latin typeface="Cambria" pitchFamily="18" charset="0"/>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with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p:cTn id="7" dur="500" fill="hold"/>
                                        <p:tgtEl>
                                          <p:spTgt spid="6">
                                            <p:txEl>
                                              <p:pRg st="1" end="1"/>
                                            </p:txEl>
                                          </p:spTgt>
                                        </p:tgtEl>
                                        <p:attrNameLst>
                                          <p:attrName>ppt_w</p:attrName>
                                        </p:attrNameLst>
                                      </p:cBhvr>
                                      <p:tavLst>
                                        <p:tav tm="0">
                                          <p:val>
                                            <p:strVal val="#ppt_w*0.05"/>
                                          </p:val>
                                        </p:tav>
                                        <p:tav tm="100000">
                                          <p:val>
                                            <p:strVal val="#ppt_w"/>
                                          </p:val>
                                        </p:tav>
                                      </p:tavLst>
                                    </p:anim>
                                    <p:anim calcmode="lin" valueType="num">
                                      <p:cBhvr>
                                        <p:cTn id="8" dur="500" fill="hold"/>
                                        <p:tgtEl>
                                          <p:spTgt spid="6">
                                            <p:txEl>
                                              <p:pRg st="1" end="1"/>
                                            </p:txEl>
                                          </p:spTgt>
                                        </p:tgtEl>
                                        <p:attrNameLst>
                                          <p:attrName>ppt_h</p:attrName>
                                        </p:attrNameLst>
                                      </p:cBhvr>
                                      <p:tavLst>
                                        <p:tav tm="0">
                                          <p:val>
                                            <p:strVal val="#ppt_h"/>
                                          </p:val>
                                        </p:tav>
                                        <p:tav tm="100000">
                                          <p:val>
                                            <p:strVal val="#ppt_h"/>
                                          </p:val>
                                        </p:tav>
                                      </p:tavLst>
                                    </p:anim>
                                    <p:anim calcmode="lin" valueType="num">
                                      <p:cBhvr>
                                        <p:cTn id="9" dur="500" fill="hold"/>
                                        <p:tgtEl>
                                          <p:spTgt spid="6">
                                            <p:txEl>
                                              <p:pRg st="1" end="1"/>
                                            </p:txEl>
                                          </p:spTgt>
                                        </p:tgtEl>
                                        <p:attrNameLst>
                                          <p:attrName>ppt_x</p:attrName>
                                        </p:attrNameLst>
                                      </p:cBhvr>
                                      <p:tavLst>
                                        <p:tav tm="0">
                                          <p:val>
                                            <p:strVal val="#ppt_x-.2"/>
                                          </p:val>
                                        </p:tav>
                                        <p:tav tm="100000">
                                          <p:val>
                                            <p:strVal val="#ppt_x"/>
                                          </p:val>
                                        </p:tav>
                                      </p:tavLst>
                                    </p:anim>
                                    <p:anim calcmode="lin" valueType="num">
                                      <p:cBhvr>
                                        <p:cTn id="10" dur="500" fill="hold"/>
                                        <p:tgtEl>
                                          <p:spTgt spid="6">
                                            <p:txEl>
                                              <p:pRg st="1" end="1"/>
                                            </p:txEl>
                                          </p:spTgt>
                                        </p:tgtEl>
                                        <p:attrNameLst>
                                          <p:attrName>ppt_y</p:attrName>
                                        </p:attrNameLst>
                                      </p:cBhvr>
                                      <p:tavLst>
                                        <p:tav tm="0">
                                          <p:val>
                                            <p:strVal val="#ppt_y"/>
                                          </p:val>
                                        </p:tav>
                                        <p:tav tm="100000">
                                          <p:val>
                                            <p:strVal val="#ppt_y"/>
                                          </p:val>
                                        </p:tav>
                                      </p:tavLst>
                                    </p:anim>
                                    <p:animEffect transition="in" filter="fade">
                                      <p:cBhvr>
                                        <p:cTn id="11" dur="500"/>
                                        <p:tgtEl>
                                          <p:spTgt spid="6">
                                            <p:txEl>
                                              <p:pRg st="1" end="1"/>
                                            </p:txEl>
                                          </p:spTgt>
                                        </p:tgtEl>
                                      </p:cBhvr>
                                    </p:animEffect>
                                  </p:childTnLst>
                                </p:cTn>
                              </p:par>
                              <p:par>
                                <p:cTn id="12" presetID="54" presetClass="entr" presetSubtype="0" accel="100000" fill="hold" grpId="0" nodeType="with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 calcmode="lin" valueType="num">
                                      <p:cBhvr>
                                        <p:cTn id="14" dur="500" fill="hold"/>
                                        <p:tgtEl>
                                          <p:spTgt spid="6">
                                            <p:txEl>
                                              <p:pRg st="2" end="2"/>
                                            </p:txEl>
                                          </p:spTgt>
                                        </p:tgtEl>
                                        <p:attrNameLst>
                                          <p:attrName>ppt_w</p:attrName>
                                        </p:attrNameLst>
                                      </p:cBhvr>
                                      <p:tavLst>
                                        <p:tav tm="0">
                                          <p:val>
                                            <p:strVal val="#ppt_w*0.05"/>
                                          </p:val>
                                        </p:tav>
                                        <p:tav tm="100000">
                                          <p:val>
                                            <p:strVal val="#ppt_w"/>
                                          </p:val>
                                        </p:tav>
                                      </p:tavLst>
                                    </p:anim>
                                    <p:anim calcmode="lin" valueType="num">
                                      <p:cBhvr>
                                        <p:cTn id="15" dur="500" fill="hold"/>
                                        <p:tgtEl>
                                          <p:spTgt spid="6">
                                            <p:txEl>
                                              <p:pRg st="2" end="2"/>
                                            </p:txEl>
                                          </p:spTgt>
                                        </p:tgtEl>
                                        <p:attrNameLst>
                                          <p:attrName>ppt_h</p:attrName>
                                        </p:attrNameLst>
                                      </p:cBhvr>
                                      <p:tavLst>
                                        <p:tav tm="0">
                                          <p:val>
                                            <p:strVal val="#ppt_h"/>
                                          </p:val>
                                        </p:tav>
                                        <p:tav tm="100000">
                                          <p:val>
                                            <p:strVal val="#ppt_h"/>
                                          </p:val>
                                        </p:tav>
                                      </p:tavLst>
                                    </p:anim>
                                    <p:anim calcmode="lin" valueType="num">
                                      <p:cBhvr>
                                        <p:cTn id="16" dur="500" fill="hold"/>
                                        <p:tgtEl>
                                          <p:spTgt spid="6">
                                            <p:txEl>
                                              <p:pRg st="2" end="2"/>
                                            </p:txEl>
                                          </p:spTgt>
                                        </p:tgtEl>
                                        <p:attrNameLst>
                                          <p:attrName>ppt_x</p:attrName>
                                        </p:attrNameLst>
                                      </p:cBhvr>
                                      <p:tavLst>
                                        <p:tav tm="0">
                                          <p:val>
                                            <p:strVal val="#ppt_x-.2"/>
                                          </p:val>
                                        </p:tav>
                                        <p:tav tm="100000">
                                          <p:val>
                                            <p:strVal val="#ppt_x"/>
                                          </p:val>
                                        </p:tav>
                                      </p:tavLst>
                                    </p:anim>
                                    <p:anim calcmode="lin" valueType="num">
                                      <p:cBhvr>
                                        <p:cTn id="17" dur="500" fill="hold"/>
                                        <p:tgtEl>
                                          <p:spTgt spid="6">
                                            <p:txEl>
                                              <p:pRg st="2" end="2"/>
                                            </p:txEl>
                                          </p:spTgt>
                                        </p:tgtEl>
                                        <p:attrNameLst>
                                          <p:attrName>ppt_y</p:attrName>
                                        </p:attrNameLst>
                                      </p:cBhvr>
                                      <p:tavLst>
                                        <p:tav tm="0">
                                          <p:val>
                                            <p:strVal val="#ppt_y"/>
                                          </p:val>
                                        </p:tav>
                                        <p:tav tm="100000">
                                          <p:val>
                                            <p:strVal val="#ppt_y"/>
                                          </p:val>
                                        </p:tav>
                                      </p:tavLst>
                                    </p:anim>
                                    <p:animEffect transition="in" filter="fade">
                                      <p:cBhvr>
                                        <p:cTn id="18"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a:xfrm>
            <a:off x="152400" y="152400"/>
            <a:ext cx="8839200" cy="1981200"/>
          </a:xfrm>
          <a:noFill/>
          <a:effectLst>
            <a:softEdge rad="317500"/>
          </a:effectLst>
        </p:spPr>
        <p:txBody>
          <a:bodyPr>
            <a:normAutofit/>
          </a:bodyPr>
          <a:lstStyle/>
          <a:p>
            <a:r>
              <a:rPr lang="en-US" sz="700" dirty="0" smtClean="0">
                <a:solidFill>
                  <a:schemeClr val="tx1"/>
                </a:solidFill>
                <a:latin typeface="Cambria" pitchFamily="18" charset="0"/>
              </a:rPr>
              <a:t/>
            </a:r>
            <a:br>
              <a:rPr lang="en-US" sz="700" dirty="0" smtClean="0">
                <a:solidFill>
                  <a:schemeClr val="tx1"/>
                </a:solidFill>
                <a:latin typeface="Cambria" pitchFamily="18" charset="0"/>
              </a:rPr>
            </a:br>
            <a:r>
              <a:rPr lang="en-US" sz="700" dirty="0" smtClean="0">
                <a:solidFill>
                  <a:schemeClr val="tx1"/>
                </a:solidFill>
                <a:latin typeface="Cambria" pitchFamily="18" charset="0"/>
              </a:rPr>
              <a:t/>
            </a:r>
            <a:br>
              <a:rPr lang="en-US" sz="700" dirty="0" smtClean="0">
                <a:solidFill>
                  <a:schemeClr val="tx1"/>
                </a:solidFill>
                <a:latin typeface="Cambria" pitchFamily="18" charset="0"/>
              </a:rPr>
            </a:br>
            <a:r>
              <a:rPr lang="en-US" sz="4900" dirty="0" smtClean="0">
                <a:solidFill>
                  <a:schemeClr val="tx1"/>
                </a:solidFill>
                <a:effectLst>
                  <a:outerShdw blurRad="38100" dist="38100" dir="2700000" algn="tl">
                    <a:srgbClr val="000000">
                      <a:alpha val="43137"/>
                    </a:srgbClr>
                  </a:outerShdw>
                </a:effectLst>
                <a:latin typeface="Cambria" pitchFamily="18" charset="0"/>
              </a:rPr>
              <a:t>Article 7 - Authorization for Special Meeting on Cost Items</a:t>
            </a:r>
            <a:endParaRPr lang="en-US" sz="4900" dirty="0">
              <a:solidFill>
                <a:schemeClr val="tx1"/>
              </a:solidFill>
              <a:effectLst>
                <a:outerShdw blurRad="38100" dist="38100" dir="2700000" algn="tl">
                  <a:srgbClr val="000000">
                    <a:alpha val="43137"/>
                  </a:srgbClr>
                </a:outerShdw>
              </a:effectLst>
              <a:latin typeface="Cambria" pitchFamily="18" charset="0"/>
            </a:endParaRPr>
          </a:p>
        </p:txBody>
      </p:sp>
      <p:sp>
        <p:nvSpPr>
          <p:cNvPr id="6145" name="Rectangle 1"/>
          <p:cNvSpPr>
            <a:spLocks noChangeArrowheads="1"/>
          </p:cNvSpPr>
          <p:nvPr/>
        </p:nvSpPr>
        <p:spPr bwMode="auto">
          <a:xfrm>
            <a:off x="152400" y="2668012"/>
            <a:ext cx="8839200"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effectLst/>
                <a:latin typeface="Cambria" pitchFamily="18" charset="0"/>
                <a:ea typeface="Times New Roman" pitchFamily="18" charset="0"/>
                <a:cs typeface="Arial" pitchFamily="34" charset="0"/>
              </a:rPr>
              <a:t>Shall the Timberlane Regional School, if Article</a:t>
            </a:r>
            <a:r>
              <a:rPr kumimoji="0" lang="en-US" sz="2400" b="0" i="0" u="none" strike="noStrike" cap="none" normalizeH="0" dirty="0" smtClean="0">
                <a:ln>
                  <a:noFill/>
                </a:ln>
                <a:effectLst/>
                <a:latin typeface="Cambria" pitchFamily="18" charset="0"/>
                <a:ea typeface="Times New Roman" pitchFamily="18" charset="0"/>
                <a:cs typeface="Arial" pitchFamily="34" charset="0"/>
              </a:rPr>
              <a:t> 6 is defeated, authorize the Timberlane Regional School Board to call one special meeting, at its option, to address Article 7 cost items only</a:t>
            </a:r>
            <a:r>
              <a:rPr kumimoji="0" lang="en-US" sz="2400" b="0" i="0" u="none" strike="noStrike" cap="none" normalizeH="0" baseline="0" dirty="0" smtClean="0">
                <a:ln>
                  <a:noFill/>
                </a:ln>
                <a:effectLst/>
                <a:latin typeface="Cambria" pitchFamily="18" charset="0"/>
                <a:ea typeface="Times New Roman" pitchFamily="18" charset="0"/>
                <a:cs typeface="Arial" pitchFamily="34" charset="0"/>
              </a:rPr>
              <a:t>?  (MAJORITY VOTE REQUIRED)</a:t>
            </a:r>
          </a:p>
          <a:p>
            <a:pPr marL="0" marR="0" lvl="0" indent="0" algn="just" defTabSz="914400" rtl="0" eaLnBrk="1" fontAlgn="base" latinLnBrk="0" hangingPunct="1">
              <a:lnSpc>
                <a:spcPct val="100000"/>
              </a:lnSpc>
              <a:spcBef>
                <a:spcPct val="0"/>
              </a:spcBef>
              <a:spcAft>
                <a:spcPct val="0"/>
              </a:spcAft>
              <a:buClrTx/>
              <a:buSzTx/>
              <a:buFontTx/>
              <a:buNone/>
              <a:tabLst/>
            </a:pPr>
            <a:endParaRPr lang="en-US" sz="2400" dirty="0" smtClean="0">
              <a:latin typeface="Cambria"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effectLst/>
                <a:latin typeface="Cambria" pitchFamily="18" charset="0"/>
                <a:cs typeface="Arial" pitchFamily="34" charset="0"/>
              </a:rPr>
              <a:t>(Without this Article</a:t>
            </a:r>
            <a:r>
              <a:rPr kumimoji="0" lang="en-US" sz="2400" b="0" i="0" u="none" strike="noStrike" cap="none" normalizeH="0" dirty="0" smtClean="0">
                <a:ln>
                  <a:noFill/>
                </a:ln>
                <a:effectLst/>
                <a:latin typeface="Cambria" pitchFamily="18" charset="0"/>
                <a:cs typeface="Arial" pitchFamily="34" charset="0"/>
              </a:rPr>
              <a:t> the District would have to petition Superior Court for a special School District meeting.  This saves the District the expense of attorney fees and court costs.)</a:t>
            </a:r>
            <a:endParaRPr kumimoji="0" lang="en-US" sz="2400" b="0" i="0" u="none" strike="noStrike" cap="none" normalizeH="0" baseline="0" dirty="0" smtClean="0">
              <a:ln>
                <a:noFill/>
              </a:ln>
              <a:effectLst/>
              <a:latin typeface="Cambria" pitchFamily="18" charset="0"/>
            </a:endParaRPr>
          </a:p>
        </p:txBody>
      </p:sp>
      <p:sp>
        <p:nvSpPr>
          <p:cNvPr id="17" name="TextBox 16"/>
          <p:cNvSpPr txBox="1"/>
          <p:nvPr/>
        </p:nvSpPr>
        <p:spPr>
          <a:xfrm>
            <a:off x="152400" y="6324600"/>
            <a:ext cx="8839200" cy="369332"/>
          </a:xfrm>
          <a:prstGeom prst="rect">
            <a:avLst/>
          </a:prstGeom>
          <a:noFill/>
        </p:spPr>
        <p:txBody>
          <a:bodyPr wrap="square" rtlCol="0">
            <a:spAutoFit/>
          </a:bodyPr>
          <a:lstStyle/>
          <a:p>
            <a:pPr algn="ctr"/>
            <a:r>
              <a:rPr lang="en-US" dirty="0" smtClean="0">
                <a:solidFill>
                  <a:schemeClr val="bg1"/>
                </a:solidFill>
                <a:latin typeface="Cambria" pitchFamily="18" charset="0"/>
              </a:rPr>
              <a:t>Public Hearing on 2014-15 Proposed Budget with Review of Warrant</a:t>
            </a:r>
            <a:endParaRPr lang="en-US" dirty="0">
              <a:solidFill>
                <a:schemeClr val="bg1"/>
              </a:solidFill>
              <a:latin typeface="Cambria" pitchFamily="18" charset="0"/>
            </a:endParaRPr>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withEffect">
                                  <p:stCondLst>
                                    <p:cond delay="0"/>
                                  </p:stCondLst>
                                  <p:childTnLst>
                                    <p:set>
                                      <p:cBhvr>
                                        <p:cTn id="6" dur="1" fill="hold">
                                          <p:stCondLst>
                                            <p:cond delay="0"/>
                                          </p:stCondLst>
                                        </p:cTn>
                                        <p:tgtEl>
                                          <p:spTgt spid="6145"/>
                                        </p:tgtEl>
                                        <p:attrNameLst>
                                          <p:attrName>style.visibility</p:attrName>
                                        </p:attrNameLst>
                                      </p:cBhvr>
                                      <p:to>
                                        <p:strVal val="visible"/>
                                      </p:to>
                                    </p:set>
                                    <p:anim calcmode="lin" valueType="num">
                                      <p:cBhvr>
                                        <p:cTn id="7" dur="500" fill="hold"/>
                                        <p:tgtEl>
                                          <p:spTgt spid="6145"/>
                                        </p:tgtEl>
                                        <p:attrNameLst>
                                          <p:attrName>ppt_w</p:attrName>
                                        </p:attrNameLst>
                                      </p:cBhvr>
                                      <p:tavLst>
                                        <p:tav tm="0">
                                          <p:val>
                                            <p:strVal val="#ppt_w*0.05"/>
                                          </p:val>
                                        </p:tav>
                                        <p:tav tm="100000">
                                          <p:val>
                                            <p:strVal val="#ppt_w"/>
                                          </p:val>
                                        </p:tav>
                                      </p:tavLst>
                                    </p:anim>
                                    <p:anim calcmode="lin" valueType="num">
                                      <p:cBhvr>
                                        <p:cTn id="8" dur="500" fill="hold"/>
                                        <p:tgtEl>
                                          <p:spTgt spid="6145"/>
                                        </p:tgtEl>
                                        <p:attrNameLst>
                                          <p:attrName>ppt_h</p:attrName>
                                        </p:attrNameLst>
                                      </p:cBhvr>
                                      <p:tavLst>
                                        <p:tav tm="0">
                                          <p:val>
                                            <p:strVal val="#ppt_h"/>
                                          </p:val>
                                        </p:tav>
                                        <p:tav tm="100000">
                                          <p:val>
                                            <p:strVal val="#ppt_h"/>
                                          </p:val>
                                        </p:tav>
                                      </p:tavLst>
                                    </p:anim>
                                    <p:anim calcmode="lin" valueType="num">
                                      <p:cBhvr>
                                        <p:cTn id="9" dur="500" fill="hold"/>
                                        <p:tgtEl>
                                          <p:spTgt spid="6145"/>
                                        </p:tgtEl>
                                        <p:attrNameLst>
                                          <p:attrName>ppt_x</p:attrName>
                                        </p:attrNameLst>
                                      </p:cBhvr>
                                      <p:tavLst>
                                        <p:tav tm="0">
                                          <p:val>
                                            <p:strVal val="#ppt_x-.2"/>
                                          </p:val>
                                        </p:tav>
                                        <p:tav tm="100000">
                                          <p:val>
                                            <p:strVal val="#ppt_x"/>
                                          </p:val>
                                        </p:tav>
                                      </p:tavLst>
                                    </p:anim>
                                    <p:anim calcmode="lin" valueType="num">
                                      <p:cBhvr>
                                        <p:cTn id="10" dur="500" fill="hold"/>
                                        <p:tgtEl>
                                          <p:spTgt spid="6145"/>
                                        </p:tgtEl>
                                        <p:attrNameLst>
                                          <p:attrName>ppt_y</p:attrName>
                                        </p:attrNameLst>
                                      </p:cBhvr>
                                      <p:tavLst>
                                        <p:tav tm="0">
                                          <p:val>
                                            <p:strVal val="#ppt_y"/>
                                          </p:val>
                                        </p:tav>
                                        <p:tav tm="100000">
                                          <p:val>
                                            <p:strVal val="#ppt_y"/>
                                          </p:val>
                                        </p:tav>
                                      </p:tavLst>
                                    </p:anim>
                                    <p:animEffect transition="in" filter="fade">
                                      <p:cBhvr>
                                        <p:cTn id="11" dur="500"/>
                                        <p:tgtEl>
                                          <p:spTgt spid="6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52400" y="152400"/>
            <a:ext cx="8839200" cy="758952"/>
          </a:xfrm>
          <a:noFill/>
          <a:effectLst>
            <a:softEdge rad="317500"/>
          </a:effectLst>
        </p:spPr>
        <p:txBody>
          <a:bodyPr>
            <a:normAutofit fontScale="90000"/>
          </a:bodyPr>
          <a:lstStyle/>
          <a:p>
            <a:r>
              <a:rPr lang="en-US" sz="700" dirty="0" smtClean="0">
                <a:solidFill>
                  <a:schemeClr val="tx1"/>
                </a:solidFill>
                <a:latin typeface="Cambria" pitchFamily="18" charset="0"/>
              </a:rPr>
              <a:t/>
            </a:r>
            <a:br>
              <a:rPr lang="en-US" sz="700" dirty="0" smtClean="0">
                <a:solidFill>
                  <a:schemeClr val="tx1"/>
                </a:solidFill>
                <a:latin typeface="Cambria" pitchFamily="18" charset="0"/>
              </a:rPr>
            </a:br>
            <a:r>
              <a:rPr lang="en-US" sz="700" dirty="0" smtClean="0">
                <a:solidFill>
                  <a:schemeClr val="tx1"/>
                </a:solidFill>
                <a:latin typeface="Cambria" pitchFamily="18" charset="0"/>
              </a:rPr>
              <a:t/>
            </a:r>
            <a:br>
              <a:rPr lang="en-US" sz="700" dirty="0" smtClean="0">
                <a:solidFill>
                  <a:schemeClr val="tx1"/>
                </a:solidFill>
                <a:latin typeface="Cambria" pitchFamily="18" charset="0"/>
              </a:rPr>
            </a:br>
            <a:r>
              <a:rPr lang="en-US" sz="5300" dirty="0" smtClean="0">
                <a:solidFill>
                  <a:schemeClr val="tx1"/>
                </a:solidFill>
                <a:effectLst>
                  <a:outerShdw blurRad="38100" dist="38100" dir="2700000" algn="tl">
                    <a:srgbClr val="000000">
                      <a:alpha val="43137"/>
                    </a:srgbClr>
                  </a:outerShdw>
                </a:effectLst>
                <a:latin typeface="Cambria" pitchFamily="18" charset="0"/>
              </a:rPr>
              <a:t>Article 8 - Acceptance of Reports</a:t>
            </a:r>
            <a:endParaRPr lang="en-US" sz="5300" dirty="0">
              <a:solidFill>
                <a:schemeClr val="tx1"/>
              </a:solidFill>
              <a:effectLst>
                <a:outerShdw blurRad="38100" dist="38100" dir="2700000" algn="tl">
                  <a:srgbClr val="000000">
                    <a:alpha val="43137"/>
                  </a:srgbClr>
                </a:outerShdw>
              </a:effectLst>
              <a:latin typeface="Cambria" pitchFamily="18" charset="0"/>
            </a:endParaRPr>
          </a:p>
        </p:txBody>
      </p:sp>
      <p:sp>
        <p:nvSpPr>
          <p:cNvPr id="6145" name="Rectangle 1"/>
          <p:cNvSpPr>
            <a:spLocks noChangeArrowheads="1"/>
          </p:cNvSpPr>
          <p:nvPr/>
        </p:nvSpPr>
        <p:spPr bwMode="auto">
          <a:xfrm>
            <a:off x="152400" y="1600200"/>
            <a:ext cx="883920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n-US" sz="2400" dirty="0" smtClean="0">
                <a:latin typeface="Cambria" pitchFamily="18" charset="0"/>
              </a:rPr>
              <a:t>Shall the Timberlane Regional School District accept reports of agents, auditors, and committees as written in the 2013 Annual Report? (MAJORITY VOTE REQUIRED)</a:t>
            </a:r>
            <a:endParaRPr lang="en-US" sz="2400" dirty="0">
              <a:latin typeface="Cambria" pitchFamily="18" charset="0"/>
            </a:endParaRPr>
          </a:p>
        </p:txBody>
      </p:sp>
      <p:sp>
        <p:nvSpPr>
          <p:cNvPr id="15" name="TextBox 14"/>
          <p:cNvSpPr txBox="1"/>
          <p:nvPr/>
        </p:nvSpPr>
        <p:spPr>
          <a:xfrm>
            <a:off x="152400" y="6324600"/>
            <a:ext cx="8839200" cy="369332"/>
          </a:xfrm>
          <a:prstGeom prst="rect">
            <a:avLst/>
          </a:prstGeom>
          <a:noFill/>
        </p:spPr>
        <p:txBody>
          <a:bodyPr wrap="square" rtlCol="0">
            <a:spAutoFit/>
          </a:bodyPr>
          <a:lstStyle/>
          <a:p>
            <a:pPr algn="ctr"/>
            <a:r>
              <a:rPr lang="en-US" dirty="0" smtClean="0">
                <a:solidFill>
                  <a:schemeClr val="bg1"/>
                </a:solidFill>
                <a:latin typeface="Cambria" pitchFamily="18" charset="0"/>
              </a:rPr>
              <a:t>Public Hearing on 2014-15 Proposed Budget with Review of Warrant</a:t>
            </a:r>
            <a:endParaRPr lang="en-US" dirty="0">
              <a:solidFill>
                <a:schemeClr val="bg1"/>
              </a:solidFill>
              <a:latin typeface="Cambria" pitchFamily="18" charset="0"/>
            </a:endParaRPr>
          </a:p>
        </p:txBody>
      </p:sp>
      <p:graphicFrame>
        <p:nvGraphicFramePr>
          <p:cNvPr id="17" name="Object 16"/>
          <p:cNvGraphicFramePr>
            <a:graphicFrameLocks noChangeAspect="1"/>
          </p:cNvGraphicFramePr>
          <p:nvPr/>
        </p:nvGraphicFramePr>
        <p:xfrm>
          <a:off x="4876800" y="2971800"/>
          <a:ext cx="2362200" cy="3057246"/>
        </p:xfrm>
        <a:graphic>
          <a:graphicData uri="http://schemas.openxmlformats.org/presentationml/2006/ole">
            <p:oleObj spid="_x0000_s18433" name="Acrobat Document" r:id="rId3" imgW="5829300" imgH="7543800" progId="AcroExch.Document.7">
              <p:embed/>
            </p:oleObj>
          </a:graphicData>
        </a:graphic>
      </p:graphicFrame>
      <p:graphicFrame>
        <p:nvGraphicFramePr>
          <p:cNvPr id="18" name="Object 17"/>
          <p:cNvGraphicFramePr>
            <a:graphicFrameLocks noChangeAspect="1"/>
          </p:cNvGraphicFramePr>
          <p:nvPr/>
        </p:nvGraphicFramePr>
        <p:xfrm>
          <a:off x="1835945" y="2971800"/>
          <a:ext cx="2355055" cy="3048000"/>
        </p:xfrm>
        <a:graphic>
          <a:graphicData uri="http://schemas.openxmlformats.org/presentationml/2006/ole">
            <p:oleObj spid="_x0000_s18434" name="Acrobat Document" r:id="rId4" imgW="5829300" imgH="7543800" progId="AcroExch.Document.7">
              <p:embed/>
            </p:oleObj>
          </a:graphicData>
        </a:graphic>
      </p:graphicFrame>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withEffect">
                                  <p:stCondLst>
                                    <p:cond delay="0"/>
                                  </p:stCondLst>
                                  <p:childTnLst>
                                    <p:set>
                                      <p:cBhvr>
                                        <p:cTn id="6" dur="1" fill="hold">
                                          <p:stCondLst>
                                            <p:cond delay="0"/>
                                          </p:stCondLst>
                                        </p:cTn>
                                        <p:tgtEl>
                                          <p:spTgt spid="6145"/>
                                        </p:tgtEl>
                                        <p:attrNameLst>
                                          <p:attrName>style.visibility</p:attrName>
                                        </p:attrNameLst>
                                      </p:cBhvr>
                                      <p:to>
                                        <p:strVal val="visible"/>
                                      </p:to>
                                    </p:set>
                                    <p:anim calcmode="lin" valueType="num">
                                      <p:cBhvr>
                                        <p:cTn id="7" dur="500" fill="hold"/>
                                        <p:tgtEl>
                                          <p:spTgt spid="6145"/>
                                        </p:tgtEl>
                                        <p:attrNameLst>
                                          <p:attrName>ppt_w</p:attrName>
                                        </p:attrNameLst>
                                      </p:cBhvr>
                                      <p:tavLst>
                                        <p:tav tm="0">
                                          <p:val>
                                            <p:strVal val="#ppt_w*0.05"/>
                                          </p:val>
                                        </p:tav>
                                        <p:tav tm="100000">
                                          <p:val>
                                            <p:strVal val="#ppt_w"/>
                                          </p:val>
                                        </p:tav>
                                      </p:tavLst>
                                    </p:anim>
                                    <p:anim calcmode="lin" valueType="num">
                                      <p:cBhvr>
                                        <p:cTn id="8" dur="500" fill="hold"/>
                                        <p:tgtEl>
                                          <p:spTgt spid="6145"/>
                                        </p:tgtEl>
                                        <p:attrNameLst>
                                          <p:attrName>ppt_h</p:attrName>
                                        </p:attrNameLst>
                                      </p:cBhvr>
                                      <p:tavLst>
                                        <p:tav tm="0">
                                          <p:val>
                                            <p:strVal val="#ppt_h"/>
                                          </p:val>
                                        </p:tav>
                                        <p:tav tm="100000">
                                          <p:val>
                                            <p:strVal val="#ppt_h"/>
                                          </p:val>
                                        </p:tav>
                                      </p:tavLst>
                                    </p:anim>
                                    <p:anim calcmode="lin" valueType="num">
                                      <p:cBhvr>
                                        <p:cTn id="9" dur="500" fill="hold"/>
                                        <p:tgtEl>
                                          <p:spTgt spid="6145"/>
                                        </p:tgtEl>
                                        <p:attrNameLst>
                                          <p:attrName>ppt_x</p:attrName>
                                        </p:attrNameLst>
                                      </p:cBhvr>
                                      <p:tavLst>
                                        <p:tav tm="0">
                                          <p:val>
                                            <p:strVal val="#ppt_x-.2"/>
                                          </p:val>
                                        </p:tav>
                                        <p:tav tm="100000">
                                          <p:val>
                                            <p:strVal val="#ppt_x"/>
                                          </p:val>
                                        </p:tav>
                                      </p:tavLst>
                                    </p:anim>
                                    <p:anim calcmode="lin" valueType="num">
                                      <p:cBhvr>
                                        <p:cTn id="10" dur="500" fill="hold"/>
                                        <p:tgtEl>
                                          <p:spTgt spid="6145"/>
                                        </p:tgtEl>
                                        <p:attrNameLst>
                                          <p:attrName>ppt_y</p:attrName>
                                        </p:attrNameLst>
                                      </p:cBhvr>
                                      <p:tavLst>
                                        <p:tav tm="0">
                                          <p:val>
                                            <p:strVal val="#ppt_y"/>
                                          </p:val>
                                        </p:tav>
                                        <p:tav tm="100000">
                                          <p:val>
                                            <p:strVal val="#ppt_y"/>
                                          </p:val>
                                        </p:tav>
                                      </p:tavLst>
                                    </p:anim>
                                    <p:animEffect transition="in" filter="fade">
                                      <p:cBhvr>
                                        <p:cTn id="11" dur="500"/>
                                        <p:tgtEl>
                                          <p:spTgt spid="6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a:xfrm>
            <a:off x="0" y="152400"/>
            <a:ext cx="9144000" cy="1905000"/>
          </a:xfrm>
          <a:noFill/>
          <a:effectLst>
            <a:softEdge rad="317500"/>
          </a:effectLst>
        </p:spPr>
        <p:txBody>
          <a:bodyPr>
            <a:normAutofit fontScale="90000"/>
          </a:bodyPr>
          <a:lstStyle/>
          <a:p>
            <a:r>
              <a:rPr lang="en-US" sz="700" dirty="0" smtClean="0">
                <a:solidFill>
                  <a:schemeClr val="tx1"/>
                </a:solidFill>
                <a:latin typeface="Cambria" pitchFamily="18" charset="0"/>
              </a:rPr>
              <a:t/>
            </a:r>
            <a:br>
              <a:rPr lang="en-US" sz="700" dirty="0" smtClean="0">
                <a:solidFill>
                  <a:schemeClr val="tx1"/>
                </a:solidFill>
                <a:latin typeface="Cambria" pitchFamily="18" charset="0"/>
              </a:rPr>
            </a:br>
            <a:r>
              <a:rPr lang="en-US" sz="700" dirty="0" smtClean="0">
                <a:solidFill>
                  <a:schemeClr val="tx1"/>
                </a:solidFill>
                <a:latin typeface="Cambria" pitchFamily="18" charset="0"/>
              </a:rPr>
              <a:t/>
            </a:r>
            <a:br>
              <a:rPr lang="en-US" sz="700" dirty="0" smtClean="0">
                <a:solidFill>
                  <a:schemeClr val="tx1"/>
                </a:solidFill>
                <a:latin typeface="Cambria" pitchFamily="18" charset="0"/>
              </a:rPr>
            </a:br>
            <a:r>
              <a:rPr lang="en-US" sz="4900" dirty="0" smtClean="0">
                <a:solidFill>
                  <a:schemeClr val="tx1"/>
                </a:solidFill>
                <a:effectLst>
                  <a:outerShdw blurRad="38100" dist="38100" dir="2700000" algn="tl">
                    <a:srgbClr val="000000">
                      <a:alpha val="43137"/>
                    </a:srgbClr>
                  </a:outerShdw>
                </a:effectLst>
                <a:latin typeface="Cambria" pitchFamily="18" charset="0"/>
              </a:rPr>
              <a:t>Article 9- Rescind SAU Budget on Warrant Petition by Julie Knight et al</a:t>
            </a:r>
            <a:endParaRPr lang="en-US" sz="4900" dirty="0">
              <a:solidFill>
                <a:schemeClr val="tx1"/>
              </a:solidFill>
              <a:effectLst>
                <a:outerShdw blurRad="38100" dist="38100" dir="2700000" algn="tl">
                  <a:srgbClr val="000000">
                    <a:alpha val="43137"/>
                  </a:srgbClr>
                </a:outerShdw>
              </a:effectLst>
              <a:latin typeface="Cambria" pitchFamily="18" charset="0"/>
            </a:endParaRPr>
          </a:p>
        </p:txBody>
      </p:sp>
      <p:sp>
        <p:nvSpPr>
          <p:cNvPr id="6145" name="Rectangle 1"/>
          <p:cNvSpPr>
            <a:spLocks noChangeArrowheads="1"/>
          </p:cNvSpPr>
          <p:nvPr/>
        </p:nvSpPr>
        <p:spPr bwMode="auto">
          <a:xfrm>
            <a:off x="152400" y="2656344"/>
            <a:ext cx="8839200"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n-US" sz="2400" dirty="0" smtClean="0">
                <a:latin typeface="Cambria" pitchFamily="18" charset="0"/>
              </a:rPr>
              <a:t>Shall the voters of the Timberlane Regional School District within School Administrative Unit Number 55 rescind the adoption of RSA 194-C:9-b, relative to the alternative school administrative unit budget adoption procedure, and adopt the provisions of RSA 194-C:9 as the method for governing the adoption of the school administrative unit budget?  (MAJORITY VOTE OF BOTH DISTRICTS REQUIRED)</a:t>
            </a:r>
          </a:p>
        </p:txBody>
      </p:sp>
      <p:sp>
        <p:nvSpPr>
          <p:cNvPr id="15" name="TextBox 14"/>
          <p:cNvSpPr txBox="1"/>
          <p:nvPr/>
        </p:nvSpPr>
        <p:spPr>
          <a:xfrm>
            <a:off x="152400" y="6324600"/>
            <a:ext cx="8839200" cy="369332"/>
          </a:xfrm>
          <a:prstGeom prst="rect">
            <a:avLst/>
          </a:prstGeom>
          <a:noFill/>
        </p:spPr>
        <p:txBody>
          <a:bodyPr wrap="square" rtlCol="0">
            <a:spAutoFit/>
          </a:bodyPr>
          <a:lstStyle/>
          <a:p>
            <a:pPr algn="ctr"/>
            <a:r>
              <a:rPr lang="en-US" dirty="0" smtClean="0">
                <a:solidFill>
                  <a:schemeClr val="bg1"/>
                </a:solidFill>
                <a:latin typeface="Cambria" pitchFamily="18" charset="0"/>
              </a:rPr>
              <a:t>Public Hearing on 2014-15 Proposed Budget with Review of Warrant</a:t>
            </a:r>
            <a:endParaRPr lang="en-US" dirty="0">
              <a:solidFill>
                <a:schemeClr val="bg1"/>
              </a:solidFill>
              <a:latin typeface="Cambria" pitchFamily="18" charset="0"/>
            </a:endParaRPr>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withEffect">
                                  <p:stCondLst>
                                    <p:cond delay="0"/>
                                  </p:stCondLst>
                                  <p:childTnLst>
                                    <p:set>
                                      <p:cBhvr>
                                        <p:cTn id="6" dur="1" fill="hold">
                                          <p:stCondLst>
                                            <p:cond delay="0"/>
                                          </p:stCondLst>
                                        </p:cTn>
                                        <p:tgtEl>
                                          <p:spTgt spid="6145"/>
                                        </p:tgtEl>
                                        <p:attrNameLst>
                                          <p:attrName>style.visibility</p:attrName>
                                        </p:attrNameLst>
                                      </p:cBhvr>
                                      <p:to>
                                        <p:strVal val="visible"/>
                                      </p:to>
                                    </p:set>
                                    <p:anim calcmode="lin" valueType="num">
                                      <p:cBhvr>
                                        <p:cTn id="7" dur="500" fill="hold"/>
                                        <p:tgtEl>
                                          <p:spTgt spid="6145"/>
                                        </p:tgtEl>
                                        <p:attrNameLst>
                                          <p:attrName>ppt_w</p:attrName>
                                        </p:attrNameLst>
                                      </p:cBhvr>
                                      <p:tavLst>
                                        <p:tav tm="0">
                                          <p:val>
                                            <p:strVal val="#ppt_w*0.05"/>
                                          </p:val>
                                        </p:tav>
                                        <p:tav tm="100000">
                                          <p:val>
                                            <p:strVal val="#ppt_w"/>
                                          </p:val>
                                        </p:tav>
                                      </p:tavLst>
                                    </p:anim>
                                    <p:anim calcmode="lin" valueType="num">
                                      <p:cBhvr>
                                        <p:cTn id="8" dur="500" fill="hold"/>
                                        <p:tgtEl>
                                          <p:spTgt spid="6145"/>
                                        </p:tgtEl>
                                        <p:attrNameLst>
                                          <p:attrName>ppt_h</p:attrName>
                                        </p:attrNameLst>
                                      </p:cBhvr>
                                      <p:tavLst>
                                        <p:tav tm="0">
                                          <p:val>
                                            <p:strVal val="#ppt_h"/>
                                          </p:val>
                                        </p:tav>
                                        <p:tav tm="100000">
                                          <p:val>
                                            <p:strVal val="#ppt_h"/>
                                          </p:val>
                                        </p:tav>
                                      </p:tavLst>
                                    </p:anim>
                                    <p:anim calcmode="lin" valueType="num">
                                      <p:cBhvr>
                                        <p:cTn id="9" dur="500" fill="hold"/>
                                        <p:tgtEl>
                                          <p:spTgt spid="6145"/>
                                        </p:tgtEl>
                                        <p:attrNameLst>
                                          <p:attrName>ppt_x</p:attrName>
                                        </p:attrNameLst>
                                      </p:cBhvr>
                                      <p:tavLst>
                                        <p:tav tm="0">
                                          <p:val>
                                            <p:strVal val="#ppt_x-.2"/>
                                          </p:val>
                                        </p:tav>
                                        <p:tav tm="100000">
                                          <p:val>
                                            <p:strVal val="#ppt_x"/>
                                          </p:val>
                                        </p:tav>
                                      </p:tavLst>
                                    </p:anim>
                                    <p:anim calcmode="lin" valueType="num">
                                      <p:cBhvr>
                                        <p:cTn id="10" dur="500" fill="hold"/>
                                        <p:tgtEl>
                                          <p:spTgt spid="6145"/>
                                        </p:tgtEl>
                                        <p:attrNameLst>
                                          <p:attrName>ppt_y</p:attrName>
                                        </p:attrNameLst>
                                      </p:cBhvr>
                                      <p:tavLst>
                                        <p:tav tm="0">
                                          <p:val>
                                            <p:strVal val="#ppt_y"/>
                                          </p:val>
                                        </p:tav>
                                        <p:tav tm="100000">
                                          <p:val>
                                            <p:strVal val="#ppt_y"/>
                                          </p:val>
                                        </p:tav>
                                      </p:tavLst>
                                    </p:anim>
                                    <p:animEffect transition="in" filter="fade">
                                      <p:cBhvr>
                                        <p:cTn id="11" dur="500"/>
                                        <p:tgtEl>
                                          <p:spTgt spid="6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Grp="1" noChangeArrowheads="1"/>
          </p:cNvSpPr>
          <p:nvPr>
            <p:ph type="title"/>
          </p:nvPr>
        </p:nvSpPr>
        <p:spPr>
          <a:xfrm>
            <a:off x="152400" y="4346448"/>
            <a:ext cx="8839200" cy="758952"/>
          </a:xfrm>
          <a:noFill/>
          <a:effectLst>
            <a:softEdge rad="635000"/>
          </a:effectLst>
        </p:spPr>
        <p:txBody>
          <a:bodyPr>
            <a:normAutofit fontScale="90000"/>
          </a:bodyPr>
          <a:lstStyle/>
          <a:p>
            <a:pPr algn="ctr" eaLnBrk="1" hangingPunct="1">
              <a:defRPr/>
            </a:pPr>
            <a:r>
              <a:rPr lang="en-US" sz="800" b="1" dirty="0" smtClean="0">
                <a:solidFill>
                  <a:schemeClr val="tx1"/>
                </a:solidFill>
                <a:latin typeface="+mn-lt"/>
              </a:rPr>
              <a:t/>
            </a:r>
            <a:br>
              <a:rPr lang="en-US" sz="800" b="1" dirty="0" smtClean="0">
                <a:solidFill>
                  <a:schemeClr val="tx1"/>
                </a:solidFill>
                <a:latin typeface="+mn-lt"/>
              </a:rPr>
            </a:br>
            <a:r>
              <a:rPr lang="en-US" sz="800" b="1" dirty="0" smtClean="0">
                <a:solidFill>
                  <a:schemeClr val="tx1"/>
                </a:solidFill>
                <a:latin typeface="+mn-lt"/>
              </a:rPr>
              <a:t/>
            </a:r>
            <a:br>
              <a:rPr lang="en-US" sz="800" b="1" dirty="0" smtClean="0">
                <a:solidFill>
                  <a:schemeClr val="tx1"/>
                </a:solidFill>
                <a:latin typeface="+mn-lt"/>
              </a:rPr>
            </a:br>
            <a:r>
              <a:rPr lang="en-US" sz="800" b="1" dirty="0" smtClean="0">
                <a:solidFill>
                  <a:schemeClr val="tx1"/>
                </a:solidFill>
                <a:latin typeface="+mn-lt"/>
              </a:rPr>
              <a:t/>
            </a:r>
            <a:br>
              <a:rPr lang="en-US" sz="800" b="1" dirty="0" smtClean="0">
                <a:solidFill>
                  <a:schemeClr val="tx1"/>
                </a:solidFill>
                <a:latin typeface="+mn-lt"/>
              </a:rPr>
            </a:br>
            <a:r>
              <a:rPr lang="en-US" sz="800" b="1" dirty="0" smtClean="0">
                <a:solidFill>
                  <a:schemeClr val="tx1"/>
                </a:solidFill>
                <a:latin typeface="+mn-lt"/>
              </a:rPr>
              <a:t/>
            </a:r>
            <a:br>
              <a:rPr lang="en-US" sz="800" b="1" dirty="0" smtClean="0">
                <a:solidFill>
                  <a:schemeClr val="tx1"/>
                </a:solidFill>
                <a:latin typeface="+mn-lt"/>
              </a:rPr>
            </a:br>
            <a:r>
              <a:rPr lang="en-US" dirty="0" smtClean="0">
                <a:solidFill>
                  <a:schemeClr val="tx1"/>
                </a:solidFill>
                <a:latin typeface="+mn-lt"/>
              </a:rPr>
              <a:t/>
            </a:r>
            <a:br>
              <a:rPr lang="en-US" dirty="0" smtClean="0">
                <a:solidFill>
                  <a:schemeClr val="tx1"/>
                </a:solidFill>
                <a:latin typeface="+mn-lt"/>
              </a:rPr>
            </a:br>
            <a:r>
              <a:rPr lang="en-US" sz="5300" dirty="0" smtClean="0">
                <a:solidFill>
                  <a:schemeClr val="tx1"/>
                </a:solidFill>
                <a:latin typeface="Cambria" pitchFamily="18" charset="0"/>
              </a:rPr>
              <a:t>Thursday, February 6, 2014</a:t>
            </a:r>
            <a:r>
              <a:rPr lang="en-US" sz="3600" dirty="0" smtClean="0">
                <a:solidFill>
                  <a:schemeClr val="tx1"/>
                </a:solidFill>
                <a:latin typeface="+mn-lt"/>
              </a:rPr>
              <a:t/>
            </a:r>
            <a:br>
              <a:rPr lang="en-US" sz="3600" dirty="0" smtClean="0">
                <a:solidFill>
                  <a:schemeClr val="tx1"/>
                </a:solidFill>
                <a:latin typeface="+mn-lt"/>
              </a:rPr>
            </a:br>
            <a:r>
              <a:rPr lang="en-US" sz="4900" dirty="0" smtClean="0">
                <a:solidFill>
                  <a:schemeClr val="tx1"/>
                </a:solidFill>
                <a:latin typeface="+mn-lt"/>
              </a:rPr>
              <a:t>7:00 pm </a:t>
            </a:r>
            <a:br>
              <a:rPr lang="en-US" sz="4900" dirty="0" smtClean="0">
                <a:solidFill>
                  <a:schemeClr val="tx1"/>
                </a:solidFill>
                <a:latin typeface="+mn-lt"/>
              </a:rPr>
            </a:br>
            <a:r>
              <a:rPr lang="en-US" sz="4900" dirty="0" smtClean="0">
                <a:solidFill>
                  <a:schemeClr val="tx1"/>
                </a:solidFill>
                <a:latin typeface="+mn-lt"/>
              </a:rPr>
              <a:t>at the Performing Arts Center</a:t>
            </a:r>
            <a:r>
              <a:rPr lang="en-US" sz="4900" b="1" dirty="0" smtClean="0">
                <a:solidFill>
                  <a:schemeClr val="tx1"/>
                </a:solidFill>
              </a:rPr>
              <a:t/>
            </a:r>
            <a:br>
              <a:rPr lang="en-US" sz="4900" b="1" dirty="0" smtClean="0">
                <a:solidFill>
                  <a:schemeClr val="tx1"/>
                </a:solidFill>
              </a:rPr>
            </a:br>
            <a:endParaRPr lang="en-US" sz="4900" b="1" dirty="0" smtClean="0">
              <a:solidFill>
                <a:schemeClr val="tx1"/>
              </a:solidFill>
              <a:latin typeface="+mn-lt"/>
            </a:endParaRPr>
          </a:p>
        </p:txBody>
      </p:sp>
      <p:sp>
        <p:nvSpPr>
          <p:cNvPr id="4" name="Rectangle 3"/>
          <p:cNvSpPr/>
          <p:nvPr/>
        </p:nvSpPr>
        <p:spPr>
          <a:xfrm>
            <a:off x="152400" y="143470"/>
            <a:ext cx="8839199" cy="923330"/>
          </a:xfrm>
          <a:prstGeom prst="rect">
            <a:avLst/>
          </a:prstGeom>
        </p:spPr>
        <p:txBody>
          <a:bodyPr wrap="square">
            <a:spAutoFit/>
          </a:bodyPr>
          <a:lstStyle/>
          <a:p>
            <a:pPr marL="274320" lvl="0" indent="-274320" algn="ctr" fontAlgn="auto">
              <a:spcBef>
                <a:spcPct val="20000"/>
              </a:spcBef>
              <a:spcAft>
                <a:spcPts val="0"/>
              </a:spcAft>
              <a:buClr>
                <a:srgbClr val="D16349"/>
              </a:buClr>
              <a:buSzPct val="85000"/>
            </a:pPr>
            <a:r>
              <a:rPr lang="en-US" sz="5400" dirty="0" smtClean="0">
                <a:solidFill>
                  <a:prstClr val="black"/>
                </a:solidFill>
                <a:effectLst>
                  <a:outerShdw blurRad="38100" dist="38100" dir="2700000" algn="tl">
                    <a:srgbClr val="000000">
                      <a:alpha val="43137"/>
                    </a:srgbClr>
                  </a:outerShdw>
                </a:effectLst>
                <a:latin typeface="Cambria" pitchFamily="18" charset="0"/>
              </a:rPr>
              <a:t>Deliberative Session</a:t>
            </a:r>
            <a:endParaRPr lang="en-US" sz="5400" dirty="0">
              <a:solidFill>
                <a:prstClr val="black"/>
              </a:solidFill>
              <a:effectLst>
                <a:outerShdw blurRad="38100" dist="38100" dir="2700000" algn="tl">
                  <a:srgbClr val="000000">
                    <a:alpha val="43137"/>
                  </a:srgbClr>
                </a:outerShdw>
              </a:effectLst>
              <a:latin typeface="Cambria" pitchFamily="18" charset="0"/>
            </a:endParaRPr>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childTnLst>
                                    <p:set>
                                      <p:cBhvr>
                                        <p:cTn id="6" dur="1" fill="hold">
                                          <p:stCondLst>
                                            <p:cond delay="0"/>
                                          </p:stCondLst>
                                        </p:cTn>
                                        <p:tgtEl>
                                          <p:spTgt spid="13314"/>
                                        </p:tgtEl>
                                        <p:attrNameLst>
                                          <p:attrName>style.visibility</p:attrName>
                                        </p:attrNameLst>
                                      </p:cBhvr>
                                      <p:to>
                                        <p:strVal val="visible"/>
                                      </p:to>
                                    </p:set>
                                    <p:anim calcmode="lin" valueType="num">
                                      <p:cBhvr>
                                        <p:cTn id="7" dur="1000" fill="hold"/>
                                        <p:tgtEl>
                                          <p:spTgt spid="13314"/>
                                        </p:tgtEl>
                                        <p:attrNameLst>
                                          <p:attrName>ppt_w</p:attrName>
                                        </p:attrNameLst>
                                      </p:cBhvr>
                                      <p:tavLst>
                                        <p:tav tm="0">
                                          <p:val>
                                            <p:fltVal val="0"/>
                                          </p:val>
                                        </p:tav>
                                        <p:tav tm="100000">
                                          <p:val>
                                            <p:strVal val="#ppt_w"/>
                                          </p:val>
                                        </p:tav>
                                      </p:tavLst>
                                    </p:anim>
                                    <p:anim calcmode="lin" valueType="num">
                                      <p:cBhvr>
                                        <p:cTn id="8" dur="1000" fill="hold"/>
                                        <p:tgtEl>
                                          <p:spTgt spid="13314"/>
                                        </p:tgtEl>
                                        <p:attrNameLst>
                                          <p:attrName>ppt_h</p:attrName>
                                        </p:attrNameLst>
                                      </p:cBhvr>
                                      <p:tavLst>
                                        <p:tav tm="0">
                                          <p:val>
                                            <p:fltVal val="0"/>
                                          </p:val>
                                        </p:tav>
                                        <p:tav tm="100000">
                                          <p:val>
                                            <p:strVal val="#ppt_h"/>
                                          </p:val>
                                        </p:tav>
                                      </p:tavLst>
                                    </p:anim>
                                    <p:anim calcmode="lin" valueType="num">
                                      <p:cBhvr>
                                        <p:cTn id="9" dur="1000" fill="hold"/>
                                        <p:tgtEl>
                                          <p:spTgt spid="1331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331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ullseye with kids &amp; arrow.jpg"/>
          <p:cNvPicPr>
            <a:picLocks noChangeAspect="1"/>
          </p:cNvPicPr>
          <p:nvPr/>
        </p:nvPicPr>
        <p:blipFill>
          <a:blip r:embed="rId2" cstate="print"/>
          <a:srcRect l="10065" r="9412" b="40000"/>
          <a:stretch>
            <a:fillRect/>
          </a:stretch>
        </p:blipFill>
        <p:spPr>
          <a:xfrm>
            <a:off x="1546578" y="533400"/>
            <a:ext cx="5768622" cy="5562600"/>
          </a:xfrm>
          <a:prstGeom prst="rect">
            <a:avLst/>
          </a:prstGeom>
        </p:spPr>
      </p:pic>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52400" y="152400"/>
            <a:ext cx="8839200" cy="914400"/>
          </a:xfrm>
        </p:spPr>
        <p:txBody>
          <a:bodyPr/>
          <a:lstStyle/>
          <a:p>
            <a:pPr eaLnBrk="1" hangingPunct="1">
              <a:defRPr/>
            </a:pPr>
            <a:r>
              <a:rPr lang="en-US" sz="4800" dirty="0" smtClean="0">
                <a:solidFill>
                  <a:schemeClr val="tx1"/>
                </a:solidFill>
                <a:effectLst>
                  <a:outerShdw blurRad="38100" dist="38100" dir="2700000" algn="tl">
                    <a:srgbClr val="000000">
                      <a:alpha val="43137"/>
                    </a:srgbClr>
                  </a:outerShdw>
                </a:effectLst>
                <a:latin typeface="Cambria" pitchFamily="18" charset="0"/>
              </a:rPr>
              <a:t>Budget Considerations</a:t>
            </a:r>
            <a:endParaRPr lang="en-US" sz="4800" dirty="0" smtClean="0">
              <a:solidFill>
                <a:schemeClr val="tx1"/>
              </a:solidFill>
              <a:effectLst>
                <a:outerShdw blurRad="38100" dist="38100" dir="2700000" algn="tl">
                  <a:srgbClr val="000000">
                    <a:alpha val="43137"/>
                  </a:srgbClr>
                </a:outerShdw>
              </a:effectLst>
              <a:latin typeface="Cambria" pitchFamily="18" charset="0"/>
            </a:endParaRPr>
          </a:p>
        </p:txBody>
      </p:sp>
      <p:sp>
        <p:nvSpPr>
          <p:cNvPr id="11" name="TextBox 10"/>
          <p:cNvSpPr txBox="1"/>
          <p:nvPr/>
        </p:nvSpPr>
        <p:spPr>
          <a:xfrm>
            <a:off x="152400" y="6324600"/>
            <a:ext cx="8839200" cy="369332"/>
          </a:xfrm>
          <a:prstGeom prst="rect">
            <a:avLst/>
          </a:prstGeom>
          <a:noFill/>
        </p:spPr>
        <p:txBody>
          <a:bodyPr wrap="square" rtlCol="0">
            <a:spAutoFit/>
          </a:bodyPr>
          <a:lstStyle/>
          <a:p>
            <a:pPr algn="ctr"/>
            <a:r>
              <a:rPr lang="en-US" dirty="0" smtClean="0">
                <a:solidFill>
                  <a:schemeClr val="bg1"/>
                </a:solidFill>
                <a:latin typeface="Cambria" pitchFamily="18" charset="0"/>
              </a:rPr>
              <a:t>Public Hearing on 2014-15 Proposed Budget with Review of Warrant</a:t>
            </a:r>
            <a:endParaRPr lang="en-US" dirty="0">
              <a:solidFill>
                <a:schemeClr val="bg1"/>
              </a:solidFill>
              <a:latin typeface="Cambria" pitchFamily="18" charset="0"/>
            </a:endParaRPr>
          </a:p>
        </p:txBody>
      </p:sp>
      <p:pic>
        <p:nvPicPr>
          <p:cNvPr id="7" name="Picture 6" descr="bullseye 2.jpg"/>
          <p:cNvPicPr>
            <a:picLocks noChangeAspect="1"/>
          </p:cNvPicPr>
          <p:nvPr/>
        </p:nvPicPr>
        <p:blipFill>
          <a:blip r:embed="rId2" cstate="print"/>
          <a:srcRect l="13076" r="10500"/>
          <a:stretch>
            <a:fillRect/>
          </a:stretch>
        </p:blipFill>
        <p:spPr>
          <a:xfrm>
            <a:off x="2485813" y="1828800"/>
            <a:ext cx="4219787" cy="4267200"/>
          </a:xfrm>
          <a:prstGeom prst="rect">
            <a:avLst/>
          </a:prstGeom>
        </p:spPr>
      </p:pic>
      <p:sp>
        <p:nvSpPr>
          <p:cNvPr id="8" name="TextBox 7"/>
          <p:cNvSpPr txBox="1"/>
          <p:nvPr/>
        </p:nvSpPr>
        <p:spPr>
          <a:xfrm>
            <a:off x="990600" y="3200400"/>
            <a:ext cx="1143000" cy="369332"/>
          </a:xfrm>
          <a:prstGeom prst="rect">
            <a:avLst/>
          </a:prstGeom>
          <a:noFill/>
        </p:spPr>
        <p:txBody>
          <a:bodyPr wrap="square" rtlCol="0">
            <a:spAutoFit/>
          </a:bodyPr>
          <a:lstStyle/>
          <a:p>
            <a:r>
              <a:rPr lang="en-US" b="1" dirty="0" smtClean="0">
                <a:latin typeface="Cambria" pitchFamily="18" charset="0"/>
              </a:rPr>
              <a:t>Students</a:t>
            </a:r>
            <a:endParaRPr lang="en-US" b="1" dirty="0">
              <a:latin typeface="Cambria" pitchFamily="18" charset="0"/>
            </a:endParaRPr>
          </a:p>
        </p:txBody>
      </p:sp>
      <p:pic>
        <p:nvPicPr>
          <p:cNvPr id="10" name="Picture 9" descr="imagesCAB30WZ5.jpg"/>
          <p:cNvPicPr>
            <a:picLocks noChangeAspect="1"/>
          </p:cNvPicPr>
          <p:nvPr/>
        </p:nvPicPr>
        <p:blipFill>
          <a:blip r:embed="rId3" cstate="print"/>
          <a:srcRect b="16221"/>
          <a:stretch>
            <a:fillRect/>
          </a:stretch>
        </p:blipFill>
        <p:spPr>
          <a:xfrm>
            <a:off x="914400" y="1828800"/>
            <a:ext cx="1228724" cy="1379622"/>
          </a:xfrm>
          <a:prstGeom prst="rect">
            <a:avLst/>
          </a:prstGeom>
        </p:spPr>
      </p:pic>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style.rotation</p:attrName>
                                        </p:attrNameLst>
                                      </p:cBhvr>
                                      <p:tavLst>
                                        <p:tav tm="0">
                                          <p:val>
                                            <p:fltVal val="720"/>
                                          </p:val>
                                        </p:tav>
                                        <p:tav tm="100000">
                                          <p:val>
                                            <p:fltVal val="0"/>
                                          </p:val>
                                        </p:tav>
                                      </p:tavLst>
                                    </p:anim>
                                    <p:anim calcmode="lin" valueType="num">
                                      <p:cBhvr>
                                        <p:cTn id="9" dur="1000" fill="hold"/>
                                        <p:tgtEl>
                                          <p:spTgt spid="7"/>
                                        </p:tgtEl>
                                        <p:attrNameLst>
                                          <p:attrName>ppt_h</p:attrName>
                                        </p:attrNameLst>
                                      </p:cBhvr>
                                      <p:tavLst>
                                        <p:tav tm="0">
                                          <p:val>
                                            <p:fltVal val="0"/>
                                          </p:val>
                                        </p:tav>
                                        <p:tav tm="100000">
                                          <p:val>
                                            <p:strVal val="#ppt_h"/>
                                          </p:val>
                                        </p:tav>
                                      </p:tavLst>
                                    </p:anim>
                                    <p:anim calcmode="lin" valueType="num">
                                      <p:cBhvr>
                                        <p:cTn id="10" dur="1000" fill="hold"/>
                                        <p:tgtEl>
                                          <p:spTgt spid="7"/>
                                        </p:tgtEl>
                                        <p:attrNameLst>
                                          <p:attrName>ppt_w</p:attrName>
                                        </p:attrNameLst>
                                      </p:cBhvr>
                                      <p:tavLst>
                                        <p:tav tm="0">
                                          <p:val>
                                            <p:fltVal val="0"/>
                                          </p:val>
                                        </p:tav>
                                        <p:tav tm="100000">
                                          <p:val>
                                            <p:strVal val="#ppt_w"/>
                                          </p:val>
                                        </p:tav>
                                      </p:tavLst>
                                    </p:anim>
                                  </p:childTnLst>
                                </p:cTn>
                              </p:par>
                            </p:childTnLst>
                          </p:cTn>
                        </p:par>
                        <p:par>
                          <p:cTn id="11" fill="hold">
                            <p:stCondLst>
                              <p:cond delay="1000"/>
                            </p:stCondLst>
                            <p:childTnLst>
                              <p:par>
                                <p:cTn id="12" presetID="15" presetClass="entr" presetSubtype="0" fill="hold"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1000" fill="hold"/>
                                        <p:tgtEl>
                                          <p:spTgt spid="10"/>
                                        </p:tgtEl>
                                        <p:attrNameLst>
                                          <p:attrName>ppt_w</p:attrName>
                                        </p:attrNameLst>
                                      </p:cBhvr>
                                      <p:tavLst>
                                        <p:tav tm="0">
                                          <p:val>
                                            <p:fltVal val="0"/>
                                          </p:val>
                                        </p:tav>
                                        <p:tav tm="100000">
                                          <p:val>
                                            <p:strVal val="#ppt_w"/>
                                          </p:val>
                                        </p:tav>
                                      </p:tavLst>
                                    </p:anim>
                                    <p:anim calcmode="lin" valueType="num">
                                      <p:cBhvr>
                                        <p:cTn id="15" dur="1000" fill="hold"/>
                                        <p:tgtEl>
                                          <p:spTgt spid="10"/>
                                        </p:tgtEl>
                                        <p:attrNameLst>
                                          <p:attrName>ppt_h</p:attrName>
                                        </p:attrNameLst>
                                      </p:cBhvr>
                                      <p:tavLst>
                                        <p:tav tm="0">
                                          <p:val>
                                            <p:fltVal val="0"/>
                                          </p:val>
                                        </p:tav>
                                        <p:tav tm="100000">
                                          <p:val>
                                            <p:strVal val="#ppt_h"/>
                                          </p:val>
                                        </p:tav>
                                      </p:tavLst>
                                    </p:anim>
                                    <p:anim calcmode="lin" valueType="num">
                                      <p:cBhvr>
                                        <p:cTn id="16"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10"/>
                                        </p:tgtEl>
                                        <p:attrNameLst>
                                          <p:attrName>ppt_y</p:attrName>
                                        </p:attrNameLst>
                                      </p:cBhvr>
                                      <p:tavLst>
                                        <p:tav tm="0" fmla="#ppt_y+(sin(-2*pi*(1-$))*-#ppt_x+cos(-2*pi*(1-$))*(1-#ppt_y))*(1-$)">
                                          <p:val>
                                            <p:fltVal val="0"/>
                                          </p:val>
                                        </p:tav>
                                        <p:tav tm="100000">
                                          <p:val>
                                            <p:fltVal val="1"/>
                                          </p:val>
                                        </p:tav>
                                      </p:tavLst>
                                    </p:anim>
                                  </p:childTnLst>
                                </p:cTn>
                              </p:par>
                              <p:par>
                                <p:cTn id="18" presetID="15"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1000" fill="hold"/>
                                        <p:tgtEl>
                                          <p:spTgt spid="8"/>
                                        </p:tgtEl>
                                        <p:attrNameLst>
                                          <p:attrName>ppt_w</p:attrName>
                                        </p:attrNameLst>
                                      </p:cBhvr>
                                      <p:tavLst>
                                        <p:tav tm="0">
                                          <p:val>
                                            <p:fltVal val="0"/>
                                          </p:val>
                                        </p:tav>
                                        <p:tav tm="100000">
                                          <p:val>
                                            <p:strVal val="#ppt_w"/>
                                          </p:val>
                                        </p:tav>
                                      </p:tavLst>
                                    </p:anim>
                                    <p:anim calcmode="lin" valueType="num">
                                      <p:cBhvr>
                                        <p:cTn id="21" dur="1000" fill="hold"/>
                                        <p:tgtEl>
                                          <p:spTgt spid="8"/>
                                        </p:tgtEl>
                                        <p:attrNameLst>
                                          <p:attrName>ppt_h</p:attrName>
                                        </p:attrNameLst>
                                      </p:cBhvr>
                                      <p:tavLst>
                                        <p:tav tm="0">
                                          <p:val>
                                            <p:fltVal val="0"/>
                                          </p:val>
                                        </p:tav>
                                        <p:tav tm="100000">
                                          <p:val>
                                            <p:strVal val="#ppt_h"/>
                                          </p:val>
                                        </p:tav>
                                      </p:tavLst>
                                    </p:anim>
                                    <p:anim calcmode="lin" valueType="num">
                                      <p:cBhvr>
                                        <p:cTn id="2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52400" y="152400"/>
            <a:ext cx="8839200" cy="914400"/>
          </a:xfrm>
        </p:spPr>
        <p:txBody>
          <a:bodyPr/>
          <a:lstStyle/>
          <a:p>
            <a:pPr eaLnBrk="1" hangingPunct="1">
              <a:defRPr/>
            </a:pPr>
            <a:r>
              <a:rPr lang="en-US" sz="4800" dirty="0" smtClean="0">
                <a:solidFill>
                  <a:schemeClr val="tx1"/>
                </a:solidFill>
                <a:effectLst>
                  <a:outerShdw blurRad="38100" dist="38100" dir="2700000" algn="tl">
                    <a:srgbClr val="000000">
                      <a:alpha val="43137"/>
                    </a:srgbClr>
                  </a:outerShdw>
                </a:effectLst>
                <a:latin typeface="Cambria" pitchFamily="18" charset="0"/>
              </a:rPr>
              <a:t>Inside Out or Outside In?</a:t>
            </a:r>
            <a:endParaRPr lang="en-US" sz="4800" dirty="0" smtClean="0">
              <a:solidFill>
                <a:schemeClr val="tx1"/>
              </a:solidFill>
              <a:effectLst>
                <a:outerShdw blurRad="38100" dist="38100" dir="2700000" algn="tl">
                  <a:srgbClr val="000000">
                    <a:alpha val="43137"/>
                  </a:srgbClr>
                </a:outerShdw>
              </a:effectLst>
              <a:latin typeface="Cambria" pitchFamily="18" charset="0"/>
            </a:endParaRPr>
          </a:p>
        </p:txBody>
      </p:sp>
      <p:sp>
        <p:nvSpPr>
          <p:cNvPr id="11" name="TextBox 10"/>
          <p:cNvSpPr txBox="1"/>
          <p:nvPr/>
        </p:nvSpPr>
        <p:spPr>
          <a:xfrm>
            <a:off x="152400" y="6324600"/>
            <a:ext cx="8839200" cy="369332"/>
          </a:xfrm>
          <a:prstGeom prst="rect">
            <a:avLst/>
          </a:prstGeom>
          <a:noFill/>
        </p:spPr>
        <p:txBody>
          <a:bodyPr wrap="square" rtlCol="0">
            <a:spAutoFit/>
          </a:bodyPr>
          <a:lstStyle/>
          <a:p>
            <a:pPr algn="ctr"/>
            <a:r>
              <a:rPr lang="en-US" dirty="0" smtClean="0">
                <a:solidFill>
                  <a:schemeClr val="bg1"/>
                </a:solidFill>
                <a:latin typeface="Cambria" pitchFamily="18" charset="0"/>
              </a:rPr>
              <a:t>Public Hearing on 2014-15 Proposed Budget with Review of Warrant</a:t>
            </a:r>
            <a:endParaRPr lang="en-US" dirty="0">
              <a:solidFill>
                <a:schemeClr val="bg1"/>
              </a:solidFill>
              <a:latin typeface="Cambria" pitchFamily="18" charset="0"/>
            </a:endParaRPr>
          </a:p>
        </p:txBody>
      </p:sp>
      <p:pic>
        <p:nvPicPr>
          <p:cNvPr id="6" name="Picture 5" descr="bullseye.jpg"/>
          <p:cNvPicPr>
            <a:picLocks noChangeAspect="1"/>
          </p:cNvPicPr>
          <p:nvPr/>
        </p:nvPicPr>
        <p:blipFill>
          <a:blip r:embed="rId2" cstate="print"/>
          <a:srcRect l="13076" r="10500"/>
          <a:stretch>
            <a:fillRect/>
          </a:stretch>
        </p:blipFill>
        <p:spPr>
          <a:xfrm>
            <a:off x="276013" y="1828800"/>
            <a:ext cx="4219787" cy="4267200"/>
          </a:xfrm>
          <a:prstGeom prst="rect">
            <a:avLst/>
          </a:prstGeom>
        </p:spPr>
      </p:pic>
      <p:pic>
        <p:nvPicPr>
          <p:cNvPr id="7" name="Picture 6" descr="bullseye 2.jpg"/>
          <p:cNvPicPr>
            <a:picLocks noChangeAspect="1"/>
          </p:cNvPicPr>
          <p:nvPr/>
        </p:nvPicPr>
        <p:blipFill>
          <a:blip r:embed="rId3" cstate="print"/>
          <a:srcRect l="13076" r="10500"/>
          <a:stretch>
            <a:fillRect/>
          </a:stretch>
        </p:blipFill>
        <p:spPr>
          <a:xfrm>
            <a:off x="4619413" y="1828800"/>
            <a:ext cx="4219787" cy="4267200"/>
          </a:xfrm>
          <a:prstGeom prst="rect">
            <a:avLst/>
          </a:prstGeom>
        </p:spPr>
      </p:pic>
      <p:pic>
        <p:nvPicPr>
          <p:cNvPr id="10" name="Picture 9" descr="imagesCAB30WZ5.jpg"/>
          <p:cNvPicPr>
            <a:picLocks noChangeAspect="1"/>
          </p:cNvPicPr>
          <p:nvPr/>
        </p:nvPicPr>
        <p:blipFill>
          <a:blip r:embed="rId4" cstate="print"/>
          <a:srcRect b="16221"/>
          <a:stretch>
            <a:fillRect/>
          </a:stretch>
        </p:blipFill>
        <p:spPr>
          <a:xfrm>
            <a:off x="4714876" y="1905000"/>
            <a:ext cx="542924" cy="609600"/>
          </a:xfrm>
          <a:prstGeom prst="rect">
            <a:avLst/>
          </a:prstGeom>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1+#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1+#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4724400"/>
            <a:ext cx="8839200" cy="1323439"/>
          </a:xfrm>
          <a:prstGeom prst="rect">
            <a:avLst/>
          </a:prstGeom>
          <a:noFill/>
        </p:spPr>
        <p:txBody>
          <a:bodyPr wrap="square">
            <a:spAutoFit/>
          </a:bodyPr>
          <a:lstStyle/>
          <a:p>
            <a:pPr algn="ctr">
              <a:defRPr/>
            </a:pPr>
            <a:r>
              <a:rPr lang="en-US" sz="2000" dirty="0">
                <a:latin typeface="Cambria" pitchFamily="18" charset="0"/>
              </a:rPr>
              <a:t>Public Hearing on the Budget</a:t>
            </a:r>
          </a:p>
          <a:p>
            <a:pPr algn="ctr">
              <a:defRPr/>
            </a:pPr>
            <a:r>
              <a:rPr lang="en-US" sz="2000" dirty="0">
                <a:latin typeface="Cambria" pitchFamily="18" charset="0"/>
              </a:rPr>
              <a:t>January </a:t>
            </a:r>
            <a:r>
              <a:rPr lang="en-US" sz="2000" dirty="0" smtClean="0">
                <a:latin typeface="Cambria" pitchFamily="18" charset="0"/>
              </a:rPr>
              <a:t>16, 2014</a:t>
            </a:r>
            <a:endParaRPr lang="en-US" sz="2000" dirty="0">
              <a:latin typeface="Cambria" pitchFamily="18" charset="0"/>
            </a:endParaRPr>
          </a:p>
          <a:p>
            <a:pPr algn="ctr">
              <a:defRPr/>
            </a:pPr>
            <a:r>
              <a:rPr lang="en-US" sz="2000" dirty="0">
                <a:latin typeface="Cambria" pitchFamily="18" charset="0"/>
              </a:rPr>
              <a:t>Performing Arts Center</a:t>
            </a:r>
          </a:p>
          <a:p>
            <a:pPr algn="ctr">
              <a:defRPr/>
            </a:pPr>
            <a:r>
              <a:rPr lang="en-US" sz="2000" dirty="0">
                <a:latin typeface="Cambria" pitchFamily="18" charset="0"/>
              </a:rPr>
              <a:t>40 Greenough Road, Plaistow, NH</a:t>
            </a:r>
          </a:p>
        </p:txBody>
      </p:sp>
      <p:sp>
        <p:nvSpPr>
          <p:cNvPr id="3075" name="Rectangle 3"/>
          <p:cNvSpPr>
            <a:spLocks noGrp="1" noChangeArrowheads="1"/>
          </p:cNvSpPr>
          <p:nvPr>
            <p:ph type="subTitle" idx="4294967295"/>
          </p:nvPr>
        </p:nvSpPr>
        <p:spPr>
          <a:xfrm>
            <a:off x="0" y="1828800"/>
            <a:ext cx="9144000" cy="2667000"/>
          </a:xfrm>
          <a:noFill/>
        </p:spPr>
        <p:txBody>
          <a:bodyPr>
            <a:normAutofit/>
          </a:bodyPr>
          <a:lstStyle/>
          <a:p>
            <a:pPr algn="ctr" eaLnBrk="1" hangingPunct="1">
              <a:lnSpc>
                <a:spcPct val="80000"/>
              </a:lnSpc>
              <a:buNone/>
              <a:defRPr/>
            </a:pPr>
            <a:endParaRPr lang="en-US" sz="800" b="1" dirty="0" smtClean="0">
              <a:latin typeface="Cambria" pitchFamily="18" charset="0"/>
            </a:endParaRPr>
          </a:p>
          <a:p>
            <a:pPr algn="ctr" eaLnBrk="1" hangingPunct="1">
              <a:lnSpc>
                <a:spcPct val="80000"/>
              </a:lnSpc>
              <a:buNone/>
              <a:defRPr/>
            </a:pPr>
            <a:r>
              <a:rPr lang="en-US" sz="5400" dirty="0" smtClean="0">
                <a:effectLst>
                  <a:outerShdw blurRad="38100" dist="38100" dir="2700000" algn="tl">
                    <a:srgbClr val="000000">
                      <a:alpha val="43137"/>
                    </a:srgbClr>
                  </a:outerShdw>
                </a:effectLst>
                <a:latin typeface="Britannic Bold" pitchFamily="34" charset="0"/>
              </a:rPr>
              <a:t>Overview of </a:t>
            </a:r>
          </a:p>
          <a:p>
            <a:pPr algn="ctr" eaLnBrk="1" hangingPunct="1">
              <a:lnSpc>
                <a:spcPct val="80000"/>
              </a:lnSpc>
              <a:buNone/>
              <a:defRPr/>
            </a:pPr>
            <a:r>
              <a:rPr lang="en-US" sz="5400" dirty="0" smtClean="0">
                <a:effectLst>
                  <a:outerShdw blurRad="38100" dist="38100" dir="2700000" algn="tl">
                    <a:srgbClr val="000000">
                      <a:alpha val="43137"/>
                    </a:srgbClr>
                  </a:outerShdw>
                </a:effectLst>
                <a:latin typeface="Britannic Bold" pitchFamily="34" charset="0"/>
              </a:rPr>
              <a:t>2014-15 Budget </a:t>
            </a:r>
          </a:p>
          <a:p>
            <a:pPr algn="ctr" eaLnBrk="1" hangingPunct="1">
              <a:lnSpc>
                <a:spcPct val="80000"/>
              </a:lnSpc>
              <a:buNone/>
              <a:defRPr/>
            </a:pPr>
            <a:r>
              <a:rPr lang="en-US" sz="5400" dirty="0" smtClean="0">
                <a:effectLst>
                  <a:outerShdw blurRad="38100" dist="38100" dir="2700000" algn="tl">
                    <a:srgbClr val="000000">
                      <a:alpha val="43137"/>
                    </a:srgbClr>
                  </a:outerShdw>
                </a:effectLst>
                <a:latin typeface="Britannic Bold" pitchFamily="34" charset="0"/>
              </a:rPr>
              <a:t>with Review of Warrant</a:t>
            </a:r>
          </a:p>
        </p:txBody>
      </p:sp>
      <p:sp>
        <p:nvSpPr>
          <p:cNvPr id="3074" name="Rectangle 2"/>
          <p:cNvSpPr>
            <a:spLocks noGrp="1" noChangeArrowheads="1"/>
          </p:cNvSpPr>
          <p:nvPr>
            <p:ph type="ctrTitle" idx="4294967295"/>
          </p:nvPr>
        </p:nvSpPr>
        <p:spPr>
          <a:xfrm>
            <a:off x="152400" y="228600"/>
            <a:ext cx="8839200" cy="1600200"/>
          </a:xfrm>
          <a:solidFill>
            <a:schemeClr val="accent3"/>
          </a:solidFill>
          <a:ln>
            <a:solidFill>
              <a:schemeClr val="accent3">
                <a:lumMod val="50000"/>
              </a:schemeClr>
            </a:solidFill>
          </a:ln>
        </p:spPr>
        <p:txBody>
          <a:bodyPr>
            <a:normAutofit fontScale="90000"/>
          </a:bodyPr>
          <a:lstStyle/>
          <a:p>
            <a:pPr algn="ctr" eaLnBrk="1" hangingPunct="1">
              <a:defRPr/>
            </a:pPr>
            <a:r>
              <a:rPr lang="en-US" sz="2800" b="1" spc="200" dirty="0" smtClean="0">
                <a:solidFill>
                  <a:schemeClr val="bg1"/>
                </a:solidFill>
                <a:effectLst>
                  <a:outerShdw blurRad="38100" dist="38100" dir="2700000" algn="tl">
                    <a:srgbClr val="000000">
                      <a:alpha val="43137"/>
                    </a:srgbClr>
                  </a:outerShdw>
                </a:effectLst>
                <a:latin typeface="Cambria" pitchFamily="18" charset="0"/>
              </a:rPr>
              <a:t>TIMBERLANE REGIONAL SCHOOL DISTRICT</a:t>
            </a:r>
            <a:r>
              <a:rPr lang="en-US" sz="2000" b="1" spc="200" dirty="0" smtClean="0">
                <a:solidFill>
                  <a:schemeClr val="bg1"/>
                </a:solidFill>
                <a:effectLst>
                  <a:outerShdw blurRad="38100" dist="38100" dir="2700000" algn="tl">
                    <a:srgbClr val="000000">
                      <a:alpha val="43137"/>
                    </a:srgbClr>
                  </a:outerShdw>
                </a:effectLst>
                <a:latin typeface="Cambria" pitchFamily="18" charset="0"/>
              </a:rPr>
              <a:t/>
            </a:r>
            <a:br>
              <a:rPr lang="en-US" sz="2000" b="1" spc="200" dirty="0" smtClean="0">
                <a:solidFill>
                  <a:schemeClr val="bg1"/>
                </a:solidFill>
                <a:effectLst>
                  <a:outerShdw blurRad="38100" dist="38100" dir="2700000" algn="tl">
                    <a:srgbClr val="000000">
                      <a:alpha val="43137"/>
                    </a:srgbClr>
                  </a:outerShdw>
                </a:effectLst>
                <a:latin typeface="Cambria" pitchFamily="18" charset="0"/>
              </a:rPr>
            </a:br>
            <a:r>
              <a:rPr lang="en-US" sz="1800" b="1" spc="200" dirty="0" smtClean="0">
                <a:solidFill>
                  <a:schemeClr val="bg1"/>
                </a:solidFill>
                <a:effectLst>
                  <a:outerShdw blurRad="38100" dist="38100" dir="2700000" algn="tl">
                    <a:srgbClr val="000000">
                      <a:alpha val="43137"/>
                    </a:srgbClr>
                  </a:outerShdw>
                </a:effectLst>
                <a:latin typeface="Cambria" pitchFamily="18" charset="0"/>
              </a:rPr>
              <a:t>Serving the communities of Atkinson, Danville, Plaistow and Sandown</a:t>
            </a:r>
            <a:br>
              <a:rPr lang="en-US" sz="1800" b="1" spc="200" dirty="0" smtClean="0">
                <a:solidFill>
                  <a:schemeClr val="bg1"/>
                </a:solidFill>
                <a:effectLst>
                  <a:outerShdw blurRad="38100" dist="38100" dir="2700000" algn="tl">
                    <a:srgbClr val="000000">
                      <a:alpha val="43137"/>
                    </a:srgbClr>
                  </a:outerShdw>
                </a:effectLst>
                <a:latin typeface="Cambria" pitchFamily="18" charset="0"/>
              </a:rPr>
            </a:br>
            <a:r>
              <a:rPr lang="en-US" sz="1200" b="1" spc="200" dirty="0" smtClean="0">
                <a:solidFill>
                  <a:schemeClr val="bg1"/>
                </a:solidFill>
                <a:effectLst>
                  <a:outerShdw blurRad="38100" dist="38100" dir="2700000" algn="tl">
                    <a:srgbClr val="000000">
                      <a:alpha val="43137"/>
                    </a:srgbClr>
                  </a:outerShdw>
                </a:effectLst>
                <a:latin typeface="Cambria" pitchFamily="18" charset="0"/>
              </a:rPr>
              <a:t/>
            </a:r>
            <a:br>
              <a:rPr lang="en-US" sz="1200" b="1" spc="200" dirty="0" smtClean="0">
                <a:solidFill>
                  <a:schemeClr val="bg1"/>
                </a:solidFill>
                <a:effectLst>
                  <a:outerShdw blurRad="38100" dist="38100" dir="2700000" algn="tl">
                    <a:srgbClr val="000000">
                      <a:alpha val="43137"/>
                    </a:srgbClr>
                  </a:outerShdw>
                </a:effectLst>
                <a:latin typeface="Cambria" pitchFamily="18" charset="0"/>
              </a:rPr>
            </a:br>
            <a:r>
              <a:rPr lang="en-US" sz="1200" b="1" spc="200" dirty="0" smtClean="0">
                <a:solidFill>
                  <a:schemeClr val="bg1"/>
                </a:solidFill>
                <a:effectLst>
                  <a:outerShdw blurRad="38100" dist="38100" dir="2700000" algn="tl">
                    <a:srgbClr val="000000">
                      <a:alpha val="43137"/>
                    </a:srgbClr>
                  </a:outerShdw>
                </a:effectLst>
                <a:latin typeface="Cambria" pitchFamily="18" charset="0"/>
              </a:rPr>
              <a:t/>
            </a:r>
            <a:br>
              <a:rPr lang="en-US" sz="1200" b="1" spc="200" dirty="0" smtClean="0">
                <a:solidFill>
                  <a:schemeClr val="bg1"/>
                </a:solidFill>
                <a:effectLst>
                  <a:outerShdw blurRad="38100" dist="38100" dir="2700000" algn="tl">
                    <a:srgbClr val="000000">
                      <a:alpha val="43137"/>
                    </a:srgbClr>
                  </a:outerShdw>
                </a:effectLst>
                <a:latin typeface="Cambria" pitchFamily="18" charset="0"/>
              </a:rPr>
            </a:br>
            <a:endParaRPr lang="en-US" sz="1200" b="1" spc="200" dirty="0" smtClean="0">
              <a:solidFill>
                <a:schemeClr val="bg1"/>
              </a:solidFill>
              <a:effectLst>
                <a:outerShdw blurRad="38100" dist="38100" dir="2700000" algn="tl">
                  <a:srgbClr val="000000">
                    <a:alpha val="43137"/>
                  </a:srgbClr>
                </a:outerShdw>
              </a:effectLst>
              <a:latin typeface="Cambria" pitchFamily="18" charset="0"/>
            </a:endParaRPr>
          </a:p>
        </p:txBody>
      </p:sp>
      <p:sp>
        <p:nvSpPr>
          <p:cNvPr id="6" name="Rectangle 5"/>
          <p:cNvSpPr/>
          <p:nvPr/>
        </p:nvSpPr>
        <p:spPr>
          <a:xfrm>
            <a:off x="152400" y="6350913"/>
            <a:ext cx="8839200" cy="369332"/>
          </a:xfrm>
          <a:prstGeom prst="rect">
            <a:avLst/>
          </a:prstGeom>
        </p:spPr>
        <p:txBody>
          <a:bodyPr wrap="square">
            <a:spAutoFit/>
          </a:bodyPr>
          <a:lstStyle/>
          <a:p>
            <a:pPr algn="ctr"/>
            <a:r>
              <a:rPr lang="en-US" sz="900" b="1" spc="200" dirty="0" smtClean="0">
                <a:solidFill>
                  <a:schemeClr val="bg1"/>
                </a:solidFill>
                <a:effectLst>
                  <a:outerShdw blurRad="38100" dist="38100" dir="2700000" algn="tl">
                    <a:srgbClr val="000000">
                      <a:alpha val="43137"/>
                    </a:srgbClr>
                  </a:outerShdw>
                </a:effectLst>
                <a:latin typeface="Cambria" pitchFamily="18" charset="0"/>
              </a:rPr>
              <a:t>The mission of the Timberlane Regional School District is to engage all students in challenging and relevant learning opportunities, emphasizing high aspirations and personal growth.</a:t>
            </a:r>
            <a:endParaRPr lang="en-US" sz="900"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075">
                                            <p:txEl>
                                              <p:pRg st="1" end="1"/>
                                            </p:txEl>
                                          </p:spTgt>
                                        </p:tgtEl>
                                        <p:attrNameLst>
                                          <p:attrName>style.visibility</p:attrName>
                                        </p:attrNameLst>
                                      </p:cBhvr>
                                      <p:to>
                                        <p:strVal val="visible"/>
                                      </p:to>
                                    </p:set>
                                    <p:anim calcmode="lin" valueType="num">
                                      <p:cBhvr additive="base">
                                        <p:cTn id="7" dur="500" fill="hold"/>
                                        <p:tgtEl>
                                          <p:spTgt spid="307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5">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075">
                                            <p:txEl>
                                              <p:pRg st="2" end="2"/>
                                            </p:txEl>
                                          </p:spTgt>
                                        </p:tgtEl>
                                        <p:attrNameLst>
                                          <p:attrName>style.visibility</p:attrName>
                                        </p:attrNameLst>
                                      </p:cBhvr>
                                      <p:to>
                                        <p:strVal val="visible"/>
                                      </p:to>
                                    </p:set>
                                    <p:anim calcmode="lin" valueType="num">
                                      <p:cBhvr additive="base">
                                        <p:cTn id="11" dur="500" fill="hold"/>
                                        <p:tgtEl>
                                          <p:spTgt spid="3075">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075">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075">
                                            <p:txEl>
                                              <p:pRg st="3" end="3"/>
                                            </p:txEl>
                                          </p:spTgt>
                                        </p:tgtEl>
                                        <p:attrNameLst>
                                          <p:attrName>style.visibility</p:attrName>
                                        </p:attrNameLst>
                                      </p:cBhvr>
                                      <p:to>
                                        <p:strVal val="visible"/>
                                      </p:to>
                                    </p:set>
                                    <p:anim calcmode="lin" valueType="num">
                                      <p:cBhvr additive="base">
                                        <p:cTn id="15" dur="500" fill="hold"/>
                                        <p:tgtEl>
                                          <p:spTgt spid="3075">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07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52400" y="152400"/>
            <a:ext cx="8839200" cy="914400"/>
          </a:xfrm>
        </p:spPr>
        <p:txBody>
          <a:bodyPr/>
          <a:lstStyle/>
          <a:p>
            <a:pPr eaLnBrk="1" hangingPunct="1">
              <a:defRPr/>
            </a:pPr>
            <a:r>
              <a:rPr lang="en-US" sz="4800" dirty="0" smtClean="0">
                <a:solidFill>
                  <a:schemeClr val="tx1"/>
                </a:solidFill>
                <a:effectLst>
                  <a:outerShdw blurRad="38100" dist="38100" dir="2700000" algn="tl">
                    <a:srgbClr val="000000">
                      <a:alpha val="43137"/>
                    </a:srgbClr>
                  </a:outerShdw>
                </a:effectLst>
                <a:latin typeface="Cambria" pitchFamily="18" charset="0"/>
              </a:rPr>
              <a:t>Presentation Agenda</a:t>
            </a:r>
          </a:p>
        </p:txBody>
      </p:sp>
      <p:sp>
        <p:nvSpPr>
          <p:cNvPr id="4099" name="Rectangle 3"/>
          <p:cNvSpPr>
            <a:spLocks noGrp="1" noChangeArrowheads="1"/>
          </p:cNvSpPr>
          <p:nvPr>
            <p:ph sz="quarter" idx="1"/>
          </p:nvPr>
        </p:nvSpPr>
        <p:spPr>
          <a:xfrm>
            <a:off x="152400" y="1524000"/>
            <a:ext cx="8839200" cy="5105400"/>
          </a:xfrm>
        </p:spPr>
        <p:txBody>
          <a:bodyPr>
            <a:normAutofit fontScale="92500" lnSpcReduction="20000"/>
          </a:bodyPr>
          <a:lstStyle/>
          <a:p>
            <a:pPr eaLnBrk="1" hangingPunct="1">
              <a:buClr>
                <a:schemeClr val="tx1"/>
              </a:buClr>
            </a:pPr>
            <a:r>
              <a:rPr lang="en-US" dirty="0" smtClean="0">
                <a:latin typeface="Cambria" pitchFamily="18" charset="0"/>
              </a:rPr>
              <a:t>First &amp; Second Session of the Annual Meeting</a:t>
            </a:r>
          </a:p>
          <a:p>
            <a:pPr eaLnBrk="1" hangingPunct="1">
              <a:buClr>
                <a:schemeClr val="tx1"/>
              </a:buClr>
            </a:pPr>
            <a:r>
              <a:rPr lang="en-US" dirty="0" smtClean="0">
                <a:latin typeface="Cambria" pitchFamily="18" charset="0"/>
              </a:rPr>
              <a:t>Article 1: Election of Officers – Filing Period</a:t>
            </a:r>
          </a:p>
          <a:p>
            <a:pPr eaLnBrk="1" hangingPunct="1">
              <a:buClr>
                <a:schemeClr val="tx1"/>
              </a:buClr>
            </a:pPr>
            <a:r>
              <a:rPr lang="en-US" dirty="0" smtClean="0">
                <a:latin typeface="Cambria" pitchFamily="18" charset="0"/>
              </a:rPr>
              <a:t>The Budget Process</a:t>
            </a:r>
          </a:p>
          <a:p>
            <a:pPr eaLnBrk="1" hangingPunct="1">
              <a:buClr>
                <a:schemeClr val="tx1"/>
              </a:buClr>
            </a:pPr>
            <a:r>
              <a:rPr lang="en-US" dirty="0" smtClean="0">
                <a:latin typeface="Cambria" pitchFamily="18" charset="0"/>
              </a:rPr>
              <a:t>The Operating Budget (Article 2)</a:t>
            </a:r>
          </a:p>
          <a:p>
            <a:pPr eaLnBrk="1" hangingPunct="1">
              <a:buClr>
                <a:schemeClr val="tx1"/>
              </a:buClr>
            </a:pPr>
            <a:r>
              <a:rPr lang="en-US" dirty="0" smtClean="0">
                <a:latin typeface="Cambria" pitchFamily="18" charset="0"/>
              </a:rPr>
              <a:t>Default Budget</a:t>
            </a:r>
          </a:p>
          <a:p>
            <a:pPr eaLnBrk="1" hangingPunct="1">
              <a:buClr>
                <a:schemeClr val="tx1"/>
              </a:buClr>
            </a:pPr>
            <a:r>
              <a:rPr lang="en-US" dirty="0" smtClean="0">
                <a:latin typeface="Cambria" pitchFamily="18" charset="0"/>
              </a:rPr>
              <a:t>Remaining Warrant Articles </a:t>
            </a:r>
            <a:r>
              <a:rPr lang="en-US" sz="2000" dirty="0" smtClean="0">
                <a:latin typeface="Cambria" pitchFamily="18" charset="0"/>
              </a:rPr>
              <a:t>(presented by School Board Chairman)</a:t>
            </a:r>
          </a:p>
          <a:p>
            <a:pPr marL="914400" lvl="1" indent="-284163" eaLnBrk="1" hangingPunct="1">
              <a:buClr>
                <a:schemeClr val="tx1"/>
              </a:buClr>
              <a:buFont typeface="Courier New" pitchFamily="49" charset="0"/>
              <a:buChar char="o"/>
            </a:pPr>
            <a:r>
              <a:rPr lang="en-US" sz="2600" dirty="0" smtClean="0">
                <a:solidFill>
                  <a:schemeClr val="tx1"/>
                </a:solidFill>
                <a:latin typeface="Cambria" pitchFamily="18" charset="0"/>
              </a:rPr>
              <a:t>Article 3: School Administrative Unit Budget</a:t>
            </a:r>
          </a:p>
          <a:p>
            <a:pPr marL="914400" lvl="1" indent="-284163" eaLnBrk="1" hangingPunct="1">
              <a:buClr>
                <a:schemeClr val="tx1"/>
              </a:buClr>
              <a:buFont typeface="Courier New" pitchFamily="49" charset="0"/>
              <a:buChar char="o"/>
            </a:pPr>
            <a:r>
              <a:rPr lang="en-US" sz="2600" dirty="0" smtClean="0">
                <a:solidFill>
                  <a:schemeClr val="tx1"/>
                </a:solidFill>
                <a:latin typeface="Cambria" pitchFamily="18" charset="0"/>
              </a:rPr>
              <a:t>Article 4: Capital Reserve addressed by Mr. Stokinger</a:t>
            </a:r>
          </a:p>
          <a:p>
            <a:pPr marL="914400" lvl="1" indent="-284163" eaLnBrk="1" hangingPunct="1">
              <a:buClr>
                <a:schemeClr val="tx1"/>
              </a:buClr>
              <a:buFont typeface="Courier New" pitchFamily="49" charset="0"/>
              <a:buChar char="o"/>
            </a:pPr>
            <a:r>
              <a:rPr lang="en-US" sz="2600" dirty="0" smtClean="0">
                <a:solidFill>
                  <a:schemeClr val="tx1"/>
                </a:solidFill>
                <a:latin typeface="Cambria" pitchFamily="18" charset="0"/>
              </a:rPr>
              <a:t>Article 5: Sandown Central Kitchen Renovation</a:t>
            </a:r>
          </a:p>
          <a:p>
            <a:pPr marL="914400" lvl="1" indent="-284163" eaLnBrk="1" hangingPunct="1">
              <a:buClr>
                <a:schemeClr val="tx1"/>
              </a:buClr>
              <a:buFont typeface="Courier New" pitchFamily="49" charset="0"/>
              <a:buChar char="o"/>
            </a:pPr>
            <a:r>
              <a:rPr lang="en-US" sz="2600" dirty="0" smtClean="0">
                <a:solidFill>
                  <a:schemeClr val="tx1"/>
                </a:solidFill>
                <a:latin typeface="Cambria" pitchFamily="18" charset="0"/>
              </a:rPr>
              <a:t>Article 6: Collective Bargaining Agreement/Mr. Collins</a:t>
            </a:r>
          </a:p>
          <a:p>
            <a:pPr marL="914400" lvl="1" indent="-284163" eaLnBrk="1" hangingPunct="1">
              <a:buClr>
                <a:schemeClr val="tx1"/>
              </a:buClr>
              <a:buFont typeface="Courier New" pitchFamily="49" charset="0"/>
              <a:buChar char="o"/>
            </a:pPr>
            <a:r>
              <a:rPr lang="en-US" sz="2600" dirty="0" smtClean="0">
                <a:solidFill>
                  <a:schemeClr val="tx1"/>
                </a:solidFill>
                <a:latin typeface="Cambria" pitchFamily="18" charset="0"/>
              </a:rPr>
              <a:t>Article 7: Authorization for Special Meeting/Mr. Collins</a:t>
            </a:r>
          </a:p>
          <a:p>
            <a:pPr marL="914400" lvl="1" indent="-284163" eaLnBrk="1" hangingPunct="1">
              <a:buClr>
                <a:schemeClr val="tx1"/>
              </a:buClr>
              <a:buFont typeface="Courier New" pitchFamily="49" charset="0"/>
              <a:buChar char="o"/>
            </a:pPr>
            <a:r>
              <a:rPr lang="en-US" sz="2600" dirty="0" smtClean="0">
                <a:solidFill>
                  <a:schemeClr val="tx1"/>
                </a:solidFill>
                <a:latin typeface="Cambria" pitchFamily="18" charset="0"/>
              </a:rPr>
              <a:t>Article 8: General Acceptance of Reports/Mr. Collins</a:t>
            </a:r>
          </a:p>
          <a:p>
            <a:pPr marL="914400" lvl="1" indent="-284163" eaLnBrk="1" hangingPunct="1">
              <a:buClr>
                <a:schemeClr val="tx1"/>
              </a:buClr>
              <a:buFont typeface="Courier New" pitchFamily="49" charset="0"/>
              <a:buChar char="o"/>
            </a:pPr>
            <a:r>
              <a:rPr lang="en-US" sz="2600" dirty="0" smtClean="0">
                <a:solidFill>
                  <a:schemeClr val="tx1"/>
                </a:solidFill>
                <a:latin typeface="Cambria" pitchFamily="18" charset="0"/>
              </a:rPr>
              <a:t>Article 9: Citizen’s Petition on SAU Budget</a:t>
            </a:r>
          </a:p>
        </p:txBody>
      </p:sp>
      <p:sp>
        <p:nvSpPr>
          <p:cNvPr id="11" name="TextBox 10"/>
          <p:cNvSpPr txBox="1"/>
          <p:nvPr/>
        </p:nvSpPr>
        <p:spPr>
          <a:xfrm>
            <a:off x="152400" y="6324600"/>
            <a:ext cx="8839200" cy="369332"/>
          </a:xfrm>
          <a:prstGeom prst="rect">
            <a:avLst/>
          </a:prstGeom>
          <a:noFill/>
        </p:spPr>
        <p:txBody>
          <a:bodyPr wrap="square" rtlCol="0">
            <a:spAutoFit/>
          </a:bodyPr>
          <a:lstStyle/>
          <a:p>
            <a:pPr algn="ctr"/>
            <a:r>
              <a:rPr lang="en-US" dirty="0" smtClean="0">
                <a:solidFill>
                  <a:schemeClr val="bg1"/>
                </a:solidFill>
                <a:latin typeface="Cambria" pitchFamily="18" charset="0"/>
              </a:rPr>
              <a:t>Public Hearing on 2014-15 Proposed Budget with Review of Warrant</a:t>
            </a:r>
            <a:endParaRPr lang="en-US" dirty="0">
              <a:solidFill>
                <a:schemeClr val="bg1"/>
              </a:solidFill>
              <a:latin typeface="Cambria" pitchFamily="18" charset="0"/>
            </a:endParaRP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blinds(horizontal)">
                                      <p:cBhvr>
                                        <p:cTn id="7" dur="500"/>
                                        <p:tgtEl>
                                          <p:spTgt spid="4099">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099">
                                            <p:txEl>
                                              <p:pRg st="1" end="1"/>
                                            </p:txEl>
                                          </p:spTgt>
                                        </p:tgtEl>
                                        <p:attrNameLst>
                                          <p:attrName>style.visibility</p:attrName>
                                        </p:attrNameLst>
                                      </p:cBhvr>
                                      <p:to>
                                        <p:strVal val="visible"/>
                                      </p:to>
                                    </p:set>
                                    <p:animEffect transition="in" filter="blinds(horizontal)">
                                      <p:cBhvr>
                                        <p:cTn id="10" dur="500"/>
                                        <p:tgtEl>
                                          <p:spTgt spid="4099">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4099">
                                            <p:txEl>
                                              <p:pRg st="2" end="2"/>
                                            </p:txEl>
                                          </p:spTgt>
                                        </p:tgtEl>
                                        <p:attrNameLst>
                                          <p:attrName>style.visibility</p:attrName>
                                        </p:attrNameLst>
                                      </p:cBhvr>
                                      <p:to>
                                        <p:strVal val="visible"/>
                                      </p:to>
                                    </p:set>
                                    <p:animEffect transition="in" filter="blinds(horizontal)">
                                      <p:cBhvr>
                                        <p:cTn id="13" dur="500"/>
                                        <p:tgtEl>
                                          <p:spTgt spid="4099">
                                            <p:txEl>
                                              <p:pRg st="2" end="2"/>
                                            </p:txEl>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4099">
                                            <p:txEl>
                                              <p:pRg st="3" end="3"/>
                                            </p:txEl>
                                          </p:spTgt>
                                        </p:tgtEl>
                                        <p:attrNameLst>
                                          <p:attrName>style.visibility</p:attrName>
                                        </p:attrNameLst>
                                      </p:cBhvr>
                                      <p:to>
                                        <p:strVal val="visible"/>
                                      </p:to>
                                    </p:set>
                                    <p:animEffect transition="in" filter="blinds(horizontal)">
                                      <p:cBhvr>
                                        <p:cTn id="16" dur="500"/>
                                        <p:tgtEl>
                                          <p:spTgt spid="4099">
                                            <p:txEl>
                                              <p:pRg st="3" end="3"/>
                                            </p:txEl>
                                          </p:spTgt>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4099">
                                            <p:txEl>
                                              <p:pRg st="4" end="4"/>
                                            </p:txEl>
                                          </p:spTgt>
                                        </p:tgtEl>
                                        <p:attrNameLst>
                                          <p:attrName>style.visibility</p:attrName>
                                        </p:attrNameLst>
                                      </p:cBhvr>
                                      <p:to>
                                        <p:strVal val="visible"/>
                                      </p:to>
                                    </p:set>
                                    <p:animEffect transition="in" filter="blinds(horizontal)">
                                      <p:cBhvr>
                                        <p:cTn id="19" dur="500"/>
                                        <p:tgtEl>
                                          <p:spTgt spid="4099">
                                            <p:txEl>
                                              <p:pRg st="4" end="4"/>
                                            </p:txEl>
                                          </p:spTgt>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4099">
                                            <p:txEl>
                                              <p:pRg st="5" end="5"/>
                                            </p:txEl>
                                          </p:spTgt>
                                        </p:tgtEl>
                                        <p:attrNameLst>
                                          <p:attrName>style.visibility</p:attrName>
                                        </p:attrNameLst>
                                      </p:cBhvr>
                                      <p:to>
                                        <p:strVal val="visible"/>
                                      </p:to>
                                    </p:set>
                                    <p:animEffect transition="in" filter="blinds(horizontal)">
                                      <p:cBhvr>
                                        <p:cTn id="22" dur="500"/>
                                        <p:tgtEl>
                                          <p:spTgt spid="4099">
                                            <p:txEl>
                                              <p:pRg st="5" end="5"/>
                                            </p:txEl>
                                          </p:spTgt>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4099">
                                            <p:txEl>
                                              <p:pRg st="6" end="6"/>
                                            </p:txEl>
                                          </p:spTgt>
                                        </p:tgtEl>
                                        <p:attrNameLst>
                                          <p:attrName>style.visibility</p:attrName>
                                        </p:attrNameLst>
                                      </p:cBhvr>
                                      <p:to>
                                        <p:strVal val="visible"/>
                                      </p:to>
                                    </p:set>
                                    <p:animEffect transition="in" filter="blinds(horizontal)">
                                      <p:cBhvr>
                                        <p:cTn id="25" dur="500"/>
                                        <p:tgtEl>
                                          <p:spTgt spid="4099">
                                            <p:txEl>
                                              <p:pRg st="6" end="6"/>
                                            </p:txEl>
                                          </p:spTgt>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4099">
                                            <p:txEl>
                                              <p:pRg st="7" end="7"/>
                                            </p:txEl>
                                          </p:spTgt>
                                        </p:tgtEl>
                                        <p:attrNameLst>
                                          <p:attrName>style.visibility</p:attrName>
                                        </p:attrNameLst>
                                      </p:cBhvr>
                                      <p:to>
                                        <p:strVal val="visible"/>
                                      </p:to>
                                    </p:set>
                                    <p:animEffect transition="in" filter="blinds(horizontal)">
                                      <p:cBhvr>
                                        <p:cTn id="28" dur="500"/>
                                        <p:tgtEl>
                                          <p:spTgt spid="4099">
                                            <p:txEl>
                                              <p:pRg st="7" end="7"/>
                                            </p:txEl>
                                          </p:spTgt>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4099">
                                            <p:txEl>
                                              <p:pRg st="8" end="8"/>
                                            </p:txEl>
                                          </p:spTgt>
                                        </p:tgtEl>
                                        <p:attrNameLst>
                                          <p:attrName>style.visibility</p:attrName>
                                        </p:attrNameLst>
                                      </p:cBhvr>
                                      <p:to>
                                        <p:strVal val="visible"/>
                                      </p:to>
                                    </p:set>
                                    <p:animEffect transition="in" filter="blinds(horizontal)">
                                      <p:cBhvr>
                                        <p:cTn id="31" dur="500"/>
                                        <p:tgtEl>
                                          <p:spTgt spid="4099">
                                            <p:txEl>
                                              <p:pRg st="8" end="8"/>
                                            </p:txEl>
                                          </p:spTgt>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4099">
                                            <p:txEl>
                                              <p:pRg st="9" end="9"/>
                                            </p:txEl>
                                          </p:spTgt>
                                        </p:tgtEl>
                                        <p:attrNameLst>
                                          <p:attrName>style.visibility</p:attrName>
                                        </p:attrNameLst>
                                      </p:cBhvr>
                                      <p:to>
                                        <p:strVal val="visible"/>
                                      </p:to>
                                    </p:set>
                                    <p:animEffect transition="in" filter="blinds(horizontal)">
                                      <p:cBhvr>
                                        <p:cTn id="34" dur="500"/>
                                        <p:tgtEl>
                                          <p:spTgt spid="4099">
                                            <p:txEl>
                                              <p:pRg st="9" end="9"/>
                                            </p:txEl>
                                          </p:spTgt>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4099">
                                            <p:txEl>
                                              <p:pRg st="10" end="10"/>
                                            </p:txEl>
                                          </p:spTgt>
                                        </p:tgtEl>
                                        <p:attrNameLst>
                                          <p:attrName>style.visibility</p:attrName>
                                        </p:attrNameLst>
                                      </p:cBhvr>
                                      <p:to>
                                        <p:strVal val="visible"/>
                                      </p:to>
                                    </p:set>
                                    <p:animEffect transition="in" filter="blinds(horizontal)">
                                      <p:cBhvr>
                                        <p:cTn id="37" dur="500"/>
                                        <p:tgtEl>
                                          <p:spTgt spid="4099">
                                            <p:txEl>
                                              <p:pRg st="10" end="10"/>
                                            </p:txEl>
                                          </p:spTgt>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4099">
                                            <p:txEl>
                                              <p:pRg st="11" end="11"/>
                                            </p:txEl>
                                          </p:spTgt>
                                        </p:tgtEl>
                                        <p:attrNameLst>
                                          <p:attrName>style.visibility</p:attrName>
                                        </p:attrNameLst>
                                      </p:cBhvr>
                                      <p:to>
                                        <p:strVal val="visible"/>
                                      </p:to>
                                    </p:set>
                                    <p:animEffect transition="in" filter="blinds(horizontal)">
                                      <p:cBhvr>
                                        <p:cTn id="40" dur="500"/>
                                        <p:tgtEl>
                                          <p:spTgt spid="4099">
                                            <p:txEl>
                                              <p:pRg st="11" end="11"/>
                                            </p:txEl>
                                          </p:spTgt>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4099">
                                            <p:txEl>
                                              <p:pRg st="12" end="12"/>
                                            </p:txEl>
                                          </p:spTgt>
                                        </p:tgtEl>
                                        <p:attrNameLst>
                                          <p:attrName>style.visibility</p:attrName>
                                        </p:attrNameLst>
                                      </p:cBhvr>
                                      <p:to>
                                        <p:strVal val="visible"/>
                                      </p:to>
                                    </p:set>
                                    <p:animEffect transition="in" filter="blinds(horizontal)">
                                      <p:cBhvr>
                                        <p:cTn id="43" dur="500"/>
                                        <p:tgtEl>
                                          <p:spTgt spid="4099">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52400" y="152400"/>
            <a:ext cx="8839200" cy="914400"/>
          </a:xfrm>
        </p:spPr>
        <p:txBody>
          <a:bodyPr>
            <a:normAutofit/>
          </a:bodyPr>
          <a:lstStyle/>
          <a:p>
            <a:pPr eaLnBrk="1" hangingPunct="1">
              <a:defRPr/>
            </a:pPr>
            <a:r>
              <a:rPr lang="en-US" sz="4800" dirty="0" smtClean="0">
                <a:solidFill>
                  <a:schemeClr val="tx1"/>
                </a:solidFill>
                <a:effectLst>
                  <a:outerShdw blurRad="38100" dist="38100" dir="2700000" algn="tl">
                    <a:srgbClr val="000000">
                      <a:alpha val="43137"/>
                    </a:srgbClr>
                  </a:outerShdw>
                </a:effectLst>
                <a:latin typeface="Cambria" pitchFamily="18" charset="0"/>
              </a:rPr>
              <a:t>First Session of Annual Meeting</a:t>
            </a:r>
          </a:p>
        </p:txBody>
      </p:sp>
      <p:sp>
        <p:nvSpPr>
          <p:cNvPr id="4099" name="Rectangle 3"/>
          <p:cNvSpPr>
            <a:spLocks noGrp="1" noChangeArrowheads="1"/>
          </p:cNvSpPr>
          <p:nvPr>
            <p:ph sz="quarter" idx="1"/>
          </p:nvPr>
        </p:nvSpPr>
        <p:spPr>
          <a:xfrm>
            <a:off x="152400" y="1524000"/>
            <a:ext cx="8839200" cy="3962400"/>
          </a:xfrm>
        </p:spPr>
        <p:txBody>
          <a:bodyPr>
            <a:noAutofit/>
          </a:bodyPr>
          <a:lstStyle/>
          <a:p>
            <a:pPr marL="0" indent="0">
              <a:buNone/>
            </a:pPr>
            <a:r>
              <a:rPr lang="en-US" sz="2000" b="1" dirty="0" smtClean="0"/>
              <a:t>First Session of Annual Meeting (Deliberative)</a:t>
            </a:r>
            <a:endParaRPr lang="en-US" sz="2000" dirty="0" smtClean="0"/>
          </a:p>
          <a:p>
            <a:pPr marL="0" indent="0" algn="just">
              <a:buNone/>
            </a:pPr>
            <a:r>
              <a:rPr lang="en-US" sz="2400" dirty="0" smtClean="0">
                <a:latin typeface="Cambria" pitchFamily="18" charset="0"/>
              </a:rPr>
              <a:t>You are hereby notified to meet at the Timberlane Performing Arts Center, Greenough Road, Plaistow, New Hampshire, on Thursday, the 6</a:t>
            </a:r>
            <a:r>
              <a:rPr lang="en-US" sz="2400" baseline="30000" dirty="0" smtClean="0">
                <a:latin typeface="Cambria" pitchFamily="18" charset="0"/>
              </a:rPr>
              <a:t>th</a:t>
            </a:r>
            <a:r>
              <a:rPr lang="en-US" sz="2400" dirty="0" smtClean="0">
                <a:latin typeface="Cambria" pitchFamily="18" charset="0"/>
              </a:rPr>
              <a:t> day of February 2014, at 7:00 p.m.  This session shall consist of explanation, discussion, and debate of warrant articles number 2 through number 9.   Warrant articles may be amended subject to the following limitations:  (a) warrant articles whose wording is prescribed by law shall not be amended, (b) warrant articles that are amended shall be placed on the official ballot for a final vote on the main motion, as amended, and (c) no warrant article shall be amended to eliminate the subject matter of the article.</a:t>
            </a:r>
          </a:p>
          <a:p>
            <a:pPr marL="0" indent="0">
              <a:buNone/>
            </a:pPr>
            <a:r>
              <a:rPr lang="en-US" sz="2000" dirty="0" smtClean="0"/>
              <a:t> </a:t>
            </a:r>
            <a:endParaRPr lang="en-US" sz="2400" dirty="0" smtClean="0">
              <a:solidFill>
                <a:schemeClr val="tx1"/>
              </a:solidFill>
              <a:latin typeface="Cambria" pitchFamily="18" charset="0"/>
            </a:endParaRPr>
          </a:p>
        </p:txBody>
      </p:sp>
      <p:sp>
        <p:nvSpPr>
          <p:cNvPr id="11" name="TextBox 10"/>
          <p:cNvSpPr txBox="1"/>
          <p:nvPr/>
        </p:nvSpPr>
        <p:spPr>
          <a:xfrm>
            <a:off x="152400" y="6324600"/>
            <a:ext cx="8839200" cy="369332"/>
          </a:xfrm>
          <a:prstGeom prst="rect">
            <a:avLst/>
          </a:prstGeom>
          <a:noFill/>
        </p:spPr>
        <p:txBody>
          <a:bodyPr wrap="square" rtlCol="0">
            <a:spAutoFit/>
          </a:bodyPr>
          <a:lstStyle/>
          <a:p>
            <a:pPr algn="ctr"/>
            <a:r>
              <a:rPr lang="en-US" dirty="0" smtClean="0">
                <a:solidFill>
                  <a:schemeClr val="bg1"/>
                </a:solidFill>
                <a:latin typeface="Cambria" pitchFamily="18" charset="0"/>
              </a:rPr>
              <a:t>Public Hearing on 2014-15 Proposed Budget with Review of Warrant</a:t>
            </a:r>
            <a:endParaRPr lang="en-US" dirty="0">
              <a:solidFill>
                <a:schemeClr val="bg1"/>
              </a:solidFill>
              <a:latin typeface="Cambria" pitchFamily="18" charset="0"/>
            </a:endParaRP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blinds(horizontal)">
                                      <p:cBhvr>
                                        <p:cTn id="7" dur="500"/>
                                        <p:tgtEl>
                                          <p:spTgt spid="4099">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099">
                                            <p:txEl>
                                              <p:pRg st="1" end="1"/>
                                            </p:txEl>
                                          </p:spTgt>
                                        </p:tgtEl>
                                        <p:attrNameLst>
                                          <p:attrName>style.visibility</p:attrName>
                                        </p:attrNameLst>
                                      </p:cBhvr>
                                      <p:to>
                                        <p:strVal val="visible"/>
                                      </p:to>
                                    </p:set>
                                    <p:animEffect transition="in" filter="blinds(horizontal)">
                                      <p:cBhvr>
                                        <p:cTn id="10" dur="500"/>
                                        <p:tgtEl>
                                          <p:spTgt spid="4099">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4099">
                                            <p:txEl>
                                              <p:pRg st="2" end="2"/>
                                            </p:txEl>
                                          </p:spTgt>
                                        </p:tgtEl>
                                        <p:attrNameLst>
                                          <p:attrName>style.visibility</p:attrName>
                                        </p:attrNameLst>
                                      </p:cBhvr>
                                      <p:to>
                                        <p:strVal val="visible"/>
                                      </p:to>
                                    </p:set>
                                    <p:animEffect transition="in" filter="blinds(horizontal)">
                                      <p:cBhvr>
                                        <p:cTn id="13" dur="500"/>
                                        <p:tgtEl>
                                          <p:spTgt spid="40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52400" y="152400"/>
            <a:ext cx="8839200" cy="914400"/>
          </a:xfrm>
        </p:spPr>
        <p:txBody>
          <a:bodyPr>
            <a:normAutofit fontScale="90000"/>
          </a:bodyPr>
          <a:lstStyle/>
          <a:p>
            <a:pPr eaLnBrk="1" hangingPunct="1">
              <a:defRPr/>
            </a:pPr>
            <a:r>
              <a:rPr lang="en-US" sz="4800" dirty="0" smtClean="0">
                <a:solidFill>
                  <a:schemeClr val="tx1"/>
                </a:solidFill>
                <a:effectLst>
                  <a:outerShdw blurRad="38100" dist="38100" dir="2700000" algn="tl">
                    <a:srgbClr val="000000">
                      <a:alpha val="43137"/>
                    </a:srgbClr>
                  </a:outerShdw>
                </a:effectLst>
                <a:latin typeface="Cambria" pitchFamily="18" charset="0"/>
              </a:rPr>
              <a:t>Second Session of Annual Meeting</a:t>
            </a:r>
          </a:p>
        </p:txBody>
      </p:sp>
      <p:sp>
        <p:nvSpPr>
          <p:cNvPr id="4099" name="Rectangle 3"/>
          <p:cNvSpPr>
            <a:spLocks noGrp="1" noChangeArrowheads="1"/>
          </p:cNvSpPr>
          <p:nvPr>
            <p:ph sz="quarter" idx="1"/>
          </p:nvPr>
        </p:nvSpPr>
        <p:spPr>
          <a:xfrm>
            <a:off x="152400" y="1524000"/>
            <a:ext cx="8839200" cy="3962400"/>
          </a:xfrm>
        </p:spPr>
        <p:txBody>
          <a:bodyPr>
            <a:noAutofit/>
          </a:bodyPr>
          <a:lstStyle/>
          <a:p>
            <a:pPr marL="0" indent="0">
              <a:buNone/>
            </a:pPr>
            <a:r>
              <a:rPr lang="en-US" sz="2400" b="1" dirty="0" smtClean="0">
                <a:latin typeface="Cambria" pitchFamily="18" charset="0"/>
              </a:rPr>
              <a:t>Second Session of Annual Meeting (Voting)</a:t>
            </a:r>
            <a:endParaRPr lang="en-US" sz="2400" dirty="0" smtClean="0">
              <a:latin typeface="Cambria" pitchFamily="18" charset="0"/>
            </a:endParaRPr>
          </a:p>
          <a:p>
            <a:pPr marL="0" indent="0" algn="just">
              <a:buNone/>
            </a:pPr>
            <a:r>
              <a:rPr lang="en-US" sz="2400" dirty="0" smtClean="0">
                <a:latin typeface="Cambria" pitchFamily="18" charset="0"/>
              </a:rPr>
              <a:t>Voting on warrant articles number 1 through number 9 will be conducted by official ballot to be held in conjunction with town meeting voting to be held on Tuesday, the 11</a:t>
            </a:r>
            <a:r>
              <a:rPr lang="en-US" sz="2400" baseline="30000" dirty="0" smtClean="0">
                <a:latin typeface="Cambria" pitchFamily="18" charset="0"/>
              </a:rPr>
              <a:t>th</a:t>
            </a:r>
            <a:r>
              <a:rPr lang="en-US" sz="2400" dirty="0" smtClean="0">
                <a:latin typeface="Cambria" pitchFamily="18" charset="0"/>
              </a:rPr>
              <a:t> day of March, 2014, at the Town election polls in Atkinson, Danville, Plaistow, and Sandown, New Hampshire.  </a:t>
            </a:r>
          </a:p>
          <a:p>
            <a:pPr marL="0" indent="0" algn="just">
              <a:buNone/>
            </a:pPr>
            <a:r>
              <a:rPr lang="en-US" sz="2400" dirty="0" smtClean="0">
                <a:latin typeface="Cambria" pitchFamily="18" charset="0"/>
              </a:rPr>
              <a:t> </a:t>
            </a:r>
          </a:p>
          <a:p>
            <a:pPr marL="0" indent="0" algn="just">
              <a:buNone/>
            </a:pPr>
            <a:r>
              <a:rPr lang="en-US" sz="2400" dirty="0" smtClean="0">
                <a:latin typeface="Cambria" pitchFamily="18" charset="0"/>
              </a:rPr>
              <a:t>Atkinson will vote at the Atkinson Community Center 7am-8pm</a:t>
            </a:r>
          </a:p>
          <a:p>
            <a:pPr marL="0" indent="0" algn="just">
              <a:buNone/>
            </a:pPr>
            <a:r>
              <a:rPr lang="en-US" sz="2400" dirty="0" smtClean="0">
                <a:latin typeface="Cambria" pitchFamily="18" charset="0"/>
              </a:rPr>
              <a:t>Danville will vote at the Danville Community Center 8am-7pm</a:t>
            </a:r>
            <a:endParaRPr lang="en-US" sz="2400" b="1" dirty="0" smtClean="0">
              <a:latin typeface="Cambria" pitchFamily="18" charset="0"/>
            </a:endParaRPr>
          </a:p>
          <a:p>
            <a:pPr marL="0" indent="0" algn="just">
              <a:buNone/>
            </a:pPr>
            <a:r>
              <a:rPr lang="en-US" sz="2400" dirty="0" smtClean="0">
                <a:latin typeface="Cambria" pitchFamily="18" charset="0"/>
              </a:rPr>
              <a:t>Plaistow will vote at Pollard School 7am-8pm</a:t>
            </a:r>
            <a:endParaRPr lang="en-US" sz="2400" b="1" dirty="0" smtClean="0">
              <a:latin typeface="Cambria" pitchFamily="18" charset="0"/>
            </a:endParaRPr>
          </a:p>
          <a:p>
            <a:pPr marL="0" indent="0" algn="just">
              <a:buNone/>
            </a:pPr>
            <a:r>
              <a:rPr lang="en-US" sz="2400" dirty="0" smtClean="0">
                <a:latin typeface="Cambria" pitchFamily="18" charset="0"/>
              </a:rPr>
              <a:t>Sandown will vote at the Sandown Town Hall 8am-8pm</a:t>
            </a:r>
          </a:p>
          <a:p>
            <a:pPr marL="0" indent="0">
              <a:buNone/>
            </a:pPr>
            <a:r>
              <a:rPr lang="en-US" sz="2400" dirty="0" smtClean="0">
                <a:latin typeface="Cambria" pitchFamily="18" charset="0"/>
              </a:rPr>
              <a:t> </a:t>
            </a:r>
            <a:endParaRPr lang="en-US" sz="2400" dirty="0" smtClean="0">
              <a:solidFill>
                <a:schemeClr val="tx1"/>
              </a:solidFill>
              <a:latin typeface="Cambria" pitchFamily="18" charset="0"/>
            </a:endParaRPr>
          </a:p>
        </p:txBody>
      </p:sp>
      <p:sp>
        <p:nvSpPr>
          <p:cNvPr id="11" name="TextBox 10"/>
          <p:cNvSpPr txBox="1"/>
          <p:nvPr/>
        </p:nvSpPr>
        <p:spPr>
          <a:xfrm>
            <a:off x="152400" y="6324600"/>
            <a:ext cx="8839200" cy="369332"/>
          </a:xfrm>
          <a:prstGeom prst="rect">
            <a:avLst/>
          </a:prstGeom>
          <a:noFill/>
        </p:spPr>
        <p:txBody>
          <a:bodyPr wrap="square" rtlCol="0">
            <a:spAutoFit/>
          </a:bodyPr>
          <a:lstStyle/>
          <a:p>
            <a:pPr algn="ctr"/>
            <a:r>
              <a:rPr lang="en-US" dirty="0" smtClean="0">
                <a:solidFill>
                  <a:schemeClr val="bg1"/>
                </a:solidFill>
                <a:latin typeface="Cambria" pitchFamily="18" charset="0"/>
              </a:rPr>
              <a:t>Public Hearing on 2014-15 Proposed Budget with Review of Warrant</a:t>
            </a:r>
            <a:endParaRPr lang="en-US" dirty="0">
              <a:solidFill>
                <a:schemeClr val="bg1"/>
              </a:solidFill>
              <a:latin typeface="Cambria" pitchFamily="18" charset="0"/>
            </a:endParaRP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blinds(horizontal)">
                                      <p:cBhvr>
                                        <p:cTn id="7" dur="500"/>
                                        <p:tgtEl>
                                          <p:spTgt spid="4099">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099">
                                            <p:txEl>
                                              <p:pRg st="1" end="1"/>
                                            </p:txEl>
                                          </p:spTgt>
                                        </p:tgtEl>
                                        <p:attrNameLst>
                                          <p:attrName>style.visibility</p:attrName>
                                        </p:attrNameLst>
                                      </p:cBhvr>
                                      <p:to>
                                        <p:strVal val="visible"/>
                                      </p:to>
                                    </p:set>
                                    <p:animEffect transition="in" filter="blinds(horizontal)">
                                      <p:cBhvr>
                                        <p:cTn id="10" dur="500"/>
                                        <p:tgtEl>
                                          <p:spTgt spid="4099">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4099">
                                            <p:txEl>
                                              <p:pRg st="2" end="2"/>
                                            </p:txEl>
                                          </p:spTgt>
                                        </p:tgtEl>
                                        <p:attrNameLst>
                                          <p:attrName>style.visibility</p:attrName>
                                        </p:attrNameLst>
                                      </p:cBhvr>
                                      <p:to>
                                        <p:strVal val="visible"/>
                                      </p:to>
                                    </p:set>
                                    <p:animEffect transition="in" filter="blinds(horizontal)">
                                      <p:cBhvr>
                                        <p:cTn id="13" dur="500"/>
                                        <p:tgtEl>
                                          <p:spTgt spid="4099">
                                            <p:txEl>
                                              <p:pRg st="2" end="2"/>
                                            </p:txEl>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4099">
                                            <p:txEl>
                                              <p:pRg st="3" end="3"/>
                                            </p:txEl>
                                          </p:spTgt>
                                        </p:tgtEl>
                                        <p:attrNameLst>
                                          <p:attrName>style.visibility</p:attrName>
                                        </p:attrNameLst>
                                      </p:cBhvr>
                                      <p:to>
                                        <p:strVal val="visible"/>
                                      </p:to>
                                    </p:set>
                                    <p:animEffect transition="in" filter="blinds(horizontal)">
                                      <p:cBhvr>
                                        <p:cTn id="16" dur="500"/>
                                        <p:tgtEl>
                                          <p:spTgt spid="4099">
                                            <p:txEl>
                                              <p:pRg st="3" end="3"/>
                                            </p:txEl>
                                          </p:spTgt>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4099">
                                            <p:txEl>
                                              <p:pRg st="4" end="4"/>
                                            </p:txEl>
                                          </p:spTgt>
                                        </p:tgtEl>
                                        <p:attrNameLst>
                                          <p:attrName>style.visibility</p:attrName>
                                        </p:attrNameLst>
                                      </p:cBhvr>
                                      <p:to>
                                        <p:strVal val="visible"/>
                                      </p:to>
                                    </p:set>
                                    <p:animEffect transition="in" filter="blinds(horizontal)">
                                      <p:cBhvr>
                                        <p:cTn id="19" dur="500"/>
                                        <p:tgtEl>
                                          <p:spTgt spid="4099">
                                            <p:txEl>
                                              <p:pRg st="4" end="4"/>
                                            </p:txEl>
                                          </p:spTgt>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4099">
                                            <p:txEl>
                                              <p:pRg st="5" end="5"/>
                                            </p:txEl>
                                          </p:spTgt>
                                        </p:tgtEl>
                                        <p:attrNameLst>
                                          <p:attrName>style.visibility</p:attrName>
                                        </p:attrNameLst>
                                      </p:cBhvr>
                                      <p:to>
                                        <p:strVal val="visible"/>
                                      </p:to>
                                    </p:set>
                                    <p:animEffect transition="in" filter="blinds(horizontal)">
                                      <p:cBhvr>
                                        <p:cTn id="22" dur="500"/>
                                        <p:tgtEl>
                                          <p:spTgt spid="4099">
                                            <p:txEl>
                                              <p:pRg st="5" end="5"/>
                                            </p:txEl>
                                          </p:spTgt>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4099">
                                            <p:txEl>
                                              <p:pRg st="6" end="6"/>
                                            </p:txEl>
                                          </p:spTgt>
                                        </p:tgtEl>
                                        <p:attrNameLst>
                                          <p:attrName>style.visibility</p:attrName>
                                        </p:attrNameLst>
                                      </p:cBhvr>
                                      <p:to>
                                        <p:strVal val="visible"/>
                                      </p:to>
                                    </p:set>
                                    <p:animEffect transition="in" filter="blinds(horizontal)">
                                      <p:cBhvr>
                                        <p:cTn id="25" dur="500"/>
                                        <p:tgtEl>
                                          <p:spTgt spid="4099">
                                            <p:txEl>
                                              <p:pRg st="6" end="6"/>
                                            </p:txEl>
                                          </p:spTgt>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4099">
                                            <p:txEl>
                                              <p:pRg st="7" end="7"/>
                                            </p:txEl>
                                          </p:spTgt>
                                        </p:tgtEl>
                                        <p:attrNameLst>
                                          <p:attrName>style.visibility</p:attrName>
                                        </p:attrNameLst>
                                      </p:cBhvr>
                                      <p:to>
                                        <p:strVal val="visible"/>
                                      </p:to>
                                    </p:set>
                                    <p:animEffect transition="in" filter="blinds(horizontal)">
                                      <p:cBhvr>
                                        <p:cTn id="28" dur="500"/>
                                        <p:tgtEl>
                                          <p:spTgt spid="409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52400" y="152400"/>
            <a:ext cx="8839200" cy="914400"/>
          </a:xfrm>
        </p:spPr>
        <p:txBody>
          <a:bodyPr/>
          <a:lstStyle/>
          <a:p>
            <a:pPr eaLnBrk="1" hangingPunct="1">
              <a:defRPr/>
            </a:pPr>
            <a:r>
              <a:rPr lang="en-US" sz="4800" dirty="0" smtClean="0">
                <a:solidFill>
                  <a:schemeClr val="tx1"/>
                </a:solidFill>
                <a:effectLst>
                  <a:outerShdw blurRad="38100" dist="38100" dir="2700000" algn="tl">
                    <a:srgbClr val="000000">
                      <a:alpha val="43137"/>
                    </a:srgbClr>
                  </a:outerShdw>
                </a:effectLst>
                <a:latin typeface="Cambria" pitchFamily="18" charset="0"/>
              </a:rPr>
              <a:t>Article 1 – Election of Officers</a:t>
            </a:r>
          </a:p>
        </p:txBody>
      </p:sp>
      <p:sp>
        <p:nvSpPr>
          <p:cNvPr id="4099" name="Rectangle 3"/>
          <p:cNvSpPr>
            <a:spLocks noGrp="1" noChangeArrowheads="1"/>
          </p:cNvSpPr>
          <p:nvPr>
            <p:ph sz="quarter" idx="1"/>
          </p:nvPr>
        </p:nvSpPr>
        <p:spPr>
          <a:xfrm>
            <a:off x="152400" y="1447800"/>
            <a:ext cx="8839200" cy="3962400"/>
          </a:xfrm>
        </p:spPr>
        <p:txBody>
          <a:bodyPr>
            <a:noAutofit/>
          </a:bodyPr>
          <a:lstStyle/>
          <a:p>
            <a:pPr>
              <a:buNone/>
            </a:pPr>
            <a:r>
              <a:rPr lang="en-US" sz="2400" dirty="0" smtClean="0">
                <a:latin typeface="Cambria" pitchFamily="18" charset="0"/>
              </a:rPr>
              <a:t>To choose the following school district officers:</a:t>
            </a:r>
            <a:r>
              <a:rPr lang="en-US" sz="2000" dirty="0" smtClean="0">
                <a:latin typeface="Cambria" pitchFamily="18" charset="0"/>
              </a:rPr>
              <a:t>	</a:t>
            </a:r>
          </a:p>
          <a:p>
            <a:pPr>
              <a:spcBef>
                <a:spcPts val="800"/>
              </a:spcBef>
              <a:buNone/>
            </a:pPr>
            <a:r>
              <a:rPr lang="en-US" sz="2000" dirty="0" smtClean="0">
                <a:latin typeface="Cambria" pitchFamily="18" charset="0"/>
              </a:rPr>
              <a:t>Atkinson Voters		School Board Member	  	3-year Term</a:t>
            </a:r>
          </a:p>
          <a:p>
            <a:pPr marL="0" indent="0">
              <a:spcBef>
                <a:spcPts val="800"/>
              </a:spcBef>
              <a:buNone/>
            </a:pPr>
            <a:r>
              <a:rPr lang="en-US" sz="2000" dirty="0" smtClean="0">
                <a:latin typeface="Cambria" pitchFamily="18" charset="0"/>
              </a:rPr>
              <a:t>Danville Voters		School Board Member	  	3-Year Term </a:t>
            </a:r>
          </a:p>
          <a:p>
            <a:pPr marL="0" indent="0">
              <a:spcBef>
                <a:spcPts val="800"/>
              </a:spcBef>
              <a:buNone/>
            </a:pPr>
            <a:r>
              <a:rPr lang="en-US" sz="2000" dirty="0" smtClean="0">
                <a:latin typeface="Cambria" pitchFamily="18" charset="0"/>
              </a:rPr>
              <a:t>Plaistow Voters		School Board Member	  	1-Year Term </a:t>
            </a:r>
          </a:p>
          <a:p>
            <a:pPr marL="0" indent="0">
              <a:spcBef>
                <a:spcPts val="800"/>
              </a:spcBef>
              <a:buNone/>
            </a:pPr>
            <a:r>
              <a:rPr lang="en-US" sz="2000" dirty="0" smtClean="0">
                <a:latin typeface="Cambria" pitchFamily="18" charset="0"/>
              </a:rPr>
              <a:t>Plaistow Voters		School Board Member	  	3-year Term</a:t>
            </a:r>
          </a:p>
          <a:p>
            <a:pPr marL="0" indent="0">
              <a:spcBef>
                <a:spcPts val="800"/>
              </a:spcBef>
              <a:buNone/>
            </a:pPr>
            <a:r>
              <a:rPr lang="en-US" sz="2000" dirty="0" smtClean="0">
                <a:latin typeface="Cambria" pitchFamily="18" charset="0"/>
              </a:rPr>
              <a:t>Sandown Voters		School Board Member	  	1-Year Term </a:t>
            </a:r>
          </a:p>
          <a:p>
            <a:pPr marL="0" indent="0">
              <a:spcBef>
                <a:spcPts val="800"/>
              </a:spcBef>
              <a:buNone/>
            </a:pPr>
            <a:r>
              <a:rPr lang="en-US" sz="2000" dirty="0" smtClean="0">
                <a:latin typeface="Cambria" pitchFamily="18" charset="0"/>
              </a:rPr>
              <a:t>Atkinson Voters		Budget Committee Member	3-Year Term	</a:t>
            </a:r>
          </a:p>
          <a:p>
            <a:pPr marL="0" indent="0">
              <a:spcBef>
                <a:spcPts val="800"/>
              </a:spcBef>
              <a:buNone/>
            </a:pPr>
            <a:r>
              <a:rPr lang="en-US" sz="2000" dirty="0" smtClean="0">
                <a:latin typeface="Cambria" pitchFamily="18" charset="0"/>
              </a:rPr>
              <a:t>Danville Voters		Budget Committee Member	3-Year Term </a:t>
            </a:r>
          </a:p>
          <a:p>
            <a:pPr marL="0" indent="0">
              <a:spcBef>
                <a:spcPts val="800"/>
              </a:spcBef>
              <a:buNone/>
            </a:pPr>
            <a:r>
              <a:rPr lang="en-US" sz="2000" dirty="0" smtClean="0">
                <a:latin typeface="Cambria" pitchFamily="18" charset="0"/>
              </a:rPr>
              <a:t>Plaistow Voters		Budget Committee Member	1-Year Term </a:t>
            </a:r>
          </a:p>
          <a:p>
            <a:pPr marL="0" indent="0">
              <a:spcBef>
                <a:spcPts val="800"/>
              </a:spcBef>
              <a:buNone/>
            </a:pPr>
            <a:r>
              <a:rPr lang="en-US" sz="2000" dirty="0" smtClean="0">
                <a:latin typeface="Cambria" pitchFamily="18" charset="0"/>
              </a:rPr>
              <a:t>Plaistow Voters		Budget Committee Member	3-Year Term </a:t>
            </a:r>
          </a:p>
          <a:p>
            <a:pPr eaLnBrk="1" hangingPunct="1">
              <a:buClr>
                <a:schemeClr val="tx1"/>
              </a:buClr>
              <a:buNone/>
            </a:pPr>
            <a:endParaRPr lang="en-US" sz="2400" dirty="0" smtClean="0">
              <a:solidFill>
                <a:schemeClr val="tx1"/>
              </a:solidFill>
              <a:latin typeface="Cambria" pitchFamily="18" charset="0"/>
            </a:endParaRPr>
          </a:p>
        </p:txBody>
      </p:sp>
      <p:sp>
        <p:nvSpPr>
          <p:cNvPr id="11" name="TextBox 10"/>
          <p:cNvSpPr txBox="1"/>
          <p:nvPr/>
        </p:nvSpPr>
        <p:spPr>
          <a:xfrm>
            <a:off x="152400" y="6324600"/>
            <a:ext cx="8839200" cy="369332"/>
          </a:xfrm>
          <a:prstGeom prst="rect">
            <a:avLst/>
          </a:prstGeom>
          <a:noFill/>
        </p:spPr>
        <p:txBody>
          <a:bodyPr wrap="square" rtlCol="0">
            <a:spAutoFit/>
          </a:bodyPr>
          <a:lstStyle/>
          <a:p>
            <a:pPr algn="ctr"/>
            <a:r>
              <a:rPr lang="en-US" dirty="0" smtClean="0">
                <a:solidFill>
                  <a:schemeClr val="bg1"/>
                </a:solidFill>
                <a:latin typeface="Cambria" pitchFamily="18" charset="0"/>
              </a:rPr>
              <a:t>Public Hearing on 2014-15 Proposed Budget with Review of Warrant</a:t>
            </a:r>
            <a:endParaRPr lang="en-US" dirty="0">
              <a:solidFill>
                <a:schemeClr val="bg1"/>
              </a:solidFill>
              <a:latin typeface="Cambria" pitchFamily="18" charset="0"/>
            </a:endParaRPr>
          </a:p>
        </p:txBody>
      </p:sp>
      <p:sp>
        <p:nvSpPr>
          <p:cNvPr id="5" name="Rectangle 4"/>
          <p:cNvSpPr/>
          <p:nvPr/>
        </p:nvSpPr>
        <p:spPr>
          <a:xfrm>
            <a:off x="304800" y="5616714"/>
            <a:ext cx="8534400" cy="707886"/>
          </a:xfrm>
          <a:prstGeom prst="rect">
            <a:avLst/>
          </a:prstGeom>
          <a:solidFill>
            <a:schemeClr val="accent5">
              <a:lumMod val="20000"/>
              <a:lumOff val="80000"/>
            </a:schemeClr>
          </a:solidFill>
          <a:ln>
            <a:solidFill>
              <a:schemeClr val="accent3"/>
            </a:solidFill>
          </a:ln>
        </p:spPr>
        <p:txBody>
          <a:bodyPr wrap="square">
            <a:spAutoFit/>
          </a:bodyPr>
          <a:lstStyle/>
          <a:p>
            <a:pPr>
              <a:defRPr/>
            </a:pPr>
            <a:r>
              <a:rPr lang="en-US" altLang="en-US" sz="2000" i="1" dirty="0" smtClean="0">
                <a:latin typeface="Franklin Gothic Medium Cond" pitchFamily="34" charset="0"/>
              </a:rPr>
              <a:t>The filing period for vacancies is January 22 to January 31 at the Superintendent’s Office.  There is a $1 filing fee for school board filings (no filing fee for budget committee).</a:t>
            </a:r>
            <a:endParaRPr lang="en-US" altLang="en-US" sz="2000" i="1" dirty="0">
              <a:latin typeface="Franklin Gothic Medium Cond" pitchFamily="34" charset="0"/>
            </a:endParaRP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blinds(horizontal)">
                                      <p:cBhvr>
                                        <p:cTn id="7" dur="500"/>
                                        <p:tgtEl>
                                          <p:spTgt spid="4099">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099">
                                            <p:txEl>
                                              <p:pRg st="1" end="1"/>
                                            </p:txEl>
                                          </p:spTgt>
                                        </p:tgtEl>
                                        <p:attrNameLst>
                                          <p:attrName>style.visibility</p:attrName>
                                        </p:attrNameLst>
                                      </p:cBhvr>
                                      <p:to>
                                        <p:strVal val="visible"/>
                                      </p:to>
                                    </p:set>
                                    <p:animEffect transition="in" filter="blinds(horizontal)">
                                      <p:cBhvr>
                                        <p:cTn id="10" dur="500"/>
                                        <p:tgtEl>
                                          <p:spTgt spid="4099">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4099">
                                            <p:txEl>
                                              <p:pRg st="2" end="2"/>
                                            </p:txEl>
                                          </p:spTgt>
                                        </p:tgtEl>
                                        <p:attrNameLst>
                                          <p:attrName>style.visibility</p:attrName>
                                        </p:attrNameLst>
                                      </p:cBhvr>
                                      <p:to>
                                        <p:strVal val="visible"/>
                                      </p:to>
                                    </p:set>
                                    <p:animEffect transition="in" filter="blinds(horizontal)">
                                      <p:cBhvr>
                                        <p:cTn id="13" dur="500"/>
                                        <p:tgtEl>
                                          <p:spTgt spid="4099">
                                            <p:txEl>
                                              <p:pRg st="2" end="2"/>
                                            </p:txEl>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4099">
                                            <p:txEl>
                                              <p:pRg st="3" end="3"/>
                                            </p:txEl>
                                          </p:spTgt>
                                        </p:tgtEl>
                                        <p:attrNameLst>
                                          <p:attrName>style.visibility</p:attrName>
                                        </p:attrNameLst>
                                      </p:cBhvr>
                                      <p:to>
                                        <p:strVal val="visible"/>
                                      </p:to>
                                    </p:set>
                                    <p:animEffect transition="in" filter="blinds(horizontal)">
                                      <p:cBhvr>
                                        <p:cTn id="16" dur="500"/>
                                        <p:tgtEl>
                                          <p:spTgt spid="4099">
                                            <p:txEl>
                                              <p:pRg st="3" end="3"/>
                                            </p:txEl>
                                          </p:spTgt>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4099">
                                            <p:txEl>
                                              <p:pRg st="4" end="4"/>
                                            </p:txEl>
                                          </p:spTgt>
                                        </p:tgtEl>
                                        <p:attrNameLst>
                                          <p:attrName>style.visibility</p:attrName>
                                        </p:attrNameLst>
                                      </p:cBhvr>
                                      <p:to>
                                        <p:strVal val="visible"/>
                                      </p:to>
                                    </p:set>
                                    <p:animEffect transition="in" filter="blinds(horizontal)">
                                      <p:cBhvr>
                                        <p:cTn id="19" dur="500"/>
                                        <p:tgtEl>
                                          <p:spTgt spid="4099">
                                            <p:txEl>
                                              <p:pRg st="4" end="4"/>
                                            </p:txEl>
                                          </p:spTgt>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4099">
                                            <p:txEl>
                                              <p:pRg st="5" end="5"/>
                                            </p:txEl>
                                          </p:spTgt>
                                        </p:tgtEl>
                                        <p:attrNameLst>
                                          <p:attrName>style.visibility</p:attrName>
                                        </p:attrNameLst>
                                      </p:cBhvr>
                                      <p:to>
                                        <p:strVal val="visible"/>
                                      </p:to>
                                    </p:set>
                                    <p:animEffect transition="in" filter="blinds(horizontal)">
                                      <p:cBhvr>
                                        <p:cTn id="22" dur="500"/>
                                        <p:tgtEl>
                                          <p:spTgt spid="4099">
                                            <p:txEl>
                                              <p:pRg st="5" end="5"/>
                                            </p:txEl>
                                          </p:spTgt>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4099">
                                            <p:txEl>
                                              <p:pRg st="6" end="6"/>
                                            </p:txEl>
                                          </p:spTgt>
                                        </p:tgtEl>
                                        <p:attrNameLst>
                                          <p:attrName>style.visibility</p:attrName>
                                        </p:attrNameLst>
                                      </p:cBhvr>
                                      <p:to>
                                        <p:strVal val="visible"/>
                                      </p:to>
                                    </p:set>
                                    <p:animEffect transition="in" filter="blinds(horizontal)">
                                      <p:cBhvr>
                                        <p:cTn id="25" dur="500"/>
                                        <p:tgtEl>
                                          <p:spTgt spid="4099">
                                            <p:txEl>
                                              <p:pRg st="6" end="6"/>
                                            </p:txEl>
                                          </p:spTgt>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4099">
                                            <p:txEl>
                                              <p:pRg st="7" end="7"/>
                                            </p:txEl>
                                          </p:spTgt>
                                        </p:tgtEl>
                                        <p:attrNameLst>
                                          <p:attrName>style.visibility</p:attrName>
                                        </p:attrNameLst>
                                      </p:cBhvr>
                                      <p:to>
                                        <p:strVal val="visible"/>
                                      </p:to>
                                    </p:set>
                                    <p:animEffect transition="in" filter="blinds(horizontal)">
                                      <p:cBhvr>
                                        <p:cTn id="28" dur="500"/>
                                        <p:tgtEl>
                                          <p:spTgt spid="4099">
                                            <p:txEl>
                                              <p:pRg st="7" end="7"/>
                                            </p:txEl>
                                          </p:spTgt>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4099">
                                            <p:txEl>
                                              <p:pRg st="8" end="8"/>
                                            </p:txEl>
                                          </p:spTgt>
                                        </p:tgtEl>
                                        <p:attrNameLst>
                                          <p:attrName>style.visibility</p:attrName>
                                        </p:attrNameLst>
                                      </p:cBhvr>
                                      <p:to>
                                        <p:strVal val="visible"/>
                                      </p:to>
                                    </p:set>
                                    <p:animEffect transition="in" filter="blinds(horizontal)">
                                      <p:cBhvr>
                                        <p:cTn id="31" dur="500"/>
                                        <p:tgtEl>
                                          <p:spTgt spid="4099">
                                            <p:txEl>
                                              <p:pRg st="8" end="8"/>
                                            </p:txEl>
                                          </p:spTgt>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4099">
                                            <p:txEl>
                                              <p:pRg st="9" end="9"/>
                                            </p:txEl>
                                          </p:spTgt>
                                        </p:tgtEl>
                                        <p:attrNameLst>
                                          <p:attrName>style.visibility</p:attrName>
                                        </p:attrNameLst>
                                      </p:cBhvr>
                                      <p:to>
                                        <p:strVal val="visible"/>
                                      </p:to>
                                    </p:set>
                                    <p:animEffect transition="in" filter="blinds(horizontal)">
                                      <p:cBhvr>
                                        <p:cTn id="34" dur="500"/>
                                        <p:tgtEl>
                                          <p:spTgt spid="409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tack of books design template">
  <a:themeElements>
    <a:clrScheme name="Stack of books desig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Elephant"/>
        <a:ea typeface=""/>
        <a:cs typeface=""/>
      </a:majorFont>
      <a:minorFont>
        <a:latin typeface="Cambr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ck of books desig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ck of books design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ck of books design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ck of books design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ck of books design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ck of books design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ck of books design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ck of books design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ck of books design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ck of books design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ck of books design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ck of books design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Date xmlns="66445318-594c-4acb-b2fb-c62b33afc0d4"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C3074932D6A2A49BA53FB2CF2C372F9" ma:contentTypeVersion="7" ma:contentTypeDescription="Create a new document." ma:contentTypeScope="" ma:versionID="c59c01cc42d8aa5db832685147da447e">
  <xsd:schema xmlns:xsd="http://www.w3.org/2001/XMLSchema" xmlns:xs="http://www.w3.org/2001/XMLSchema" xmlns:p="http://schemas.microsoft.com/office/2006/metadata/properties" xmlns:ns2="66445318-594c-4acb-b2fb-c62b33afc0d4" targetNamespace="http://schemas.microsoft.com/office/2006/metadata/properties" ma:root="true" ma:fieldsID="a5d163288106e17fa4d174469e049b52" ns2:_="">
    <xsd:import namespace="66445318-594c-4acb-b2fb-c62b33afc0d4"/>
    <xsd:element name="properties">
      <xsd:complexType>
        <xsd:sequence>
          <xsd:element name="documentManagement">
            <xsd:complexType>
              <xsd:all>
                <xsd:element ref="ns2: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445318-594c-4acb-b2fb-c62b33afc0d4" elementFormDefault="qualified">
    <xsd:import namespace="http://schemas.microsoft.com/office/2006/documentManagement/types"/>
    <xsd:import namespace="http://schemas.microsoft.com/office/infopath/2007/PartnerControls"/>
    <xsd:element name="Date" ma:index="8" nillable="true" ma:displayName="Date" ma:format="DateTime" ma:internalName="Dat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58AA0CA-E051-4B77-9C3E-CD53D2FA8411}"/>
</file>

<file path=customXml/itemProps2.xml><?xml version="1.0" encoding="utf-8"?>
<ds:datastoreItem xmlns:ds="http://schemas.openxmlformats.org/officeDocument/2006/customXml" ds:itemID="{C116F6E4-CAE9-4B74-B85D-F3F619BE2E0D}"/>
</file>

<file path=customXml/itemProps3.xml><?xml version="1.0" encoding="utf-8"?>
<ds:datastoreItem xmlns:ds="http://schemas.openxmlformats.org/officeDocument/2006/customXml" ds:itemID="{12E80A05-0045-4A39-BC8B-AF46FF1A244D}"/>
</file>

<file path=docProps/app.xml><?xml version="1.0" encoding="utf-8"?>
<Properties xmlns="http://schemas.openxmlformats.org/officeDocument/2006/extended-properties" xmlns:vt="http://schemas.openxmlformats.org/officeDocument/2006/docPropsVTypes">
  <Template>Stack of books design template</Template>
  <TotalTime>3428</TotalTime>
  <Words>1873</Words>
  <Application>Microsoft Office PowerPoint</Application>
  <PresentationFormat>On-screen Show (4:3)</PresentationFormat>
  <Paragraphs>236</Paragraphs>
  <Slides>28</Slides>
  <Notes>6</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28</vt:i4>
      </vt:variant>
    </vt:vector>
  </HeadingPairs>
  <TitlesOfParts>
    <vt:vector size="31" baseType="lpstr">
      <vt:lpstr>Stack of books design template</vt:lpstr>
      <vt:lpstr>Civic</vt:lpstr>
      <vt:lpstr>Acrobat Document</vt:lpstr>
      <vt:lpstr>TIMBERLANE REGIONAL SCHOOL DISTRICT Serving the communities of Atkinson, Danville, Plaistow and Sandown   </vt:lpstr>
      <vt:lpstr>Budget Philosophy</vt:lpstr>
      <vt:lpstr>Budget Considerations</vt:lpstr>
      <vt:lpstr>Inside Out or Outside In?</vt:lpstr>
      <vt:lpstr>TIMBERLANE REGIONAL SCHOOL DISTRICT Serving the communities of Atkinson, Danville, Plaistow and Sandown   </vt:lpstr>
      <vt:lpstr>Presentation Agenda</vt:lpstr>
      <vt:lpstr>First Session of Annual Meeting</vt:lpstr>
      <vt:lpstr>Second Session of Annual Meeting</vt:lpstr>
      <vt:lpstr>Article 1 – Election of Officers</vt:lpstr>
      <vt:lpstr>Article 2 – Operating Budget</vt:lpstr>
      <vt:lpstr>Budget Process</vt:lpstr>
      <vt:lpstr>Need Based Budget Requests</vt:lpstr>
      <vt:lpstr>Budget Drivers</vt:lpstr>
      <vt:lpstr>Budget Drivers</vt:lpstr>
      <vt:lpstr>Highlights –Inc/(Dec) by Function</vt:lpstr>
      <vt:lpstr>Highlights –Inc/(Dec) by Function</vt:lpstr>
      <vt:lpstr>Default Budget</vt:lpstr>
      <vt:lpstr>Slide 18</vt:lpstr>
      <vt:lpstr>  Article 3 – SAU Budget</vt:lpstr>
      <vt:lpstr>  Article 4 - Capital Reserve Fund</vt:lpstr>
      <vt:lpstr>Article 5 – Sandown Central Kitchen Renovation</vt:lpstr>
      <vt:lpstr>  Article 6 – One Year Collective Bargaining Agreement (TSSU)</vt:lpstr>
      <vt:lpstr>  Article 6 – One Year Collective Bargaining Agreement (TSSU)</vt:lpstr>
      <vt:lpstr>  Article 7 - Authorization for Special Meeting on Cost Items</vt:lpstr>
      <vt:lpstr>  Article 8 - Acceptance of Reports</vt:lpstr>
      <vt:lpstr>  Article 9- Rescind SAU Budget on Warrant Petition by Julie Knight et al</vt:lpstr>
      <vt:lpstr>     Thursday, February 6, 2014 7:00 pm  at the Performing Arts Center </vt:lpstr>
      <vt:lpstr>Slide 28</vt:lpstr>
    </vt:vector>
  </TitlesOfParts>
  <Manager/>
  <Company>SAU #55</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Timberlane Regional School District</dc:title>
  <dc:subject/>
  <dc:creator>Richard La Salle</dc:creator>
  <cp:keywords/>
  <dc:description/>
  <cp:lastModifiedBy>Cathy Belcher</cp:lastModifiedBy>
  <cp:revision>257</cp:revision>
  <dcterms:created xsi:type="dcterms:W3CDTF">2008-01-14T19:12:13Z</dcterms:created>
  <dcterms:modified xsi:type="dcterms:W3CDTF">2014-01-16T19:02:42Z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TC011594401033</vt:lpwstr>
  </property>
  <property fmtid="{D5CDD505-2E9C-101B-9397-08002B2CF9AE}" pid="3" name="ContentTypeId">
    <vt:lpwstr>0x0101003C3074932D6A2A49BA53FB2CF2C372F9</vt:lpwstr>
  </property>
</Properties>
</file>