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40" r:id="rId5"/>
  </p:sldMasterIdLst>
  <p:notesMasterIdLst>
    <p:notesMasterId r:id="rId45"/>
  </p:notesMasterIdLst>
  <p:handoutMasterIdLst>
    <p:handoutMasterId r:id="rId46"/>
  </p:handoutMasterIdLst>
  <p:sldIdLst>
    <p:sldId id="291" r:id="rId6"/>
    <p:sldId id="294" r:id="rId7"/>
    <p:sldId id="308" r:id="rId8"/>
    <p:sldId id="315" r:id="rId9"/>
    <p:sldId id="309" r:id="rId10"/>
    <p:sldId id="310" r:id="rId11"/>
    <p:sldId id="311" r:id="rId12"/>
    <p:sldId id="312" r:id="rId13"/>
    <p:sldId id="313" r:id="rId14"/>
    <p:sldId id="314" r:id="rId15"/>
    <p:sldId id="279" r:id="rId16"/>
    <p:sldId id="287" r:id="rId17"/>
    <p:sldId id="286" r:id="rId18"/>
    <p:sldId id="285" r:id="rId19"/>
    <p:sldId id="258" r:id="rId20"/>
    <p:sldId id="259" r:id="rId21"/>
    <p:sldId id="295" r:id="rId22"/>
    <p:sldId id="296" r:id="rId23"/>
    <p:sldId id="297" r:id="rId24"/>
    <p:sldId id="298" r:id="rId25"/>
    <p:sldId id="299" r:id="rId26"/>
    <p:sldId id="300" r:id="rId27"/>
    <p:sldId id="301" r:id="rId28"/>
    <p:sldId id="302" r:id="rId29"/>
    <p:sldId id="303" r:id="rId30"/>
    <p:sldId id="304" r:id="rId31"/>
    <p:sldId id="305" r:id="rId32"/>
    <p:sldId id="273" r:id="rId33"/>
    <p:sldId id="306" r:id="rId34"/>
    <p:sldId id="307" r:id="rId35"/>
    <p:sldId id="271" r:id="rId36"/>
    <p:sldId id="283" r:id="rId37"/>
    <p:sldId id="281" r:id="rId38"/>
    <p:sldId id="275" r:id="rId39"/>
    <p:sldId id="284" r:id="rId40"/>
    <p:sldId id="272" r:id="rId41"/>
    <p:sldId id="278" r:id="rId42"/>
    <p:sldId id="277" r:id="rId43"/>
    <p:sldId id="264" r:id="rId44"/>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3366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35" autoAdjust="0"/>
  </p:normalViewPr>
  <p:slideViewPr>
    <p:cSldViewPr>
      <p:cViewPr varScale="1">
        <p:scale>
          <a:sx n="80" d="100"/>
          <a:sy n="80" d="100"/>
        </p:scale>
        <p:origin x="-56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1698" y="-84"/>
      </p:cViewPr>
      <p:guideLst>
        <p:guide orient="horz" pos="2208"/>
        <p:guide pos="292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9110329404090762"/>
          <c:y val="4.1046603624307725E-2"/>
          <c:w val="0.55056678935843084"/>
          <c:h val="0.82460535734468599"/>
        </c:manualLayout>
      </c:layout>
      <c:barChart>
        <c:barDir val="col"/>
        <c:grouping val="clustered"/>
        <c:ser>
          <c:idx val="0"/>
          <c:order val="0"/>
          <c:tx>
            <c:strRef>
              <c:f>Sheet1!$A$2</c:f>
              <c:strCache>
                <c:ptCount val="1"/>
                <c:pt idx="0">
                  <c:v>Salaries</c:v>
                </c:pt>
              </c:strCache>
            </c:strRef>
          </c:tx>
          <c:val>
            <c:numRef>
              <c:f>Sheet1!$B$2</c:f>
              <c:numCache>
                <c:formatCode>"$"#,##0_);\("$"#,##0\)</c:formatCode>
                <c:ptCount val="1"/>
                <c:pt idx="0">
                  <c:v>1093588</c:v>
                </c:pt>
              </c:numCache>
            </c:numRef>
          </c:val>
        </c:ser>
        <c:ser>
          <c:idx val="1"/>
          <c:order val="1"/>
          <c:tx>
            <c:strRef>
              <c:f>Sheet1!$A$3</c:f>
              <c:strCache>
                <c:ptCount val="1"/>
                <c:pt idx="0">
                  <c:v>Employee Insurance</c:v>
                </c:pt>
              </c:strCache>
            </c:strRef>
          </c:tx>
          <c:val>
            <c:numRef>
              <c:f>Sheet1!$B$3</c:f>
              <c:numCache>
                <c:formatCode>"$"#,##0_);\("$"#,##0\)</c:formatCode>
                <c:ptCount val="1"/>
                <c:pt idx="0">
                  <c:v>667023</c:v>
                </c:pt>
              </c:numCache>
            </c:numRef>
          </c:val>
        </c:ser>
        <c:ser>
          <c:idx val="2"/>
          <c:order val="2"/>
          <c:tx>
            <c:strRef>
              <c:f>Sheet1!$A$4</c:f>
              <c:strCache>
                <c:ptCount val="1"/>
                <c:pt idx="0">
                  <c:v>Transportation</c:v>
                </c:pt>
              </c:strCache>
            </c:strRef>
          </c:tx>
          <c:val>
            <c:numRef>
              <c:f>Sheet1!$B$4</c:f>
              <c:numCache>
                <c:formatCode>"$"#,##0_);\("$"#,##0\)</c:formatCode>
                <c:ptCount val="1"/>
                <c:pt idx="0">
                  <c:v>187436</c:v>
                </c:pt>
              </c:numCache>
            </c:numRef>
          </c:val>
        </c:ser>
        <c:ser>
          <c:idx val="3"/>
          <c:order val="3"/>
          <c:tx>
            <c:strRef>
              <c:f>Sheet1!$A$5</c:f>
              <c:strCache>
                <c:ptCount val="1"/>
                <c:pt idx="0">
                  <c:v>Retirement System</c:v>
                </c:pt>
              </c:strCache>
            </c:strRef>
          </c:tx>
          <c:val>
            <c:numRef>
              <c:f>Sheet1!$B$5</c:f>
              <c:numCache>
                <c:formatCode>"$"#,##0_);\("$"#,##0\)</c:formatCode>
                <c:ptCount val="1"/>
                <c:pt idx="0">
                  <c:v>172496</c:v>
                </c:pt>
              </c:numCache>
            </c:numRef>
          </c:val>
        </c:ser>
        <c:ser>
          <c:idx val="4"/>
          <c:order val="4"/>
          <c:tx>
            <c:strRef>
              <c:f>Sheet1!$A$6</c:f>
              <c:strCache>
                <c:ptCount val="1"/>
                <c:pt idx="0">
                  <c:v>Equipment</c:v>
                </c:pt>
              </c:strCache>
            </c:strRef>
          </c:tx>
          <c:val>
            <c:numRef>
              <c:f>Sheet1!$B$6</c:f>
              <c:numCache>
                <c:formatCode>"$"#,##0_);\("$"#,##0\)</c:formatCode>
                <c:ptCount val="1"/>
                <c:pt idx="0">
                  <c:v>109033</c:v>
                </c:pt>
              </c:numCache>
            </c:numRef>
          </c:val>
        </c:ser>
        <c:ser>
          <c:idx val="5"/>
          <c:order val="5"/>
          <c:tx>
            <c:strRef>
              <c:f>Sheet1!$A$7</c:f>
              <c:strCache>
                <c:ptCount val="1"/>
                <c:pt idx="0">
                  <c:v>FICA</c:v>
                </c:pt>
              </c:strCache>
            </c:strRef>
          </c:tx>
          <c:val>
            <c:numRef>
              <c:f>Sheet1!$B$7</c:f>
              <c:numCache>
                <c:formatCode>"$"#,##0_);\("$"#,##0\)</c:formatCode>
                <c:ptCount val="1"/>
                <c:pt idx="0">
                  <c:v>101065</c:v>
                </c:pt>
              </c:numCache>
            </c:numRef>
          </c:val>
        </c:ser>
        <c:ser>
          <c:idx val="6"/>
          <c:order val="6"/>
          <c:tx>
            <c:strRef>
              <c:f>Sheet1!$A$8</c:f>
              <c:strCache>
                <c:ptCount val="1"/>
                <c:pt idx="0">
                  <c:v>Professional Services</c:v>
                </c:pt>
              </c:strCache>
            </c:strRef>
          </c:tx>
          <c:val>
            <c:numRef>
              <c:f>Sheet1!$B$8</c:f>
              <c:numCache>
                <c:formatCode>"$"#,##0_);\("$"#,##0\)</c:formatCode>
                <c:ptCount val="1"/>
                <c:pt idx="0">
                  <c:v>92145</c:v>
                </c:pt>
              </c:numCache>
            </c:numRef>
          </c:val>
        </c:ser>
        <c:ser>
          <c:idx val="7"/>
          <c:order val="7"/>
          <c:tx>
            <c:strRef>
              <c:f>Sheet1!$A$9</c:f>
              <c:strCache>
                <c:ptCount val="1"/>
                <c:pt idx="0">
                  <c:v>Books &amp; Info Res &amp; Software</c:v>
                </c:pt>
              </c:strCache>
            </c:strRef>
          </c:tx>
          <c:val>
            <c:numRef>
              <c:f>Sheet1!$B$9</c:f>
              <c:numCache>
                <c:formatCode>"$"#,##0_);\("$"#,##0\)</c:formatCode>
                <c:ptCount val="1"/>
                <c:pt idx="0">
                  <c:v>79898</c:v>
                </c:pt>
              </c:numCache>
            </c:numRef>
          </c:val>
        </c:ser>
        <c:ser>
          <c:idx val="8"/>
          <c:order val="8"/>
          <c:tx>
            <c:strRef>
              <c:f>Sheet1!$A$10</c:f>
              <c:strCache>
                <c:ptCount val="1"/>
                <c:pt idx="0">
                  <c:v>Tuition</c:v>
                </c:pt>
              </c:strCache>
            </c:strRef>
          </c:tx>
          <c:val>
            <c:numRef>
              <c:f>Sheet1!$B$10</c:f>
              <c:numCache>
                <c:formatCode>"$"#,##0_);\("$"#,##0\)</c:formatCode>
                <c:ptCount val="1"/>
                <c:pt idx="0">
                  <c:v>75510</c:v>
                </c:pt>
              </c:numCache>
            </c:numRef>
          </c:val>
        </c:ser>
        <c:ser>
          <c:idx val="9"/>
          <c:order val="9"/>
          <c:tx>
            <c:strRef>
              <c:f>Sheet1!$A$11</c:f>
              <c:strCache>
                <c:ptCount val="1"/>
                <c:pt idx="0">
                  <c:v>Site &amp; Building Projects</c:v>
                </c:pt>
              </c:strCache>
            </c:strRef>
          </c:tx>
          <c:val>
            <c:numRef>
              <c:f>Sheet1!$B$11</c:f>
              <c:numCache>
                <c:formatCode>"$"#,##0_);\("$"#,##0\)</c:formatCode>
                <c:ptCount val="1"/>
                <c:pt idx="0">
                  <c:v>59940</c:v>
                </c:pt>
              </c:numCache>
            </c:numRef>
          </c:val>
        </c:ser>
        <c:ser>
          <c:idx val="10"/>
          <c:order val="10"/>
          <c:tx>
            <c:strRef>
              <c:f>Sheet1!$A$12</c:f>
              <c:strCache>
                <c:ptCount val="1"/>
                <c:pt idx="0">
                  <c:v>Building Lease</c:v>
                </c:pt>
              </c:strCache>
            </c:strRef>
          </c:tx>
          <c:val>
            <c:numRef>
              <c:f>Sheet1!$B$12</c:f>
              <c:numCache>
                <c:formatCode>"$"#,##0_);\("$"#,##0\)</c:formatCode>
                <c:ptCount val="1"/>
                <c:pt idx="0">
                  <c:v>34785</c:v>
                </c:pt>
              </c:numCache>
            </c:numRef>
          </c:val>
        </c:ser>
        <c:ser>
          <c:idx val="11"/>
          <c:order val="11"/>
          <c:tx>
            <c:strRef>
              <c:f>Sheet1!$A$13</c:f>
              <c:strCache>
                <c:ptCount val="1"/>
                <c:pt idx="0">
                  <c:v>Travel &amp; Workshops</c:v>
                </c:pt>
              </c:strCache>
            </c:strRef>
          </c:tx>
          <c:val>
            <c:numRef>
              <c:f>Sheet1!$B$13</c:f>
              <c:numCache>
                <c:formatCode>"$"#,##0_);\("$"#,##0\)</c:formatCode>
                <c:ptCount val="1"/>
                <c:pt idx="0">
                  <c:v>28700</c:v>
                </c:pt>
              </c:numCache>
            </c:numRef>
          </c:val>
        </c:ser>
        <c:ser>
          <c:idx val="12"/>
          <c:order val="12"/>
          <c:tx>
            <c:strRef>
              <c:f>Sheet1!$A$14</c:f>
              <c:strCache>
                <c:ptCount val="1"/>
                <c:pt idx="0">
                  <c:v>Supplies</c:v>
                </c:pt>
              </c:strCache>
            </c:strRef>
          </c:tx>
          <c:val>
            <c:numRef>
              <c:f>Sheet1!$B$14</c:f>
              <c:numCache>
                <c:formatCode>"$"#,##0_);\("$"#,##0\)</c:formatCode>
                <c:ptCount val="1"/>
                <c:pt idx="0">
                  <c:v>-44509</c:v>
                </c:pt>
              </c:numCache>
            </c:numRef>
          </c:val>
        </c:ser>
        <c:ser>
          <c:idx val="13"/>
          <c:order val="13"/>
          <c:tx>
            <c:strRef>
              <c:f>Sheet1!$A$15</c:f>
              <c:strCache>
                <c:ptCount val="1"/>
                <c:pt idx="0">
                  <c:v>Bond Interest</c:v>
                </c:pt>
              </c:strCache>
            </c:strRef>
          </c:tx>
          <c:val>
            <c:numRef>
              <c:f>Sheet1!$B$15</c:f>
              <c:numCache>
                <c:formatCode>"$"#,##0_);\("$"#,##0\)</c:formatCode>
                <c:ptCount val="1"/>
                <c:pt idx="0">
                  <c:v>-84000</c:v>
                </c:pt>
              </c:numCache>
            </c:numRef>
          </c:val>
        </c:ser>
        <c:ser>
          <c:idx val="14"/>
          <c:order val="14"/>
          <c:tx>
            <c:strRef>
              <c:f>Sheet1!$A$16</c:f>
              <c:strCache>
                <c:ptCount val="1"/>
                <c:pt idx="0">
                  <c:v>Capital Reserve</c:v>
                </c:pt>
              </c:strCache>
            </c:strRef>
          </c:tx>
          <c:val>
            <c:numRef>
              <c:f>Sheet1!$B$16</c:f>
              <c:numCache>
                <c:formatCode>"$"#,##0_);\("$"#,##0\)</c:formatCode>
                <c:ptCount val="1"/>
                <c:pt idx="0">
                  <c:v>-200000</c:v>
                </c:pt>
              </c:numCache>
            </c:numRef>
          </c:val>
        </c:ser>
        <c:ser>
          <c:idx val="15"/>
          <c:order val="15"/>
          <c:tx>
            <c:strRef>
              <c:f>Sheet1!$A$17</c:f>
              <c:strCache>
                <c:ptCount val="1"/>
                <c:pt idx="0">
                  <c:v>SAU</c:v>
                </c:pt>
              </c:strCache>
            </c:strRef>
          </c:tx>
          <c:val>
            <c:numRef>
              <c:f>Sheet1!$B$17</c:f>
              <c:numCache>
                <c:formatCode>"$"#,##0_);\("$"#,##0\)</c:formatCode>
                <c:ptCount val="1"/>
                <c:pt idx="0">
                  <c:v>-1028131</c:v>
                </c:pt>
              </c:numCache>
            </c:numRef>
          </c:val>
        </c:ser>
        <c:axId val="143759616"/>
        <c:axId val="143769600"/>
      </c:barChart>
      <c:catAx>
        <c:axId val="143759616"/>
        <c:scaling>
          <c:orientation val="minMax"/>
        </c:scaling>
        <c:delete val="1"/>
        <c:axPos val="b"/>
        <c:tickLblPos val="none"/>
        <c:crossAx val="143769600"/>
        <c:crosses val="autoZero"/>
        <c:auto val="1"/>
        <c:lblAlgn val="ctr"/>
        <c:lblOffset val="100"/>
      </c:catAx>
      <c:valAx>
        <c:axId val="143769600"/>
        <c:scaling>
          <c:orientation val="minMax"/>
          <c:min val="-1500000"/>
        </c:scaling>
        <c:axPos val="l"/>
        <c:majorGridlines/>
        <c:numFmt formatCode="&quot;$&quot;#,##0_);\(&quot;$&quot;#,##0\)" sourceLinked="1"/>
        <c:majorTickMark val="none"/>
        <c:tickLblPos val="nextTo"/>
        <c:txPr>
          <a:bodyPr/>
          <a:lstStyle/>
          <a:p>
            <a:pPr>
              <a:defRPr sz="1600">
                <a:latin typeface="Cambria" pitchFamily="18" charset="0"/>
              </a:defRPr>
            </a:pPr>
            <a:endParaRPr lang="en-US"/>
          </a:p>
        </c:txPr>
        <c:crossAx val="143759616"/>
        <c:crosses val="autoZero"/>
        <c:crossBetween val="between"/>
      </c:valAx>
    </c:plotArea>
    <c:legend>
      <c:legendPos val="r"/>
      <c:layout>
        <c:manualLayout>
          <c:xMode val="edge"/>
          <c:yMode val="edge"/>
          <c:x val="0.71678601690536714"/>
          <c:y val="5.8109482726142487E-3"/>
          <c:w val="0.26710500754334843"/>
          <c:h val="0.84962212259352743"/>
        </c:manualLayout>
      </c:layout>
      <c:txPr>
        <a:bodyPr/>
        <a:lstStyle/>
        <a:p>
          <a:pPr>
            <a:defRPr sz="1440" baseline="0"/>
          </a:pPr>
          <a:endParaRPr lang="en-US"/>
        </a:p>
      </c:txPr>
    </c:legend>
    <c:plotVisOnly val="1"/>
    <c:dispBlanksAs val="gap"/>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2" y="1"/>
            <a:ext cx="4029282" cy="350760"/>
          </a:xfrm>
          <a:prstGeom prst="rect">
            <a:avLst/>
          </a:prstGeom>
          <a:noFill/>
          <a:ln w="9525">
            <a:noFill/>
            <a:miter lim="800000"/>
            <a:headEnd/>
            <a:tailEnd/>
          </a:ln>
          <a:effectLst/>
        </p:spPr>
        <p:txBody>
          <a:bodyPr vert="horz" wrap="square" lIns="93440" tIns="46718" rIns="93440" bIns="46718" numCol="1" anchor="t" anchorCtr="0" compatLnSpc="1">
            <a:prstTxWarp prst="textNoShape">
              <a:avLst/>
            </a:prstTxWarp>
          </a:bodyPr>
          <a:lstStyle>
            <a:lvl1pPr defTabSz="934485">
              <a:defRPr sz="1200"/>
            </a:lvl1pPr>
          </a:lstStyle>
          <a:p>
            <a:pPr>
              <a:defRPr/>
            </a:pPr>
            <a:endParaRPr lang="en-US"/>
          </a:p>
        </p:txBody>
      </p:sp>
      <p:sp>
        <p:nvSpPr>
          <p:cNvPr id="24579" name="Rectangle 3"/>
          <p:cNvSpPr>
            <a:spLocks noGrp="1" noChangeArrowheads="1"/>
          </p:cNvSpPr>
          <p:nvPr>
            <p:ph type="dt" sz="quarter" idx="1"/>
          </p:nvPr>
        </p:nvSpPr>
        <p:spPr bwMode="auto">
          <a:xfrm>
            <a:off x="5265015" y="1"/>
            <a:ext cx="4029282" cy="350760"/>
          </a:xfrm>
          <a:prstGeom prst="rect">
            <a:avLst/>
          </a:prstGeom>
          <a:noFill/>
          <a:ln w="9525">
            <a:noFill/>
            <a:miter lim="800000"/>
            <a:headEnd/>
            <a:tailEnd/>
          </a:ln>
          <a:effectLst/>
        </p:spPr>
        <p:txBody>
          <a:bodyPr vert="horz" wrap="square" lIns="93440" tIns="46718" rIns="93440" bIns="46718" numCol="1" anchor="t" anchorCtr="0" compatLnSpc="1">
            <a:prstTxWarp prst="textNoShape">
              <a:avLst/>
            </a:prstTxWarp>
          </a:bodyPr>
          <a:lstStyle>
            <a:lvl1pPr algn="r" defTabSz="934485">
              <a:defRPr sz="1200"/>
            </a:lvl1pPr>
          </a:lstStyle>
          <a:p>
            <a:pPr>
              <a:defRPr/>
            </a:pPr>
            <a:endParaRPr lang="en-US"/>
          </a:p>
        </p:txBody>
      </p:sp>
      <p:sp>
        <p:nvSpPr>
          <p:cNvPr id="24580" name="Rectangle 4"/>
          <p:cNvSpPr>
            <a:spLocks noGrp="1" noChangeArrowheads="1"/>
          </p:cNvSpPr>
          <p:nvPr>
            <p:ph type="ftr" sz="quarter" idx="2"/>
          </p:nvPr>
        </p:nvSpPr>
        <p:spPr bwMode="auto">
          <a:xfrm>
            <a:off x="2" y="6658443"/>
            <a:ext cx="4029282" cy="350760"/>
          </a:xfrm>
          <a:prstGeom prst="rect">
            <a:avLst/>
          </a:prstGeom>
          <a:noFill/>
          <a:ln w="9525">
            <a:noFill/>
            <a:miter lim="800000"/>
            <a:headEnd/>
            <a:tailEnd/>
          </a:ln>
          <a:effectLst/>
        </p:spPr>
        <p:txBody>
          <a:bodyPr vert="horz" wrap="square" lIns="93440" tIns="46718" rIns="93440" bIns="46718" numCol="1" anchor="b" anchorCtr="0" compatLnSpc="1">
            <a:prstTxWarp prst="textNoShape">
              <a:avLst/>
            </a:prstTxWarp>
          </a:bodyPr>
          <a:lstStyle>
            <a:lvl1pPr defTabSz="934485">
              <a:defRPr sz="1200"/>
            </a:lvl1pPr>
          </a:lstStyle>
          <a:p>
            <a:pPr>
              <a:defRPr/>
            </a:pPr>
            <a:endParaRPr lang="en-US"/>
          </a:p>
        </p:txBody>
      </p:sp>
      <p:sp>
        <p:nvSpPr>
          <p:cNvPr id="24581" name="Rectangle 5"/>
          <p:cNvSpPr>
            <a:spLocks noGrp="1" noChangeArrowheads="1"/>
          </p:cNvSpPr>
          <p:nvPr>
            <p:ph type="sldNum" sz="quarter" idx="3"/>
          </p:nvPr>
        </p:nvSpPr>
        <p:spPr bwMode="auto">
          <a:xfrm>
            <a:off x="5265015" y="6658443"/>
            <a:ext cx="4029282" cy="350760"/>
          </a:xfrm>
          <a:prstGeom prst="rect">
            <a:avLst/>
          </a:prstGeom>
          <a:noFill/>
          <a:ln w="9525">
            <a:noFill/>
            <a:miter lim="800000"/>
            <a:headEnd/>
            <a:tailEnd/>
          </a:ln>
          <a:effectLst/>
        </p:spPr>
        <p:txBody>
          <a:bodyPr vert="horz" wrap="square" lIns="93440" tIns="46718" rIns="93440" bIns="46718" numCol="1" anchor="b" anchorCtr="0" compatLnSpc="1">
            <a:prstTxWarp prst="textNoShape">
              <a:avLst/>
            </a:prstTxWarp>
          </a:bodyPr>
          <a:lstStyle>
            <a:lvl1pPr algn="r" defTabSz="934485">
              <a:defRPr sz="1200"/>
            </a:lvl1pPr>
          </a:lstStyle>
          <a:p>
            <a:pPr>
              <a:defRPr/>
            </a:pPr>
            <a:fld id="{92FCFE51-16EB-4EA3-B568-EC7D5DCA192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2" y="1"/>
            <a:ext cx="4029282" cy="350760"/>
          </a:xfrm>
          <a:prstGeom prst="rect">
            <a:avLst/>
          </a:prstGeom>
          <a:noFill/>
          <a:ln w="9525">
            <a:noFill/>
            <a:miter lim="800000"/>
            <a:headEnd/>
            <a:tailEnd/>
          </a:ln>
          <a:effectLst/>
        </p:spPr>
        <p:txBody>
          <a:bodyPr vert="horz" wrap="square" lIns="93440" tIns="46718" rIns="93440" bIns="46718" numCol="1" anchor="t" anchorCtr="0" compatLnSpc="1">
            <a:prstTxWarp prst="textNoShape">
              <a:avLst/>
            </a:prstTxWarp>
          </a:bodyPr>
          <a:lstStyle>
            <a:lvl1pPr defTabSz="934485">
              <a:defRPr sz="1200"/>
            </a:lvl1pPr>
          </a:lstStyle>
          <a:p>
            <a:pPr>
              <a:defRPr/>
            </a:pPr>
            <a:endParaRPr lang="en-US"/>
          </a:p>
        </p:txBody>
      </p:sp>
      <p:sp>
        <p:nvSpPr>
          <p:cNvPr id="6147" name="Rectangle 3"/>
          <p:cNvSpPr>
            <a:spLocks noGrp="1" noChangeArrowheads="1"/>
          </p:cNvSpPr>
          <p:nvPr>
            <p:ph type="dt" idx="1"/>
          </p:nvPr>
        </p:nvSpPr>
        <p:spPr bwMode="auto">
          <a:xfrm>
            <a:off x="5265015" y="1"/>
            <a:ext cx="4029282" cy="350760"/>
          </a:xfrm>
          <a:prstGeom prst="rect">
            <a:avLst/>
          </a:prstGeom>
          <a:noFill/>
          <a:ln w="9525">
            <a:noFill/>
            <a:miter lim="800000"/>
            <a:headEnd/>
            <a:tailEnd/>
          </a:ln>
          <a:effectLst/>
        </p:spPr>
        <p:txBody>
          <a:bodyPr vert="horz" wrap="square" lIns="93440" tIns="46718" rIns="93440" bIns="46718" numCol="1" anchor="t" anchorCtr="0" compatLnSpc="1">
            <a:prstTxWarp prst="textNoShape">
              <a:avLst/>
            </a:prstTxWarp>
          </a:bodyPr>
          <a:lstStyle>
            <a:lvl1pPr algn="r" defTabSz="934485">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2895600" y="527050"/>
            <a:ext cx="3505200" cy="26289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0485" y="3330421"/>
            <a:ext cx="7435436" cy="3154441"/>
          </a:xfrm>
          <a:prstGeom prst="rect">
            <a:avLst/>
          </a:prstGeom>
          <a:noFill/>
          <a:ln w="9525">
            <a:noFill/>
            <a:miter lim="800000"/>
            <a:headEnd/>
            <a:tailEnd/>
          </a:ln>
          <a:effectLst/>
        </p:spPr>
        <p:txBody>
          <a:bodyPr vert="horz" wrap="square" lIns="93440" tIns="46718" rIns="93440" bIns="4671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2" y="6658443"/>
            <a:ext cx="4029282" cy="350760"/>
          </a:xfrm>
          <a:prstGeom prst="rect">
            <a:avLst/>
          </a:prstGeom>
          <a:noFill/>
          <a:ln w="9525">
            <a:noFill/>
            <a:miter lim="800000"/>
            <a:headEnd/>
            <a:tailEnd/>
          </a:ln>
          <a:effectLst/>
        </p:spPr>
        <p:txBody>
          <a:bodyPr vert="horz" wrap="square" lIns="93440" tIns="46718" rIns="93440" bIns="46718" numCol="1" anchor="b" anchorCtr="0" compatLnSpc="1">
            <a:prstTxWarp prst="textNoShape">
              <a:avLst/>
            </a:prstTxWarp>
          </a:bodyPr>
          <a:lstStyle>
            <a:lvl1pPr defTabSz="934485">
              <a:defRPr sz="1200"/>
            </a:lvl1pPr>
          </a:lstStyle>
          <a:p>
            <a:pPr>
              <a:defRPr/>
            </a:pPr>
            <a:endParaRPr lang="en-US"/>
          </a:p>
        </p:txBody>
      </p:sp>
      <p:sp>
        <p:nvSpPr>
          <p:cNvPr id="6151" name="Rectangle 7"/>
          <p:cNvSpPr>
            <a:spLocks noGrp="1" noChangeArrowheads="1"/>
          </p:cNvSpPr>
          <p:nvPr>
            <p:ph type="sldNum" sz="quarter" idx="5"/>
          </p:nvPr>
        </p:nvSpPr>
        <p:spPr bwMode="auto">
          <a:xfrm>
            <a:off x="5265015" y="6658443"/>
            <a:ext cx="4029282" cy="350760"/>
          </a:xfrm>
          <a:prstGeom prst="rect">
            <a:avLst/>
          </a:prstGeom>
          <a:noFill/>
          <a:ln w="9525">
            <a:noFill/>
            <a:miter lim="800000"/>
            <a:headEnd/>
            <a:tailEnd/>
          </a:ln>
          <a:effectLst/>
        </p:spPr>
        <p:txBody>
          <a:bodyPr vert="horz" wrap="square" lIns="93440" tIns="46718" rIns="93440" bIns="46718" numCol="1" anchor="b" anchorCtr="0" compatLnSpc="1">
            <a:prstTxWarp prst="textNoShape">
              <a:avLst/>
            </a:prstTxWarp>
          </a:bodyPr>
          <a:lstStyle>
            <a:lvl1pPr algn="r" defTabSz="934485">
              <a:defRPr sz="1200"/>
            </a:lvl1pPr>
          </a:lstStyle>
          <a:p>
            <a:pPr>
              <a:defRPr/>
            </a:pPr>
            <a:fld id="{97B1C0AE-BDDC-48B4-A395-3109C2A19C2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defTabSz="931700"/>
            <a:fld id="{44A1BB89-7EF7-41DD-ACF6-BF57139CE77D}" type="slidenum">
              <a:rPr lang="en-US" smtClean="0"/>
              <a:pPr defTabSz="931700"/>
              <a:t>1</a:t>
            </a:fld>
            <a:endParaRPr lang="en-US" dirty="0"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FC80A0E-CA68-43EC-9C41-A7BF5ED540C7}" type="slidenum">
              <a:rPr lang="en-US" smtClean="0">
                <a:latin typeface="Times New Roman" pitchFamily="18" charset="0"/>
                <a:cs typeface="Times New Roman" pitchFamily="18" charset="0"/>
              </a:rPr>
              <a:pPr/>
              <a:t>23</a:t>
            </a:fld>
            <a:endParaRPr lang="en-US" smtClean="0">
              <a:latin typeface="Times New Roman" pitchFamily="18" charset="0"/>
              <a:cs typeface="Times New Roman" pitchFamily="18" charset="0"/>
            </a:endParaRPr>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94052FE-C816-4DB1-8941-3D8792F6C64E}" type="slidenum">
              <a:rPr lang="en-US" smtClean="0">
                <a:latin typeface="Times New Roman" pitchFamily="18" charset="0"/>
                <a:cs typeface="Times New Roman" pitchFamily="18" charset="0"/>
              </a:rPr>
              <a:pPr/>
              <a:t>24</a:t>
            </a:fld>
            <a:endParaRPr lang="en-US" smtClean="0">
              <a:latin typeface="Times New Roman" pitchFamily="18" charset="0"/>
              <a:cs typeface="Times New Roman" pitchFamily="18" charset="0"/>
            </a:endParaRPr>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7DB3691-68C9-4D7B-9677-3DE867919AA1}" type="slidenum">
              <a:rPr lang="en-US" smtClean="0">
                <a:latin typeface="Times New Roman" pitchFamily="18" charset="0"/>
                <a:cs typeface="Times New Roman" pitchFamily="18" charset="0"/>
              </a:rPr>
              <a:pPr/>
              <a:t>25</a:t>
            </a:fld>
            <a:endParaRPr lang="en-US" smtClean="0">
              <a:latin typeface="Times New Roman" pitchFamily="18" charset="0"/>
              <a:cs typeface="Times New Roman" pitchFamily="18" charset="0"/>
            </a:endParaRPr>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2BAE092-2B72-4F2E-BA02-4CDEFD2520A9}" type="slidenum">
              <a:rPr lang="en-US" smtClean="0">
                <a:latin typeface="Times New Roman" pitchFamily="18" charset="0"/>
                <a:cs typeface="Times New Roman" pitchFamily="18" charset="0"/>
              </a:rPr>
              <a:pPr/>
              <a:t>26</a:t>
            </a:fld>
            <a:endParaRPr lang="en-US" smtClean="0">
              <a:latin typeface="Times New Roman" pitchFamily="18" charset="0"/>
              <a:cs typeface="Times New Roman" pitchFamily="18" charset="0"/>
            </a:endParaRPr>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EEB9B66-D313-4E15-BA1B-2F2F074ECADC}" type="slidenum">
              <a:rPr lang="en-US" smtClean="0">
                <a:latin typeface="Times New Roman" pitchFamily="18" charset="0"/>
                <a:cs typeface="Times New Roman" pitchFamily="18" charset="0"/>
              </a:rPr>
              <a:pPr/>
              <a:t>27</a:t>
            </a:fld>
            <a:endParaRPr lang="en-US" smtClean="0">
              <a:latin typeface="Times New Roman" pitchFamily="18" charset="0"/>
              <a:cs typeface="Times New Roman" pitchFamily="18" charset="0"/>
            </a:endParaRPr>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D197DBB-A083-4ABD-ADF6-1A94EC78DFAD}" type="slidenum">
              <a:rPr lang="en-US" smtClean="0">
                <a:latin typeface="Times New Roman" pitchFamily="18" charset="0"/>
                <a:cs typeface="Times New Roman" pitchFamily="18" charset="0"/>
              </a:rPr>
              <a:pPr/>
              <a:t>29</a:t>
            </a:fld>
            <a:endParaRPr lang="en-US" smtClean="0">
              <a:latin typeface="Times New Roman" pitchFamily="18" charset="0"/>
              <a:cs typeface="Times New Roman" pitchFamily="18" charset="0"/>
            </a:endParaRPr>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4E7EB7B7-5E72-4733-9DB4-B61E0D20CB71}" type="slidenum">
              <a:rPr lang="en-US" smtClean="0">
                <a:latin typeface="Times New Roman" pitchFamily="18" charset="0"/>
                <a:cs typeface="Times New Roman" pitchFamily="18" charset="0"/>
              </a:rPr>
              <a:pPr/>
              <a:t>30</a:t>
            </a:fld>
            <a:endParaRPr lang="en-US" smtClean="0">
              <a:latin typeface="Times New Roman" pitchFamily="18" charset="0"/>
              <a:cs typeface="Times New Roman" pitchFamily="18" charset="0"/>
            </a:endParaRPr>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B1C0AE-BDDC-48B4-A395-3109C2A19C21}" type="slidenum">
              <a:rPr lang="en-US" smtClean="0"/>
              <a:pPr>
                <a:defRPr/>
              </a:pPr>
              <a:t>31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B1C0AE-BDDC-48B4-A395-3109C2A19C21}" type="slidenum">
              <a:rPr lang="en-US" smtClean="0"/>
              <a:pPr>
                <a:defRPr/>
              </a:pPr>
              <a:t>32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B1C0AE-BDDC-48B4-A395-3109C2A19C21}" type="slidenum">
              <a:rPr lang="en-US" smtClean="0"/>
              <a:pPr>
                <a:defRPr/>
              </a:pPr>
              <a:t>33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615E6AD-B0D2-46F4-B8DB-2D88433D2CEF}" type="slidenum">
              <a:rPr lang="en-US" smtClean="0">
                <a:latin typeface="Times New Roman" pitchFamily="18" charset="0"/>
                <a:cs typeface="Times New Roman" pitchFamily="18" charset="0"/>
              </a:rPr>
              <a:pPr/>
              <a:t>2</a:t>
            </a:fld>
            <a:endParaRPr lang="en-US" smtClean="0">
              <a:latin typeface="Times New Roman" pitchFamily="18" charset="0"/>
              <a:cs typeface="Times New Roman" pitchFamily="18" charset="0"/>
            </a:endParaRPr>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B1C0AE-BDDC-48B4-A395-3109C2A19C21}" type="slidenum">
              <a:rPr lang="en-US" smtClean="0"/>
              <a:pPr>
                <a:defRPr/>
              </a:pPr>
              <a:t>34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615E6AD-B0D2-46F4-B8DB-2D88433D2CEF}" type="slidenum">
              <a:rPr lang="en-US" smtClean="0">
                <a:latin typeface="Times New Roman" pitchFamily="18" charset="0"/>
                <a:cs typeface="Times New Roman" pitchFamily="18" charset="0"/>
              </a:rPr>
              <a:pPr/>
              <a:t>3</a:t>
            </a:fld>
            <a:endParaRPr lang="en-US" smtClean="0">
              <a:latin typeface="Times New Roman" pitchFamily="18" charset="0"/>
              <a:cs typeface="Times New Roman" pitchFamily="18" charset="0"/>
            </a:endParaRPr>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FBFE53D-9B88-4ED2-8B5C-BCD1FE95DFE1}" type="slidenum">
              <a:rPr lang="en-US" smtClean="0">
                <a:latin typeface="Times New Roman" pitchFamily="18" charset="0"/>
                <a:cs typeface="Times New Roman" pitchFamily="18" charset="0"/>
              </a:rPr>
              <a:pPr/>
              <a:t>17</a:t>
            </a:fld>
            <a:endParaRPr lang="en-US" smtClean="0">
              <a:latin typeface="Times New Roman" pitchFamily="18" charset="0"/>
              <a:cs typeface="Times New Roman" pitchFamily="18" charset="0"/>
            </a:endParaRPr>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DA9E463E-0F72-4F08-9D4A-F5922425F498}" type="slidenum">
              <a:rPr lang="en-US" smtClean="0">
                <a:latin typeface="Times New Roman" pitchFamily="18" charset="0"/>
                <a:cs typeface="Times New Roman" pitchFamily="18" charset="0"/>
              </a:rPr>
              <a:pPr/>
              <a:t>18</a:t>
            </a:fld>
            <a:endParaRPr lang="en-US" smtClean="0">
              <a:latin typeface="Times New Roman" pitchFamily="18" charset="0"/>
              <a:cs typeface="Times New Roman" pitchFamily="18" charset="0"/>
            </a:endParaRPr>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4093848-EA74-4FEE-93A7-5D4470C3D64A}" type="slidenum">
              <a:rPr lang="en-US" smtClean="0">
                <a:latin typeface="Times New Roman" pitchFamily="18" charset="0"/>
                <a:cs typeface="Times New Roman" pitchFamily="18" charset="0"/>
              </a:rPr>
              <a:pPr/>
              <a:t>19</a:t>
            </a:fld>
            <a:endParaRPr lang="en-US" smtClean="0">
              <a:latin typeface="Times New Roman" pitchFamily="18" charset="0"/>
              <a:cs typeface="Times New Roman" pitchFamily="18" charset="0"/>
            </a:endParaRPr>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4699751-182C-47B3-A5C9-E992658F73A5}" type="slidenum">
              <a:rPr lang="en-US" smtClean="0">
                <a:latin typeface="Times New Roman" pitchFamily="18" charset="0"/>
                <a:cs typeface="Times New Roman" pitchFamily="18" charset="0"/>
              </a:rPr>
              <a:pPr/>
              <a:t>20</a:t>
            </a:fld>
            <a:endParaRPr lang="en-US" smtClean="0">
              <a:latin typeface="Times New Roman" pitchFamily="18" charset="0"/>
              <a:cs typeface="Times New Roman" pitchFamily="18" charset="0"/>
            </a:endParaRPr>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smtClean="0">
              <a:latin typeface="Times New Roman" pitchFamily="18" charset="0"/>
              <a:cs typeface="Times New Roman" pitchFamily="18" charset="0"/>
            </a:endParaRPr>
          </a:p>
        </p:txBody>
      </p:sp>
      <p:sp>
        <p:nvSpPr>
          <p:cNvPr id="30724" name="Slide Number Placeholder 3"/>
          <p:cNvSpPr>
            <a:spLocks noGrp="1"/>
          </p:cNvSpPr>
          <p:nvPr>
            <p:ph type="sldNum" sz="quarter" idx="5"/>
          </p:nvPr>
        </p:nvSpPr>
        <p:spPr>
          <a:noFill/>
        </p:spPr>
        <p:txBody>
          <a:bodyPr/>
          <a:lstStyle/>
          <a:p>
            <a:fld id="{5E594123-3AB9-45B5-8595-7F65B8351238}" type="slidenum">
              <a:rPr lang="en-US" smtClean="0">
                <a:latin typeface="Times New Roman" pitchFamily="18" charset="0"/>
                <a:cs typeface="Times New Roman" pitchFamily="18" charset="0"/>
              </a:rPr>
              <a:pPr/>
              <a:t>21</a:t>
            </a:fld>
            <a:endParaRPr lang="en-US" smtClean="0">
              <a:latin typeface="Times New Roman" pitchFamily="18" charset="0"/>
              <a:cs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3BD4351-B3F6-4B7D-8A42-8EA16587FC75}" type="slidenum">
              <a:rPr lang="en-US" smtClean="0">
                <a:latin typeface="Times New Roman" pitchFamily="18" charset="0"/>
                <a:cs typeface="Times New Roman" pitchFamily="18" charset="0"/>
              </a:rPr>
              <a:pPr/>
              <a:t>22</a:t>
            </a:fld>
            <a:endParaRPr lang="en-US" smtClean="0">
              <a:latin typeface="Times New Roman" pitchFamily="18" charset="0"/>
              <a:cs typeface="Times New Roman" pitchFamily="18" charset="0"/>
            </a:endParaRPr>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5" y="1600200"/>
            <a:ext cx="7085013" cy="10668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6EF79C8-CA56-4979-A065-186E271689C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6605A90C-EDE9-4678-BDC8-CD304CD5EDE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0"/>
            <a:ext cx="17716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9525" y="685800"/>
            <a:ext cx="516255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EF6DE577-03C1-4FB1-9F55-6C20489F573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A6EF79C8-CA56-4979-A065-186E271689CF}" type="slidenum">
              <a:rPr lang="en-US" smtClean="0"/>
              <a:pPr>
                <a:defRPr/>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361688" y="1026372"/>
            <a:ext cx="457200" cy="441325"/>
          </a:xfrm>
        </p:spPr>
        <p:txBody>
          <a:bodyPr/>
          <a:lstStyle/>
          <a:p>
            <a:pPr>
              <a:defRPr/>
            </a:pPr>
            <a:fld id="{08175333-5311-4B8A-A731-903FCA80A940}" type="slidenum">
              <a:rPr lang="en-US" smtClean="0"/>
              <a:pPr>
                <a:defRPr/>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7EC352ED-E543-4000-BEB9-DDE40F368759}" type="slidenum">
              <a:rPr lang="en-US" smtClean="0"/>
              <a:pPr>
                <a:defRPr/>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53CD0E3-0792-4A49-AC59-6F9349F8C36E}" type="slidenum">
              <a:rPr lang="en-US" smtClean="0"/>
              <a:pPr>
                <a:defRPr/>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7CA4F11D-4578-4315-91E1-1850A464F84F}" type="slidenum">
              <a:rPr lang="en-US" smtClean="0"/>
              <a:pPr>
                <a:defRPr/>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343400" y="1036020"/>
            <a:ext cx="457200" cy="441325"/>
          </a:xfrm>
        </p:spPr>
        <p:txBody>
          <a:bodyPr/>
          <a:lstStyle/>
          <a:p>
            <a:pPr>
              <a:defRPr/>
            </a:pPr>
            <a:fld id="{6B940741-D660-4D2D-BE36-6DF38B991375}"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5AE50EEE-B6B8-46CA-8B77-32175AF3E7FA}"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438526F4-7D57-43E8-B5B5-0F16034CA5B4}" type="slidenum">
              <a:rPr lang="en-US" smtClean="0"/>
              <a:pPr>
                <a:defRPr/>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08175333-5311-4B8A-A731-903FCA80A940}"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BDF04E28-2D4B-4C2C-A2EE-1B3022CD9588}" type="slidenum">
              <a:rPr lang="en-US" smtClean="0"/>
              <a:pPr>
                <a:defRPr/>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605A90C-EDE9-4678-BDC8-CD304CD5EDE9}"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EF6DE577-03C1-4FB1-9F55-6C20489F5736}" type="slidenum">
              <a:rPr lang="en-US" smtClean="0"/>
              <a:pPr>
                <a:defRPr/>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7EC352ED-E543-4000-BEB9-DDE40F36875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53CD0E3-0792-4A49-AC59-6F9349F8C36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7CA4F11D-4578-4315-91E1-1850A464F84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6B940741-D660-4D2D-BE36-6DF38B99137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5AE50EEE-B6B8-46CA-8B77-32175AF3E7F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38526F4-7D57-43E8-B5B5-0F16034CA5B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BDF04E28-2D4B-4C2C-A2EE-1B3022CD958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8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79525" y="1600200"/>
            <a:ext cx="5257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endParaRPr lang="en-US"/>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endParaRPr lang="en-US"/>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B09A75DD-3174-41E8-9D55-C094051FEA6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5"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Elephant" pitchFamily="18" charset="0"/>
        </a:defRPr>
      </a:lvl2pPr>
      <a:lvl3pPr algn="l" rtl="0" eaLnBrk="0" fontAlgn="base" hangingPunct="0">
        <a:spcBef>
          <a:spcPct val="0"/>
        </a:spcBef>
        <a:spcAft>
          <a:spcPct val="0"/>
        </a:spcAft>
        <a:defRPr sz="3600">
          <a:solidFill>
            <a:schemeClr val="tx2"/>
          </a:solidFill>
          <a:latin typeface="Elephant" pitchFamily="18" charset="0"/>
        </a:defRPr>
      </a:lvl3pPr>
      <a:lvl4pPr algn="l" rtl="0" eaLnBrk="0" fontAlgn="base" hangingPunct="0">
        <a:spcBef>
          <a:spcPct val="0"/>
        </a:spcBef>
        <a:spcAft>
          <a:spcPct val="0"/>
        </a:spcAft>
        <a:defRPr sz="3600">
          <a:solidFill>
            <a:schemeClr val="tx2"/>
          </a:solidFill>
          <a:latin typeface="Elephant" pitchFamily="18" charset="0"/>
        </a:defRPr>
      </a:lvl4pPr>
      <a:lvl5pPr algn="l" rtl="0" eaLnBrk="0" fontAlgn="base" hangingPunct="0">
        <a:spcBef>
          <a:spcPct val="0"/>
        </a:spcBef>
        <a:spcAft>
          <a:spcPct val="0"/>
        </a:spcAft>
        <a:defRPr sz="3600">
          <a:solidFill>
            <a:schemeClr val="tx2"/>
          </a:solidFill>
          <a:latin typeface="Elephant" pitchFamily="18" charset="0"/>
        </a:defRPr>
      </a:lvl5pPr>
      <a:lvl6pPr marL="457200" algn="l" rtl="0" fontAlgn="base">
        <a:spcBef>
          <a:spcPct val="0"/>
        </a:spcBef>
        <a:spcAft>
          <a:spcPct val="0"/>
        </a:spcAft>
        <a:defRPr sz="3600">
          <a:solidFill>
            <a:schemeClr val="tx2"/>
          </a:solidFill>
          <a:latin typeface="Century Gothic" pitchFamily="34" charset="0"/>
        </a:defRPr>
      </a:lvl6pPr>
      <a:lvl7pPr marL="914400" algn="l" rtl="0" fontAlgn="base">
        <a:spcBef>
          <a:spcPct val="0"/>
        </a:spcBef>
        <a:spcAft>
          <a:spcPct val="0"/>
        </a:spcAft>
        <a:defRPr sz="3600">
          <a:solidFill>
            <a:schemeClr val="tx2"/>
          </a:solidFill>
          <a:latin typeface="Century Gothic" pitchFamily="34" charset="0"/>
        </a:defRPr>
      </a:lvl7pPr>
      <a:lvl8pPr marL="1371600" algn="l" rtl="0" fontAlgn="base">
        <a:spcBef>
          <a:spcPct val="0"/>
        </a:spcBef>
        <a:spcAft>
          <a:spcPct val="0"/>
        </a:spcAft>
        <a:defRPr sz="3600">
          <a:solidFill>
            <a:schemeClr val="tx2"/>
          </a:solidFill>
          <a:latin typeface="Century Gothic" pitchFamily="34" charset="0"/>
        </a:defRPr>
      </a:lvl8pPr>
      <a:lvl9pPr marL="1828800" algn="l" rtl="0" fontAlgn="base">
        <a:spcBef>
          <a:spcPct val="0"/>
        </a:spcBef>
        <a:spcAft>
          <a:spcPct val="0"/>
        </a:spcAft>
        <a:defRPr sz="36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B09A75DD-3174-41E8-9D55-C094051FEA6A}" type="slidenum">
              <a:rPr lang="en-US" smtClean="0"/>
              <a:pPr>
                <a:defRPr/>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Microsoft_Office_Excel_Chart1.xls"/></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419600"/>
            <a:ext cx="8839200" cy="1631216"/>
          </a:xfrm>
          <a:prstGeom prst="rect">
            <a:avLst/>
          </a:prstGeom>
          <a:noFill/>
        </p:spPr>
        <p:txBody>
          <a:bodyPr wrap="square">
            <a:spAutoFit/>
          </a:bodyPr>
          <a:lstStyle/>
          <a:p>
            <a:pPr algn="ctr">
              <a:defRPr/>
            </a:pPr>
            <a:r>
              <a:rPr lang="en-US" sz="2000" b="1" dirty="0" smtClean="0">
                <a:latin typeface="Cambria" pitchFamily="18" charset="0"/>
              </a:rPr>
              <a:t>Steve </a:t>
            </a:r>
            <a:r>
              <a:rPr lang="en-US" sz="2000" b="1" dirty="0" err="1" smtClean="0">
                <a:latin typeface="Cambria" pitchFamily="18" charset="0"/>
              </a:rPr>
              <a:t>Ranlett</a:t>
            </a:r>
            <a:r>
              <a:rPr lang="en-US" sz="2000" b="1" dirty="0" smtClean="0">
                <a:latin typeface="Cambria" pitchFamily="18" charset="0"/>
              </a:rPr>
              <a:t>, Moderator</a:t>
            </a:r>
          </a:p>
          <a:p>
            <a:pPr algn="ctr">
              <a:defRPr/>
            </a:pPr>
            <a:endParaRPr lang="en-US" sz="2000" b="1" dirty="0" smtClean="0">
              <a:latin typeface="Cambria" pitchFamily="18" charset="0"/>
            </a:endParaRPr>
          </a:p>
          <a:p>
            <a:pPr algn="ctr">
              <a:defRPr/>
            </a:pPr>
            <a:r>
              <a:rPr lang="en-US" sz="2000" dirty="0" smtClean="0">
                <a:latin typeface="Cambria" pitchFamily="18" charset="0"/>
              </a:rPr>
              <a:t>February 6, 2014</a:t>
            </a:r>
            <a:endParaRPr lang="en-US" sz="2000" dirty="0">
              <a:latin typeface="Cambria" pitchFamily="18" charset="0"/>
            </a:endParaRPr>
          </a:p>
          <a:p>
            <a:pPr algn="ctr">
              <a:defRPr/>
            </a:pPr>
            <a:r>
              <a:rPr lang="en-US" sz="2000" dirty="0">
                <a:latin typeface="Cambria" pitchFamily="18" charset="0"/>
              </a:rPr>
              <a:t>Performing Arts Center</a:t>
            </a:r>
          </a:p>
          <a:p>
            <a:pPr algn="ctr">
              <a:defRPr/>
            </a:pPr>
            <a:r>
              <a:rPr lang="en-US" sz="2000" dirty="0">
                <a:latin typeface="Cambria" pitchFamily="18" charset="0"/>
              </a:rPr>
              <a:t>40 Greenough Road, Plaistow, NH</a:t>
            </a:r>
          </a:p>
        </p:txBody>
      </p:sp>
      <p:sp>
        <p:nvSpPr>
          <p:cNvPr id="3075" name="Rectangle 3"/>
          <p:cNvSpPr>
            <a:spLocks noGrp="1" noChangeArrowheads="1"/>
          </p:cNvSpPr>
          <p:nvPr>
            <p:ph type="subTitle" idx="4294967295"/>
          </p:nvPr>
        </p:nvSpPr>
        <p:spPr>
          <a:xfrm>
            <a:off x="0" y="2590800"/>
            <a:ext cx="9144000" cy="1524000"/>
          </a:xfrm>
          <a:noFill/>
        </p:spPr>
        <p:txBody>
          <a:bodyPr>
            <a:normAutofit/>
          </a:bodyPr>
          <a:lstStyle/>
          <a:p>
            <a:pPr algn="ctr" eaLnBrk="1" hangingPunct="1">
              <a:lnSpc>
                <a:spcPct val="80000"/>
              </a:lnSpc>
              <a:buNone/>
              <a:defRPr/>
            </a:pPr>
            <a:endParaRPr lang="en-US" sz="800" b="1" dirty="0" smtClean="0">
              <a:latin typeface="Cambria" pitchFamily="18" charset="0"/>
            </a:endParaRPr>
          </a:p>
          <a:p>
            <a:pPr algn="ctr" eaLnBrk="1" hangingPunct="1">
              <a:lnSpc>
                <a:spcPct val="80000"/>
              </a:lnSpc>
              <a:buNone/>
              <a:defRPr/>
            </a:pPr>
            <a:r>
              <a:rPr lang="en-US" sz="7200" dirty="0" smtClean="0">
                <a:effectLst>
                  <a:outerShdw blurRad="38100" dist="38100" dir="2700000" algn="tl">
                    <a:srgbClr val="000000">
                      <a:alpha val="43137"/>
                    </a:srgbClr>
                  </a:outerShdw>
                </a:effectLst>
                <a:latin typeface="Britannic Bold" pitchFamily="34" charset="0"/>
              </a:rPr>
              <a:t>Deliberative Session</a:t>
            </a:r>
            <a:endParaRPr lang="en-US" sz="7200" dirty="0" smtClean="0">
              <a:effectLst>
                <a:outerShdw blurRad="38100" dist="38100" dir="2700000" algn="tl">
                  <a:srgbClr val="000000">
                    <a:alpha val="43137"/>
                  </a:srgbClr>
                </a:outerShdw>
              </a:effectLst>
              <a:latin typeface="Britannic Bold" pitchFamily="34" charset="0"/>
            </a:endParaRPr>
          </a:p>
        </p:txBody>
      </p:sp>
      <p:sp>
        <p:nvSpPr>
          <p:cNvPr id="3074" name="Rectangle 2"/>
          <p:cNvSpPr>
            <a:spLocks noGrp="1" noChangeArrowheads="1"/>
          </p:cNvSpPr>
          <p:nvPr>
            <p:ph type="ctrTitle" idx="4294967295"/>
          </p:nvPr>
        </p:nvSpPr>
        <p:spPr>
          <a:xfrm>
            <a:off x="152400" y="228600"/>
            <a:ext cx="8839200" cy="1600200"/>
          </a:xfrm>
          <a:solidFill>
            <a:schemeClr val="accent3"/>
          </a:solidFill>
          <a:ln>
            <a:solidFill>
              <a:schemeClr val="accent3">
                <a:lumMod val="50000"/>
              </a:schemeClr>
            </a:solidFill>
          </a:ln>
        </p:spPr>
        <p:txBody>
          <a:bodyPr>
            <a:normAutofit fontScale="90000"/>
          </a:bodyPr>
          <a:lstStyle/>
          <a:p>
            <a:pPr algn="ctr" eaLnBrk="1" hangingPunct="1">
              <a:defRPr/>
            </a:pPr>
            <a:r>
              <a:rPr lang="en-US" sz="2800" b="1" spc="200" dirty="0" smtClean="0">
                <a:solidFill>
                  <a:schemeClr val="bg1"/>
                </a:solidFill>
                <a:effectLst>
                  <a:outerShdw blurRad="38100" dist="38100" dir="2700000" algn="tl">
                    <a:srgbClr val="000000">
                      <a:alpha val="43137"/>
                    </a:srgbClr>
                  </a:outerShdw>
                </a:effectLst>
                <a:latin typeface="Cambria" pitchFamily="18" charset="0"/>
              </a:rPr>
              <a:t>TIMBERLANE REGIONAL SCHOOL DISTRICT</a:t>
            </a:r>
            <a:r>
              <a:rPr lang="en-US" sz="2000" b="1" spc="200" dirty="0" smtClean="0">
                <a:solidFill>
                  <a:schemeClr val="bg1"/>
                </a:solidFill>
                <a:effectLst>
                  <a:outerShdw blurRad="38100" dist="38100" dir="2700000" algn="tl">
                    <a:srgbClr val="000000">
                      <a:alpha val="43137"/>
                    </a:srgbClr>
                  </a:outerShdw>
                </a:effectLst>
                <a:latin typeface="Cambria" pitchFamily="18" charset="0"/>
              </a:rPr>
              <a:t/>
            </a:r>
            <a:br>
              <a:rPr lang="en-US" sz="2000" b="1" spc="200" dirty="0" smtClean="0">
                <a:solidFill>
                  <a:schemeClr val="bg1"/>
                </a:solidFill>
                <a:effectLst>
                  <a:outerShdw blurRad="38100" dist="38100" dir="2700000" algn="tl">
                    <a:srgbClr val="000000">
                      <a:alpha val="43137"/>
                    </a:srgbClr>
                  </a:outerShdw>
                </a:effectLst>
                <a:latin typeface="Cambria" pitchFamily="18" charset="0"/>
              </a:rPr>
            </a:br>
            <a:r>
              <a:rPr lang="en-US" sz="1800" b="1" spc="200" dirty="0" smtClean="0">
                <a:solidFill>
                  <a:schemeClr val="bg1"/>
                </a:solidFill>
                <a:effectLst>
                  <a:outerShdw blurRad="38100" dist="38100" dir="2700000" algn="tl">
                    <a:srgbClr val="000000">
                      <a:alpha val="43137"/>
                    </a:srgbClr>
                  </a:outerShdw>
                </a:effectLst>
                <a:latin typeface="Cambria" pitchFamily="18" charset="0"/>
              </a:rPr>
              <a:t>Serving the communities of Atkinson, Danville, Plaistow and Sandown</a:t>
            </a:r>
            <a:br>
              <a:rPr lang="en-US" sz="1800" b="1" spc="200" dirty="0" smtClean="0">
                <a:solidFill>
                  <a:schemeClr val="bg1"/>
                </a:solidFill>
                <a:effectLst>
                  <a:outerShdw blurRad="38100" dist="38100" dir="2700000" algn="tl">
                    <a:srgbClr val="000000">
                      <a:alpha val="43137"/>
                    </a:srgbClr>
                  </a:outerShdw>
                </a:effectLst>
                <a:latin typeface="Cambria" pitchFamily="18" charset="0"/>
              </a:rPr>
            </a:br>
            <a:r>
              <a:rPr lang="en-US" sz="1200" b="1" spc="200" dirty="0" smtClean="0">
                <a:solidFill>
                  <a:schemeClr val="bg1"/>
                </a:solidFill>
                <a:effectLst>
                  <a:outerShdw blurRad="38100" dist="38100" dir="2700000" algn="tl">
                    <a:srgbClr val="000000">
                      <a:alpha val="43137"/>
                    </a:srgbClr>
                  </a:outerShdw>
                </a:effectLst>
                <a:latin typeface="Cambria" pitchFamily="18" charset="0"/>
              </a:rPr>
              <a:t/>
            </a:r>
            <a:br>
              <a:rPr lang="en-US" sz="1200" b="1" spc="200" dirty="0" smtClean="0">
                <a:solidFill>
                  <a:schemeClr val="bg1"/>
                </a:solidFill>
                <a:effectLst>
                  <a:outerShdw blurRad="38100" dist="38100" dir="2700000" algn="tl">
                    <a:srgbClr val="000000">
                      <a:alpha val="43137"/>
                    </a:srgbClr>
                  </a:outerShdw>
                </a:effectLst>
                <a:latin typeface="Cambria" pitchFamily="18" charset="0"/>
              </a:rPr>
            </a:br>
            <a:r>
              <a:rPr lang="en-US" sz="1200" b="1" spc="200" dirty="0" smtClean="0">
                <a:solidFill>
                  <a:schemeClr val="bg1"/>
                </a:solidFill>
                <a:effectLst>
                  <a:outerShdw blurRad="38100" dist="38100" dir="2700000" algn="tl">
                    <a:srgbClr val="000000">
                      <a:alpha val="43137"/>
                    </a:srgbClr>
                  </a:outerShdw>
                </a:effectLst>
                <a:latin typeface="Cambria" pitchFamily="18" charset="0"/>
              </a:rPr>
              <a:t/>
            </a:r>
            <a:br>
              <a:rPr lang="en-US" sz="1200" b="1" spc="200" dirty="0" smtClean="0">
                <a:solidFill>
                  <a:schemeClr val="bg1"/>
                </a:solidFill>
                <a:effectLst>
                  <a:outerShdw blurRad="38100" dist="38100" dir="2700000" algn="tl">
                    <a:srgbClr val="000000">
                      <a:alpha val="43137"/>
                    </a:srgbClr>
                  </a:outerShdw>
                </a:effectLst>
                <a:latin typeface="Cambria" pitchFamily="18" charset="0"/>
              </a:rPr>
            </a:br>
            <a:endParaRPr lang="en-US" sz="1200" b="1" spc="200" dirty="0" smtClean="0">
              <a:solidFill>
                <a:schemeClr val="bg1"/>
              </a:solidFill>
              <a:effectLst>
                <a:outerShdw blurRad="38100" dist="38100" dir="2700000" algn="tl">
                  <a:srgbClr val="000000">
                    <a:alpha val="43137"/>
                  </a:srgbClr>
                </a:outerShdw>
              </a:effectLst>
              <a:latin typeface="Cambria" pitchFamily="18" charset="0"/>
            </a:endParaRPr>
          </a:p>
        </p:txBody>
      </p:sp>
      <p:sp>
        <p:nvSpPr>
          <p:cNvPr id="6" name="Rectangle 5"/>
          <p:cNvSpPr/>
          <p:nvPr/>
        </p:nvSpPr>
        <p:spPr>
          <a:xfrm>
            <a:off x="152400" y="6350913"/>
            <a:ext cx="8839200" cy="369332"/>
          </a:xfrm>
          <a:prstGeom prst="rect">
            <a:avLst/>
          </a:prstGeom>
        </p:spPr>
        <p:txBody>
          <a:bodyPr wrap="square">
            <a:spAutoFit/>
          </a:bodyPr>
          <a:lstStyle/>
          <a:p>
            <a:pPr algn="ctr"/>
            <a:r>
              <a:rPr lang="en-US" sz="900" b="1" spc="200" dirty="0" smtClean="0">
                <a:solidFill>
                  <a:schemeClr val="bg1"/>
                </a:solidFill>
                <a:effectLst>
                  <a:outerShdw blurRad="38100" dist="38100" dir="2700000" algn="tl">
                    <a:srgbClr val="000000">
                      <a:alpha val="43137"/>
                    </a:srgbClr>
                  </a:outerShdw>
                </a:effectLst>
                <a:latin typeface="Cambria" pitchFamily="18" charset="0"/>
              </a:rPr>
              <a:t>The mission of the Timberlane Regional School District is to engage all students in challenging and relevant learning opportunities, emphasizing high aspirations and personal growth.</a:t>
            </a:r>
            <a:endParaRPr lang="en-US" sz="900" dirty="0"/>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Bullseye with kids &amp; arrow.jpg"/>
          <p:cNvPicPr>
            <a:picLocks noChangeAspect="1"/>
          </p:cNvPicPr>
          <p:nvPr/>
        </p:nvPicPr>
        <p:blipFill>
          <a:blip r:embed="rId2" cstate="print"/>
          <a:srcRect l="10065" r="9412" b="40000"/>
          <a:stretch>
            <a:fillRect/>
          </a:stretch>
        </p:blipFill>
        <p:spPr>
          <a:xfrm>
            <a:off x="1241778" y="533399"/>
            <a:ext cx="6378222" cy="6150429"/>
          </a:xfrm>
          <a:prstGeom prst="rect">
            <a:avLst/>
          </a:prstGeom>
        </p:spPr>
      </p:pic>
      <p:sp>
        <p:nvSpPr>
          <p:cNvPr id="3" name="Slide Number Placeholder 2"/>
          <p:cNvSpPr>
            <a:spLocks noGrp="1"/>
          </p:cNvSpPr>
          <p:nvPr>
            <p:ph type="sldNum" sz="quarter" idx="12"/>
          </p:nvPr>
        </p:nvSpPr>
        <p:spPr>
          <a:xfrm>
            <a:off x="8382000" y="6248400"/>
            <a:ext cx="609600" cy="441324"/>
          </a:xfrm>
        </p:spPr>
        <p:txBody>
          <a:bodyPr/>
          <a:lstStyle/>
          <a:p>
            <a:pPr>
              <a:defRPr/>
            </a:pPr>
            <a:fld id="{5AE50EEE-B6B8-46CA-8B77-32175AF3E7FA}" type="slidenum">
              <a:rPr lang="en-US" smtClean="0">
                <a:solidFill>
                  <a:schemeClr val="accent3"/>
                </a:solidFill>
              </a:rPr>
              <a:pPr>
                <a:defRPr/>
              </a:pPr>
              <a:t>10</a:t>
            </a:fld>
            <a:endParaRPr lang="en-US" dirty="0">
              <a:solidFill>
                <a:schemeClr val="accent3"/>
              </a:solidFill>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52400"/>
            <a:ext cx="8839200" cy="914400"/>
          </a:xfrm>
        </p:spPr>
        <p:txBody>
          <a:bodyPr>
            <a:normAutofit/>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First Session of Annual Meeting</a:t>
            </a:r>
          </a:p>
        </p:txBody>
      </p:sp>
      <p:sp>
        <p:nvSpPr>
          <p:cNvPr id="4099" name="Rectangle 3"/>
          <p:cNvSpPr>
            <a:spLocks noGrp="1" noChangeArrowheads="1"/>
          </p:cNvSpPr>
          <p:nvPr>
            <p:ph sz="quarter" idx="1"/>
          </p:nvPr>
        </p:nvSpPr>
        <p:spPr>
          <a:xfrm>
            <a:off x="152400" y="1524000"/>
            <a:ext cx="8839200" cy="3962400"/>
          </a:xfrm>
        </p:spPr>
        <p:txBody>
          <a:bodyPr>
            <a:noAutofit/>
          </a:bodyPr>
          <a:lstStyle/>
          <a:p>
            <a:pPr marL="0" indent="0">
              <a:buNone/>
            </a:pPr>
            <a:r>
              <a:rPr lang="en-US" sz="2000" b="1" dirty="0" smtClean="0"/>
              <a:t>First Session of Annual Meeting (Deliberative)</a:t>
            </a:r>
            <a:endParaRPr lang="en-US" sz="2000" dirty="0" smtClean="0"/>
          </a:p>
          <a:p>
            <a:pPr marL="0" indent="0" algn="just">
              <a:buNone/>
            </a:pPr>
            <a:r>
              <a:rPr lang="en-US" sz="2400" dirty="0" smtClean="0">
                <a:latin typeface="Cambria" pitchFamily="18" charset="0"/>
              </a:rPr>
              <a:t>This first session of the Annual Meeting is being held at </a:t>
            </a:r>
            <a:r>
              <a:rPr lang="en-US" sz="2400" dirty="0" smtClean="0">
                <a:latin typeface="Cambria" pitchFamily="18" charset="0"/>
              </a:rPr>
              <a:t>the Timberlane Performing Arts Center, Greenough Road, Plaistow, New </a:t>
            </a:r>
            <a:r>
              <a:rPr lang="en-US" sz="2400" dirty="0" smtClean="0">
                <a:latin typeface="Cambria" pitchFamily="18" charset="0"/>
              </a:rPr>
              <a:t>Hampshire.  Today’s date is February 6, 2014.  </a:t>
            </a:r>
            <a:r>
              <a:rPr lang="en-US" sz="2400" dirty="0" smtClean="0">
                <a:latin typeface="Cambria" pitchFamily="18" charset="0"/>
              </a:rPr>
              <a:t>This session shall consist of explanation, discussion, and debate of warrant articles number 2 through number 9.   Warrant articles may be amended subject to the following limitations:  (a) warrant articles whose wording is prescribed by law shall not be amended, (b) warrant articles that are amended shall be placed on the official ballot for a final vote on the main motion, as amended, and (c) no warrant article shall be amended to eliminate the subject matter of the article.</a:t>
            </a:r>
          </a:p>
          <a:p>
            <a:pPr marL="0" indent="0">
              <a:buNone/>
            </a:pPr>
            <a:r>
              <a:rPr lang="en-US" sz="2000" dirty="0" smtClean="0"/>
              <a:t> </a:t>
            </a:r>
            <a:endParaRPr lang="en-US" sz="2400" dirty="0" smtClean="0">
              <a:solidFill>
                <a:schemeClr val="tx1"/>
              </a:solidFill>
              <a:latin typeface="Cambria" pitchFamily="18" charset="0"/>
            </a:endParaRPr>
          </a:p>
        </p:txBody>
      </p:sp>
      <p:sp>
        <p:nvSpPr>
          <p:cNvPr id="5" name="TextBox 4"/>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2014 DELIBERATIVE SESSION</a:t>
            </a:r>
            <a:endParaRPr lang="en-US" dirty="0">
              <a:solidFill>
                <a:schemeClr val="bg1"/>
              </a:solidFill>
              <a:latin typeface="Cambria" pitchFamily="18" charset="0"/>
            </a:endParaRPr>
          </a:p>
        </p:txBody>
      </p:sp>
      <p:sp>
        <p:nvSpPr>
          <p:cNvPr id="8" name="Slide Number Placeholder 7"/>
          <p:cNvSpPr>
            <a:spLocks noGrp="1"/>
          </p:cNvSpPr>
          <p:nvPr>
            <p:ph type="sldNum" sz="quarter" idx="12"/>
          </p:nvPr>
        </p:nvSpPr>
        <p:spPr/>
        <p:txBody>
          <a:bodyPr/>
          <a:lstStyle/>
          <a:p>
            <a:pPr>
              <a:defRPr/>
            </a:pPr>
            <a:fld id="{08175333-5311-4B8A-A731-903FCA80A940}" type="slidenum">
              <a:rPr lang="en-US" smtClean="0"/>
              <a:pPr>
                <a:defRPr/>
              </a:pPr>
              <a:t>11</a:t>
            </a:fld>
            <a:endParaRPr lang="en-US"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0" dur="500"/>
                                        <p:tgtEl>
                                          <p:spTgt spid="4099">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3"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52400"/>
            <a:ext cx="8839200" cy="914400"/>
          </a:xfrm>
        </p:spPr>
        <p:txBody>
          <a:bodyPr>
            <a:normAutofit fontScale="90000"/>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Second Session of Annual Meeting</a:t>
            </a:r>
          </a:p>
        </p:txBody>
      </p:sp>
      <p:sp>
        <p:nvSpPr>
          <p:cNvPr id="4099" name="Rectangle 3"/>
          <p:cNvSpPr>
            <a:spLocks noGrp="1" noChangeArrowheads="1"/>
          </p:cNvSpPr>
          <p:nvPr>
            <p:ph sz="quarter" idx="1"/>
          </p:nvPr>
        </p:nvSpPr>
        <p:spPr>
          <a:xfrm>
            <a:off x="152400" y="1524000"/>
            <a:ext cx="8839200" cy="3962400"/>
          </a:xfrm>
        </p:spPr>
        <p:txBody>
          <a:bodyPr>
            <a:noAutofit/>
          </a:bodyPr>
          <a:lstStyle/>
          <a:p>
            <a:pPr marL="0" indent="0">
              <a:buNone/>
            </a:pPr>
            <a:r>
              <a:rPr lang="en-US" sz="2400" b="1" dirty="0" smtClean="0">
                <a:latin typeface="Cambria" pitchFamily="18" charset="0"/>
              </a:rPr>
              <a:t>Second Session of Annual Meeting (Voting)</a:t>
            </a:r>
            <a:endParaRPr lang="en-US" sz="2400" dirty="0" smtClean="0">
              <a:latin typeface="Cambria" pitchFamily="18" charset="0"/>
            </a:endParaRPr>
          </a:p>
          <a:p>
            <a:pPr marL="0" indent="0" algn="just">
              <a:buNone/>
            </a:pPr>
            <a:r>
              <a:rPr lang="en-US" sz="2400" dirty="0" smtClean="0">
                <a:latin typeface="Cambria" pitchFamily="18" charset="0"/>
              </a:rPr>
              <a:t>Voting on warrant articles number 1 through number 9 will be conducted by official ballot to be held in conjunction with town meeting voting to be held on Tuesday, the 11</a:t>
            </a:r>
            <a:r>
              <a:rPr lang="en-US" sz="2400" baseline="30000" dirty="0" smtClean="0">
                <a:latin typeface="Cambria" pitchFamily="18" charset="0"/>
              </a:rPr>
              <a:t>th</a:t>
            </a:r>
            <a:r>
              <a:rPr lang="en-US" sz="2400" dirty="0" smtClean="0">
                <a:latin typeface="Cambria" pitchFamily="18" charset="0"/>
              </a:rPr>
              <a:t> day of March, 2014, at the Town election polls in Atkinson, Danville, Plaistow, and Sandown, New Hampshire.  </a:t>
            </a:r>
          </a:p>
          <a:p>
            <a:pPr marL="0" indent="0" algn="just">
              <a:buNone/>
            </a:pPr>
            <a:r>
              <a:rPr lang="en-US" sz="2400" dirty="0" smtClean="0">
                <a:latin typeface="Cambria" pitchFamily="18" charset="0"/>
              </a:rPr>
              <a:t> </a:t>
            </a:r>
          </a:p>
          <a:p>
            <a:pPr marL="0" indent="0" algn="just">
              <a:buNone/>
            </a:pPr>
            <a:r>
              <a:rPr lang="en-US" sz="2400" dirty="0" smtClean="0">
                <a:latin typeface="Cambria" pitchFamily="18" charset="0"/>
              </a:rPr>
              <a:t>Atkinson will vote at the Atkinson Community Center 7am-8pm</a:t>
            </a:r>
          </a:p>
          <a:p>
            <a:pPr marL="0" indent="0" algn="just">
              <a:buNone/>
            </a:pPr>
            <a:r>
              <a:rPr lang="en-US" sz="2400" dirty="0" smtClean="0">
                <a:latin typeface="Cambria" pitchFamily="18" charset="0"/>
              </a:rPr>
              <a:t>Danville will vote at the Danville Community Center 8am-7pm</a:t>
            </a:r>
            <a:endParaRPr lang="en-US" sz="2400" b="1" dirty="0" smtClean="0">
              <a:latin typeface="Cambria" pitchFamily="18" charset="0"/>
            </a:endParaRPr>
          </a:p>
          <a:p>
            <a:pPr marL="0" indent="0" algn="just">
              <a:buNone/>
            </a:pPr>
            <a:r>
              <a:rPr lang="en-US" sz="2400" dirty="0" smtClean="0">
                <a:latin typeface="Cambria" pitchFamily="18" charset="0"/>
              </a:rPr>
              <a:t>Plaistow will vote at Pollard School 7am-8pm</a:t>
            </a:r>
            <a:endParaRPr lang="en-US" sz="2400" b="1" dirty="0" smtClean="0">
              <a:latin typeface="Cambria" pitchFamily="18" charset="0"/>
            </a:endParaRPr>
          </a:p>
          <a:p>
            <a:pPr marL="0" indent="0" algn="just">
              <a:buNone/>
            </a:pPr>
            <a:r>
              <a:rPr lang="en-US" sz="2400" dirty="0" smtClean="0">
                <a:latin typeface="Cambria" pitchFamily="18" charset="0"/>
              </a:rPr>
              <a:t>Sandown will vote at the Sandown Town Hall 8am-8pm</a:t>
            </a:r>
          </a:p>
          <a:p>
            <a:pPr marL="0" indent="0">
              <a:buNone/>
            </a:pPr>
            <a:r>
              <a:rPr lang="en-US" sz="2400" dirty="0" smtClean="0">
                <a:latin typeface="Cambria" pitchFamily="18" charset="0"/>
              </a:rPr>
              <a:t> </a:t>
            </a:r>
            <a:endParaRPr lang="en-US" sz="2400" dirty="0" smtClean="0">
              <a:solidFill>
                <a:schemeClr val="tx1"/>
              </a:solidFill>
              <a:latin typeface="Cambria" pitchFamily="18" charset="0"/>
            </a:endParaRPr>
          </a:p>
        </p:txBody>
      </p:sp>
      <p:sp>
        <p:nvSpPr>
          <p:cNvPr id="5" name="TextBox 4"/>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2014 DELIBERATIVE SESSION</a:t>
            </a:r>
            <a:endParaRPr lang="en-US" dirty="0">
              <a:solidFill>
                <a:schemeClr val="bg1"/>
              </a:solidFill>
              <a:latin typeface="Cambria" pitchFamily="18" charset="0"/>
            </a:endParaRPr>
          </a:p>
        </p:txBody>
      </p:sp>
      <p:sp>
        <p:nvSpPr>
          <p:cNvPr id="8" name="Slide Number Placeholder 7"/>
          <p:cNvSpPr>
            <a:spLocks noGrp="1"/>
          </p:cNvSpPr>
          <p:nvPr>
            <p:ph type="sldNum" sz="quarter" idx="12"/>
          </p:nvPr>
        </p:nvSpPr>
        <p:spPr/>
        <p:txBody>
          <a:bodyPr/>
          <a:lstStyle/>
          <a:p>
            <a:pPr>
              <a:defRPr/>
            </a:pPr>
            <a:fld id="{08175333-5311-4B8A-A731-903FCA80A940}" type="slidenum">
              <a:rPr lang="en-US" smtClean="0"/>
              <a:pPr>
                <a:defRPr/>
              </a:pPr>
              <a:t>12</a:t>
            </a:fld>
            <a:endParaRPr lang="en-US"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0" dur="500"/>
                                        <p:tgtEl>
                                          <p:spTgt spid="4099">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3" dur="500"/>
                                        <p:tgtEl>
                                          <p:spTgt spid="4099">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099">
                                            <p:txEl>
                                              <p:pRg st="3" end="3"/>
                                            </p:txEl>
                                          </p:spTgt>
                                        </p:tgtEl>
                                        <p:attrNameLst>
                                          <p:attrName>style.visibility</p:attrName>
                                        </p:attrNameLst>
                                      </p:cBhvr>
                                      <p:to>
                                        <p:strVal val="visible"/>
                                      </p:to>
                                    </p:set>
                                    <p:animEffect transition="in" filter="blinds(horizontal)">
                                      <p:cBhvr>
                                        <p:cTn id="16" dur="500"/>
                                        <p:tgtEl>
                                          <p:spTgt spid="4099">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Effect transition="in" filter="blinds(horizontal)">
                                      <p:cBhvr>
                                        <p:cTn id="19" dur="500"/>
                                        <p:tgtEl>
                                          <p:spTgt spid="4099">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099">
                                            <p:txEl>
                                              <p:pRg st="5" end="5"/>
                                            </p:txEl>
                                          </p:spTgt>
                                        </p:tgtEl>
                                        <p:attrNameLst>
                                          <p:attrName>style.visibility</p:attrName>
                                        </p:attrNameLst>
                                      </p:cBhvr>
                                      <p:to>
                                        <p:strVal val="visible"/>
                                      </p:to>
                                    </p:set>
                                    <p:animEffect transition="in" filter="blinds(horizontal)">
                                      <p:cBhvr>
                                        <p:cTn id="22" dur="500"/>
                                        <p:tgtEl>
                                          <p:spTgt spid="4099">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099">
                                            <p:txEl>
                                              <p:pRg st="6" end="6"/>
                                            </p:txEl>
                                          </p:spTgt>
                                        </p:tgtEl>
                                        <p:attrNameLst>
                                          <p:attrName>style.visibility</p:attrName>
                                        </p:attrNameLst>
                                      </p:cBhvr>
                                      <p:to>
                                        <p:strVal val="visible"/>
                                      </p:to>
                                    </p:set>
                                    <p:animEffect transition="in" filter="blinds(horizontal)">
                                      <p:cBhvr>
                                        <p:cTn id="25" dur="500"/>
                                        <p:tgtEl>
                                          <p:spTgt spid="4099">
                                            <p:txEl>
                                              <p:pRg st="6" end="6"/>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099">
                                            <p:txEl>
                                              <p:pRg st="7" end="7"/>
                                            </p:txEl>
                                          </p:spTgt>
                                        </p:tgtEl>
                                        <p:attrNameLst>
                                          <p:attrName>style.visibility</p:attrName>
                                        </p:attrNameLst>
                                      </p:cBhvr>
                                      <p:to>
                                        <p:strVal val="visible"/>
                                      </p:to>
                                    </p:set>
                                    <p:animEffect transition="in" filter="blinds(horizontal)">
                                      <p:cBhvr>
                                        <p:cTn id="28" dur="500"/>
                                        <p:tgtEl>
                                          <p:spTgt spid="4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52400"/>
            <a:ext cx="8839200" cy="914400"/>
          </a:xfrm>
        </p:spPr>
        <p:txBody>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Article 1 – Election of Officers</a:t>
            </a:r>
          </a:p>
        </p:txBody>
      </p:sp>
      <p:sp>
        <p:nvSpPr>
          <p:cNvPr id="4099" name="Rectangle 3"/>
          <p:cNvSpPr>
            <a:spLocks noGrp="1" noChangeArrowheads="1"/>
          </p:cNvSpPr>
          <p:nvPr>
            <p:ph sz="quarter" idx="1"/>
          </p:nvPr>
        </p:nvSpPr>
        <p:spPr>
          <a:xfrm>
            <a:off x="152400" y="1600200"/>
            <a:ext cx="8839200" cy="3962400"/>
          </a:xfrm>
        </p:spPr>
        <p:txBody>
          <a:bodyPr>
            <a:noAutofit/>
          </a:bodyPr>
          <a:lstStyle/>
          <a:p>
            <a:pPr>
              <a:buNone/>
            </a:pPr>
            <a:r>
              <a:rPr lang="en-US" sz="2400" dirty="0" smtClean="0">
                <a:latin typeface="Cambria" pitchFamily="18" charset="0"/>
              </a:rPr>
              <a:t>To choose the following school district officers:</a:t>
            </a:r>
            <a:r>
              <a:rPr lang="en-US" sz="2000" dirty="0" smtClean="0">
                <a:latin typeface="Cambria" pitchFamily="18" charset="0"/>
              </a:rPr>
              <a:t>	</a:t>
            </a:r>
            <a:endParaRPr lang="en-US" sz="2000" dirty="0" smtClean="0">
              <a:latin typeface="Cambria" pitchFamily="18" charset="0"/>
            </a:endParaRPr>
          </a:p>
          <a:p>
            <a:pPr>
              <a:spcBef>
                <a:spcPts val="800"/>
              </a:spcBef>
              <a:buNone/>
            </a:pPr>
            <a:r>
              <a:rPr lang="en-US" sz="2000" dirty="0" smtClean="0">
                <a:latin typeface="Cambria" pitchFamily="18" charset="0"/>
              </a:rPr>
              <a:t>Atkinson </a:t>
            </a:r>
            <a:r>
              <a:rPr lang="en-US" sz="2000" dirty="0" smtClean="0">
                <a:latin typeface="Cambria" pitchFamily="18" charset="0"/>
              </a:rPr>
              <a:t>Voters		School Board Member	  	3-year Term</a:t>
            </a:r>
          </a:p>
          <a:p>
            <a:pPr marL="0" indent="0">
              <a:spcBef>
                <a:spcPts val="800"/>
              </a:spcBef>
              <a:buNone/>
            </a:pPr>
            <a:r>
              <a:rPr lang="en-US" sz="2000" dirty="0" smtClean="0">
                <a:latin typeface="Cambria" pitchFamily="18" charset="0"/>
              </a:rPr>
              <a:t>Danville Voters		School Board Member	  	3-Year Term </a:t>
            </a:r>
          </a:p>
          <a:p>
            <a:pPr marL="0" indent="0">
              <a:spcBef>
                <a:spcPts val="800"/>
              </a:spcBef>
              <a:buNone/>
            </a:pPr>
            <a:r>
              <a:rPr lang="en-US" sz="2000" dirty="0" smtClean="0">
                <a:latin typeface="Cambria" pitchFamily="18" charset="0"/>
              </a:rPr>
              <a:t>Plaistow Voters		School Board Member	  	1-Year Term </a:t>
            </a:r>
          </a:p>
          <a:p>
            <a:pPr marL="0" indent="0">
              <a:spcBef>
                <a:spcPts val="800"/>
              </a:spcBef>
              <a:buNone/>
            </a:pPr>
            <a:r>
              <a:rPr lang="en-US" sz="2000" dirty="0" smtClean="0">
                <a:latin typeface="Cambria" pitchFamily="18" charset="0"/>
              </a:rPr>
              <a:t>Plaistow Voters		School Board Member	  	3-year Term</a:t>
            </a:r>
          </a:p>
          <a:p>
            <a:pPr marL="0" indent="0">
              <a:spcBef>
                <a:spcPts val="800"/>
              </a:spcBef>
              <a:buNone/>
            </a:pPr>
            <a:r>
              <a:rPr lang="en-US" sz="2000" dirty="0" smtClean="0">
                <a:latin typeface="Cambria" pitchFamily="18" charset="0"/>
              </a:rPr>
              <a:t>Sandown Voters		School Board Member	  	1-Year Term </a:t>
            </a:r>
            <a:endParaRPr lang="en-US" sz="2000" dirty="0" smtClean="0">
              <a:latin typeface="Cambria" pitchFamily="18" charset="0"/>
            </a:endParaRPr>
          </a:p>
          <a:p>
            <a:pPr marL="0" indent="0">
              <a:spcBef>
                <a:spcPts val="800"/>
              </a:spcBef>
              <a:buNone/>
            </a:pPr>
            <a:r>
              <a:rPr lang="en-US" sz="2000" dirty="0" smtClean="0">
                <a:latin typeface="Cambria" pitchFamily="18" charset="0"/>
              </a:rPr>
              <a:t>____________________________________________________________________________________________</a:t>
            </a:r>
            <a:endParaRPr lang="en-US" sz="2000" dirty="0" smtClean="0">
              <a:latin typeface="Cambria" pitchFamily="18" charset="0"/>
            </a:endParaRPr>
          </a:p>
          <a:p>
            <a:pPr marL="0" indent="0">
              <a:spcBef>
                <a:spcPts val="800"/>
              </a:spcBef>
              <a:buNone/>
            </a:pPr>
            <a:r>
              <a:rPr lang="en-US" sz="2000" dirty="0" smtClean="0">
                <a:latin typeface="Cambria" pitchFamily="18" charset="0"/>
              </a:rPr>
              <a:t>Atkinson Voters		Budget Committee Member	3-Year Term	</a:t>
            </a:r>
          </a:p>
          <a:p>
            <a:pPr marL="0" indent="0">
              <a:spcBef>
                <a:spcPts val="800"/>
              </a:spcBef>
              <a:buNone/>
            </a:pPr>
            <a:r>
              <a:rPr lang="en-US" sz="2000" dirty="0" smtClean="0">
                <a:latin typeface="Cambria" pitchFamily="18" charset="0"/>
              </a:rPr>
              <a:t>Danville Voters		Budget Committee Member	3-Year Term </a:t>
            </a:r>
          </a:p>
          <a:p>
            <a:pPr marL="0" indent="0">
              <a:spcBef>
                <a:spcPts val="800"/>
              </a:spcBef>
              <a:buNone/>
            </a:pPr>
            <a:r>
              <a:rPr lang="en-US" sz="2000" dirty="0" smtClean="0">
                <a:latin typeface="Cambria" pitchFamily="18" charset="0"/>
              </a:rPr>
              <a:t>Plaistow Voters		Budget Committee Member	1-Year Term </a:t>
            </a:r>
          </a:p>
          <a:p>
            <a:pPr marL="0" indent="0">
              <a:spcBef>
                <a:spcPts val="800"/>
              </a:spcBef>
              <a:buNone/>
            </a:pPr>
            <a:r>
              <a:rPr lang="en-US" sz="2000" dirty="0" smtClean="0">
                <a:latin typeface="Cambria" pitchFamily="18" charset="0"/>
              </a:rPr>
              <a:t>Plaistow Voters		Budget Committee Member	3-Year Term </a:t>
            </a:r>
          </a:p>
          <a:p>
            <a:pPr eaLnBrk="1" hangingPunct="1">
              <a:buClr>
                <a:schemeClr val="tx1"/>
              </a:buClr>
              <a:buNone/>
            </a:pPr>
            <a:endParaRPr lang="en-US" sz="2400" dirty="0" smtClean="0">
              <a:solidFill>
                <a:schemeClr val="tx1"/>
              </a:solidFill>
              <a:latin typeface="Cambria" pitchFamily="18" charset="0"/>
            </a:endParaRPr>
          </a:p>
        </p:txBody>
      </p:sp>
      <p:sp>
        <p:nvSpPr>
          <p:cNvPr id="11" name="TextBox 10"/>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2014 DELIBERATIVE SESSION</a:t>
            </a:r>
            <a:endParaRPr lang="en-US" dirty="0">
              <a:solidFill>
                <a:schemeClr val="bg1"/>
              </a:solidFill>
              <a:latin typeface="Cambria" pitchFamily="18" charset="0"/>
            </a:endParaRPr>
          </a:p>
        </p:txBody>
      </p:sp>
      <p:sp>
        <p:nvSpPr>
          <p:cNvPr id="8" name="Slide Number Placeholder 7"/>
          <p:cNvSpPr>
            <a:spLocks noGrp="1"/>
          </p:cNvSpPr>
          <p:nvPr>
            <p:ph type="sldNum" sz="quarter" idx="12"/>
          </p:nvPr>
        </p:nvSpPr>
        <p:spPr/>
        <p:txBody>
          <a:bodyPr/>
          <a:lstStyle/>
          <a:p>
            <a:pPr>
              <a:defRPr/>
            </a:pPr>
            <a:fld id="{08175333-5311-4B8A-A731-903FCA80A940}" type="slidenum">
              <a:rPr lang="en-US" smtClean="0"/>
              <a:pPr>
                <a:defRPr/>
              </a:pPr>
              <a:t>13</a:t>
            </a:fld>
            <a:endParaRPr lang="en-US"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0" dur="500"/>
                                        <p:tgtEl>
                                          <p:spTgt spid="4099">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3" dur="500"/>
                                        <p:tgtEl>
                                          <p:spTgt spid="4099">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099">
                                            <p:txEl>
                                              <p:pRg st="3" end="3"/>
                                            </p:txEl>
                                          </p:spTgt>
                                        </p:tgtEl>
                                        <p:attrNameLst>
                                          <p:attrName>style.visibility</p:attrName>
                                        </p:attrNameLst>
                                      </p:cBhvr>
                                      <p:to>
                                        <p:strVal val="visible"/>
                                      </p:to>
                                    </p:set>
                                    <p:animEffect transition="in" filter="blinds(horizontal)">
                                      <p:cBhvr>
                                        <p:cTn id="16" dur="500"/>
                                        <p:tgtEl>
                                          <p:spTgt spid="4099">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Effect transition="in" filter="blinds(horizontal)">
                                      <p:cBhvr>
                                        <p:cTn id="19" dur="500"/>
                                        <p:tgtEl>
                                          <p:spTgt spid="4099">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099">
                                            <p:txEl>
                                              <p:pRg st="5" end="5"/>
                                            </p:txEl>
                                          </p:spTgt>
                                        </p:tgtEl>
                                        <p:attrNameLst>
                                          <p:attrName>style.visibility</p:attrName>
                                        </p:attrNameLst>
                                      </p:cBhvr>
                                      <p:to>
                                        <p:strVal val="visible"/>
                                      </p:to>
                                    </p:set>
                                    <p:animEffect transition="in" filter="blinds(horizontal)">
                                      <p:cBhvr>
                                        <p:cTn id="22" dur="500"/>
                                        <p:tgtEl>
                                          <p:spTgt spid="4099">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099">
                                            <p:txEl>
                                              <p:pRg st="6" end="6"/>
                                            </p:txEl>
                                          </p:spTgt>
                                        </p:tgtEl>
                                        <p:attrNameLst>
                                          <p:attrName>style.visibility</p:attrName>
                                        </p:attrNameLst>
                                      </p:cBhvr>
                                      <p:to>
                                        <p:strVal val="visible"/>
                                      </p:to>
                                    </p:set>
                                    <p:animEffect transition="in" filter="blinds(horizontal)">
                                      <p:cBhvr>
                                        <p:cTn id="25" dur="500"/>
                                        <p:tgtEl>
                                          <p:spTgt spid="4099">
                                            <p:txEl>
                                              <p:pRg st="6" end="6"/>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099">
                                            <p:txEl>
                                              <p:pRg st="7" end="7"/>
                                            </p:txEl>
                                          </p:spTgt>
                                        </p:tgtEl>
                                        <p:attrNameLst>
                                          <p:attrName>style.visibility</p:attrName>
                                        </p:attrNameLst>
                                      </p:cBhvr>
                                      <p:to>
                                        <p:strVal val="visible"/>
                                      </p:to>
                                    </p:set>
                                    <p:animEffect transition="in" filter="blinds(horizontal)">
                                      <p:cBhvr>
                                        <p:cTn id="28" dur="500"/>
                                        <p:tgtEl>
                                          <p:spTgt spid="4099">
                                            <p:txEl>
                                              <p:pRg st="7" end="7"/>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099">
                                            <p:txEl>
                                              <p:pRg st="8" end="8"/>
                                            </p:txEl>
                                          </p:spTgt>
                                        </p:tgtEl>
                                        <p:attrNameLst>
                                          <p:attrName>style.visibility</p:attrName>
                                        </p:attrNameLst>
                                      </p:cBhvr>
                                      <p:to>
                                        <p:strVal val="visible"/>
                                      </p:to>
                                    </p:set>
                                    <p:animEffect transition="in" filter="blinds(horizontal)">
                                      <p:cBhvr>
                                        <p:cTn id="31" dur="500"/>
                                        <p:tgtEl>
                                          <p:spTgt spid="4099">
                                            <p:txEl>
                                              <p:pRg st="8" end="8"/>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099">
                                            <p:txEl>
                                              <p:pRg st="9" end="9"/>
                                            </p:txEl>
                                          </p:spTgt>
                                        </p:tgtEl>
                                        <p:attrNameLst>
                                          <p:attrName>style.visibility</p:attrName>
                                        </p:attrNameLst>
                                      </p:cBhvr>
                                      <p:to>
                                        <p:strVal val="visible"/>
                                      </p:to>
                                    </p:set>
                                    <p:animEffect transition="in" filter="blinds(horizontal)">
                                      <p:cBhvr>
                                        <p:cTn id="34" dur="500"/>
                                        <p:tgtEl>
                                          <p:spTgt spid="4099">
                                            <p:txEl>
                                              <p:pRg st="9" end="9"/>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099">
                                            <p:txEl>
                                              <p:pRg st="10" end="10"/>
                                            </p:txEl>
                                          </p:spTgt>
                                        </p:tgtEl>
                                        <p:attrNameLst>
                                          <p:attrName>style.visibility</p:attrName>
                                        </p:attrNameLst>
                                      </p:cBhvr>
                                      <p:to>
                                        <p:strVal val="visible"/>
                                      </p:to>
                                    </p:set>
                                    <p:animEffect transition="in" filter="blinds(horizontal)">
                                      <p:cBhvr>
                                        <p:cTn id="37" dur="500"/>
                                        <p:tgtEl>
                                          <p:spTgt spid="40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52400"/>
            <a:ext cx="8839200" cy="914400"/>
          </a:xfrm>
        </p:spPr>
        <p:txBody>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Article 2 – Operating Budget</a:t>
            </a:r>
          </a:p>
        </p:txBody>
      </p:sp>
      <p:sp>
        <p:nvSpPr>
          <p:cNvPr id="4099" name="Rectangle 3"/>
          <p:cNvSpPr>
            <a:spLocks noGrp="1" noChangeArrowheads="1"/>
          </p:cNvSpPr>
          <p:nvPr>
            <p:ph sz="quarter" idx="1"/>
          </p:nvPr>
        </p:nvSpPr>
        <p:spPr>
          <a:xfrm>
            <a:off x="152400" y="1600201"/>
            <a:ext cx="8839200" cy="3886200"/>
          </a:xfrm>
        </p:spPr>
        <p:txBody>
          <a:bodyPr>
            <a:noAutofit/>
          </a:bodyPr>
          <a:lstStyle/>
          <a:p>
            <a:pPr marL="0" indent="0" algn="just">
              <a:buClr>
                <a:schemeClr val="tx1"/>
              </a:buClr>
              <a:buNone/>
            </a:pPr>
            <a:r>
              <a:rPr lang="en-US" sz="2050" dirty="0" smtClean="0">
                <a:latin typeface="Cambria" pitchFamily="18" charset="0"/>
              </a:rPr>
              <a:t>Shall the voters of the Timberlane Regional School District raise and appropriate as an operating budget, not including appropriations by special warrant articles and other appropriations voted separately, the amounts set forth on the budget posted with the warrant or as amended by vote of the first session, for the purposes set forth therein, totaling </a:t>
            </a:r>
            <a:r>
              <a:rPr lang="en-US" sz="2050" b="1" dirty="0" smtClean="0">
                <a:latin typeface="Cambria" pitchFamily="18" charset="0"/>
              </a:rPr>
              <a:t>$66,452,054</a:t>
            </a:r>
            <a:r>
              <a:rPr lang="en-US" sz="2050" dirty="0" smtClean="0">
                <a:latin typeface="Cambria" pitchFamily="18" charset="0"/>
              </a:rPr>
              <a:t>?  Should this article be defeated, the operating budget shall be </a:t>
            </a:r>
            <a:r>
              <a:rPr lang="en-US" sz="2050" b="1" dirty="0" smtClean="0">
                <a:latin typeface="Cambria" pitchFamily="18" charset="0"/>
              </a:rPr>
              <a:t>$65,974,014</a:t>
            </a:r>
            <a:r>
              <a:rPr lang="en-US" sz="2050" dirty="0" smtClean="0">
                <a:latin typeface="Cambria" pitchFamily="18" charset="0"/>
              </a:rPr>
              <a:t> which is the same as last year, with certain adjustments required by previous action of the Timberlane Regional School District or by law; or the governing body may hold one special meeting, in accordance with RSA 40:13, X and XVI, to take up the issue of a revised operating budget only. Note:  Warrant Article 2 (the operating budget) does not include appropriations proposed under any other warrant articles. (MAJORITY VOTE REQUIRED</a:t>
            </a:r>
            <a:r>
              <a:rPr lang="en-US" sz="2050" dirty="0" smtClean="0">
                <a:latin typeface="Cambria" pitchFamily="18" charset="0"/>
              </a:rPr>
              <a:t>)</a:t>
            </a:r>
          </a:p>
          <a:p>
            <a:pPr marL="0" indent="0" algn="just">
              <a:buClr>
                <a:schemeClr val="tx1"/>
              </a:buClr>
              <a:buNone/>
            </a:pPr>
            <a:r>
              <a:rPr lang="en-US" sz="2000" i="1" dirty="0" smtClean="0">
                <a:latin typeface="Cambria" pitchFamily="18" charset="0"/>
              </a:rPr>
              <a:t>Recommended by the School Board 8-0</a:t>
            </a:r>
          </a:p>
          <a:p>
            <a:pPr marL="0" indent="0" algn="just">
              <a:spcBef>
                <a:spcPts val="0"/>
              </a:spcBef>
              <a:buClr>
                <a:schemeClr val="tx1"/>
              </a:buClr>
              <a:buNone/>
            </a:pPr>
            <a:r>
              <a:rPr lang="en-US" sz="2000" i="1" dirty="0" smtClean="0">
                <a:latin typeface="Cambria" pitchFamily="18" charset="0"/>
              </a:rPr>
              <a:t>Recommended by the Budget Committee 8-1</a:t>
            </a:r>
            <a:endParaRPr lang="en-US" sz="2000" i="1" dirty="0" smtClean="0">
              <a:latin typeface="Cambria" pitchFamily="18" charset="0"/>
            </a:endParaRPr>
          </a:p>
          <a:p>
            <a:pPr eaLnBrk="1" hangingPunct="1">
              <a:buClr>
                <a:schemeClr val="tx1"/>
              </a:buClr>
              <a:buNone/>
            </a:pPr>
            <a:endParaRPr lang="en-US" sz="2400" dirty="0" smtClean="0">
              <a:solidFill>
                <a:schemeClr val="tx1"/>
              </a:solidFill>
              <a:latin typeface="Cambria" pitchFamily="18" charset="0"/>
            </a:endParaRPr>
          </a:p>
        </p:txBody>
      </p:sp>
      <p:sp>
        <p:nvSpPr>
          <p:cNvPr id="6" name="TextBox 5"/>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2014 DELIBERATIVE SESSION</a:t>
            </a:r>
            <a:endParaRPr lang="en-US" dirty="0">
              <a:solidFill>
                <a:schemeClr val="bg1"/>
              </a:solidFill>
              <a:latin typeface="Cambria" pitchFamily="18" charset="0"/>
            </a:endParaRPr>
          </a:p>
        </p:txBody>
      </p:sp>
      <p:sp>
        <p:nvSpPr>
          <p:cNvPr id="9" name="Slide Number Placeholder 8"/>
          <p:cNvSpPr>
            <a:spLocks noGrp="1"/>
          </p:cNvSpPr>
          <p:nvPr>
            <p:ph type="sldNum" sz="quarter" idx="12"/>
          </p:nvPr>
        </p:nvSpPr>
        <p:spPr>
          <a:xfrm>
            <a:off x="4343400" y="1026372"/>
            <a:ext cx="457200" cy="441325"/>
          </a:xfrm>
        </p:spPr>
        <p:txBody>
          <a:bodyPr/>
          <a:lstStyle/>
          <a:p>
            <a:pPr>
              <a:defRPr/>
            </a:pPr>
            <a:fld id="{08175333-5311-4B8A-A731-903FCA80A940}" type="slidenum">
              <a:rPr lang="en-US" smtClean="0"/>
              <a:pPr>
                <a:defRPr/>
              </a:pPr>
              <a:t>14</a:t>
            </a:fld>
            <a:endParaRPr lang="en-US"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0" dur="500"/>
                                        <p:tgtEl>
                                          <p:spTgt spid="4099">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3"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52400" y="152400"/>
            <a:ext cx="8839200" cy="914400"/>
          </a:xfrm>
        </p:spPr>
        <p:txBody>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Budget Process</a:t>
            </a:r>
          </a:p>
        </p:txBody>
      </p:sp>
      <p:sp>
        <p:nvSpPr>
          <p:cNvPr id="5123" name="Rectangle 6"/>
          <p:cNvSpPr>
            <a:spLocks noGrp="1" noChangeArrowheads="1"/>
          </p:cNvSpPr>
          <p:nvPr>
            <p:ph sz="quarter" idx="1"/>
          </p:nvPr>
        </p:nvSpPr>
        <p:spPr>
          <a:xfrm>
            <a:off x="152400" y="1600200"/>
            <a:ext cx="8534400" cy="4602163"/>
          </a:xfrm>
        </p:spPr>
        <p:txBody>
          <a:bodyPr>
            <a:normAutofit/>
          </a:bodyPr>
          <a:lstStyle/>
          <a:p>
            <a:pPr eaLnBrk="1" hangingPunct="1">
              <a:buClr>
                <a:schemeClr val="tx1"/>
              </a:buClr>
            </a:pPr>
            <a:r>
              <a:rPr lang="en-US" sz="2800" dirty="0" smtClean="0">
                <a:latin typeface="Cambria" pitchFamily="18" charset="0"/>
              </a:rPr>
              <a:t>Building Level Needs </a:t>
            </a:r>
          </a:p>
          <a:p>
            <a:pPr lvl="1" eaLnBrk="1" hangingPunct="1">
              <a:buClr>
                <a:schemeClr val="tx1"/>
              </a:buClr>
            </a:pPr>
            <a:r>
              <a:rPr lang="en-US" sz="2800" dirty="0" smtClean="0">
                <a:solidFill>
                  <a:schemeClr val="tx1"/>
                </a:solidFill>
                <a:latin typeface="Cambria" pitchFamily="18" charset="0"/>
              </a:rPr>
              <a:t>Building Administrators</a:t>
            </a:r>
          </a:p>
          <a:p>
            <a:pPr lvl="1" eaLnBrk="1" hangingPunct="1">
              <a:buClr>
                <a:schemeClr val="tx1"/>
              </a:buClr>
            </a:pPr>
            <a:r>
              <a:rPr lang="en-US" sz="2800" dirty="0" smtClean="0">
                <a:solidFill>
                  <a:schemeClr val="tx1"/>
                </a:solidFill>
                <a:latin typeface="Cambria" pitchFamily="18" charset="0"/>
              </a:rPr>
              <a:t>Directors</a:t>
            </a:r>
          </a:p>
          <a:p>
            <a:pPr eaLnBrk="1" hangingPunct="1">
              <a:buClr>
                <a:schemeClr val="tx1"/>
              </a:buClr>
            </a:pPr>
            <a:r>
              <a:rPr lang="en-US" sz="2800" dirty="0" smtClean="0">
                <a:latin typeface="Cambria" pitchFamily="18" charset="0"/>
              </a:rPr>
              <a:t>Review &amp; Recommendation</a:t>
            </a:r>
          </a:p>
          <a:p>
            <a:pPr lvl="1" eaLnBrk="1" hangingPunct="1">
              <a:buClr>
                <a:schemeClr val="tx1"/>
              </a:buClr>
            </a:pPr>
            <a:r>
              <a:rPr lang="en-US" sz="2800" dirty="0" smtClean="0">
                <a:solidFill>
                  <a:schemeClr val="tx1"/>
                </a:solidFill>
                <a:latin typeface="Cambria" pitchFamily="18" charset="0"/>
              </a:rPr>
              <a:t>School Board</a:t>
            </a:r>
          </a:p>
          <a:p>
            <a:pPr lvl="1" eaLnBrk="1" hangingPunct="1">
              <a:buClr>
                <a:schemeClr val="tx1"/>
              </a:buClr>
            </a:pPr>
            <a:r>
              <a:rPr lang="en-US" sz="2800" dirty="0" smtClean="0">
                <a:solidFill>
                  <a:schemeClr val="tx1"/>
                </a:solidFill>
                <a:latin typeface="Cambria" pitchFamily="18" charset="0"/>
              </a:rPr>
              <a:t>Budget Committee</a:t>
            </a:r>
          </a:p>
          <a:p>
            <a:pPr eaLnBrk="1" hangingPunct="1">
              <a:buClr>
                <a:schemeClr val="tx1"/>
              </a:buClr>
            </a:pPr>
            <a:r>
              <a:rPr lang="en-US" sz="2800" dirty="0" smtClean="0">
                <a:latin typeface="Cambria" pitchFamily="18" charset="0"/>
              </a:rPr>
              <a:t>Public Deliberation</a:t>
            </a:r>
          </a:p>
          <a:p>
            <a:pPr eaLnBrk="1" hangingPunct="1">
              <a:buClr>
                <a:schemeClr val="tx1"/>
              </a:buClr>
            </a:pPr>
            <a:r>
              <a:rPr lang="en-US" sz="2800" dirty="0" smtClean="0">
                <a:latin typeface="Cambria" pitchFamily="18" charset="0"/>
              </a:rPr>
              <a:t>Vote</a:t>
            </a:r>
          </a:p>
          <a:p>
            <a:pPr eaLnBrk="1" hangingPunct="1"/>
            <a:endParaRPr lang="en-US" b="1" dirty="0" smtClean="0">
              <a:latin typeface="Cambria" pitchFamily="18" charset="0"/>
            </a:endParaRPr>
          </a:p>
        </p:txBody>
      </p:sp>
      <p:sp>
        <p:nvSpPr>
          <p:cNvPr id="7" name="Slide Number Placeholder 6"/>
          <p:cNvSpPr>
            <a:spLocks noGrp="1"/>
          </p:cNvSpPr>
          <p:nvPr>
            <p:ph type="sldNum" sz="quarter" idx="12"/>
          </p:nvPr>
        </p:nvSpPr>
        <p:spPr/>
        <p:txBody>
          <a:bodyPr/>
          <a:lstStyle/>
          <a:p>
            <a:pPr>
              <a:defRPr/>
            </a:pPr>
            <a:fld id="{08175333-5311-4B8A-A731-903FCA80A940}" type="slidenum">
              <a:rPr lang="en-US" smtClean="0"/>
              <a:pPr>
                <a:defRPr/>
              </a:pPr>
              <a:t>15</a:t>
            </a:fld>
            <a:endParaRPr lang="en-US" dirty="0"/>
          </a:p>
        </p:txBody>
      </p:sp>
      <p:sp>
        <p:nvSpPr>
          <p:cNvPr id="8" name="TextBox 7"/>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2014 DELIBERATIVE SESSION</a:t>
            </a:r>
            <a:endParaRPr lang="en-US" dirty="0">
              <a:solidFill>
                <a:schemeClr val="bg1"/>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anim calcmode="lin" valueType="num">
                                      <p:cBhvr additive="base">
                                        <p:cTn id="11"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anim calcmode="lin" valueType="num">
                                      <p:cBhvr additive="base">
                                        <p:cTn id="15"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2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anim calcmode="lin" valueType="num">
                                      <p:cBhvr additive="base">
                                        <p:cTn id="19"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anim calcmode="lin" valueType="num">
                                      <p:cBhvr additive="base">
                                        <p:cTn id="23"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12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 calcmode="lin" valueType="num">
                                      <p:cBhvr additive="base">
                                        <p:cTn id="27"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12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123">
                                            <p:txEl>
                                              <p:pRg st="6" end="6"/>
                                            </p:txEl>
                                          </p:spTgt>
                                        </p:tgtEl>
                                        <p:attrNameLst>
                                          <p:attrName>style.visibility</p:attrName>
                                        </p:attrNameLst>
                                      </p:cBhvr>
                                      <p:to>
                                        <p:strVal val="visible"/>
                                      </p:to>
                                    </p:set>
                                    <p:anim calcmode="lin" valueType="num">
                                      <p:cBhvr additive="base">
                                        <p:cTn id="31"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123">
                                            <p:txEl>
                                              <p:pRg st="7" end="7"/>
                                            </p:txEl>
                                          </p:spTgt>
                                        </p:tgtEl>
                                        <p:attrNameLst>
                                          <p:attrName>style.visibility</p:attrName>
                                        </p:attrNameLst>
                                      </p:cBhvr>
                                      <p:to>
                                        <p:strVal val="visible"/>
                                      </p:to>
                                    </p:set>
                                    <p:anim calcmode="lin" valueType="num">
                                      <p:cBhvr additive="base">
                                        <p:cTn id="35" dur="5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1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152400"/>
            <a:ext cx="8839200" cy="914400"/>
          </a:xfrm>
          <a:noFill/>
        </p:spPr>
        <p:txBody>
          <a:bodyPr>
            <a:normAutofit/>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Need Based Budget Requests</a:t>
            </a:r>
          </a:p>
        </p:txBody>
      </p:sp>
      <p:sp>
        <p:nvSpPr>
          <p:cNvPr id="6147" name="Rectangle 3"/>
          <p:cNvSpPr>
            <a:spLocks noGrp="1" noChangeArrowheads="1"/>
          </p:cNvSpPr>
          <p:nvPr>
            <p:ph sz="quarter" idx="1"/>
          </p:nvPr>
        </p:nvSpPr>
        <p:spPr>
          <a:xfrm>
            <a:off x="152400" y="1600200"/>
            <a:ext cx="8839200" cy="5029200"/>
          </a:xfrm>
        </p:spPr>
        <p:txBody>
          <a:bodyPr>
            <a:normAutofit fontScale="92500" lnSpcReduction="20000"/>
          </a:bodyPr>
          <a:lstStyle/>
          <a:p>
            <a:pPr eaLnBrk="1" hangingPunct="1">
              <a:lnSpc>
                <a:spcPct val="80000"/>
              </a:lnSpc>
              <a:buNone/>
            </a:pPr>
            <a:r>
              <a:rPr lang="en-US" sz="2600" dirty="0" smtClean="0">
                <a:latin typeface="Cambria" pitchFamily="18" charset="0"/>
              </a:rPr>
              <a:t>Total 2013-2014 Budget:  	   $65,020,621</a:t>
            </a:r>
          </a:p>
          <a:p>
            <a:pPr eaLnBrk="1" hangingPunct="1">
              <a:lnSpc>
                <a:spcPct val="80000"/>
              </a:lnSpc>
              <a:buFontTx/>
              <a:buNone/>
            </a:pPr>
            <a:endParaRPr lang="en-US" sz="2600" dirty="0" smtClean="0">
              <a:latin typeface="Cambria" pitchFamily="18" charset="0"/>
            </a:endParaRPr>
          </a:p>
          <a:p>
            <a:pPr eaLnBrk="1" hangingPunct="1">
              <a:lnSpc>
                <a:spcPct val="80000"/>
              </a:lnSpc>
              <a:buFontTx/>
              <a:buNone/>
            </a:pPr>
            <a:r>
              <a:rPr lang="en-US" sz="2600" dirty="0" smtClean="0">
                <a:latin typeface="Cambria" pitchFamily="18" charset="0"/>
              </a:rPr>
              <a:t>Administrative Requests     </a:t>
            </a:r>
          </a:p>
          <a:p>
            <a:pPr marL="565150" indent="-111125" eaLnBrk="1" hangingPunct="1">
              <a:lnSpc>
                <a:spcPct val="80000"/>
              </a:lnSpc>
              <a:buClrTx/>
            </a:pPr>
            <a:r>
              <a:rPr lang="en-US" sz="2600" dirty="0" smtClean="0">
                <a:latin typeface="Cambria" pitchFamily="18" charset="0"/>
              </a:rPr>
              <a:t>	Increase of:		     $2,603,496 	4.00%</a:t>
            </a:r>
          </a:p>
          <a:p>
            <a:pPr eaLnBrk="1" hangingPunct="1">
              <a:lnSpc>
                <a:spcPct val="80000"/>
              </a:lnSpc>
              <a:buFontTx/>
              <a:buNone/>
            </a:pPr>
            <a:endParaRPr lang="en-US" sz="2600" dirty="0" smtClean="0">
              <a:latin typeface="Cambria" pitchFamily="18" charset="0"/>
            </a:endParaRPr>
          </a:p>
          <a:p>
            <a:pPr eaLnBrk="1" hangingPunct="1">
              <a:lnSpc>
                <a:spcPct val="80000"/>
              </a:lnSpc>
              <a:buFontTx/>
              <a:buNone/>
            </a:pPr>
            <a:r>
              <a:rPr lang="en-US" sz="2600" dirty="0" smtClean="0">
                <a:latin typeface="Cambria" pitchFamily="18" charset="0"/>
              </a:rPr>
              <a:t>Committee &amp; Board Adjustments</a:t>
            </a:r>
          </a:p>
          <a:p>
            <a:pPr marL="682625" indent="-230188" eaLnBrk="1" hangingPunct="1">
              <a:lnSpc>
                <a:spcPct val="80000"/>
              </a:lnSpc>
              <a:buClrTx/>
            </a:pPr>
            <a:r>
              <a:rPr lang="en-US" sz="2600" dirty="0" smtClean="0">
                <a:latin typeface="Cambria" pitchFamily="18" charset="0"/>
              </a:rPr>
              <a:t>	Decrease of:  		   ($1,172,063)</a:t>
            </a:r>
          </a:p>
          <a:p>
            <a:pPr eaLnBrk="1" hangingPunct="1">
              <a:lnSpc>
                <a:spcPct val="80000"/>
              </a:lnSpc>
              <a:buFontTx/>
              <a:buNone/>
            </a:pPr>
            <a:endParaRPr lang="en-US" sz="2600" dirty="0" smtClean="0">
              <a:latin typeface="Cambria" pitchFamily="18" charset="0"/>
            </a:endParaRPr>
          </a:p>
          <a:p>
            <a:pPr eaLnBrk="1" hangingPunct="1">
              <a:lnSpc>
                <a:spcPct val="80000"/>
              </a:lnSpc>
              <a:buFontTx/>
              <a:buNone/>
            </a:pPr>
            <a:r>
              <a:rPr lang="en-US" sz="2600" dirty="0" smtClean="0">
                <a:latin typeface="Cambria" pitchFamily="18" charset="0"/>
              </a:rPr>
              <a:t>Proposed Budget Summary</a:t>
            </a:r>
          </a:p>
          <a:p>
            <a:pPr marL="911225" indent="-449263" eaLnBrk="1" hangingPunct="1">
              <a:lnSpc>
                <a:spcPct val="80000"/>
              </a:lnSpc>
              <a:buClrTx/>
            </a:pPr>
            <a:r>
              <a:rPr lang="en-US" sz="2600" dirty="0" smtClean="0">
                <a:latin typeface="Cambria" pitchFamily="18" charset="0"/>
              </a:rPr>
              <a:t>	Increase of:		     $1,431,433		2.20%</a:t>
            </a:r>
          </a:p>
          <a:p>
            <a:pPr eaLnBrk="1" hangingPunct="1">
              <a:lnSpc>
                <a:spcPct val="80000"/>
              </a:lnSpc>
              <a:buFontTx/>
              <a:buNone/>
            </a:pPr>
            <a:r>
              <a:rPr lang="en-US" sz="2600" b="1" dirty="0" smtClean="0">
                <a:latin typeface="Cambria" pitchFamily="18" charset="0"/>
              </a:rPr>
              <a:t>			  </a:t>
            </a:r>
          </a:p>
          <a:p>
            <a:pPr marL="0" indent="0" algn="ctr" eaLnBrk="1" hangingPunct="1">
              <a:lnSpc>
                <a:spcPct val="80000"/>
              </a:lnSpc>
              <a:buFontTx/>
              <a:buNone/>
            </a:pPr>
            <a:endParaRPr lang="en-US" sz="2600" u="sng" dirty="0" smtClean="0">
              <a:latin typeface="Cambria" pitchFamily="18" charset="0"/>
            </a:endParaRPr>
          </a:p>
          <a:p>
            <a:pPr marL="0" indent="0" algn="ctr" eaLnBrk="1" hangingPunct="1">
              <a:lnSpc>
                <a:spcPct val="80000"/>
              </a:lnSpc>
              <a:buFontTx/>
              <a:buNone/>
            </a:pPr>
            <a:r>
              <a:rPr lang="en-US" sz="2600" u="sng" dirty="0" smtClean="0">
                <a:latin typeface="Cambria" pitchFamily="18" charset="0"/>
              </a:rPr>
              <a:t>Total 2014-2015 Proposed Budget </a:t>
            </a:r>
          </a:p>
          <a:p>
            <a:pPr marL="0" indent="0" eaLnBrk="1" hangingPunct="1">
              <a:lnSpc>
                <a:spcPct val="80000"/>
              </a:lnSpc>
              <a:buFontTx/>
              <a:buNone/>
            </a:pPr>
            <a:endParaRPr lang="en-US" sz="800" b="1" dirty="0" smtClean="0">
              <a:latin typeface="Cambria" pitchFamily="18" charset="0"/>
            </a:endParaRPr>
          </a:p>
          <a:p>
            <a:pPr marL="0" indent="0" algn="ctr" eaLnBrk="1" hangingPunct="1">
              <a:lnSpc>
                <a:spcPct val="80000"/>
              </a:lnSpc>
              <a:buFontTx/>
              <a:buNone/>
            </a:pPr>
            <a:r>
              <a:rPr lang="en-US" sz="4000" b="1" dirty="0" smtClean="0">
                <a:latin typeface="Cambria" pitchFamily="18" charset="0"/>
              </a:rPr>
              <a:t>$66,452,054</a:t>
            </a:r>
            <a:endParaRPr lang="en-US" sz="2400" b="1" dirty="0" smtClean="0">
              <a:latin typeface="Cambria" pitchFamily="18" charset="0"/>
            </a:endParaRPr>
          </a:p>
          <a:p>
            <a:pPr eaLnBrk="1" hangingPunct="1">
              <a:lnSpc>
                <a:spcPct val="80000"/>
              </a:lnSpc>
              <a:buFontTx/>
              <a:buNone/>
            </a:pPr>
            <a:endParaRPr lang="en-US" sz="1800" b="1" dirty="0" smtClean="0">
              <a:latin typeface="Cambria" pitchFamily="18" charset="0"/>
            </a:endParaRPr>
          </a:p>
          <a:p>
            <a:pPr eaLnBrk="1" hangingPunct="1">
              <a:lnSpc>
                <a:spcPct val="80000"/>
              </a:lnSpc>
              <a:buFontTx/>
              <a:buNone/>
            </a:pPr>
            <a:r>
              <a:rPr lang="en-US" sz="1800" dirty="0" smtClean="0">
                <a:latin typeface="Cambria" pitchFamily="18" charset="0"/>
              </a:rPr>
              <a:t>	</a:t>
            </a:r>
          </a:p>
        </p:txBody>
      </p:sp>
      <p:sp>
        <p:nvSpPr>
          <p:cNvPr id="7" name="Slide Number Placeholder 6"/>
          <p:cNvSpPr>
            <a:spLocks noGrp="1"/>
          </p:cNvSpPr>
          <p:nvPr>
            <p:ph type="sldNum" sz="quarter" idx="12"/>
          </p:nvPr>
        </p:nvSpPr>
        <p:spPr/>
        <p:txBody>
          <a:bodyPr/>
          <a:lstStyle/>
          <a:p>
            <a:pPr>
              <a:defRPr/>
            </a:pPr>
            <a:fld id="{08175333-5311-4B8A-A731-903FCA80A940}" type="slidenum">
              <a:rPr lang="en-US" smtClean="0"/>
              <a:pPr>
                <a:defRPr/>
              </a:pPr>
              <a:t>16</a:t>
            </a:fld>
            <a:endParaRPr lang="en-US" dirty="0"/>
          </a:p>
        </p:txBody>
      </p:sp>
      <p:sp>
        <p:nvSpPr>
          <p:cNvPr id="8" name="TextBox 7"/>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2014 DELIBERATIVE SESSION</a:t>
            </a:r>
            <a:endParaRPr lang="en-US" dirty="0">
              <a:solidFill>
                <a:schemeClr val="bg1"/>
              </a:solidFill>
              <a:latin typeface="Cambria" pitchFamily="18"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7" dur="500"/>
                                        <p:tgtEl>
                                          <p:spTgt spid="6147">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147">
                                            <p:txEl>
                                              <p:pRg st="2" end="2"/>
                                            </p:txEl>
                                          </p:spTgt>
                                        </p:tgtEl>
                                        <p:attrNameLst>
                                          <p:attrName>style.visibility</p:attrName>
                                        </p:attrNameLst>
                                      </p:cBhvr>
                                      <p:to>
                                        <p:strVal val="visible"/>
                                      </p:to>
                                    </p:set>
                                    <p:animEffect transition="in" filter="checkerboard(across)">
                                      <p:cBhvr>
                                        <p:cTn id="10" dur="500"/>
                                        <p:tgtEl>
                                          <p:spTgt spid="6147">
                                            <p:txEl>
                                              <p:pRg st="2" end="2"/>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147">
                                            <p:txEl>
                                              <p:pRg st="3" end="3"/>
                                            </p:txEl>
                                          </p:spTgt>
                                        </p:tgtEl>
                                        <p:attrNameLst>
                                          <p:attrName>style.visibility</p:attrName>
                                        </p:attrNameLst>
                                      </p:cBhvr>
                                      <p:to>
                                        <p:strVal val="visible"/>
                                      </p:to>
                                    </p:set>
                                    <p:animEffect transition="in" filter="checkerboard(across)">
                                      <p:cBhvr>
                                        <p:cTn id="13" dur="500"/>
                                        <p:tgtEl>
                                          <p:spTgt spid="6147">
                                            <p:txEl>
                                              <p:pRg st="3" end="3"/>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147">
                                            <p:txEl>
                                              <p:pRg st="5" end="5"/>
                                            </p:txEl>
                                          </p:spTgt>
                                        </p:tgtEl>
                                        <p:attrNameLst>
                                          <p:attrName>style.visibility</p:attrName>
                                        </p:attrNameLst>
                                      </p:cBhvr>
                                      <p:to>
                                        <p:strVal val="visible"/>
                                      </p:to>
                                    </p:set>
                                    <p:animEffect transition="in" filter="checkerboard(across)">
                                      <p:cBhvr>
                                        <p:cTn id="16" dur="500"/>
                                        <p:tgtEl>
                                          <p:spTgt spid="6147">
                                            <p:txEl>
                                              <p:pRg st="5" end="5"/>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6147">
                                            <p:txEl>
                                              <p:pRg st="6" end="6"/>
                                            </p:txEl>
                                          </p:spTgt>
                                        </p:tgtEl>
                                        <p:attrNameLst>
                                          <p:attrName>style.visibility</p:attrName>
                                        </p:attrNameLst>
                                      </p:cBhvr>
                                      <p:to>
                                        <p:strVal val="visible"/>
                                      </p:to>
                                    </p:set>
                                    <p:animEffect transition="in" filter="checkerboard(across)">
                                      <p:cBhvr>
                                        <p:cTn id="19" dur="500"/>
                                        <p:tgtEl>
                                          <p:spTgt spid="6147">
                                            <p:txEl>
                                              <p:pRg st="6" end="6"/>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6147">
                                            <p:txEl>
                                              <p:pRg st="8" end="8"/>
                                            </p:txEl>
                                          </p:spTgt>
                                        </p:tgtEl>
                                        <p:attrNameLst>
                                          <p:attrName>style.visibility</p:attrName>
                                        </p:attrNameLst>
                                      </p:cBhvr>
                                      <p:to>
                                        <p:strVal val="visible"/>
                                      </p:to>
                                    </p:set>
                                    <p:animEffect transition="in" filter="checkerboard(across)">
                                      <p:cBhvr>
                                        <p:cTn id="22" dur="500"/>
                                        <p:tgtEl>
                                          <p:spTgt spid="6147">
                                            <p:txEl>
                                              <p:pRg st="8" end="8"/>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6147">
                                            <p:txEl>
                                              <p:pRg st="9" end="9"/>
                                            </p:txEl>
                                          </p:spTgt>
                                        </p:tgtEl>
                                        <p:attrNameLst>
                                          <p:attrName>style.visibility</p:attrName>
                                        </p:attrNameLst>
                                      </p:cBhvr>
                                      <p:to>
                                        <p:strVal val="visible"/>
                                      </p:to>
                                    </p:set>
                                    <p:animEffect transition="in" filter="checkerboard(across)">
                                      <p:cBhvr>
                                        <p:cTn id="25" dur="500"/>
                                        <p:tgtEl>
                                          <p:spTgt spid="6147">
                                            <p:txEl>
                                              <p:pRg st="9" end="9"/>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6147">
                                            <p:txEl>
                                              <p:pRg st="10" end="10"/>
                                            </p:txEl>
                                          </p:spTgt>
                                        </p:tgtEl>
                                        <p:attrNameLst>
                                          <p:attrName>style.visibility</p:attrName>
                                        </p:attrNameLst>
                                      </p:cBhvr>
                                      <p:to>
                                        <p:strVal val="visible"/>
                                      </p:to>
                                    </p:set>
                                    <p:animEffect transition="in" filter="checkerboard(across)">
                                      <p:cBhvr>
                                        <p:cTn id="28" dur="500"/>
                                        <p:tgtEl>
                                          <p:spTgt spid="6147">
                                            <p:txEl>
                                              <p:pRg st="10" end="10"/>
                                            </p:tx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6147">
                                            <p:txEl>
                                              <p:pRg st="12" end="12"/>
                                            </p:txEl>
                                          </p:spTgt>
                                        </p:tgtEl>
                                        <p:attrNameLst>
                                          <p:attrName>style.visibility</p:attrName>
                                        </p:attrNameLst>
                                      </p:cBhvr>
                                      <p:to>
                                        <p:strVal val="visible"/>
                                      </p:to>
                                    </p:set>
                                    <p:animEffect transition="in" filter="checkerboard(across)">
                                      <p:cBhvr>
                                        <p:cTn id="31" dur="500"/>
                                        <p:tgtEl>
                                          <p:spTgt spid="6147">
                                            <p:txEl>
                                              <p:pRg st="12" end="12"/>
                                            </p:txEl>
                                          </p:spTgt>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6147">
                                            <p:txEl>
                                              <p:pRg st="14" end="14"/>
                                            </p:txEl>
                                          </p:spTgt>
                                        </p:tgtEl>
                                        <p:attrNameLst>
                                          <p:attrName>style.visibility</p:attrName>
                                        </p:attrNameLst>
                                      </p:cBhvr>
                                      <p:to>
                                        <p:strVal val="visible"/>
                                      </p:to>
                                    </p:set>
                                    <p:animEffect transition="in" filter="checkerboard(across)">
                                      <p:cBhvr>
                                        <p:cTn id="34" dur="500"/>
                                        <p:tgtEl>
                                          <p:spTgt spid="6147">
                                            <p:txEl>
                                              <p:pRg st="14" end="14"/>
                                            </p:txEl>
                                          </p:spTgt>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6147">
                                            <p:txEl>
                                              <p:pRg st="16" end="16"/>
                                            </p:txEl>
                                          </p:spTgt>
                                        </p:tgtEl>
                                        <p:attrNameLst>
                                          <p:attrName>style.visibility</p:attrName>
                                        </p:attrNameLst>
                                      </p:cBhvr>
                                      <p:to>
                                        <p:strVal val="visible"/>
                                      </p:to>
                                    </p:set>
                                    <p:animEffect transition="in" filter="checkerboard(across)">
                                      <p:cBhvr>
                                        <p:cTn id="37" dur="500"/>
                                        <p:tgtEl>
                                          <p:spTgt spid="6147">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Autofit/>
          </a:bodyPr>
          <a:lstStyle/>
          <a:p>
            <a:pPr marL="457200" eaLnBrk="1" hangingPunct="1"/>
            <a:r>
              <a:rPr lang="en-US" sz="4800" dirty="0" smtClean="0">
                <a:solidFill>
                  <a:schemeClr val="tx1"/>
                </a:solidFill>
                <a:effectLst>
                  <a:outerShdw blurRad="38100" dist="38100" dir="2700000" algn="tl">
                    <a:srgbClr val="000000">
                      <a:alpha val="43137"/>
                    </a:srgbClr>
                  </a:outerShdw>
                </a:effectLst>
                <a:latin typeface="Cambria" pitchFamily="18" charset="0"/>
              </a:rPr>
              <a:t>Operating Budget</a:t>
            </a:r>
          </a:p>
        </p:txBody>
      </p:sp>
      <p:sp>
        <p:nvSpPr>
          <p:cNvPr id="7171" name="Text Box 3"/>
          <p:cNvSpPr txBox="1">
            <a:spLocks noChangeArrowheads="1"/>
          </p:cNvSpPr>
          <p:nvPr/>
        </p:nvSpPr>
        <p:spPr bwMode="auto">
          <a:xfrm>
            <a:off x="1066800" y="1752600"/>
            <a:ext cx="7162800" cy="641350"/>
          </a:xfrm>
          <a:prstGeom prst="rect">
            <a:avLst/>
          </a:prstGeom>
          <a:noFill/>
          <a:ln w="9525">
            <a:noFill/>
            <a:miter lim="800000"/>
            <a:headEnd/>
            <a:tailEnd/>
          </a:ln>
        </p:spPr>
        <p:txBody>
          <a:bodyPr>
            <a:spAutoFit/>
          </a:bodyPr>
          <a:lstStyle/>
          <a:p>
            <a:pPr algn="ctr">
              <a:spcBef>
                <a:spcPct val="50000"/>
              </a:spcBef>
            </a:pPr>
            <a:r>
              <a:rPr lang="en-US" sz="3600" b="1" dirty="0" smtClean="0">
                <a:latin typeface="Cambria" pitchFamily="18" charset="0"/>
              </a:rPr>
              <a:t>2013-2014  </a:t>
            </a:r>
            <a:r>
              <a:rPr lang="en-US" sz="3600" b="1" dirty="0">
                <a:latin typeface="Cambria" pitchFamily="18" charset="0"/>
              </a:rPr>
              <a:t>to </a:t>
            </a:r>
            <a:r>
              <a:rPr lang="en-US" sz="3600" b="1" dirty="0" smtClean="0">
                <a:latin typeface="Cambria" pitchFamily="18" charset="0"/>
              </a:rPr>
              <a:t>2014-2015</a:t>
            </a:r>
            <a:endParaRPr lang="en-US" sz="3600" b="1" dirty="0">
              <a:latin typeface="Cambria" pitchFamily="18" charset="0"/>
            </a:endParaRPr>
          </a:p>
        </p:txBody>
      </p:sp>
      <p:sp>
        <p:nvSpPr>
          <p:cNvPr id="7172" name="Text Box 162"/>
          <p:cNvSpPr txBox="1">
            <a:spLocks noChangeArrowheads="1"/>
          </p:cNvSpPr>
          <p:nvPr/>
        </p:nvSpPr>
        <p:spPr bwMode="auto">
          <a:xfrm>
            <a:off x="609600" y="5105400"/>
            <a:ext cx="7848600" cy="954107"/>
          </a:xfrm>
          <a:prstGeom prst="rect">
            <a:avLst/>
          </a:prstGeom>
          <a:noFill/>
          <a:ln w="9525">
            <a:noFill/>
            <a:miter lim="800000"/>
            <a:headEnd/>
            <a:tailEnd/>
          </a:ln>
        </p:spPr>
        <p:txBody>
          <a:bodyPr>
            <a:spAutoFit/>
          </a:bodyPr>
          <a:lstStyle/>
          <a:p>
            <a:pPr algn="ctr">
              <a:spcBef>
                <a:spcPct val="50000"/>
              </a:spcBef>
            </a:pPr>
            <a:r>
              <a:rPr lang="en-US" sz="2800" b="1" dirty="0">
                <a:latin typeface="Cambria" pitchFamily="18" charset="0"/>
              </a:rPr>
              <a:t>Recommended by both the School Board and Budget Committee</a:t>
            </a:r>
            <a:endParaRPr lang="en-US" sz="2800" dirty="0">
              <a:latin typeface="Cambria" pitchFamily="18" charset="0"/>
            </a:endParaRPr>
          </a:p>
        </p:txBody>
      </p:sp>
      <p:graphicFrame>
        <p:nvGraphicFramePr>
          <p:cNvPr id="6" name="Table 5"/>
          <p:cNvGraphicFramePr>
            <a:graphicFrameLocks noGrp="1"/>
          </p:cNvGraphicFramePr>
          <p:nvPr/>
        </p:nvGraphicFramePr>
        <p:xfrm>
          <a:off x="1524000" y="2514600"/>
          <a:ext cx="6096000" cy="1828800"/>
        </p:xfrm>
        <a:graphic>
          <a:graphicData uri="http://schemas.openxmlformats.org/drawingml/2006/table">
            <a:tbl>
              <a:tblPr firstRow="1" bandRow="1">
                <a:tableStyleId>{2D5ABB26-0587-4C30-8999-92F81FD0307C}</a:tableStyleId>
              </a:tblPr>
              <a:tblGrid>
                <a:gridCol w="3581400"/>
                <a:gridCol w="2514600"/>
              </a:tblGrid>
              <a:tr h="370840">
                <a:tc>
                  <a:txBody>
                    <a:bodyPr/>
                    <a:lstStyle/>
                    <a:p>
                      <a:pPr algn="r"/>
                      <a:r>
                        <a:rPr lang="en-US" sz="2400" dirty="0" smtClean="0">
                          <a:latin typeface="Cambria" pitchFamily="18" charset="0"/>
                        </a:rPr>
                        <a:t>2014-2015 Proposed*</a:t>
                      </a:r>
                      <a:endParaRPr lang="en-US" sz="2400" dirty="0">
                        <a:latin typeface="Cambria" pitchFamily="18" charset="0"/>
                      </a:endParaRPr>
                    </a:p>
                  </a:txBody>
                  <a:tcPr/>
                </a:tc>
                <a:tc>
                  <a:txBody>
                    <a:bodyPr/>
                    <a:lstStyle/>
                    <a:p>
                      <a:pPr algn="r"/>
                      <a:r>
                        <a:rPr lang="en-US" sz="2400" dirty="0" smtClean="0">
                          <a:latin typeface="Cambria" pitchFamily="18" charset="0"/>
                        </a:rPr>
                        <a:t>$</a:t>
                      </a:r>
                      <a:r>
                        <a:rPr lang="en-US" sz="2400" dirty="0" smtClean="0">
                          <a:latin typeface="Cambria" pitchFamily="18" charset="0"/>
                        </a:rPr>
                        <a:t>66,452,054</a:t>
                      </a:r>
                      <a:endParaRPr lang="en-US" sz="2400" dirty="0">
                        <a:latin typeface="Cambria" pitchFamily="18" charset="0"/>
                      </a:endParaRPr>
                    </a:p>
                  </a:txBody>
                  <a:tcPr/>
                </a:tc>
              </a:tr>
              <a:tr h="370840">
                <a:tc>
                  <a:txBody>
                    <a:bodyPr/>
                    <a:lstStyle/>
                    <a:p>
                      <a:pPr algn="r"/>
                      <a:r>
                        <a:rPr lang="en-US" sz="2400" dirty="0" smtClean="0">
                          <a:latin typeface="Cambria" pitchFamily="18" charset="0"/>
                        </a:rPr>
                        <a:t>2013-2014 </a:t>
                      </a:r>
                      <a:r>
                        <a:rPr lang="en-US" sz="2400" dirty="0" smtClean="0">
                          <a:latin typeface="Cambria" pitchFamily="18" charset="0"/>
                        </a:rPr>
                        <a:t>Budget</a:t>
                      </a:r>
                      <a:endParaRPr lang="en-US" sz="2400" dirty="0">
                        <a:latin typeface="Cambria" pitchFamily="18" charset="0"/>
                      </a:endParaRPr>
                    </a:p>
                  </a:txBody>
                  <a:tcPr/>
                </a:tc>
                <a:tc>
                  <a:txBody>
                    <a:bodyPr/>
                    <a:lstStyle/>
                    <a:p>
                      <a:pPr algn="r"/>
                      <a:r>
                        <a:rPr lang="en-US" sz="2400" dirty="0" smtClean="0">
                          <a:latin typeface="Cambria" pitchFamily="18" charset="0"/>
                        </a:rPr>
                        <a:t>$</a:t>
                      </a:r>
                      <a:r>
                        <a:rPr lang="en-US" sz="2400" dirty="0" smtClean="0">
                          <a:latin typeface="Cambria" pitchFamily="18" charset="0"/>
                        </a:rPr>
                        <a:t>65,020,621</a:t>
                      </a:r>
                      <a:endParaRPr lang="en-US" sz="2400" dirty="0">
                        <a:latin typeface="Cambria" pitchFamily="18" charset="0"/>
                      </a:endParaRPr>
                    </a:p>
                  </a:txBody>
                  <a:tcPr/>
                </a:tc>
              </a:tr>
              <a:tr h="370840">
                <a:tc>
                  <a:txBody>
                    <a:bodyPr/>
                    <a:lstStyle/>
                    <a:p>
                      <a:pPr algn="r"/>
                      <a:r>
                        <a:rPr lang="en-US" sz="2400" dirty="0" smtClean="0">
                          <a:latin typeface="Cambria" pitchFamily="18" charset="0"/>
                        </a:rPr>
                        <a:t>Change</a:t>
                      </a:r>
                      <a:endParaRPr lang="en-US" sz="2400" dirty="0">
                        <a:latin typeface="Cambria" pitchFamily="18" charset="0"/>
                      </a:endParaRPr>
                    </a:p>
                  </a:txBody>
                  <a:tcPr/>
                </a:tc>
                <a:tc>
                  <a:txBody>
                    <a:bodyPr/>
                    <a:lstStyle/>
                    <a:p>
                      <a:pPr algn="r"/>
                      <a:r>
                        <a:rPr lang="en-US" sz="2400" dirty="0" smtClean="0">
                          <a:latin typeface="Cambria" pitchFamily="18" charset="0"/>
                        </a:rPr>
                        <a:t>$</a:t>
                      </a:r>
                      <a:r>
                        <a:rPr lang="en-US" sz="2400" dirty="0" smtClean="0">
                          <a:latin typeface="Cambria" pitchFamily="18" charset="0"/>
                        </a:rPr>
                        <a:t>1,431,433</a:t>
                      </a:r>
                      <a:endParaRPr lang="en-US" sz="2400" dirty="0">
                        <a:latin typeface="Cambria" pitchFamily="18" charset="0"/>
                      </a:endParaRPr>
                    </a:p>
                  </a:txBody>
                  <a:tcPr/>
                </a:tc>
              </a:tr>
              <a:tr h="370840">
                <a:tc>
                  <a:txBody>
                    <a:bodyPr/>
                    <a:lstStyle/>
                    <a:p>
                      <a:pPr algn="r"/>
                      <a:r>
                        <a:rPr lang="en-US" sz="2400" dirty="0" smtClean="0">
                          <a:latin typeface="Cambria" pitchFamily="18" charset="0"/>
                        </a:rPr>
                        <a:t>Percent</a:t>
                      </a:r>
                      <a:endParaRPr lang="en-US" sz="2400" dirty="0">
                        <a:latin typeface="Cambria" pitchFamily="18" charset="0"/>
                      </a:endParaRPr>
                    </a:p>
                  </a:txBody>
                  <a:tcPr/>
                </a:tc>
                <a:tc>
                  <a:txBody>
                    <a:bodyPr/>
                    <a:lstStyle/>
                    <a:p>
                      <a:pPr algn="r"/>
                      <a:r>
                        <a:rPr lang="en-US" sz="2400" dirty="0" smtClean="0">
                          <a:latin typeface="Cambria" pitchFamily="18" charset="0"/>
                        </a:rPr>
                        <a:t>2.2%</a:t>
                      </a:r>
                      <a:endParaRPr lang="en-US" sz="2400" dirty="0">
                        <a:latin typeface="Cambria" pitchFamily="18" charset="0"/>
                      </a:endParaRPr>
                    </a:p>
                  </a:txBody>
                  <a:tcPr/>
                </a:tc>
              </a:tr>
            </a:tbl>
          </a:graphicData>
        </a:graphic>
      </p:graphicFrame>
      <p:sp>
        <p:nvSpPr>
          <p:cNvPr id="9" name="TextBox 8"/>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2014 DELIBERATIVE SESSION</a:t>
            </a:r>
            <a:endParaRPr lang="en-US" dirty="0">
              <a:solidFill>
                <a:schemeClr val="bg1"/>
              </a:solidFill>
              <a:latin typeface="Cambria" pitchFamily="18" charset="0"/>
            </a:endParaRPr>
          </a:p>
        </p:txBody>
      </p:sp>
      <p:sp>
        <p:nvSpPr>
          <p:cNvPr id="12" name="Slide Number Placeholder 11"/>
          <p:cNvSpPr>
            <a:spLocks noGrp="1"/>
          </p:cNvSpPr>
          <p:nvPr>
            <p:ph type="sldNum" sz="quarter" idx="12"/>
          </p:nvPr>
        </p:nvSpPr>
        <p:spPr>
          <a:xfrm>
            <a:off x="4343400" y="1026372"/>
            <a:ext cx="457200" cy="441325"/>
          </a:xfrm>
        </p:spPr>
        <p:txBody>
          <a:bodyPr/>
          <a:lstStyle/>
          <a:p>
            <a:pPr>
              <a:defRPr/>
            </a:pPr>
            <a:fld id="{08175333-5311-4B8A-A731-903FCA80A940}" type="slidenum">
              <a:rPr lang="en-US" smtClean="0"/>
              <a:pPr>
                <a:defRPr/>
              </a:pPr>
              <a:t>17</a:t>
            </a:fld>
            <a:endParaRPr lang="en-US" dirty="0"/>
          </a:p>
        </p:txBody>
      </p:sp>
      <p:sp>
        <p:nvSpPr>
          <p:cNvPr id="13" name="TextBox 12"/>
          <p:cNvSpPr txBox="1"/>
          <p:nvPr/>
        </p:nvSpPr>
        <p:spPr>
          <a:xfrm>
            <a:off x="1905000" y="4572000"/>
            <a:ext cx="5715000" cy="369332"/>
          </a:xfrm>
          <a:prstGeom prst="rect">
            <a:avLst/>
          </a:prstGeom>
          <a:noFill/>
        </p:spPr>
        <p:txBody>
          <a:bodyPr wrap="square" rtlCol="0">
            <a:spAutoFit/>
          </a:bodyPr>
          <a:lstStyle/>
          <a:p>
            <a:pPr algn="r"/>
            <a:r>
              <a:rPr lang="en-US" dirty="0" smtClean="0">
                <a:latin typeface="Cambria" pitchFamily="18" charset="0"/>
              </a:rPr>
              <a:t>*Does not include SAU Operating Budget</a:t>
            </a:r>
            <a:endParaRPr lang="en-US" dirty="0">
              <a:latin typeface="Cambria" pitchFamily="18"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noAutofit/>
          </a:bodyPr>
          <a:lstStyle/>
          <a:p>
            <a:pPr marL="457200" eaLnBrk="1" hangingPunct="1"/>
            <a:r>
              <a:rPr lang="en-US" sz="4800" dirty="0" smtClean="0">
                <a:solidFill>
                  <a:schemeClr val="tx1"/>
                </a:solidFill>
                <a:effectLst>
                  <a:outerShdw blurRad="38100" dist="38100" dir="2700000" algn="tl">
                    <a:srgbClr val="000000">
                      <a:alpha val="43137"/>
                    </a:srgbClr>
                  </a:outerShdw>
                </a:effectLst>
                <a:latin typeface="Cambria" pitchFamily="18" charset="0"/>
              </a:rPr>
              <a:t>Historical Budget</a:t>
            </a:r>
          </a:p>
        </p:txBody>
      </p:sp>
      <p:sp>
        <p:nvSpPr>
          <p:cNvPr id="1028" name="Text Box 4"/>
          <p:cNvSpPr txBox="1">
            <a:spLocks noChangeArrowheads="1"/>
          </p:cNvSpPr>
          <p:nvPr/>
        </p:nvSpPr>
        <p:spPr bwMode="auto">
          <a:xfrm>
            <a:off x="0" y="1752600"/>
            <a:ext cx="9144000" cy="1000125"/>
          </a:xfrm>
          <a:prstGeom prst="rect">
            <a:avLst/>
          </a:prstGeom>
          <a:noFill/>
          <a:ln w="9525">
            <a:noFill/>
            <a:miter lim="800000"/>
            <a:headEnd/>
            <a:tailEnd/>
          </a:ln>
        </p:spPr>
        <p:txBody>
          <a:bodyPr>
            <a:spAutoFit/>
          </a:bodyPr>
          <a:lstStyle/>
          <a:p>
            <a:pPr algn="ctr">
              <a:spcBef>
                <a:spcPct val="50000"/>
              </a:spcBef>
            </a:pPr>
            <a:r>
              <a:rPr lang="en-US" sz="3200">
                <a:latin typeface="Cambria" pitchFamily="18" charset="0"/>
              </a:rPr>
              <a:t>Total Budget</a:t>
            </a:r>
          </a:p>
          <a:p>
            <a:pPr>
              <a:spcBef>
                <a:spcPct val="50000"/>
              </a:spcBef>
            </a:pPr>
            <a:endParaRPr lang="en-US" sz="1800" b="1"/>
          </a:p>
        </p:txBody>
      </p:sp>
      <p:graphicFrame>
        <p:nvGraphicFramePr>
          <p:cNvPr id="1026" name="Object 0"/>
          <p:cNvGraphicFramePr>
            <a:graphicFrameLocks noChangeAspect="1"/>
          </p:cNvGraphicFramePr>
          <p:nvPr/>
        </p:nvGraphicFramePr>
        <p:xfrm>
          <a:off x="682625" y="2360613"/>
          <a:ext cx="8093075" cy="3616325"/>
        </p:xfrm>
        <a:graphic>
          <a:graphicData uri="http://schemas.openxmlformats.org/presentationml/2006/ole">
            <p:oleObj spid="_x0000_s77826" name="Chart" r:id="rId4" imgW="8182023" imgH="3657457" progId="Excel.Chart.8">
              <p:embed/>
            </p:oleObj>
          </a:graphicData>
        </a:graphic>
      </p:graphicFrame>
      <p:sp>
        <p:nvSpPr>
          <p:cNvPr id="1029" name="Text Box 6"/>
          <p:cNvSpPr txBox="1">
            <a:spLocks noChangeArrowheads="1"/>
          </p:cNvSpPr>
          <p:nvPr/>
        </p:nvSpPr>
        <p:spPr bwMode="auto">
          <a:xfrm>
            <a:off x="6172200" y="3048000"/>
            <a:ext cx="762000" cy="457200"/>
          </a:xfrm>
          <a:prstGeom prst="rect">
            <a:avLst/>
          </a:prstGeom>
          <a:noFill/>
          <a:ln w="9525">
            <a:noFill/>
            <a:miter lim="800000"/>
            <a:headEnd/>
            <a:tailEnd/>
          </a:ln>
        </p:spPr>
        <p:txBody>
          <a:bodyPr>
            <a:spAutoFit/>
          </a:bodyPr>
          <a:lstStyle/>
          <a:p>
            <a:pPr>
              <a:spcBef>
                <a:spcPct val="50000"/>
              </a:spcBef>
            </a:pPr>
            <a:endParaRPr lang="en-US"/>
          </a:p>
        </p:txBody>
      </p:sp>
      <p:sp>
        <p:nvSpPr>
          <p:cNvPr id="1030" name="Rectangle 16"/>
          <p:cNvSpPr>
            <a:spLocks noChangeArrowheads="1"/>
          </p:cNvSpPr>
          <p:nvPr/>
        </p:nvSpPr>
        <p:spPr bwMode="auto">
          <a:xfrm>
            <a:off x="0" y="5943600"/>
            <a:ext cx="9144000" cy="400110"/>
          </a:xfrm>
          <a:prstGeom prst="rect">
            <a:avLst/>
          </a:prstGeom>
          <a:noFill/>
          <a:ln w="9525">
            <a:noFill/>
            <a:miter lim="800000"/>
            <a:headEnd/>
            <a:tailEnd/>
          </a:ln>
        </p:spPr>
        <p:txBody>
          <a:bodyPr>
            <a:spAutoFit/>
          </a:bodyPr>
          <a:lstStyle/>
          <a:p>
            <a:pPr algn="ctr"/>
            <a:r>
              <a:rPr lang="en-US" sz="2000" dirty="0">
                <a:latin typeface="Cambria" pitchFamily="18" charset="0"/>
              </a:rPr>
              <a:t>Adjusted for prior year warrant articles</a:t>
            </a:r>
          </a:p>
        </p:txBody>
      </p:sp>
      <p:sp>
        <p:nvSpPr>
          <p:cNvPr id="11" name="TextBox 10"/>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2014 DELIBERATIVE SESSION</a:t>
            </a:r>
            <a:endParaRPr lang="en-US" dirty="0">
              <a:solidFill>
                <a:schemeClr val="bg1"/>
              </a:solidFill>
              <a:latin typeface="Cambria" pitchFamily="18" charset="0"/>
            </a:endParaRPr>
          </a:p>
        </p:txBody>
      </p:sp>
      <p:sp>
        <p:nvSpPr>
          <p:cNvPr id="14" name="Slide Number Placeholder 13"/>
          <p:cNvSpPr>
            <a:spLocks noGrp="1"/>
          </p:cNvSpPr>
          <p:nvPr>
            <p:ph type="sldNum" sz="quarter" idx="12"/>
          </p:nvPr>
        </p:nvSpPr>
        <p:spPr/>
        <p:txBody>
          <a:bodyPr/>
          <a:lstStyle/>
          <a:p>
            <a:pPr>
              <a:defRPr/>
            </a:pPr>
            <a:fld id="{08175333-5311-4B8A-A731-903FCA80A940}" type="slidenum">
              <a:rPr lang="en-US" smtClean="0"/>
              <a:pPr>
                <a:defRPr/>
              </a:pPr>
              <a:t>18</a:t>
            </a:fld>
            <a:endParaRPr lang="en-US" dirty="0"/>
          </a:p>
        </p:txBody>
      </p:sp>
    </p:spTree>
  </p:cSld>
  <p:clrMapOvr>
    <a:masterClrMapping/>
  </p:clrMapOvr>
  <p:transition>
    <p:comb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Autofit/>
          </a:bodyPr>
          <a:lstStyle/>
          <a:p>
            <a:pPr marL="4763" eaLnBrk="1" hangingPunct="1"/>
            <a:r>
              <a:rPr lang="en-US" sz="4800" dirty="0" smtClean="0">
                <a:solidFill>
                  <a:schemeClr val="tx1"/>
                </a:solidFill>
                <a:effectLst>
                  <a:outerShdw blurRad="38100" dist="38100" dir="2700000" algn="tl">
                    <a:srgbClr val="000000">
                      <a:alpha val="43137"/>
                    </a:srgbClr>
                  </a:outerShdw>
                </a:effectLst>
                <a:latin typeface="Cambria" pitchFamily="18" charset="0"/>
              </a:rPr>
              <a:t>Increases in Operating Budget</a:t>
            </a:r>
          </a:p>
        </p:txBody>
      </p:sp>
      <p:graphicFrame>
        <p:nvGraphicFramePr>
          <p:cNvPr id="5" name="Table 4"/>
          <p:cNvGraphicFramePr>
            <a:graphicFrameLocks noGrp="1"/>
          </p:cNvGraphicFramePr>
          <p:nvPr/>
        </p:nvGraphicFramePr>
        <p:xfrm>
          <a:off x="1143000" y="1325880"/>
          <a:ext cx="7010400" cy="5120640"/>
        </p:xfrm>
        <a:graphic>
          <a:graphicData uri="http://schemas.openxmlformats.org/drawingml/2006/table">
            <a:tbl>
              <a:tblPr firstRow="1" bandRow="1">
                <a:tableStyleId>{2D5ABB26-0587-4C30-8999-92F81FD0307C}</a:tableStyleId>
              </a:tblPr>
              <a:tblGrid>
                <a:gridCol w="5181600"/>
                <a:gridCol w="1828800"/>
              </a:tblGrid>
              <a:tr h="370840">
                <a:tc>
                  <a:txBody>
                    <a:bodyPr/>
                    <a:lstStyle/>
                    <a:p>
                      <a:r>
                        <a:rPr lang="en-US" sz="2200" dirty="0" smtClean="0">
                          <a:solidFill>
                            <a:schemeClr val="tx1"/>
                          </a:solidFill>
                          <a:latin typeface="Cambria" pitchFamily="18" charset="0"/>
                        </a:rPr>
                        <a:t>Salaries</a:t>
                      </a:r>
                      <a:endParaRPr lang="en-US" sz="2200" dirty="0">
                        <a:solidFill>
                          <a:schemeClr val="tx1"/>
                        </a:solidFill>
                        <a:latin typeface="Cambria" pitchFamily="18" charset="0"/>
                      </a:endParaRPr>
                    </a:p>
                  </a:txBody>
                  <a:tcPr/>
                </a:tc>
                <a:tc>
                  <a:txBody>
                    <a:bodyPr/>
                    <a:lstStyle/>
                    <a:p>
                      <a:pPr algn="r"/>
                      <a:r>
                        <a:rPr lang="en-US" sz="2200" dirty="0" smtClean="0">
                          <a:solidFill>
                            <a:schemeClr val="tx1"/>
                          </a:solidFill>
                          <a:latin typeface="Cambria" pitchFamily="18" charset="0"/>
                        </a:rPr>
                        <a:t>$1,093,588</a:t>
                      </a:r>
                      <a:endParaRPr lang="en-US" sz="2200" dirty="0">
                        <a:solidFill>
                          <a:schemeClr val="tx1"/>
                        </a:solidFill>
                        <a:latin typeface="Cambria" pitchFamily="18" charset="0"/>
                      </a:endParaRPr>
                    </a:p>
                  </a:txBody>
                  <a:tcPr/>
                </a:tc>
              </a:tr>
              <a:tr h="370840">
                <a:tc>
                  <a:txBody>
                    <a:bodyPr/>
                    <a:lstStyle/>
                    <a:p>
                      <a:r>
                        <a:rPr lang="en-US" sz="2200" dirty="0" smtClean="0">
                          <a:solidFill>
                            <a:schemeClr val="tx1"/>
                          </a:solidFill>
                          <a:latin typeface="Cambria" pitchFamily="18" charset="0"/>
                        </a:rPr>
                        <a:t>Employee Insurance</a:t>
                      </a:r>
                      <a:endParaRPr lang="en-US" sz="2200" dirty="0">
                        <a:solidFill>
                          <a:schemeClr val="tx1"/>
                        </a:solidFill>
                        <a:latin typeface="Cambria" pitchFamily="18" charset="0"/>
                      </a:endParaRPr>
                    </a:p>
                  </a:txBody>
                  <a:tcPr/>
                </a:tc>
                <a:tc>
                  <a:txBody>
                    <a:bodyPr/>
                    <a:lstStyle/>
                    <a:p>
                      <a:pPr algn="r"/>
                      <a:r>
                        <a:rPr lang="en-US" sz="2200" dirty="0" smtClean="0">
                          <a:solidFill>
                            <a:schemeClr val="tx1"/>
                          </a:solidFill>
                          <a:latin typeface="Cambria" pitchFamily="18" charset="0"/>
                        </a:rPr>
                        <a:t>667,023</a:t>
                      </a:r>
                      <a:endParaRPr lang="en-US" sz="2200" dirty="0">
                        <a:solidFill>
                          <a:schemeClr val="tx1"/>
                        </a:solidFill>
                        <a:latin typeface="Cambria" pitchFamily="18" charset="0"/>
                      </a:endParaRPr>
                    </a:p>
                  </a:txBody>
                  <a:tcPr/>
                </a:tc>
              </a:tr>
              <a:tr h="370840">
                <a:tc>
                  <a:txBody>
                    <a:bodyPr/>
                    <a:lstStyle/>
                    <a:p>
                      <a:r>
                        <a:rPr lang="en-US" sz="2200" dirty="0" smtClean="0">
                          <a:solidFill>
                            <a:schemeClr val="tx1"/>
                          </a:solidFill>
                          <a:latin typeface="Cambria" pitchFamily="18" charset="0"/>
                        </a:rPr>
                        <a:t>Transportation</a:t>
                      </a:r>
                      <a:endParaRPr lang="en-US" sz="2200" dirty="0">
                        <a:solidFill>
                          <a:schemeClr val="tx1"/>
                        </a:solidFill>
                        <a:latin typeface="Cambria" pitchFamily="18" charset="0"/>
                      </a:endParaRPr>
                    </a:p>
                  </a:txBody>
                  <a:tcPr/>
                </a:tc>
                <a:tc>
                  <a:txBody>
                    <a:bodyPr/>
                    <a:lstStyle/>
                    <a:p>
                      <a:pPr algn="r"/>
                      <a:r>
                        <a:rPr lang="en-US" sz="2200" dirty="0" smtClean="0">
                          <a:solidFill>
                            <a:schemeClr val="tx1"/>
                          </a:solidFill>
                          <a:latin typeface="Cambria" pitchFamily="18" charset="0"/>
                        </a:rPr>
                        <a:t>187,436</a:t>
                      </a:r>
                      <a:endParaRPr lang="en-US" sz="2200" dirty="0">
                        <a:solidFill>
                          <a:schemeClr val="tx1"/>
                        </a:solidFill>
                        <a:latin typeface="Cambria" pitchFamily="18" charset="0"/>
                      </a:endParaRPr>
                    </a:p>
                  </a:txBody>
                  <a:tcPr/>
                </a:tc>
              </a:tr>
              <a:tr h="370840">
                <a:tc>
                  <a:txBody>
                    <a:bodyPr/>
                    <a:lstStyle/>
                    <a:p>
                      <a:r>
                        <a:rPr lang="en-US" sz="2200" dirty="0" smtClean="0">
                          <a:solidFill>
                            <a:schemeClr val="tx1"/>
                          </a:solidFill>
                          <a:latin typeface="Cambria" pitchFamily="18" charset="0"/>
                        </a:rPr>
                        <a:t>Retirement </a:t>
                      </a:r>
                      <a:endParaRPr lang="en-US" sz="2200" dirty="0">
                        <a:solidFill>
                          <a:schemeClr val="tx1"/>
                        </a:solidFill>
                        <a:latin typeface="Cambria" pitchFamily="18" charset="0"/>
                      </a:endParaRPr>
                    </a:p>
                  </a:txBody>
                  <a:tcPr/>
                </a:tc>
                <a:tc>
                  <a:txBody>
                    <a:bodyPr/>
                    <a:lstStyle/>
                    <a:p>
                      <a:pPr algn="r"/>
                      <a:r>
                        <a:rPr lang="en-US" sz="2200" dirty="0" smtClean="0">
                          <a:solidFill>
                            <a:schemeClr val="tx1"/>
                          </a:solidFill>
                          <a:latin typeface="Cambria" pitchFamily="18" charset="0"/>
                        </a:rPr>
                        <a:t>172,496</a:t>
                      </a:r>
                      <a:endParaRPr lang="en-US" sz="2200" dirty="0">
                        <a:solidFill>
                          <a:schemeClr val="tx1"/>
                        </a:solidFill>
                        <a:latin typeface="Cambria" pitchFamily="18" charset="0"/>
                      </a:endParaRPr>
                    </a:p>
                  </a:txBody>
                  <a:tcPr/>
                </a:tc>
              </a:tr>
              <a:tr h="370840">
                <a:tc>
                  <a:txBody>
                    <a:bodyPr/>
                    <a:lstStyle/>
                    <a:p>
                      <a:r>
                        <a:rPr lang="en-US" sz="2200" dirty="0" smtClean="0">
                          <a:solidFill>
                            <a:schemeClr val="tx1"/>
                          </a:solidFill>
                          <a:latin typeface="Cambria" pitchFamily="18" charset="0"/>
                        </a:rPr>
                        <a:t>Equipment</a:t>
                      </a:r>
                      <a:endParaRPr lang="en-US" sz="2200" dirty="0">
                        <a:solidFill>
                          <a:schemeClr val="tx1"/>
                        </a:solidFill>
                        <a:latin typeface="Cambria" pitchFamily="18" charset="0"/>
                      </a:endParaRPr>
                    </a:p>
                  </a:txBody>
                  <a:tcPr/>
                </a:tc>
                <a:tc>
                  <a:txBody>
                    <a:bodyPr/>
                    <a:lstStyle/>
                    <a:p>
                      <a:pPr algn="r"/>
                      <a:r>
                        <a:rPr lang="en-US" sz="2200" dirty="0" smtClean="0">
                          <a:solidFill>
                            <a:schemeClr val="tx1"/>
                          </a:solidFill>
                          <a:latin typeface="Cambria" pitchFamily="18" charset="0"/>
                        </a:rPr>
                        <a:t>109,033</a:t>
                      </a:r>
                      <a:endParaRPr lang="en-US" sz="2200" dirty="0">
                        <a:solidFill>
                          <a:schemeClr val="tx1"/>
                        </a:solidFill>
                        <a:latin typeface="Cambria" pitchFamily="18" charset="0"/>
                      </a:endParaRPr>
                    </a:p>
                  </a:txBody>
                  <a:tcPr/>
                </a:tc>
              </a:tr>
              <a:tr h="370840">
                <a:tc>
                  <a:txBody>
                    <a:bodyPr/>
                    <a:lstStyle/>
                    <a:p>
                      <a:r>
                        <a:rPr lang="en-US" sz="2200" dirty="0" smtClean="0">
                          <a:solidFill>
                            <a:schemeClr val="tx1"/>
                          </a:solidFill>
                          <a:latin typeface="Cambria" pitchFamily="18" charset="0"/>
                        </a:rPr>
                        <a:t>FICA</a:t>
                      </a:r>
                      <a:endParaRPr lang="en-US" sz="2200" dirty="0">
                        <a:solidFill>
                          <a:schemeClr val="tx1"/>
                        </a:solidFill>
                        <a:latin typeface="Cambria" pitchFamily="18" charset="0"/>
                      </a:endParaRPr>
                    </a:p>
                  </a:txBody>
                  <a:tcPr/>
                </a:tc>
                <a:tc>
                  <a:txBody>
                    <a:bodyPr/>
                    <a:lstStyle/>
                    <a:p>
                      <a:pPr algn="r"/>
                      <a:r>
                        <a:rPr lang="en-US" sz="2200" dirty="0" smtClean="0">
                          <a:solidFill>
                            <a:schemeClr val="tx1"/>
                          </a:solidFill>
                          <a:latin typeface="Cambria" pitchFamily="18" charset="0"/>
                        </a:rPr>
                        <a:t>101,065</a:t>
                      </a:r>
                      <a:endParaRPr lang="en-US" sz="2200" dirty="0">
                        <a:solidFill>
                          <a:schemeClr val="tx1"/>
                        </a:solidFill>
                        <a:latin typeface="Cambria" pitchFamily="18" charset="0"/>
                      </a:endParaRPr>
                    </a:p>
                  </a:txBody>
                  <a:tcPr/>
                </a:tc>
              </a:tr>
              <a:tr h="370840">
                <a:tc>
                  <a:txBody>
                    <a:bodyPr/>
                    <a:lstStyle/>
                    <a:p>
                      <a:r>
                        <a:rPr lang="en-US" sz="2200" dirty="0" smtClean="0">
                          <a:solidFill>
                            <a:schemeClr val="tx1"/>
                          </a:solidFill>
                          <a:latin typeface="Cambria" pitchFamily="18" charset="0"/>
                        </a:rPr>
                        <a:t>Professional Ser</a:t>
                      </a:r>
                      <a:r>
                        <a:rPr lang="en-US" sz="2200" baseline="0" dirty="0" smtClean="0">
                          <a:solidFill>
                            <a:schemeClr val="tx1"/>
                          </a:solidFill>
                          <a:latin typeface="Cambria" pitchFamily="18" charset="0"/>
                        </a:rPr>
                        <a:t>vices</a:t>
                      </a:r>
                      <a:endParaRPr lang="en-US" sz="2200" dirty="0">
                        <a:solidFill>
                          <a:schemeClr val="tx1"/>
                        </a:solidFill>
                        <a:latin typeface="Cambria" pitchFamily="18" charset="0"/>
                      </a:endParaRPr>
                    </a:p>
                  </a:txBody>
                  <a:tcPr/>
                </a:tc>
                <a:tc>
                  <a:txBody>
                    <a:bodyPr/>
                    <a:lstStyle/>
                    <a:p>
                      <a:pPr algn="r"/>
                      <a:r>
                        <a:rPr lang="en-US" sz="2200" dirty="0" smtClean="0">
                          <a:solidFill>
                            <a:schemeClr val="tx1"/>
                          </a:solidFill>
                          <a:latin typeface="Cambria" pitchFamily="18" charset="0"/>
                        </a:rPr>
                        <a:t>92,145</a:t>
                      </a:r>
                      <a:endParaRPr lang="en-US" sz="2200" dirty="0">
                        <a:solidFill>
                          <a:schemeClr val="tx1"/>
                        </a:solidFill>
                        <a:latin typeface="Cambria" pitchFamily="18" charset="0"/>
                      </a:endParaRPr>
                    </a:p>
                  </a:txBody>
                  <a:tcPr/>
                </a:tc>
              </a:tr>
              <a:tr h="370840">
                <a:tc>
                  <a:txBody>
                    <a:bodyPr/>
                    <a:lstStyle/>
                    <a:p>
                      <a:r>
                        <a:rPr lang="en-US" sz="2200" dirty="0" smtClean="0">
                          <a:solidFill>
                            <a:schemeClr val="tx1"/>
                          </a:solidFill>
                          <a:latin typeface="Cambria" pitchFamily="18" charset="0"/>
                        </a:rPr>
                        <a:t>Books and Info Resources/Software</a:t>
                      </a:r>
                      <a:endParaRPr lang="en-US" sz="2200" dirty="0">
                        <a:solidFill>
                          <a:schemeClr val="tx1"/>
                        </a:solidFill>
                        <a:latin typeface="Cambria" pitchFamily="18" charset="0"/>
                      </a:endParaRPr>
                    </a:p>
                  </a:txBody>
                  <a:tcPr/>
                </a:tc>
                <a:tc>
                  <a:txBody>
                    <a:bodyPr/>
                    <a:lstStyle/>
                    <a:p>
                      <a:pPr algn="r"/>
                      <a:r>
                        <a:rPr lang="en-US" sz="2200" dirty="0" smtClean="0">
                          <a:solidFill>
                            <a:schemeClr val="tx1"/>
                          </a:solidFill>
                          <a:latin typeface="Cambria" pitchFamily="18" charset="0"/>
                        </a:rPr>
                        <a:t>79,898</a:t>
                      </a:r>
                      <a:endParaRPr lang="en-US" sz="2200" dirty="0">
                        <a:solidFill>
                          <a:schemeClr val="tx1"/>
                        </a:solidFill>
                        <a:latin typeface="Cambria" pitchFamily="18" charset="0"/>
                      </a:endParaRPr>
                    </a:p>
                  </a:txBody>
                  <a:tcPr>
                    <a:lnB>
                      <a:noFill/>
                    </a:lnB>
                  </a:tcPr>
                </a:tc>
              </a:tr>
              <a:tr h="370840">
                <a:tc>
                  <a:txBody>
                    <a:bodyPr/>
                    <a:lstStyle/>
                    <a:p>
                      <a:r>
                        <a:rPr lang="en-US" sz="2200" dirty="0" smtClean="0">
                          <a:latin typeface="Cambria" pitchFamily="18" charset="0"/>
                        </a:rPr>
                        <a:t>Tuition</a:t>
                      </a:r>
                      <a:endParaRPr lang="en-US" sz="2200" dirty="0">
                        <a:latin typeface="Cambria" pitchFamily="18" charset="0"/>
                      </a:endParaRPr>
                    </a:p>
                  </a:txBody>
                  <a:tcPr>
                    <a:lnR>
                      <a:noFill/>
                    </a:lnR>
                  </a:tcPr>
                </a:tc>
                <a:tc>
                  <a:txBody>
                    <a:bodyPr/>
                    <a:lstStyle/>
                    <a:p>
                      <a:pPr algn="r"/>
                      <a:r>
                        <a:rPr lang="en-US" sz="2200" dirty="0" smtClean="0">
                          <a:latin typeface="Cambria" pitchFamily="18" charset="0"/>
                        </a:rPr>
                        <a:t>75,510</a:t>
                      </a:r>
                      <a:endParaRPr lang="en-US" sz="2200" dirty="0">
                        <a:latin typeface="Cambria" pitchFamily="18" charset="0"/>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200" dirty="0" smtClean="0">
                          <a:solidFill>
                            <a:schemeClr val="tx1"/>
                          </a:solidFill>
                          <a:latin typeface="Cambria" pitchFamily="18" charset="0"/>
                        </a:rPr>
                        <a:t>Facilitie</a:t>
                      </a:r>
                      <a:r>
                        <a:rPr lang="en-US" sz="2200" baseline="0" dirty="0" smtClean="0">
                          <a:solidFill>
                            <a:schemeClr val="tx1"/>
                          </a:solidFill>
                          <a:latin typeface="Cambria" pitchFamily="18" charset="0"/>
                        </a:rPr>
                        <a:t>s Projects/Bldg Lease/Repairs</a:t>
                      </a:r>
                      <a:endParaRPr lang="en-US" sz="2200" dirty="0">
                        <a:solidFill>
                          <a:schemeClr val="tx1"/>
                        </a:solidFill>
                        <a:latin typeface="Cambria" pitchFamily="18" charset="0"/>
                      </a:endParaRPr>
                    </a:p>
                  </a:txBody>
                  <a:tcPr>
                    <a:lnR>
                      <a:noFill/>
                    </a:lnR>
                  </a:tcPr>
                </a:tc>
                <a:tc>
                  <a:txBody>
                    <a:bodyPr/>
                    <a:lstStyle/>
                    <a:p>
                      <a:pPr algn="r"/>
                      <a:r>
                        <a:rPr lang="en-US" sz="2200" dirty="0" smtClean="0">
                          <a:solidFill>
                            <a:schemeClr val="tx1"/>
                          </a:solidFill>
                          <a:latin typeface="Cambria" pitchFamily="18" charset="0"/>
                        </a:rPr>
                        <a:t>125,433</a:t>
                      </a:r>
                      <a:endParaRPr lang="en-US" sz="2200" dirty="0">
                        <a:solidFill>
                          <a:schemeClr val="tx1"/>
                        </a:solidFill>
                        <a:latin typeface="Cambria" pitchFamily="18" charset="0"/>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200" dirty="0" smtClean="0">
                          <a:solidFill>
                            <a:schemeClr val="tx1"/>
                          </a:solidFill>
                          <a:latin typeface="Cambria" pitchFamily="18" charset="0"/>
                        </a:rPr>
                        <a:t>Other</a:t>
                      </a:r>
                      <a:endParaRPr lang="en-US" sz="2200" dirty="0">
                        <a:solidFill>
                          <a:schemeClr val="tx1"/>
                        </a:solidFill>
                        <a:latin typeface="Cambria" pitchFamily="18" charset="0"/>
                      </a:endParaRPr>
                    </a:p>
                  </a:txBody>
                  <a:tcPr/>
                </a:tc>
                <a:tc>
                  <a:txBody>
                    <a:bodyPr/>
                    <a:lstStyle/>
                    <a:p>
                      <a:pPr algn="r"/>
                      <a:r>
                        <a:rPr lang="en-US" sz="2200" dirty="0" smtClean="0">
                          <a:solidFill>
                            <a:schemeClr val="tx1"/>
                          </a:solidFill>
                          <a:latin typeface="Cambria" pitchFamily="18" charset="0"/>
                        </a:rPr>
                        <a:t>84,446</a:t>
                      </a:r>
                      <a:endParaRPr lang="en-US" sz="2200" dirty="0">
                        <a:solidFill>
                          <a:schemeClr val="tx1"/>
                        </a:solidFill>
                        <a:latin typeface="Cambria" pitchFamily="18"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US" sz="2200" b="1" spc="300" baseline="0" dirty="0" smtClean="0">
                          <a:solidFill>
                            <a:schemeClr val="tx1"/>
                          </a:solidFill>
                          <a:latin typeface="Cambria" pitchFamily="18" charset="0"/>
                        </a:rPr>
                        <a:t>TOTAL INCREASE</a:t>
                      </a:r>
                      <a:endParaRPr lang="en-US" sz="2200" b="1" spc="300" baseline="0" dirty="0">
                        <a:solidFill>
                          <a:schemeClr val="tx1"/>
                        </a:solidFill>
                        <a:latin typeface="Cambria" pitchFamily="18" charset="0"/>
                      </a:endParaRPr>
                    </a:p>
                  </a:txBody>
                  <a:tcPr/>
                </a:tc>
                <a:tc>
                  <a:txBody>
                    <a:bodyPr/>
                    <a:lstStyle/>
                    <a:p>
                      <a:pPr algn="r"/>
                      <a:r>
                        <a:rPr lang="en-US" sz="2200" b="1" dirty="0" smtClean="0">
                          <a:solidFill>
                            <a:schemeClr val="tx1"/>
                          </a:solidFill>
                          <a:latin typeface="Cambria" pitchFamily="18" charset="0"/>
                        </a:rPr>
                        <a:t>$2,788,073</a:t>
                      </a:r>
                      <a:endParaRPr lang="en-US" sz="2200" b="1" dirty="0">
                        <a:solidFill>
                          <a:schemeClr val="tx1"/>
                        </a:solidFill>
                        <a:latin typeface="Cambria" pitchFamily="18"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11" name="TextBox 10"/>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2014 DELIBERATIVE SESSION</a:t>
            </a:r>
            <a:endParaRPr lang="en-US" dirty="0">
              <a:solidFill>
                <a:schemeClr val="bg1"/>
              </a:solidFill>
              <a:latin typeface="Cambria" pitchFamily="18" charset="0"/>
            </a:endParaRPr>
          </a:p>
        </p:txBody>
      </p:sp>
      <p:sp>
        <p:nvSpPr>
          <p:cNvPr id="14" name="Slide Number Placeholder 13"/>
          <p:cNvSpPr>
            <a:spLocks noGrp="1"/>
          </p:cNvSpPr>
          <p:nvPr>
            <p:ph type="sldNum" sz="quarter" idx="12"/>
          </p:nvPr>
        </p:nvSpPr>
        <p:spPr/>
        <p:txBody>
          <a:bodyPr/>
          <a:lstStyle/>
          <a:p>
            <a:pPr>
              <a:defRPr/>
            </a:pPr>
            <a:fld id="{08175333-5311-4B8A-A731-903FCA80A940}" type="slidenum">
              <a:rPr lang="en-US" smtClean="0"/>
              <a:pPr>
                <a:defRPr/>
              </a:pPr>
              <a:t>19</a:t>
            </a:fld>
            <a:endParaRPr lang="en-US" dirty="0"/>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style.rotation</p:attrName>
                                        </p:attrNameLst>
                                      </p:cBhvr>
                                      <p:tavLst>
                                        <p:tav tm="0">
                                          <p:val>
                                            <p:fltVal val="720"/>
                                          </p:val>
                                        </p:tav>
                                        <p:tav tm="100000">
                                          <p:val>
                                            <p:fltVal val="0"/>
                                          </p:val>
                                        </p:tav>
                                      </p:tavLst>
                                    </p:anim>
                                    <p:anim calcmode="lin" valueType="num">
                                      <p:cBhvr>
                                        <p:cTn id="9" dur="500" fill="hold"/>
                                        <p:tgtEl>
                                          <p:spTgt spid="5"/>
                                        </p:tgtEl>
                                        <p:attrNameLst>
                                          <p:attrName>ppt_h</p:attrName>
                                        </p:attrNameLst>
                                      </p:cBhvr>
                                      <p:tavLst>
                                        <p:tav tm="0">
                                          <p:val>
                                            <p:fltVal val="0"/>
                                          </p:val>
                                        </p:tav>
                                        <p:tav tm="100000">
                                          <p:val>
                                            <p:strVal val="#ppt_h"/>
                                          </p:val>
                                        </p:tav>
                                      </p:tavLst>
                                    </p:anim>
                                    <p:anim calcmode="lin" valueType="num">
                                      <p:cBhvr>
                                        <p:cTn id="10" dur="5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Autofit/>
          </a:bodyPr>
          <a:lstStyle/>
          <a:p>
            <a:pPr marL="457200" eaLnBrk="1" hangingPunct="1"/>
            <a:r>
              <a:rPr lang="en-US" sz="4800" dirty="0" smtClean="0">
                <a:solidFill>
                  <a:schemeClr val="tx1"/>
                </a:solidFill>
                <a:effectLst>
                  <a:outerShdw blurRad="38100" dist="38100" dir="2700000" algn="tl">
                    <a:srgbClr val="000000">
                      <a:alpha val="43137"/>
                    </a:srgbClr>
                  </a:outerShdw>
                </a:effectLst>
                <a:latin typeface="Cambria" pitchFamily="18" charset="0"/>
              </a:rPr>
              <a:t>Budget Committee Members</a:t>
            </a:r>
          </a:p>
        </p:txBody>
      </p:sp>
      <p:graphicFrame>
        <p:nvGraphicFramePr>
          <p:cNvPr id="15" name="Table 14"/>
          <p:cNvGraphicFramePr>
            <a:graphicFrameLocks noGrp="1"/>
          </p:cNvGraphicFramePr>
          <p:nvPr/>
        </p:nvGraphicFramePr>
        <p:xfrm>
          <a:off x="685800" y="1981200"/>
          <a:ext cx="7772400" cy="3683000"/>
        </p:xfrm>
        <a:graphic>
          <a:graphicData uri="http://schemas.openxmlformats.org/drawingml/2006/table">
            <a:tbl>
              <a:tblPr firstRow="1" bandRow="1">
                <a:tableStyleId>{5C22544A-7EE6-4342-B048-85BDC9FD1C3A}</a:tableStyleId>
              </a:tblPr>
              <a:tblGrid>
                <a:gridCol w="3886200"/>
                <a:gridCol w="3886200"/>
              </a:tblGrid>
              <a:tr h="370840">
                <a:tc>
                  <a:txBody>
                    <a:bodyPr/>
                    <a:lstStyle/>
                    <a:p>
                      <a:pPr algn="ctr"/>
                      <a:r>
                        <a:rPr lang="en-US" u="sng" dirty="0" smtClean="0">
                          <a:solidFill>
                            <a:schemeClr val="tx1"/>
                          </a:solidFill>
                          <a:latin typeface="Cambria" pitchFamily="18" charset="0"/>
                        </a:rPr>
                        <a:t>ATKINSON</a:t>
                      </a:r>
                      <a:endParaRPr lang="en-US" u="sng" dirty="0">
                        <a:solidFill>
                          <a:schemeClr val="tx1"/>
                        </a:solidFill>
                        <a:latin typeface="Cambria"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u="sng" dirty="0" smtClean="0">
                          <a:solidFill>
                            <a:schemeClr val="tx1"/>
                          </a:solidFill>
                          <a:latin typeface="Cambria" pitchFamily="18" charset="0"/>
                        </a:rPr>
                        <a:t>PLAISTOW</a:t>
                      </a:r>
                      <a:endParaRPr lang="en-US" u="sng" dirty="0">
                        <a:solidFill>
                          <a:schemeClr val="tx1"/>
                        </a:solidFill>
                        <a:latin typeface="Cambria"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marL="0" marR="0" indent="0" algn="ctr" defTabSz="914400" rtl="0" eaLnBrk="1" fontAlgn="auto" latinLnBrk="0" hangingPunct="1">
                        <a:lnSpc>
                          <a:spcPct val="100000"/>
                        </a:lnSpc>
                        <a:spcBef>
                          <a:spcPts val="0"/>
                        </a:spcBef>
                        <a:spcAft>
                          <a:spcPts val="0"/>
                        </a:spcAft>
                        <a:buClrTx/>
                        <a:buSzTx/>
                        <a:buFont typeface="Courier New" pitchFamily="49" charset="0"/>
                        <a:buNone/>
                        <a:tabLst/>
                        <a:defRPr/>
                      </a:pPr>
                      <a:r>
                        <a:rPr lang="en-US" baseline="0" dirty="0" smtClean="0">
                          <a:solidFill>
                            <a:schemeClr val="tx1"/>
                          </a:solidFill>
                          <a:latin typeface="Cambria" pitchFamily="18" charset="0"/>
                        </a:rPr>
                        <a:t>Jason </a:t>
                      </a:r>
                      <a:r>
                        <a:rPr lang="en-US" baseline="0" dirty="0" err="1" smtClean="0">
                          <a:solidFill>
                            <a:schemeClr val="tx1"/>
                          </a:solidFill>
                          <a:latin typeface="Cambria" pitchFamily="18" charset="0"/>
                        </a:rPr>
                        <a:t>Grosky</a:t>
                      </a:r>
                      <a:r>
                        <a:rPr lang="en-US" baseline="0" dirty="0" smtClean="0">
                          <a:solidFill>
                            <a:schemeClr val="tx1"/>
                          </a:solidFill>
                          <a:latin typeface="Cambria" pitchFamily="18" charset="0"/>
                        </a:rPr>
                        <a:t> (2014) </a:t>
                      </a:r>
                    </a:p>
                    <a:p>
                      <a:pPr marL="0" marR="0" indent="0" algn="ctr" defTabSz="914400" rtl="0" eaLnBrk="1" fontAlgn="auto" latinLnBrk="0" hangingPunct="1">
                        <a:lnSpc>
                          <a:spcPct val="100000"/>
                        </a:lnSpc>
                        <a:spcBef>
                          <a:spcPts val="0"/>
                        </a:spcBef>
                        <a:spcAft>
                          <a:spcPts val="0"/>
                        </a:spcAft>
                        <a:buClrTx/>
                        <a:buSzTx/>
                        <a:buFont typeface="Courier New" pitchFamily="49" charset="0"/>
                        <a:buNone/>
                        <a:tabLst/>
                        <a:defRPr/>
                      </a:pPr>
                      <a:r>
                        <a:rPr lang="en-US" baseline="0" dirty="0" smtClean="0">
                          <a:solidFill>
                            <a:schemeClr val="tx1"/>
                          </a:solidFill>
                          <a:latin typeface="Cambria" pitchFamily="18" charset="0"/>
                        </a:rPr>
                        <a:t>Gregory Spero, Chair (2015)</a:t>
                      </a:r>
                    </a:p>
                    <a:p>
                      <a:pPr marL="0" indent="0" algn="ctr">
                        <a:buFont typeface="Courier New" pitchFamily="49" charset="0"/>
                        <a:buNone/>
                      </a:pPr>
                      <a:endParaRPr lang="en-US" dirty="0">
                        <a:solidFill>
                          <a:schemeClr val="tx1"/>
                        </a:solidFill>
                        <a:latin typeface="Cambria"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indent="0" algn="ctr"/>
                      <a:r>
                        <a:rPr lang="en-US" baseline="0" dirty="0" smtClean="0">
                          <a:solidFill>
                            <a:schemeClr val="tx1"/>
                          </a:solidFill>
                          <a:latin typeface="Cambria" pitchFamily="18" charset="0"/>
                        </a:rPr>
                        <a:t>Dennis Heffernan (2016)</a:t>
                      </a:r>
                    </a:p>
                    <a:p>
                      <a:pPr marL="0" indent="0" algn="ctr"/>
                      <a:r>
                        <a:rPr lang="en-US" baseline="0" dirty="0" smtClean="0">
                          <a:solidFill>
                            <a:schemeClr val="tx1"/>
                          </a:solidFill>
                          <a:latin typeface="Cambria" pitchFamily="18" charset="0"/>
                        </a:rPr>
                        <a:t>Diane </a:t>
                      </a:r>
                      <a:r>
                        <a:rPr lang="en-US" baseline="0" dirty="0" smtClean="0">
                          <a:solidFill>
                            <a:schemeClr val="tx1"/>
                          </a:solidFill>
                          <a:latin typeface="Cambria" pitchFamily="18" charset="0"/>
                        </a:rPr>
                        <a:t>Rothwell (2014)</a:t>
                      </a:r>
                    </a:p>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latin typeface="Cambria" pitchFamily="18" charset="0"/>
                        </a:rPr>
                        <a:t> Barry Weymouth (2014)</a:t>
                      </a:r>
                    </a:p>
                    <a:p>
                      <a:pPr marL="0" indent="0" algn="ctr"/>
                      <a:endParaRPr lang="en-US" dirty="0">
                        <a:solidFill>
                          <a:schemeClr val="tx1"/>
                        </a:solidFill>
                        <a:latin typeface="Cambria"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algn="ctr"/>
                      <a:r>
                        <a:rPr lang="en-US" b="1" u="sng" dirty="0" smtClean="0">
                          <a:solidFill>
                            <a:schemeClr val="tx1"/>
                          </a:solidFill>
                          <a:latin typeface="Cambria" pitchFamily="18" charset="0"/>
                        </a:rPr>
                        <a:t>DANVILLE</a:t>
                      </a:r>
                      <a:endParaRPr lang="en-US" b="1" u="sng" dirty="0">
                        <a:solidFill>
                          <a:schemeClr val="tx1"/>
                        </a:solidFill>
                        <a:latin typeface="Cambria"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1" u="sng" dirty="0" smtClean="0">
                          <a:solidFill>
                            <a:schemeClr val="tx1"/>
                          </a:solidFill>
                          <a:latin typeface="Cambria" pitchFamily="18" charset="0"/>
                        </a:rPr>
                        <a:t>SANDOWN</a:t>
                      </a:r>
                      <a:endParaRPr lang="en-US" b="1" u="sng" dirty="0">
                        <a:solidFill>
                          <a:schemeClr val="tx1"/>
                        </a:solidFill>
                        <a:latin typeface="Cambria"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baseline="0" dirty="0" smtClean="0">
                          <a:solidFill>
                            <a:schemeClr val="tx1"/>
                          </a:solidFill>
                          <a:latin typeface="Cambria" pitchFamily="18" charset="0"/>
                        </a:rPr>
                        <a:t>Dennis Francoeur (2014)</a:t>
                      </a:r>
                      <a:endParaRPr lang="en-US" b="0" dirty="0" smtClean="0">
                        <a:solidFill>
                          <a:schemeClr val="tx1"/>
                        </a:solidFill>
                        <a:latin typeface="Cambria" pitchFamily="18" charset="0"/>
                      </a:endParaRPr>
                    </a:p>
                    <a:p>
                      <a:pPr marL="0" indent="0" algn="ctr"/>
                      <a:r>
                        <a:rPr lang="en-US" b="0" baseline="0" dirty="0" smtClean="0">
                          <a:solidFill>
                            <a:schemeClr val="tx1"/>
                          </a:solidFill>
                          <a:latin typeface="Cambria" pitchFamily="18" charset="0"/>
                        </a:rPr>
                        <a:t>Michelle </a:t>
                      </a:r>
                      <a:r>
                        <a:rPr lang="en-US" b="0" baseline="0" dirty="0" smtClean="0">
                          <a:solidFill>
                            <a:schemeClr val="tx1"/>
                          </a:solidFill>
                          <a:latin typeface="Cambria" pitchFamily="18" charset="0"/>
                        </a:rPr>
                        <a:t>O’Neil, </a:t>
                      </a:r>
                      <a:r>
                        <a:rPr lang="en-US" b="0" baseline="0" dirty="0" smtClean="0">
                          <a:solidFill>
                            <a:schemeClr val="tx1"/>
                          </a:solidFill>
                          <a:latin typeface="Cambria" pitchFamily="18" charset="0"/>
                        </a:rPr>
                        <a:t>Vice Chair </a:t>
                      </a:r>
                      <a:r>
                        <a:rPr lang="en-US" b="0" baseline="0" dirty="0" smtClean="0">
                          <a:solidFill>
                            <a:schemeClr val="tx1"/>
                          </a:solidFill>
                          <a:latin typeface="Cambria" pitchFamily="18" charset="0"/>
                        </a:rPr>
                        <a:t>(</a:t>
                      </a:r>
                      <a:r>
                        <a:rPr lang="en-US" b="0" baseline="0" dirty="0" smtClean="0">
                          <a:solidFill>
                            <a:schemeClr val="tx1"/>
                          </a:solidFill>
                          <a:latin typeface="Cambria" pitchFamily="18" charset="0"/>
                        </a:rPr>
                        <a:t>2016)</a:t>
                      </a:r>
                      <a:endParaRPr lang="en-US" b="0" baseline="0" dirty="0" smtClean="0">
                        <a:solidFill>
                          <a:schemeClr val="tx1"/>
                        </a:solidFill>
                        <a:latin typeface="Cambria"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ctr"/>
                      <a:r>
                        <a:rPr lang="en-US" b="0" baseline="0" dirty="0" smtClean="0">
                          <a:solidFill>
                            <a:schemeClr val="tx1"/>
                          </a:solidFill>
                          <a:latin typeface="Cambria" pitchFamily="18" charset="0"/>
                        </a:rPr>
                        <a:t>Cathleen Gorman (2016)</a:t>
                      </a:r>
                    </a:p>
                    <a:p>
                      <a:pPr marL="0" indent="0" algn="ctr"/>
                      <a:r>
                        <a:rPr lang="en-US" b="0" baseline="0" dirty="0" smtClean="0">
                          <a:solidFill>
                            <a:schemeClr val="tx1"/>
                          </a:solidFill>
                          <a:latin typeface="Cambria" pitchFamily="18" charset="0"/>
                        </a:rPr>
                        <a:t>Donna </a:t>
                      </a:r>
                      <a:r>
                        <a:rPr lang="en-US" b="0" baseline="0" dirty="0" smtClean="0">
                          <a:solidFill>
                            <a:schemeClr val="tx1"/>
                          </a:solidFill>
                          <a:latin typeface="Cambria" pitchFamily="18" charset="0"/>
                        </a:rPr>
                        <a:t>Green (2015)</a:t>
                      </a:r>
                      <a:endParaRPr lang="en-US" b="0" dirty="0">
                        <a:solidFill>
                          <a:schemeClr val="tx1"/>
                        </a:solidFill>
                        <a:latin typeface="Cambria"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endParaRPr lang="en-US" b="0" dirty="0">
                        <a:solidFill>
                          <a:schemeClr val="tx1"/>
                        </a:solidFill>
                        <a:latin typeface="Cambria"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Cambria"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gridSpan="2">
                  <a:txBody>
                    <a:bodyPr/>
                    <a:lstStyle/>
                    <a:p>
                      <a:pPr algn="ctr"/>
                      <a:r>
                        <a:rPr lang="en-US" b="1" dirty="0" smtClean="0">
                          <a:solidFill>
                            <a:schemeClr val="tx1"/>
                          </a:solidFill>
                          <a:latin typeface="Cambria" pitchFamily="18" charset="0"/>
                        </a:rPr>
                        <a:t>SCHOOL</a:t>
                      </a:r>
                      <a:r>
                        <a:rPr lang="en-US" b="1" baseline="0" dirty="0" smtClean="0">
                          <a:solidFill>
                            <a:schemeClr val="tx1"/>
                          </a:solidFill>
                          <a:latin typeface="Cambria" pitchFamily="18" charset="0"/>
                        </a:rPr>
                        <a:t> BOARD REPRESENTATIVE</a:t>
                      </a:r>
                      <a:endParaRPr lang="en-US" b="1" dirty="0">
                        <a:solidFill>
                          <a:schemeClr val="tx1"/>
                        </a:solidFill>
                        <a:latin typeface="Cambria"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b="0" dirty="0">
                        <a:solidFill>
                          <a:schemeClr val="tx1"/>
                        </a:solidFill>
                        <a:latin typeface="Cambria"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gridSpan="2">
                  <a:txBody>
                    <a:bodyPr/>
                    <a:lstStyle/>
                    <a:p>
                      <a:pPr algn="ctr"/>
                      <a:r>
                        <a:rPr lang="en-US" b="0" dirty="0" smtClean="0">
                          <a:solidFill>
                            <a:schemeClr val="tx1"/>
                          </a:solidFill>
                          <a:latin typeface="Cambria" pitchFamily="18" charset="0"/>
                        </a:rPr>
                        <a:t>Rick Blair</a:t>
                      </a:r>
                      <a:endParaRPr lang="en-US" b="0" dirty="0">
                        <a:solidFill>
                          <a:schemeClr val="tx1"/>
                        </a:solidFill>
                        <a:latin typeface="Cambria"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r>
            </a:tbl>
          </a:graphicData>
        </a:graphic>
      </p:graphicFrame>
      <p:sp>
        <p:nvSpPr>
          <p:cNvPr id="7" name="TextBox 6"/>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2014 DELIBERATIVE SESSION</a:t>
            </a:r>
            <a:endParaRPr lang="en-US" dirty="0">
              <a:solidFill>
                <a:schemeClr val="bg1"/>
              </a:solidFill>
              <a:latin typeface="Cambria" pitchFamily="18" charset="0"/>
            </a:endParaRPr>
          </a:p>
        </p:txBody>
      </p:sp>
      <p:sp>
        <p:nvSpPr>
          <p:cNvPr id="10" name="Slide Number Placeholder 9"/>
          <p:cNvSpPr>
            <a:spLocks noGrp="1"/>
          </p:cNvSpPr>
          <p:nvPr>
            <p:ph type="sldNum" sz="quarter" idx="12"/>
          </p:nvPr>
        </p:nvSpPr>
        <p:spPr/>
        <p:txBody>
          <a:bodyPr/>
          <a:lstStyle/>
          <a:p>
            <a:pPr>
              <a:defRPr/>
            </a:pPr>
            <a:fld id="{08175333-5311-4B8A-A731-903FCA80A940}" type="slidenum">
              <a:rPr lang="en-US" smtClean="0"/>
              <a:pPr>
                <a:defRPr/>
              </a:pPr>
              <a:t>2</a:t>
            </a:fld>
            <a:endParaRPr lang="en-US"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Autofit/>
          </a:bodyPr>
          <a:lstStyle/>
          <a:p>
            <a:pPr marL="4763" eaLnBrk="1" hangingPunct="1"/>
            <a:r>
              <a:rPr lang="en-US" sz="4800" dirty="0" smtClean="0">
                <a:solidFill>
                  <a:schemeClr val="tx1"/>
                </a:solidFill>
                <a:effectLst>
                  <a:outerShdw blurRad="38100" dist="38100" dir="2700000" algn="tl">
                    <a:srgbClr val="000000">
                      <a:alpha val="43137"/>
                    </a:srgbClr>
                  </a:outerShdw>
                </a:effectLst>
                <a:latin typeface="Cambria" pitchFamily="18" charset="0"/>
              </a:rPr>
              <a:t>Decreases in Operating Budget</a:t>
            </a:r>
          </a:p>
        </p:txBody>
      </p:sp>
      <p:graphicFrame>
        <p:nvGraphicFramePr>
          <p:cNvPr id="5" name="Table 4"/>
          <p:cNvGraphicFramePr>
            <a:graphicFrameLocks noGrp="1"/>
          </p:cNvGraphicFramePr>
          <p:nvPr/>
        </p:nvGraphicFramePr>
        <p:xfrm>
          <a:off x="914400" y="1905000"/>
          <a:ext cx="6858000" cy="2590800"/>
        </p:xfrm>
        <a:graphic>
          <a:graphicData uri="http://schemas.openxmlformats.org/drawingml/2006/table">
            <a:tbl>
              <a:tblPr firstRow="1" bandRow="1">
                <a:tableStyleId>{2D5ABB26-0587-4C30-8999-92F81FD0307C}</a:tableStyleId>
              </a:tblPr>
              <a:tblGrid>
                <a:gridCol w="4495800"/>
                <a:gridCol w="2362200"/>
              </a:tblGrid>
              <a:tr h="370840">
                <a:tc>
                  <a:txBody>
                    <a:bodyPr/>
                    <a:lstStyle/>
                    <a:p>
                      <a:r>
                        <a:rPr lang="en-US" sz="2800" dirty="0" smtClean="0">
                          <a:solidFill>
                            <a:schemeClr val="tx1"/>
                          </a:solidFill>
                          <a:latin typeface="Cambria" pitchFamily="18" charset="0"/>
                        </a:rPr>
                        <a:t>SAU 55 </a:t>
                      </a:r>
                      <a:r>
                        <a:rPr lang="en-US" sz="1800" dirty="0" smtClean="0">
                          <a:solidFill>
                            <a:schemeClr val="tx1"/>
                          </a:solidFill>
                          <a:latin typeface="Cambria" pitchFamily="18" charset="0"/>
                        </a:rPr>
                        <a:t>(separate</a:t>
                      </a:r>
                      <a:r>
                        <a:rPr lang="en-US" sz="1800" baseline="0" dirty="0" smtClean="0">
                          <a:solidFill>
                            <a:schemeClr val="tx1"/>
                          </a:solidFill>
                          <a:latin typeface="Cambria" pitchFamily="18" charset="0"/>
                        </a:rPr>
                        <a:t> warrant article)</a:t>
                      </a:r>
                      <a:endParaRPr lang="en-US" sz="1800" dirty="0">
                        <a:solidFill>
                          <a:schemeClr val="tx1"/>
                        </a:solidFill>
                        <a:latin typeface="Cambria" pitchFamily="18" charset="0"/>
                      </a:endParaRPr>
                    </a:p>
                  </a:txBody>
                  <a:tcPr/>
                </a:tc>
                <a:tc>
                  <a:txBody>
                    <a:bodyPr/>
                    <a:lstStyle/>
                    <a:p>
                      <a:pPr algn="r"/>
                      <a:r>
                        <a:rPr lang="en-US" sz="2800" dirty="0" smtClean="0">
                          <a:solidFill>
                            <a:schemeClr val="tx1"/>
                          </a:solidFill>
                          <a:latin typeface="Cambria" pitchFamily="18" charset="0"/>
                        </a:rPr>
                        <a:t>($1,028,131)</a:t>
                      </a:r>
                      <a:endParaRPr lang="en-US" sz="2800" dirty="0">
                        <a:solidFill>
                          <a:schemeClr val="tx1"/>
                        </a:solidFill>
                        <a:latin typeface="Cambria" pitchFamily="18" charset="0"/>
                      </a:endParaRPr>
                    </a:p>
                  </a:txBody>
                  <a:tcPr/>
                </a:tc>
              </a:tr>
              <a:tr h="370840">
                <a:tc>
                  <a:txBody>
                    <a:bodyPr/>
                    <a:lstStyle/>
                    <a:p>
                      <a:r>
                        <a:rPr lang="en-US" sz="2800" dirty="0" smtClean="0">
                          <a:solidFill>
                            <a:schemeClr val="tx1"/>
                          </a:solidFill>
                          <a:latin typeface="Cambria" pitchFamily="18" charset="0"/>
                        </a:rPr>
                        <a:t>Capital</a:t>
                      </a:r>
                      <a:r>
                        <a:rPr lang="en-US" sz="2800" baseline="0" dirty="0" smtClean="0">
                          <a:solidFill>
                            <a:schemeClr val="tx1"/>
                          </a:solidFill>
                          <a:latin typeface="Cambria" pitchFamily="18" charset="0"/>
                        </a:rPr>
                        <a:t> Reserve</a:t>
                      </a:r>
                      <a:endParaRPr lang="en-US" sz="2800" dirty="0">
                        <a:solidFill>
                          <a:schemeClr val="tx1"/>
                        </a:solidFill>
                        <a:latin typeface="Cambria" pitchFamily="18" charset="0"/>
                      </a:endParaRPr>
                    </a:p>
                  </a:txBody>
                  <a:tcPr/>
                </a:tc>
                <a:tc>
                  <a:txBody>
                    <a:bodyPr/>
                    <a:lstStyle/>
                    <a:p>
                      <a:pPr algn="r"/>
                      <a:r>
                        <a:rPr lang="en-US" sz="2800" dirty="0" smtClean="0">
                          <a:solidFill>
                            <a:schemeClr val="tx1"/>
                          </a:solidFill>
                          <a:latin typeface="Cambria" pitchFamily="18" charset="0"/>
                        </a:rPr>
                        <a:t>(200,000</a:t>
                      </a:r>
                      <a:r>
                        <a:rPr lang="en-US" sz="2800" dirty="0" smtClean="0">
                          <a:solidFill>
                            <a:schemeClr val="tx1"/>
                          </a:solidFill>
                          <a:latin typeface="Cambria" pitchFamily="18" charset="0"/>
                        </a:rPr>
                        <a:t>)</a:t>
                      </a:r>
                      <a:endParaRPr lang="en-US" sz="2800" dirty="0">
                        <a:solidFill>
                          <a:schemeClr val="tx1"/>
                        </a:solidFill>
                        <a:latin typeface="Cambria" pitchFamily="18" charset="0"/>
                      </a:endParaRPr>
                    </a:p>
                  </a:txBody>
                  <a:tcPr/>
                </a:tc>
              </a:tr>
              <a:tr h="370840">
                <a:tc>
                  <a:txBody>
                    <a:bodyPr/>
                    <a:lstStyle/>
                    <a:p>
                      <a:r>
                        <a:rPr lang="en-US" sz="2800" dirty="0" smtClean="0">
                          <a:solidFill>
                            <a:schemeClr val="tx1"/>
                          </a:solidFill>
                          <a:latin typeface="Cambria" pitchFamily="18" charset="0"/>
                        </a:rPr>
                        <a:t>Bond Interest</a:t>
                      </a:r>
                      <a:endParaRPr lang="en-US" sz="2800" dirty="0">
                        <a:solidFill>
                          <a:schemeClr val="tx1"/>
                        </a:solidFill>
                        <a:latin typeface="Cambria" pitchFamily="18" charset="0"/>
                      </a:endParaRPr>
                    </a:p>
                  </a:txBody>
                  <a:tcPr>
                    <a:lnR>
                      <a:noFill/>
                    </a:lnR>
                  </a:tcPr>
                </a:tc>
                <a:tc>
                  <a:txBody>
                    <a:bodyPr/>
                    <a:lstStyle/>
                    <a:p>
                      <a:pPr algn="r"/>
                      <a:r>
                        <a:rPr lang="en-US" sz="2800" dirty="0" smtClean="0">
                          <a:solidFill>
                            <a:schemeClr val="tx1"/>
                          </a:solidFill>
                          <a:latin typeface="Cambria" pitchFamily="18" charset="0"/>
                        </a:rPr>
                        <a:t>(84,000)</a:t>
                      </a:r>
                      <a:endParaRPr lang="en-US" sz="2800" dirty="0">
                        <a:solidFill>
                          <a:schemeClr val="tx1"/>
                        </a:solidFill>
                        <a:latin typeface="Cambria" pitchFamily="18" charset="0"/>
                      </a:endParaRPr>
                    </a:p>
                  </a:txBody>
                  <a:tcPr>
                    <a:lnL>
                      <a:noFill/>
                    </a:lnL>
                    <a:lnR>
                      <a:noFill/>
                    </a:lnR>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800" dirty="0" smtClean="0">
                          <a:solidFill>
                            <a:schemeClr val="tx1"/>
                          </a:solidFill>
                          <a:latin typeface="Cambria" pitchFamily="18" charset="0"/>
                        </a:rPr>
                        <a:t>Supplies</a:t>
                      </a:r>
                      <a:endParaRPr lang="en-US" sz="2800" dirty="0">
                        <a:solidFill>
                          <a:schemeClr val="tx1"/>
                        </a:solidFill>
                        <a:latin typeface="Cambria" pitchFamily="18" charset="0"/>
                      </a:endParaRPr>
                    </a:p>
                  </a:txBody>
                  <a:tcPr>
                    <a:lnR>
                      <a:noFill/>
                    </a:lnR>
                  </a:tcPr>
                </a:tc>
                <a:tc>
                  <a:txBody>
                    <a:bodyPr/>
                    <a:lstStyle/>
                    <a:p>
                      <a:pPr algn="r"/>
                      <a:r>
                        <a:rPr lang="en-US" sz="2800" dirty="0" smtClean="0">
                          <a:solidFill>
                            <a:schemeClr val="tx1"/>
                          </a:solidFill>
                          <a:latin typeface="Cambria" pitchFamily="18" charset="0"/>
                        </a:rPr>
                        <a:t>(44,509)</a:t>
                      </a:r>
                      <a:endParaRPr lang="en-US" sz="2800" dirty="0">
                        <a:solidFill>
                          <a:schemeClr val="tx1"/>
                        </a:solidFill>
                        <a:latin typeface="Cambria" pitchFamily="18" charset="0"/>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r"/>
                      <a:r>
                        <a:rPr lang="en-US" sz="2800" b="1" spc="300" baseline="0" dirty="0" smtClean="0">
                          <a:solidFill>
                            <a:schemeClr val="tx1"/>
                          </a:solidFill>
                          <a:latin typeface="Cambria" pitchFamily="18" charset="0"/>
                        </a:rPr>
                        <a:t>TOTAL DECREASE</a:t>
                      </a:r>
                      <a:endParaRPr lang="en-US" sz="2800" b="1" spc="300" baseline="0" dirty="0">
                        <a:solidFill>
                          <a:schemeClr val="tx1"/>
                        </a:solidFill>
                        <a:latin typeface="Cambria" pitchFamily="18" charset="0"/>
                      </a:endParaRPr>
                    </a:p>
                  </a:txBody>
                  <a:tcPr/>
                </a:tc>
                <a:tc>
                  <a:txBody>
                    <a:bodyPr/>
                    <a:lstStyle/>
                    <a:p>
                      <a:pPr algn="r"/>
                      <a:r>
                        <a:rPr lang="en-US" sz="2800" b="1" dirty="0" smtClean="0">
                          <a:solidFill>
                            <a:schemeClr val="tx1"/>
                          </a:solidFill>
                          <a:latin typeface="Cambria" pitchFamily="18" charset="0"/>
                        </a:rPr>
                        <a:t>($1,356,640)</a:t>
                      </a:r>
                      <a:endParaRPr lang="en-US" sz="2800" b="1" dirty="0">
                        <a:solidFill>
                          <a:schemeClr val="tx1"/>
                        </a:solidFill>
                        <a:latin typeface="Cambria" pitchFamily="18" charset="0"/>
                      </a:endParaRPr>
                    </a:p>
                  </a:txBody>
                  <a:tcPr>
                    <a:lnT w="12700" cap="flat" cmpd="sng" algn="ctr">
                      <a:noFill/>
                      <a:prstDash val="solid"/>
                      <a:round/>
                      <a:headEnd type="none" w="med" len="med"/>
                      <a:tailEnd type="none" w="med" len="med"/>
                    </a:lnT>
                  </a:tcPr>
                </a:tc>
              </a:tr>
            </a:tbl>
          </a:graphicData>
        </a:graphic>
      </p:graphicFrame>
      <p:sp>
        <p:nvSpPr>
          <p:cNvPr id="10" name="TextBox 9"/>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2014 DELIBERATIVE SESSION</a:t>
            </a:r>
            <a:endParaRPr lang="en-US" dirty="0">
              <a:solidFill>
                <a:schemeClr val="bg1"/>
              </a:solidFill>
              <a:latin typeface="Cambria" pitchFamily="18" charset="0"/>
            </a:endParaRPr>
          </a:p>
        </p:txBody>
      </p:sp>
      <p:sp>
        <p:nvSpPr>
          <p:cNvPr id="13" name="Slide Number Placeholder 12"/>
          <p:cNvSpPr>
            <a:spLocks noGrp="1"/>
          </p:cNvSpPr>
          <p:nvPr>
            <p:ph type="sldNum" sz="quarter" idx="12"/>
          </p:nvPr>
        </p:nvSpPr>
        <p:spPr/>
        <p:txBody>
          <a:bodyPr/>
          <a:lstStyle/>
          <a:p>
            <a:pPr>
              <a:defRPr/>
            </a:pPr>
            <a:fld id="{08175333-5311-4B8A-A731-903FCA80A940}" type="slidenum">
              <a:rPr lang="en-US" smtClean="0"/>
              <a:pPr>
                <a:defRPr/>
              </a:pPr>
              <a:t>20</a:t>
            </a:fld>
            <a:endParaRPr lang="en-US" dirty="0"/>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5" name="Chart 3"/>
          <p:cNvGraphicFramePr>
            <a:graphicFrameLocks/>
          </p:cNvGraphicFramePr>
          <p:nvPr/>
        </p:nvGraphicFramePr>
        <p:xfrm>
          <a:off x="-381000" y="1346200"/>
          <a:ext cx="9677400" cy="53086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
          <p:cNvSpPr txBox="1">
            <a:spLocks noChangeArrowheads="1"/>
          </p:cNvSpPr>
          <p:nvPr/>
        </p:nvSpPr>
        <p:spPr bwMode="auto">
          <a:xfrm>
            <a:off x="0" y="152400"/>
            <a:ext cx="9144000" cy="838200"/>
          </a:xfrm>
          <a:prstGeom prst="rect">
            <a:avLst/>
          </a:prstGeom>
          <a:noFill/>
          <a:ln w="9525">
            <a:noFill/>
            <a:miter lim="800000"/>
            <a:headEnd/>
            <a:tailEnd/>
          </a:ln>
          <a:effectLst/>
        </p:spPr>
        <p:txBody>
          <a:bodyPr lIns="92075" tIns="46038" rIns="92075" bIns="46038" anchor="ctr"/>
          <a:lstStyle/>
          <a:p>
            <a:pPr algn="ctr">
              <a:defRPr/>
            </a:pPr>
            <a:r>
              <a:rPr lang="en-US" sz="4800" kern="0" dirty="0">
                <a:effectLst>
                  <a:outerShdw blurRad="38100" dist="38100" dir="2700000" algn="tl">
                    <a:srgbClr val="000000">
                      <a:alpha val="43137"/>
                    </a:srgbClr>
                  </a:outerShdw>
                </a:effectLst>
                <a:latin typeface="Cambria" pitchFamily="18" charset="0"/>
                <a:ea typeface="+mj-ea"/>
                <a:cs typeface="+mj-cs"/>
              </a:rPr>
              <a:t>Major Budget Factors</a:t>
            </a:r>
          </a:p>
        </p:txBody>
      </p:sp>
      <p:sp>
        <p:nvSpPr>
          <p:cNvPr id="9" name="TextBox 8"/>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2014 DELIBERATIVE SESSION</a:t>
            </a:r>
            <a:endParaRPr lang="en-US" dirty="0">
              <a:solidFill>
                <a:schemeClr val="bg1"/>
              </a:solidFill>
              <a:latin typeface="Cambria" pitchFamily="18" charset="0"/>
            </a:endParaRPr>
          </a:p>
        </p:txBody>
      </p:sp>
      <p:sp>
        <p:nvSpPr>
          <p:cNvPr id="12" name="Slide Number Placeholder 11"/>
          <p:cNvSpPr>
            <a:spLocks noGrp="1"/>
          </p:cNvSpPr>
          <p:nvPr>
            <p:ph type="sldNum" sz="quarter" idx="12"/>
          </p:nvPr>
        </p:nvSpPr>
        <p:spPr>
          <a:xfrm>
            <a:off x="8458200" y="6248400"/>
            <a:ext cx="457200" cy="441325"/>
          </a:xfrm>
        </p:spPr>
        <p:txBody>
          <a:bodyPr/>
          <a:lstStyle/>
          <a:p>
            <a:pPr>
              <a:defRPr/>
            </a:pPr>
            <a:fld id="{08175333-5311-4B8A-A731-903FCA80A940}" type="slidenum">
              <a:rPr lang="en-US" smtClean="0"/>
              <a:pPr>
                <a:defRPr/>
              </a:pPr>
              <a:t>21</a:t>
            </a:fld>
            <a:endParaRPr lang="en-US"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Autofit/>
          </a:bodyPr>
          <a:lstStyle/>
          <a:p>
            <a:pPr marL="4763" eaLnBrk="1" hangingPunct="1"/>
            <a:r>
              <a:rPr lang="en-US" sz="4800" dirty="0" smtClean="0">
                <a:solidFill>
                  <a:schemeClr val="tx1"/>
                </a:solidFill>
                <a:effectLst>
                  <a:outerShdw blurRad="38100" dist="38100" dir="2700000" algn="tl">
                    <a:srgbClr val="000000">
                      <a:alpha val="43137"/>
                    </a:srgbClr>
                  </a:outerShdw>
                </a:effectLst>
                <a:latin typeface="Cambria" pitchFamily="18" charset="0"/>
              </a:rPr>
              <a:t>Changes </a:t>
            </a:r>
            <a:r>
              <a:rPr lang="en-US" sz="4800" dirty="0" smtClean="0">
                <a:solidFill>
                  <a:schemeClr val="tx1"/>
                </a:solidFill>
                <a:effectLst>
                  <a:outerShdw blurRad="38100" dist="38100" dir="2700000" algn="tl">
                    <a:srgbClr val="000000">
                      <a:alpha val="43137"/>
                    </a:srgbClr>
                  </a:outerShdw>
                </a:effectLst>
                <a:latin typeface="Cambria" pitchFamily="18" charset="0"/>
              </a:rPr>
              <a:t>By </a:t>
            </a:r>
            <a:r>
              <a:rPr lang="en-US" sz="4800" dirty="0" smtClean="0">
                <a:solidFill>
                  <a:schemeClr val="tx1"/>
                </a:solidFill>
                <a:effectLst>
                  <a:outerShdw blurRad="38100" dist="38100" dir="2700000" algn="tl">
                    <a:srgbClr val="000000">
                      <a:alpha val="43137"/>
                    </a:srgbClr>
                  </a:outerShdw>
                </a:effectLst>
                <a:latin typeface="Cambria" pitchFamily="18" charset="0"/>
              </a:rPr>
              <a:t>Major </a:t>
            </a:r>
            <a:r>
              <a:rPr lang="en-US" sz="4800" dirty="0" smtClean="0">
                <a:solidFill>
                  <a:schemeClr val="tx1"/>
                </a:solidFill>
                <a:effectLst>
                  <a:outerShdw blurRad="38100" dist="38100" dir="2700000" algn="tl">
                    <a:srgbClr val="000000">
                      <a:alpha val="43137"/>
                    </a:srgbClr>
                  </a:outerShdw>
                </a:effectLst>
                <a:latin typeface="Cambria" pitchFamily="18" charset="0"/>
              </a:rPr>
              <a:t>Category</a:t>
            </a:r>
          </a:p>
        </p:txBody>
      </p:sp>
      <p:sp>
        <p:nvSpPr>
          <p:cNvPr id="11267" name="Text Box 3"/>
          <p:cNvSpPr txBox="1">
            <a:spLocks noChangeArrowheads="1"/>
          </p:cNvSpPr>
          <p:nvPr/>
        </p:nvSpPr>
        <p:spPr bwMode="auto">
          <a:xfrm>
            <a:off x="1066800" y="1981200"/>
            <a:ext cx="6858000" cy="641350"/>
          </a:xfrm>
          <a:prstGeom prst="rect">
            <a:avLst/>
          </a:prstGeom>
          <a:noFill/>
          <a:ln w="9525">
            <a:noFill/>
            <a:miter lim="800000"/>
            <a:headEnd/>
            <a:tailEnd/>
          </a:ln>
        </p:spPr>
        <p:txBody>
          <a:bodyPr>
            <a:spAutoFit/>
          </a:bodyPr>
          <a:lstStyle/>
          <a:p>
            <a:pPr algn="ctr">
              <a:spcBef>
                <a:spcPct val="50000"/>
              </a:spcBef>
            </a:pPr>
            <a:r>
              <a:rPr lang="en-US" sz="3600" b="1" dirty="0" smtClean="0">
                <a:latin typeface="Cambria" pitchFamily="18" charset="0"/>
              </a:rPr>
              <a:t>2013-2014  </a:t>
            </a:r>
            <a:r>
              <a:rPr lang="en-US" sz="3600" b="1" dirty="0">
                <a:latin typeface="Cambria" pitchFamily="18" charset="0"/>
              </a:rPr>
              <a:t>to  </a:t>
            </a:r>
            <a:r>
              <a:rPr lang="en-US" sz="3600" b="1" dirty="0" smtClean="0">
                <a:latin typeface="Cambria" pitchFamily="18" charset="0"/>
              </a:rPr>
              <a:t>2014-2015</a:t>
            </a:r>
            <a:endParaRPr lang="en-US" sz="3600" b="1" dirty="0">
              <a:latin typeface="Cambria" pitchFamily="18" charset="0"/>
            </a:endParaRPr>
          </a:p>
        </p:txBody>
      </p:sp>
      <p:sp>
        <p:nvSpPr>
          <p:cNvPr id="11268" name="Text Box 162"/>
          <p:cNvSpPr txBox="1">
            <a:spLocks noChangeArrowheads="1"/>
          </p:cNvSpPr>
          <p:nvPr/>
        </p:nvSpPr>
        <p:spPr bwMode="auto">
          <a:xfrm>
            <a:off x="685800" y="5334000"/>
            <a:ext cx="7848600" cy="954107"/>
          </a:xfrm>
          <a:prstGeom prst="rect">
            <a:avLst/>
          </a:prstGeom>
          <a:noFill/>
          <a:ln w="9525">
            <a:noFill/>
            <a:miter lim="800000"/>
            <a:headEnd/>
            <a:tailEnd/>
          </a:ln>
        </p:spPr>
        <p:txBody>
          <a:bodyPr wrap="square">
            <a:spAutoFit/>
          </a:bodyPr>
          <a:lstStyle/>
          <a:p>
            <a:pPr algn="ctr">
              <a:spcBef>
                <a:spcPct val="50000"/>
              </a:spcBef>
            </a:pPr>
            <a:r>
              <a:rPr lang="en-US" sz="2800" b="1" dirty="0">
                <a:latin typeface="Cambria" pitchFamily="18" charset="0"/>
              </a:rPr>
              <a:t>Recommended by both the School Board and </a:t>
            </a:r>
            <a:r>
              <a:rPr lang="en-US" sz="2800" b="1" dirty="0" smtClean="0">
                <a:latin typeface="Cambria" pitchFamily="18" charset="0"/>
              </a:rPr>
              <a:t>Budget </a:t>
            </a:r>
            <a:r>
              <a:rPr lang="en-US" sz="2800" b="1" dirty="0">
                <a:latin typeface="Cambria" pitchFamily="18" charset="0"/>
              </a:rPr>
              <a:t>Committee</a:t>
            </a:r>
          </a:p>
        </p:txBody>
      </p:sp>
      <p:graphicFrame>
        <p:nvGraphicFramePr>
          <p:cNvPr id="6" name="Table 5"/>
          <p:cNvGraphicFramePr>
            <a:graphicFrameLocks noGrp="1"/>
          </p:cNvGraphicFramePr>
          <p:nvPr/>
        </p:nvGraphicFramePr>
        <p:xfrm>
          <a:off x="1066800" y="2667000"/>
          <a:ext cx="7010400" cy="2438400"/>
        </p:xfrm>
        <a:graphic>
          <a:graphicData uri="http://schemas.openxmlformats.org/drawingml/2006/table">
            <a:tbl>
              <a:tblPr firstRow="1" bandRow="1">
                <a:tableStyleId>{2D5ABB26-0587-4C30-8999-92F81FD0307C}</a:tableStyleId>
              </a:tblPr>
              <a:tblGrid>
                <a:gridCol w="3962400"/>
                <a:gridCol w="3048000"/>
              </a:tblGrid>
              <a:tr h="487680">
                <a:tc>
                  <a:txBody>
                    <a:bodyPr/>
                    <a:lstStyle/>
                    <a:p>
                      <a:r>
                        <a:rPr lang="en-US" sz="2400" dirty="0" smtClean="0">
                          <a:solidFill>
                            <a:schemeClr val="tx1"/>
                          </a:solidFill>
                          <a:latin typeface="Cambria" pitchFamily="18" charset="0"/>
                        </a:rPr>
                        <a:t>Salaries</a:t>
                      </a:r>
                      <a:r>
                        <a:rPr lang="en-US" sz="2400" baseline="0" dirty="0" smtClean="0">
                          <a:solidFill>
                            <a:schemeClr val="tx1"/>
                          </a:solidFill>
                          <a:latin typeface="Cambria" pitchFamily="18" charset="0"/>
                        </a:rPr>
                        <a:t> and Benefits</a:t>
                      </a:r>
                      <a:endParaRPr lang="en-US" sz="2400" dirty="0">
                        <a:solidFill>
                          <a:schemeClr val="tx1"/>
                        </a:solidFill>
                        <a:latin typeface="Cambria" pitchFamily="18" charset="0"/>
                      </a:endParaRPr>
                    </a:p>
                  </a:txBody>
                  <a:tcPr/>
                </a:tc>
                <a:tc>
                  <a:txBody>
                    <a:bodyPr/>
                    <a:lstStyle/>
                    <a:p>
                      <a:pPr algn="r"/>
                      <a:r>
                        <a:rPr lang="en-US" sz="2400" dirty="0" smtClean="0">
                          <a:solidFill>
                            <a:schemeClr val="tx1"/>
                          </a:solidFill>
                          <a:latin typeface="Cambria" pitchFamily="18" charset="0"/>
                        </a:rPr>
                        <a:t>$2,048,133</a:t>
                      </a:r>
                      <a:endParaRPr lang="en-US" sz="2400" dirty="0">
                        <a:solidFill>
                          <a:schemeClr val="tx1"/>
                        </a:solidFill>
                        <a:latin typeface="Cambria" pitchFamily="18" charset="0"/>
                      </a:endParaRPr>
                    </a:p>
                  </a:txBody>
                  <a:tcPr/>
                </a:tc>
              </a:tr>
              <a:tr h="487680">
                <a:tc>
                  <a:txBody>
                    <a:bodyPr/>
                    <a:lstStyle/>
                    <a:p>
                      <a:r>
                        <a:rPr lang="en-US" sz="2400" dirty="0" smtClean="0">
                          <a:solidFill>
                            <a:schemeClr val="tx1"/>
                          </a:solidFill>
                          <a:latin typeface="Cambria" pitchFamily="18" charset="0"/>
                        </a:rPr>
                        <a:t>Instruction Related</a:t>
                      </a:r>
                      <a:endParaRPr lang="en-US" sz="2400" dirty="0">
                        <a:solidFill>
                          <a:schemeClr val="tx1"/>
                        </a:solidFill>
                        <a:latin typeface="Cambria" pitchFamily="18" charset="0"/>
                      </a:endParaRPr>
                    </a:p>
                  </a:txBody>
                  <a:tcPr/>
                </a:tc>
                <a:tc>
                  <a:txBody>
                    <a:bodyPr/>
                    <a:lstStyle/>
                    <a:p>
                      <a:pPr algn="r"/>
                      <a:r>
                        <a:rPr lang="en-US" sz="2400" dirty="0" smtClean="0">
                          <a:solidFill>
                            <a:schemeClr val="tx1"/>
                          </a:solidFill>
                          <a:latin typeface="Cambria" pitchFamily="18" charset="0"/>
                        </a:rPr>
                        <a:t>460,777</a:t>
                      </a:r>
                      <a:endParaRPr lang="en-US" sz="2400" dirty="0">
                        <a:solidFill>
                          <a:schemeClr val="tx1"/>
                        </a:solidFill>
                        <a:latin typeface="Cambria" pitchFamily="18" charset="0"/>
                      </a:endParaRPr>
                    </a:p>
                  </a:txBody>
                  <a:tcPr/>
                </a:tc>
              </a:tr>
              <a:tr h="487680">
                <a:tc>
                  <a:txBody>
                    <a:bodyPr/>
                    <a:lstStyle/>
                    <a:p>
                      <a:r>
                        <a:rPr lang="en-US" sz="2400" dirty="0" smtClean="0">
                          <a:solidFill>
                            <a:schemeClr val="tx1"/>
                          </a:solidFill>
                          <a:latin typeface="Cambria" pitchFamily="18" charset="0"/>
                        </a:rPr>
                        <a:t>Facilities Related</a:t>
                      </a:r>
                      <a:endParaRPr lang="en-US" sz="2400" dirty="0">
                        <a:solidFill>
                          <a:schemeClr val="tx1"/>
                        </a:solidFill>
                        <a:latin typeface="Cambria" pitchFamily="18" charset="0"/>
                      </a:endParaRPr>
                    </a:p>
                  </a:txBody>
                  <a:tcPr/>
                </a:tc>
                <a:tc>
                  <a:txBody>
                    <a:bodyPr/>
                    <a:lstStyle/>
                    <a:p>
                      <a:pPr algn="r"/>
                      <a:r>
                        <a:rPr lang="en-US" sz="2400" dirty="0" smtClean="0">
                          <a:solidFill>
                            <a:schemeClr val="tx1"/>
                          </a:solidFill>
                          <a:latin typeface="Cambria" pitchFamily="18" charset="0"/>
                        </a:rPr>
                        <a:t>(92,275)</a:t>
                      </a:r>
                      <a:endParaRPr lang="en-US" sz="2400" dirty="0">
                        <a:solidFill>
                          <a:schemeClr val="tx1"/>
                        </a:solidFill>
                        <a:latin typeface="Cambria" pitchFamily="18" charset="0"/>
                      </a:endParaRPr>
                    </a:p>
                  </a:txBody>
                  <a:tcPr/>
                </a:tc>
              </a:tr>
              <a:tr h="487680">
                <a:tc>
                  <a:txBody>
                    <a:bodyPr/>
                    <a:lstStyle/>
                    <a:p>
                      <a:r>
                        <a:rPr lang="en-US" sz="2400" dirty="0" smtClean="0">
                          <a:solidFill>
                            <a:schemeClr val="tx1"/>
                          </a:solidFill>
                          <a:latin typeface="Cambria" pitchFamily="18" charset="0"/>
                        </a:rPr>
                        <a:t>Other</a:t>
                      </a:r>
                      <a:endParaRPr lang="en-US" sz="2400" dirty="0">
                        <a:solidFill>
                          <a:schemeClr val="tx1"/>
                        </a:solidFill>
                        <a:latin typeface="Cambria" pitchFamily="18" charset="0"/>
                      </a:endParaRPr>
                    </a:p>
                  </a:txBody>
                  <a:tcPr/>
                </a:tc>
                <a:tc>
                  <a:txBody>
                    <a:bodyPr/>
                    <a:lstStyle/>
                    <a:p>
                      <a:pPr algn="r"/>
                      <a:r>
                        <a:rPr lang="en-US" sz="2400" dirty="0" smtClean="0">
                          <a:solidFill>
                            <a:schemeClr val="tx1"/>
                          </a:solidFill>
                          <a:latin typeface="Cambria" pitchFamily="18" charset="0"/>
                        </a:rPr>
                        <a:t>(985,202)</a:t>
                      </a:r>
                      <a:endParaRPr lang="en-US" sz="2400" dirty="0">
                        <a:solidFill>
                          <a:schemeClr val="tx1"/>
                        </a:solidFill>
                        <a:latin typeface="Cambria" pitchFamily="18" charset="0"/>
                      </a:endParaRPr>
                    </a:p>
                  </a:txBody>
                  <a:tcPr>
                    <a:lnB w="12700" cap="flat" cmpd="sng" algn="ctr">
                      <a:solidFill>
                        <a:schemeClr val="tx1"/>
                      </a:solidFill>
                      <a:prstDash val="solid"/>
                      <a:round/>
                      <a:headEnd type="none" w="med" len="med"/>
                      <a:tailEnd type="none" w="med" len="med"/>
                    </a:lnB>
                  </a:tcPr>
                </a:tc>
              </a:tr>
              <a:tr h="487680">
                <a:tc>
                  <a:txBody>
                    <a:bodyPr/>
                    <a:lstStyle/>
                    <a:p>
                      <a:pPr algn="r"/>
                      <a:r>
                        <a:rPr lang="en-US" sz="2400" dirty="0" smtClean="0">
                          <a:solidFill>
                            <a:schemeClr val="tx1"/>
                          </a:solidFill>
                          <a:latin typeface="Cambria" pitchFamily="18" charset="0"/>
                        </a:rPr>
                        <a:t>TOTAL INCREASE</a:t>
                      </a:r>
                      <a:endParaRPr lang="en-US" sz="2400" dirty="0">
                        <a:solidFill>
                          <a:schemeClr val="tx1"/>
                        </a:solidFill>
                        <a:latin typeface="Cambria" pitchFamily="18" charset="0"/>
                      </a:endParaRPr>
                    </a:p>
                  </a:txBody>
                  <a:tcPr/>
                </a:tc>
                <a:tc>
                  <a:txBody>
                    <a:bodyPr/>
                    <a:lstStyle/>
                    <a:p>
                      <a:pPr algn="r"/>
                      <a:r>
                        <a:rPr lang="en-US" sz="2400" dirty="0" smtClean="0">
                          <a:solidFill>
                            <a:schemeClr val="tx1"/>
                          </a:solidFill>
                          <a:latin typeface="Cambria" pitchFamily="18" charset="0"/>
                        </a:rPr>
                        <a:t>$</a:t>
                      </a:r>
                      <a:r>
                        <a:rPr lang="en-US" sz="2400" dirty="0" smtClean="0">
                          <a:solidFill>
                            <a:schemeClr val="tx1"/>
                          </a:solidFill>
                          <a:latin typeface="Cambria" pitchFamily="18" charset="0"/>
                        </a:rPr>
                        <a:t>1,431,433</a:t>
                      </a:r>
                      <a:endParaRPr lang="en-US" sz="2400" dirty="0">
                        <a:solidFill>
                          <a:schemeClr val="tx1"/>
                        </a:solidFill>
                        <a:latin typeface="Cambria" pitchFamily="18"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9" name="TextBox 8"/>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2014 DELIBERATIVE SESSION</a:t>
            </a:r>
            <a:endParaRPr lang="en-US" dirty="0">
              <a:solidFill>
                <a:schemeClr val="bg1"/>
              </a:solidFill>
              <a:latin typeface="Cambria" pitchFamily="18" charset="0"/>
            </a:endParaRPr>
          </a:p>
        </p:txBody>
      </p:sp>
      <p:sp>
        <p:nvSpPr>
          <p:cNvPr id="12" name="Slide Number Placeholder 11"/>
          <p:cNvSpPr>
            <a:spLocks noGrp="1"/>
          </p:cNvSpPr>
          <p:nvPr>
            <p:ph type="sldNum" sz="quarter" idx="12"/>
          </p:nvPr>
        </p:nvSpPr>
        <p:spPr/>
        <p:txBody>
          <a:bodyPr/>
          <a:lstStyle/>
          <a:p>
            <a:pPr>
              <a:defRPr/>
            </a:pPr>
            <a:fld id="{08175333-5311-4B8A-A731-903FCA80A940}" type="slidenum">
              <a:rPr lang="en-US" smtClean="0"/>
              <a:pPr>
                <a:defRPr/>
              </a:pPr>
              <a:t>22</a:t>
            </a:fld>
            <a:endParaRPr lang="en-US" dirty="0"/>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Autofit/>
          </a:bodyPr>
          <a:lstStyle/>
          <a:p>
            <a:pPr marL="4763" eaLnBrk="1" hangingPunct="1"/>
            <a:r>
              <a:rPr lang="en-US" sz="4800" dirty="0" smtClean="0">
                <a:solidFill>
                  <a:schemeClr val="tx1"/>
                </a:solidFill>
                <a:effectLst>
                  <a:outerShdw blurRad="38100" dist="38100" dir="2700000" algn="tl">
                    <a:srgbClr val="000000">
                      <a:alpha val="43137"/>
                    </a:srgbClr>
                  </a:outerShdw>
                </a:effectLst>
                <a:latin typeface="Cambria" pitchFamily="18" charset="0"/>
              </a:rPr>
              <a:t>Salaries and Benefits</a:t>
            </a:r>
          </a:p>
        </p:txBody>
      </p:sp>
      <p:graphicFrame>
        <p:nvGraphicFramePr>
          <p:cNvPr id="5" name="Table 4"/>
          <p:cNvGraphicFramePr>
            <a:graphicFrameLocks noGrp="1"/>
          </p:cNvGraphicFramePr>
          <p:nvPr/>
        </p:nvGraphicFramePr>
        <p:xfrm>
          <a:off x="685800" y="1752600"/>
          <a:ext cx="7848600" cy="3108960"/>
        </p:xfrm>
        <a:graphic>
          <a:graphicData uri="http://schemas.openxmlformats.org/drawingml/2006/table">
            <a:tbl>
              <a:tblPr firstRow="1" bandRow="1">
                <a:tableStyleId>{2D5ABB26-0587-4C30-8999-92F81FD0307C}</a:tableStyleId>
              </a:tblPr>
              <a:tblGrid>
                <a:gridCol w="5486400"/>
                <a:gridCol w="2362200"/>
              </a:tblGrid>
              <a:tr h="370840">
                <a:tc>
                  <a:txBody>
                    <a:bodyPr/>
                    <a:lstStyle/>
                    <a:p>
                      <a:r>
                        <a:rPr lang="en-US" sz="2800" dirty="0" smtClean="0">
                          <a:solidFill>
                            <a:schemeClr val="tx1"/>
                          </a:solidFill>
                          <a:latin typeface="Cambria" pitchFamily="18" charset="0"/>
                        </a:rPr>
                        <a:t>Salaries</a:t>
                      </a:r>
                      <a:endParaRPr lang="en-US" sz="2800" dirty="0">
                        <a:solidFill>
                          <a:schemeClr val="tx1"/>
                        </a:solidFill>
                        <a:latin typeface="Cambria" pitchFamily="18" charset="0"/>
                      </a:endParaRPr>
                    </a:p>
                  </a:txBody>
                  <a:tcPr/>
                </a:tc>
                <a:tc>
                  <a:txBody>
                    <a:bodyPr/>
                    <a:lstStyle/>
                    <a:p>
                      <a:pPr algn="r"/>
                      <a:r>
                        <a:rPr lang="en-US" sz="2800" dirty="0" smtClean="0">
                          <a:solidFill>
                            <a:schemeClr val="tx1"/>
                          </a:solidFill>
                          <a:latin typeface="Cambria" pitchFamily="18" charset="0"/>
                        </a:rPr>
                        <a:t>$1,093,588</a:t>
                      </a:r>
                      <a:endParaRPr lang="en-US" sz="2800" dirty="0">
                        <a:solidFill>
                          <a:schemeClr val="tx1"/>
                        </a:solidFill>
                        <a:latin typeface="Cambria" pitchFamily="18" charset="0"/>
                      </a:endParaRPr>
                    </a:p>
                  </a:txBody>
                  <a:tcPr/>
                </a:tc>
              </a:tr>
              <a:tr h="370840">
                <a:tc>
                  <a:txBody>
                    <a:bodyPr/>
                    <a:lstStyle/>
                    <a:p>
                      <a:r>
                        <a:rPr lang="en-US" sz="2800" dirty="0" smtClean="0">
                          <a:solidFill>
                            <a:schemeClr val="tx1"/>
                          </a:solidFill>
                          <a:latin typeface="Cambria" pitchFamily="18" charset="0"/>
                        </a:rPr>
                        <a:t>Insurance</a:t>
                      </a:r>
                      <a:endParaRPr lang="en-US" sz="2800" dirty="0">
                        <a:solidFill>
                          <a:schemeClr val="tx1"/>
                        </a:solidFill>
                        <a:latin typeface="Cambria" pitchFamily="18" charset="0"/>
                      </a:endParaRPr>
                    </a:p>
                  </a:txBody>
                  <a:tcPr/>
                </a:tc>
                <a:tc>
                  <a:txBody>
                    <a:bodyPr/>
                    <a:lstStyle/>
                    <a:p>
                      <a:pPr algn="r"/>
                      <a:r>
                        <a:rPr lang="en-US" sz="2800" dirty="0" smtClean="0">
                          <a:solidFill>
                            <a:schemeClr val="tx1"/>
                          </a:solidFill>
                          <a:latin typeface="Cambria" pitchFamily="18" charset="0"/>
                        </a:rPr>
                        <a:t>667,023</a:t>
                      </a:r>
                      <a:endParaRPr lang="en-US" sz="2800" dirty="0">
                        <a:solidFill>
                          <a:schemeClr val="tx1"/>
                        </a:solidFill>
                        <a:latin typeface="Cambria" pitchFamily="18" charset="0"/>
                      </a:endParaRPr>
                    </a:p>
                  </a:txBody>
                  <a:tcPr/>
                </a:tc>
              </a:tr>
              <a:tr h="370840">
                <a:tc>
                  <a:txBody>
                    <a:bodyPr/>
                    <a:lstStyle/>
                    <a:p>
                      <a:r>
                        <a:rPr lang="en-US" sz="2800" dirty="0" smtClean="0">
                          <a:solidFill>
                            <a:schemeClr val="tx1"/>
                          </a:solidFill>
                          <a:latin typeface="Cambria" pitchFamily="18" charset="0"/>
                        </a:rPr>
                        <a:t>NH </a:t>
                      </a:r>
                      <a:r>
                        <a:rPr lang="en-US" sz="2800" dirty="0" smtClean="0">
                          <a:solidFill>
                            <a:schemeClr val="tx1"/>
                          </a:solidFill>
                          <a:latin typeface="Cambria" pitchFamily="18" charset="0"/>
                        </a:rPr>
                        <a:t>Retirement</a:t>
                      </a:r>
                      <a:endParaRPr lang="en-US" sz="2800" dirty="0">
                        <a:solidFill>
                          <a:schemeClr val="tx1"/>
                        </a:solidFill>
                        <a:latin typeface="Cambria" pitchFamily="18" charset="0"/>
                      </a:endParaRPr>
                    </a:p>
                  </a:txBody>
                  <a:tcPr/>
                </a:tc>
                <a:tc>
                  <a:txBody>
                    <a:bodyPr/>
                    <a:lstStyle/>
                    <a:p>
                      <a:pPr algn="r"/>
                      <a:r>
                        <a:rPr lang="en-US" sz="2800" dirty="0" smtClean="0">
                          <a:solidFill>
                            <a:schemeClr val="tx1"/>
                          </a:solidFill>
                          <a:latin typeface="Cambria" pitchFamily="18" charset="0"/>
                        </a:rPr>
                        <a:t>172,496</a:t>
                      </a:r>
                      <a:endParaRPr lang="en-US" sz="2800" dirty="0">
                        <a:solidFill>
                          <a:schemeClr val="tx1"/>
                        </a:solidFill>
                        <a:latin typeface="Cambria" pitchFamily="18" charset="0"/>
                      </a:endParaRPr>
                    </a:p>
                  </a:txBody>
                  <a:tcPr/>
                </a:tc>
              </a:tr>
              <a:tr h="370840">
                <a:tc>
                  <a:txBody>
                    <a:bodyPr/>
                    <a:lstStyle/>
                    <a:p>
                      <a:r>
                        <a:rPr lang="en-US" sz="2800" dirty="0" smtClean="0">
                          <a:solidFill>
                            <a:schemeClr val="tx1"/>
                          </a:solidFill>
                          <a:latin typeface="Cambria" pitchFamily="18" charset="0"/>
                        </a:rPr>
                        <a:t>FICA</a:t>
                      </a:r>
                      <a:endParaRPr lang="en-US" sz="2800" dirty="0">
                        <a:solidFill>
                          <a:schemeClr val="tx1"/>
                        </a:solidFill>
                        <a:latin typeface="Cambria" pitchFamily="18" charset="0"/>
                      </a:endParaRPr>
                    </a:p>
                  </a:txBody>
                  <a:tcPr/>
                </a:tc>
                <a:tc>
                  <a:txBody>
                    <a:bodyPr/>
                    <a:lstStyle/>
                    <a:p>
                      <a:pPr algn="r"/>
                      <a:r>
                        <a:rPr lang="en-US" sz="2800" dirty="0" smtClean="0">
                          <a:solidFill>
                            <a:schemeClr val="tx1"/>
                          </a:solidFill>
                          <a:latin typeface="Cambria" pitchFamily="18" charset="0"/>
                        </a:rPr>
                        <a:t>101,065</a:t>
                      </a:r>
                      <a:endParaRPr lang="en-US" sz="2800" dirty="0">
                        <a:solidFill>
                          <a:schemeClr val="tx1"/>
                        </a:solidFill>
                        <a:latin typeface="Cambria" pitchFamily="18" charset="0"/>
                      </a:endParaRPr>
                    </a:p>
                  </a:txBody>
                  <a:tcPr/>
                </a:tc>
              </a:tr>
              <a:tr h="370840">
                <a:tc>
                  <a:txBody>
                    <a:bodyPr/>
                    <a:lstStyle/>
                    <a:p>
                      <a:r>
                        <a:rPr lang="en-US" sz="2800" dirty="0" smtClean="0">
                          <a:solidFill>
                            <a:schemeClr val="tx1"/>
                          </a:solidFill>
                          <a:latin typeface="Cambria" pitchFamily="18" charset="0"/>
                        </a:rPr>
                        <a:t>Work </a:t>
                      </a:r>
                      <a:r>
                        <a:rPr lang="en-US" sz="2800" dirty="0" smtClean="0">
                          <a:solidFill>
                            <a:schemeClr val="tx1"/>
                          </a:solidFill>
                          <a:latin typeface="Cambria" pitchFamily="18" charset="0"/>
                        </a:rPr>
                        <a:t>Comp/ Unemployment</a:t>
                      </a:r>
                      <a:endParaRPr lang="en-US" sz="2800" dirty="0">
                        <a:solidFill>
                          <a:schemeClr val="tx1"/>
                        </a:solidFill>
                        <a:latin typeface="Cambria" pitchFamily="18" charset="0"/>
                      </a:endParaRPr>
                    </a:p>
                  </a:txBody>
                  <a:tcPr/>
                </a:tc>
                <a:tc>
                  <a:txBody>
                    <a:bodyPr/>
                    <a:lstStyle/>
                    <a:p>
                      <a:pPr algn="r"/>
                      <a:r>
                        <a:rPr lang="en-US" sz="2800" dirty="0" smtClean="0">
                          <a:solidFill>
                            <a:schemeClr val="tx1"/>
                          </a:solidFill>
                          <a:latin typeface="Cambria" pitchFamily="18" charset="0"/>
                        </a:rPr>
                        <a:t>13,961</a:t>
                      </a:r>
                      <a:endParaRPr lang="en-US" sz="2800" dirty="0">
                        <a:solidFill>
                          <a:schemeClr val="tx1"/>
                        </a:solidFill>
                        <a:latin typeface="Cambria" pitchFamily="18" charset="0"/>
                      </a:endParaRPr>
                    </a:p>
                  </a:txBody>
                  <a:tcPr>
                    <a:lnB w="12700" cap="flat" cmpd="sng" algn="ctr">
                      <a:solidFill>
                        <a:schemeClr val="tx1"/>
                      </a:solidFill>
                      <a:prstDash val="solid"/>
                      <a:round/>
                      <a:headEnd type="none" w="med" len="med"/>
                      <a:tailEnd type="none" w="med" len="med"/>
                    </a:lnB>
                  </a:tcPr>
                </a:tc>
              </a:tr>
              <a:tr h="370840">
                <a:tc>
                  <a:txBody>
                    <a:bodyPr/>
                    <a:lstStyle/>
                    <a:p>
                      <a:pPr algn="r"/>
                      <a:r>
                        <a:rPr lang="en-US" sz="2800" b="1" dirty="0" smtClean="0">
                          <a:solidFill>
                            <a:schemeClr val="tx1"/>
                          </a:solidFill>
                          <a:latin typeface="Cambria" pitchFamily="18" charset="0"/>
                        </a:rPr>
                        <a:t>TOTAL</a:t>
                      </a:r>
                      <a:endParaRPr lang="en-US" sz="2800" b="1" dirty="0">
                        <a:solidFill>
                          <a:schemeClr val="tx1"/>
                        </a:solidFill>
                        <a:latin typeface="Cambria" pitchFamily="18" charset="0"/>
                      </a:endParaRPr>
                    </a:p>
                  </a:txBody>
                  <a:tcPr/>
                </a:tc>
                <a:tc>
                  <a:txBody>
                    <a:bodyPr/>
                    <a:lstStyle/>
                    <a:p>
                      <a:pPr algn="r"/>
                      <a:r>
                        <a:rPr lang="en-US" sz="2800" dirty="0" smtClean="0">
                          <a:solidFill>
                            <a:schemeClr val="tx1"/>
                          </a:solidFill>
                          <a:latin typeface="Cambria" pitchFamily="18" charset="0"/>
                        </a:rPr>
                        <a:t>$2,048,133</a:t>
                      </a:r>
                      <a:endParaRPr lang="en-US" sz="2800" dirty="0">
                        <a:solidFill>
                          <a:schemeClr val="tx1"/>
                        </a:solidFill>
                        <a:latin typeface="Cambria" pitchFamily="18"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10" name="TextBox 9"/>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2014 DELIBERATIVE SESSION</a:t>
            </a:r>
            <a:endParaRPr lang="en-US" dirty="0">
              <a:solidFill>
                <a:schemeClr val="bg1"/>
              </a:solidFill>
              <a:latin typeface="Cambria" pitchFamily="18" charset="0"/>
            </a:endParaRPr>
          </a:p>
        </p:txBody>
      </p:sp>
      <p:sp>
        <p:nvSpPr>
          <p:cNvPr id="14" name="Slide Number Placeholder 13"/>
          <p:cNvSpPr>
            <a:spLocks noGrp="1"/>
          </p:cNvSpPr>
          <p:nvPr>
            <p:ph type="sldNum" sz="quarter" idx="12"/>
          </p:nvPr>
        </p:nvSpPr>
        <p:spPr/>
        <p:txBody>
          <a:bodyPr/>
          <a:lstStyle/>
          <a:p>
            <a:pPr>
              <a:defRPr/>
            </a:pPr>
            <a:fld id="{08175333-5311-4B8A-A731-903FCA80A940}" type="slidenum">
              <a:rPr lang="en-US" smtClean="0"/>
              <a:pPr>
                <a:defRPr/>
              </a:pPr>
              <a:t>23</a:t>
            </a:fld>
            <a:endParaRPr lang="en-US"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Autofit/>
          </a:bodyPr>
          <a:lstStyle/>
          <a:p>
            <a:pPr marL="4763" eaLnBrk="1" hangingPunct="1"/>
            <a:r>
              <a:rPr lang="en-US" sz="4800" dirty="0" smtClean="0">
                <a:solidFill>
                  <a:schemeClr val="tx1"/>
                </a:solidFill>
                <a:effectLst>
                  <a:outerShdw blurRad="38100" dist="38100" dir="2700000" algn="tl">
                    <a:srgbClr val="000000">
                      <a:alpha val="43137"/>
                    </a:srgbClr>
                  </a:outerShdw>
                </a:effectLst>
                <a:latin typeface="Cambria" pitchFamily="18" charset="0"/>
              </a:rPr>
              <a:t>Instruction Related</a:t>
            </a:r>
          </a:p>
        </p:txBody>
      </p:sp>
      <p:graphicFrame>
        <p:nvGraphicFramePr>
          <p:cNvPr id="6" name="Table 5"/>
          <p:cNvGraphicFramePr>
            <a:graphicFrameLocks noGrp="1"/>
          </p:cNvGraphicFramePr>
          <p:nvPr/>
        </p:nvGraphicFramePr>
        <p:xfrm>
          <a:off x="685800" y="1752600"/>
          <a:ext cx="7772400" cy="3627120"/>
        </p:xfrm>
        <a:graphic>
          <a:graphicData uri="http://schemas.openxmlformats.org/drawingml/2006/table">
            <a:tbl>
              <a:tblPr firstRow="1" bandRow="1">
                <a:tableStyleId>{2D5ABB26-0587-4C30-8999-92F81FD0307C}</a:tableStyleId>
              </a:tblPr>
              <a:tblGrid>
                <a:gridCol w="5433134"/>
                <a:gridCol w="2339266"/>
              </a:tblGrid>
              <a:tr h="370840">
                <a:tc>
                  <a:txBody>
                    <a:bodyPr/>
                    <a:lstStyle/>
                    <a:p>
                      <a:r>
                        <a:rPr lang="en-US" sz="2800" dirty="0" smtClean="0">
                          <a:solidFill>
                            <a:schemeClr val="tx1"/>
                          </a:solidFill>
                          <a:latin typeface="Cambria" pitchFamily="18" charset="0"/>
                        </a:rPr>
                        <a:t>Tuition</a:t>
                      </a:r>
                      <a:r>
                        <a:rPr lang="en-US" sz="2800" baseline="0" dirty="0" smtClean="0">
                          <a:solidFill>
                            <a:schemeClr val="tx1"/>
                          </a:solidFill>
                          <a:latin typeface="Cambria" pitchFamily="18" charset="0"/>
                        </a:rPr>
                        <a:t> (Special Ed &amp; Vocational)</a:t>
                      </a:r>
                      <a:endParaRPr lang="en-US" sz="2800" dirty="0">
                        <a:solidFill>
                          <a:schemeClr val="tx1"/>
                        </a:solidFill>
                        <a:latin typeface="Cambria" pitchFamily="18" charset="0"/>
                      </a:endParaRPr>
                    </a:p>
                  </a:txBody>
                  <a:tcPr/>
                </a:tc>
                <a:tc>
                  <a:txBody>
                    <a:bodyPr/>
                    <a:lstStyle/>
                    <a:p>
                      <a:pPr algn="r"/>
                      <a:r>
                        <a:rPr lang="en-US" sz="2800" dirty="0" smtClean="0">
                          <a:solidFill>
                            <a:schemeClr val="tx1"/>
                          </a:solidFill>
                          <a:latin typeface="Cambria" pitchFamily="18" charset="0"/>
                        </a:rPr>
                        <a:t>$75,510</a:t>
                      </a:r>
                      <a:endParaRPr lang="en-US" sz="2800" dirty="0">
                        <a:solidFill>
                          <a:schemeClr val="tx1"/>
                        </a:solidFill>
                        <a:latin typeface="Cambria" pitchFamily="18" charset="0"/>
                      </a:endParaRPr>
                    </a:p>
                  </a:txBody>
                  <a:tcPr/>
                </a:tc>
              </a:tr>
              <a:tr h="370840">
                <a:tc>
                  <a:txBody>
                    <a:bodyPr/>
                    <a:lstStyle/>
                    <a:p>
                      <a:r>
                        <a:rPr lang="en-US" sz="2800" dirty="0" smtClean="0">
                          <a:solidFill>
                            <a:schemeClr val="tx1"/>
                          </a:solidFill>
                          <a:latin typeface="Cambria" pitchFamily="18" charset="0"/>
                        </a:rPr>
                        <a:t>Equipment</a:t>
                      </a:r>
                      <a:endParaRPr lang="en-US" sz="2800" dirty="0">
                        <a:solidFill>
                          <a:schemeClr val="tx1"/>
                        </a:solidFill>
                        <a:latin typeface="Cambria" pitchFamily="18" charset="0"/>
                      </a:endParaRPr>
                    </a:p>
                  </a:txBody>
                  <a:tcPr/>
                </a:tc>
                <a:tc>
                  <a:txBody>
                    <a:bodyPr/>
                    <a:lstStyle/>
                    <a:p>
                      <a:pPr algn="r"/>
                      <a:r>
                        <a:rPr lang="en-US" sz="2800" dirty="0" smtClean="0">
                          <a:solidFill>
                            <a:schemeClr val="tx1"/>
                          </a:solidFill>
                          <a:latin typeface="Cambria" pitchFamily="18" charset="0"/>
                        </a:rPr>
                        <a:t>109,033</a:t>
                      </a:r>
                      <a:endParaRPr lang="en-US" sz="2800" dirty="0">
                        <a:solidFill>
                          <a:schemeClr val="tx1"/>
                        </a:solidFill>
                        <a:latin typeface="Cambria" pitchFamily="18" charset="0"/>
                      </a:endParaRPr>
                    </a:p>
                  </a:txBody>
                  <a:tcPr/>
                </a:tc>
              </a:tr>
              <a:tr h="370840">
                <a:tc>
                  <a:txBody>
                    <a:bodyPr/>
                    <a:lstStyle/>
                    <a:p>
                      <a:r>
                        <a:rPr lang="en-US" sz="2800" dirty="0" smtClean="0">
                          <a:solidFill>
                            <a:schemeClr val="tx1"/>
                          </a:solidFill>
                          <a:latin typeface="Cambria" pitchFamily="18" charset="0"/>
                        </a:rPr>
                        <a:t>Professional Services</a:t>
                      </a:r>
                      <a:endParaRPr lang="en-US" sz="2800" dirty="0">
                        <a:solidFill>
                          <a:schemeClr val="tx1"/>
                        </a:solidFill>
                        <a:latin typeface="Cambria" pitchFamily="18" charset="0"/>
                      </a:endParaRPr>
                    </a:p>
                  </a:txBody>
                  <a:tcPr/>
                </a:tc>
                <a:tc>
                  <a:txBody>
                    <a:bodyPr/>
                    <a:lstStyle/>
                    <a:p>
                      <a:pPr algn="r"/>
                      <a:r>
                        <a:rPr lang="en-US" sz="2800" dirty="0" smtClean="0">
                          <a:solidFill>
                            <a:schemeClr val="tx1"/>
                          </a:solidFill>
                          <a:latin typeface="Cambria" pitchFamily="18" charset="0"/>
                        </a:rPr>
                        <a:t>92,145</a:t>
                      </a:r>
                      <a:endParaRPr lang="en-US" sz="2800" dirty="0">
                        <a:solidFill>
                          <a:schemeClr val="tx1"/>
                        </a:solidFill>
                        <a:latin typeface="Cambria" pitchFamily="18" charset="0"/>
                      </a:endParaRPr>
                    </a:p>
                  </a:txBody>
                  <a:tcPr/>
                </a:tc>
              </a:tr>
              <a:tr h="370840">
                <a:tc>
                  <a:txBody>
                    <a:bodyPr/>
                    <a:lstStyle/>
                    <a:p>
                      <a:r>
                        <a:rPr lang="en-US" sz="2800" dirty="0" smtClean="0">
                          <a:solidFill>
                            <a:schemeClr val="tx1"/>
                          </a:solidFill>
                          <a:latin typeface="Cambria" pitchFamily="18" charset="0"/>
                        </a:rPr>
                        <a:t>Books/Software</a:t>
                      </a:r>
                      <a:endParaRPr lang="en-US" sz="2800" dirty="0">
                        <a:solidFill>
                          <a:schemeClr val="tx1"/>
                        </a:solidFill>
                        <a:latin typeface="Cambria" pitchFamily="18" charset="0"/>
                      </a:endParaRPr>
                    </a:p>
                  </a:txBody>
                  <a:tcPr/>
                </a:tc>
                <a:tc>
                  <a:txBody>
                    <a:bodyPr/>
                    <a:lstStyle/>
                    <a:p>
                      <a:pPr algn="r"/>
                      <a:r>
                        <a:rPr lang="en-US" sz="2800" dirty="0" smtClean="0">
                          <a:solidFill>
                            <a:schemeClr val="tx1"/>
                          </a:solidFill>
                          <a:latin typeface="Cambria" pitchFamily="18" charset="0"/>
                        </a:rPr>
                        <a:t>79,898</a:t>
                      </a:r>
                      <a:endParaRPr lang="en-US" sz="2800" dirty="0">
                        <a:solidFill>
                          <a:schemeClr val="tx1"/>
                        </a:solidFill>
                        <a:latin typeface="Cambria" pitchFamily="18" charset="0"/>
                      </a:endParaRPr>
                    </a:p>
                  </a:txBody>
                  <a:tcPr/>
                </a:tc>
              </a:tr>
              <a:tr h="370840">
                <a:tc>
                  <a:txBody>
                    <a:bodyPr/>
                    <a:lstStyle/>
                    <a:p>
                      <a:r>
                        <a:rPr lang="en-US" sz="2800" dirty="0" smtClean="0">
                          <a:solidFill>
                            <a:schemeClr val="tx1"/>
                          </a:solidFill>
                          <a:latin typeface="Cambria" pitchFamily="18" charset="0"/>
                        </a:rPr>
                        <a:t>Supplies</a:t>
                      </a:r>
                      <a:endParaRPr lang="en-US" sz="2800" dirty="0">
                        <a:solidFill>
                          <a:schemeClr val="tx1"/>
                        </a:solidFill>
                        <a:latin typeface="Cambria" pitchFamily="18" charset="0"/>
                      </a:endParaRPr>
                    </a:p>
                  </a:txBody>
                  <a:tcPr/>
                </a:tc>
                <a:tc>
                  <a:txBody>
                    <a:bodyPr/>
                    <a:lstStyle/>
                    <a:p>
                      <a:pPr algn="r"/>
                      <a:r>
                        <a:rPr lang="en-US" sz="2800" dirty="0" smtClean="0">
                          <a:solidFill>
                            <a:schemeClr val="tx1"/>
                          </a:solidFill>
                          <a:latin typeface="Cambria" pitchFamily="18" charset="0"/>
                        </a:rPr>
                        <a:t>75,491</a:t>
                      </a:r>
                      <a:endParaRPr lang="en-US" sz="2800" dirty="0">
                        <a:solidFill>
                          <a:schemeClr val="tx1"/>
                        </a:solidFill>
                        <a:latin typeface="Cambria" pitchFamily="18" charset="0"/>
                      </a:endParaRPr>
                    </a:p>
                  </a:txBody>
                  <a:tcPr/>
                </a:tc>
              </a:tr>
              <a:tr h="370840">
                <a:tc>
                  <a:txBody>
                    <a:bodyPr/>
                    <a:lstStyle/>
                    <a:p>
                      <a:r>
                        <a:rPr lang="en-US" sz="2800" dirty="0" smtClean="0">
                          <a:latin typeface="Cambria" pitchFamily="18" charset="0"/>
                        </a:rPr>
                        <a:t>Travel/Workshops</a:t>
                      </a:r>
                      <a:endParaRPr lang="en-US" sz="2800" dirty="0">
                        <a:latin typeface="Cambria" pitchFamily="18" charset="0"/>
                      </a:endParaRPr>
                    </a:p>
                  </a:txBody>
                  <a:tcPr/>
                </a:tc>
                <a:tc>
                  <a:txBody>
                    <a:bodyPr/>
                    <a:lstStyle/>
                    <a:p>
                      <a:pPr algn="r"/>
                      <a:r>
                        <a:rPr lang="en-US" sz="2800" dirty="0" smtClean="0">
                          <a:latin typeface="Cambria" pitchFamily="18" charset="0"/>
                        </a:rPr>
                        <a:t>28,700</a:t>
                      </a:r>
                      <a:endParaRPr lang="en-US" sz="2800" dirty="0">
                        <a:latin typeface="Cambria" pitchFamily="18" charset="0"/>
                      </a:endParaRPr>
                    </a:p>
                  </a:txBody>
                  <a:tcPr>
                    <a:lnB w="12700" cap="flat" cmpd="sng" algn="ctr">
                      <a:solidFill>
                        <a:schemeClr val="tx1"/>
                      </a:solidFill>
                      <a:prstDash val="solid"/>
                      <a:round/>
                      <a:headEnd type="none" w="med" len="med"/>
                      <a:tailEnd type="none" w="med" len="med"/>
                    </a:lnB>
                  </a:tcPr>
                </a:tc>
              </a:tr>
              <a:tr h="370840">
                <a:tc>
                  <a:txBody>
                    <a:bodyPr/>
                    <a:lstStyle/>
                    <a:p>
                      <a:pPr algn="r"/>
                      <a:r>
                        <a:rPr lang="en-US" sz="2800" b="1" dirty="0" smtClean="0">
                          <a:solidFill>
                            <a:schemeClr val="tx1"/>
                          </a:solidFill>
                          <a:latin typeface="Cambria" pitchFamily="18" charset="0"/>
                        </a:rPr>
                        <a:t>TOTAL</a:t>
                      </a:r>
                      <a:endParaRPr lang="en-US" sz="2800" b="1" dirty="0">
                        <a:solidFill>
                          <a:schemeClr val="tx1"/>
                        </a:solidFill>
                        <a:latin typeface="Cambria" pitchFamily="18" charset="0"/>
                      </a:endParaRPr>
                    </a:p>
                  </a:txBody>
                  <a:tcPr/>
                </a:tc>
                <a:tc>
                  <a:txBody>
                    <a:bodyPr/>
                    <a:lstStyle/>
                    <a:p>
                      <a:pPr algn="r"/>
                      <a:r>
                        <a:rPr lang="en-US" sz="2800" dirty="0" smtClean="0">
                          <a:solidFill>
                            <a:schemeClr val="tx1"/>
                          </a:solidFill>
                          <a:latin typeface="Cambria" pitchFamily="18" charset="0"/>
                        </a:rPr>
                        <a:t>$460,777</a:t>
                      </a:r>
                      <a:endParaRPr lang="en-US" sz="2800" dirty="0">
                        <a:solidFill>
                          <a:schemeClr val="tx1"/>
                        </a:solidFill>
                        <a:latin typeface="Cambria" pitchFamily="18"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12" name="TextBox 11"/>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2014 DELIBERATIVE SESSION</a:t>
            </a:r>
            <a:endParaRPr lang="en-US" dirty="0">
              <a:solidFill>
                <a:schemeClr val="bg1"/>
              </a:solidFill>
              <a:latin typeface="Cambria" pitchFamily="18" charset="0"/>
            </a:endParaRPr>
          </a:p>
        </p:txBody>
      </p:sp>
      <p:sp>
        <p:nvSpPr>
          <p:cNvPr id="15" name="Slide Number Placeholder 14"/>
          <p:cNvSpPr>
            <a:spLocks noGrp="1"/>
          </p:cNvSpPr>
          <p:nvPr>
            <p:ph type="sldNum" sz="quarter" idx="12"/>
          </p:nvPr>
        </p:nvSpPr>
        <p:spPr/>
        <p:txBody>
          <a:bodyPr/>
          <a:lstStyle/>
          <a:p>
            <a:pPr>
              <a:defRPr/>
            </a:pPr>
            <a:fld id="{08175333-5311-4B8A-A731-903FCA80A940}" type="slidenum">
              <a:rPr lang="en-US" smtClean="0"/>
              <a:pPr>
                <a:defRPr/>
              </a:pPr>
              <a:t>24</a:t>
            </a:fld>
            <a:endParaRPr lang="en-US"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style.rotation</p:attrName>
                                        </p:attrNameLst>
                                      </p:cBhvr>
                                      <p:tavLst>
                                        <p:tav tm="0">
                                          <p:val>
                                            <p:fltVal val="720"/>
                                          </p:val>
                                        </p:tav>
                                        <p:tav tm="100000">
                                          <p:val>
                                            <p:fltVal val="0"/>
                                          </p:val>
                                        </p:tav>
                                      </p:tavLst>
                                    </p:anim>
                                    <p:anim calcmode="lin" valueType="num">
                                      <p:cBhvr>
                                        <p:cTn id="9" dur="500" fill="hold"/>
                                        <p:tgtEl>
                                          <p:spTgt spid="6"/>
                                        </p:tgtEl>
                                        <p:attrNameLst>
                                          <p:attrName>ppt_h</p:attrName>
                                        </p:attrNameLst>
                                      </p:cBhvr>
                                      <p:tavLst>
                                        <p:tav tm="0">
                                          <p:val>
                                            <p:fltVal val="0"/>
                                          </p:val>
                                        </p:tav>
                                        <p:tav tm="100000">
                                          <p:val>
                                            <p:strVal val="#ppt_h"/>
                                          </p:val>
                                        </p:tav>
                                      </p:tavLst>
                                    </p:anim>
                                    <p:anim calcmode="lin" valueType="num">
                                      <p:cBhvr>
                                        <p:cTn id="10" dur="5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Autofit/>
          </a:bodyPr>
          <a:lstStyle/>
          <a:p>
            <a:pPr eaLnBrk="1" hangingPunct="1"/>
            <a:r>
              <a:rPr lang="en-US" sz="4800" dirty="0" smtClean="0">
                <a:solidFill>
                  <a:schemeClr val="tx1"/>
                </a:solidFill>
                <a:effectLst>
                  <a:outerShdw blurRad="38100" dist="38100" dir="2700000" algn="tl">
                    <a:srgbClr val="000000">
                      <a:alpha val="43137"/>
                    </a:srgbClr>
                  </a:outerShdw>
                </a:effectLst>
                <a:latin typeface="Cambria" pitchFamily="18" charset="0"/>
              </a:rPr>
              <a:t>Facilities</a:t>
            </a:r>
          </a:p>
        </p:txBody>
      </p:sp>
      <p:graphicFrame>
        <p:nvGraphicFramePr>
          <p:cNvPr id="7" name="Table 6"/>
          <p:cNvGraphicFramePr>
            <a:graphicFrameLocks noGrp="1"/>
          </p:cNvGraphicFramePr>
          <p:nvPr/>
        </p:nvGraphicFramePr>
        <p:xfrm>
          <a:off x="685800" y="1676400"/>
          <a:ext cx="7086600" cy="2590800"/>
        </p:xfrm>
        <a:graphic>
          <a:graphicData uri="http://schemas.openxmlformats.org/drawingml/2006/table">
            <a:tbl>
              <a:tblPr firstRow="1" bandRow="1">
                <a:tableStyleId>{2D5ABB26-0587-4C30-8999-92F81FD0307C}</a:tableStyleId>
              </a:tblPr>
              <a:tblGrid>
                <a:gridCol w="4953740"/>
                <a:gridCol w="2132860"/>
              </a:tblGrid>
              <a:tr h="370840">
                <a:tc>
                  <a:txBody>
                    <a:bodyPr/>
                    <a:lstStyle/>
                    <a:p>
                      <a:r>
                        <a:rPr lang="en-US" sz="2800" dirty="0" smtClean="0">
                          <a:solidFill>
                            <a:schemeClr val="tx1"/>
                          </a:solidFill>
                          <a:latin typeface="Cambria" pitchFamily="18" charset="0"/>
                        </a:rPr>
                        <a:t>Renovation &amp; Repair</a:t>
                      </a:r>
                      <a:endParaRPr lang="en-US" sz="2800" dirty="0">
                        <a:solidFill>
                          <a:schemeClr val="tx1"/>
                        </a:solidFill>
                        <a:latin typeface="Cambria" pitchFamily="18" charset="0"/>
                      </a:endParaRPr>
                    </a:p>
                  </a:txBody>
                  <a:tcPr/>
                </a:tc>
                <a:tc>
                  <a:txBody>
                    <a:bodyPr/>
                    <a:lstStyle/>
                    <a:p>
                      <a:pPr algn="r"/>
                      <a:r>
                        <a:rPr lang="en-US" sz="2800" dirty="0" smtClean="0">
                          <a:solidFill>
                            <a:schemeClr val="tx1"/>
                          </a:solidFill>
                          <a:latin typeface="Cambria" pitchFamily="18" charset="0"/>
                        </a:rPr>
                        <a:t>$76,940</a:t>
                      </a:r>
                      <a:endParaRPr lang="en-US" sz="2800" dirty="0">
                        <a:solidFill>
                          <a:schemeClr val="tx1"/>
                        </a:solidFill>
                        <a:latin typeface="Cambria" pitchFamily="18" charset="0"/>
                      </a:endParaRPr>
                    </a:p>
                  </a:txBody>
                  <a:tcPr/>
                </a:tc>
              </a:tr>
              <a:tr h="370840">
                <a:tc>
                  <a:txBody>
                    <a:bodyPr/>
                    <a:lstStyle/>
                    <a:p>
                      <a:r>
                        <a:rPr lang="en-US" sz="2800" dirty="0" smtClean="0">
                          <a:solidFill>
                            <a:schemeClr val="tx1"/>
                          </a:solidFill>
                          <a:latin typeface="Cambria" pitchFamily="18" charset="0"/>
                        </a:rPr>
                        <a:t>Supplies</a:t>
                      </a:r>
                      <a:endParaRPr lang="en-US" sz="2800" dirty="0">
                        <a:solidFill>
                          <a:schemeClr val="tx1"/>
                        </a:solidFill>
                        <a:latin typeface="Cambria" pitchFamily="18" charset="0"/>
                      </a:endParaRPr>
                    </a:p>
                  </a:txBody>
                  <a:tcPr/>
                </a:tc>
                <a:tc>
                  <a:txBody>
                    <a:bodyPr/>
                    <a:lstStyle/>
                    <a:p>
                      <a:pPr algn="r"/>
                      <a:r>
                        <a:rPr lang="en-US" sz="2800" dirty="0" smtClean="0">
                          <a:solidFill>
                            <a:schemeClr val="tx1"/>
                          </a:solidFill>
                          <a:latin typeface="Cambria" pitchFamily="18" charset="0"/>
                        </a:rPr>
                        <a:t>(120,000)</a:t>
                      </a:r>
                      <a:endParaRPr lang="en-US" sz="2800" dirty="0">
                        <a:solidFill>
                          <a:schemeClr val="tx1"/>
                        </a:solidFill>
                        <a:latin typeface="Cambria" pitchFamily="18" charset="0"/>
                      </a:endParaRPr>
                    </a:p>
                  </a:txBody>
                  <a:tcPr/>
                </a:tc>
              </a:tr>
              <a:tr h="370840">
                <a:tc>
                  <a:txBody>
                    <a:bodyPr/>
                    <a:lstStyle/>
                    <a:p>
                      <a:r>
                        <a:rPr lang="en-US" sz="2800" dirty="0" smtClean="0">
                          <a:solidFill>
                            <a:schemeClr val="tx1"/>
                          </a:solidFill>
                          <a:latin typeface="Cambria" pitchFamily="18" charset="0"/>
                        </a:rPr>
                        <a:t>Building Lease (</a:t>
                      </a:r>
                      <a:r>
                        <a:rPr lang="en-US" sz="2800" dirty="0" err="1" smtClean="0">
                          <a:solidFill>
                            <a:schemeClr val="tx1"/>
                          </a:solidFill>
                          <a:latin typeface="Cambria" pitchFamily="18" charset="0"/>
                        </a:rPr>
                        <a:t>Modulars</a:t>
                      </a:r>
                      <a:r>
                        <a:rPr lang="en-US" sz="2800" dirty="0" smtClean="0">
                          <a:solidFill>
                            <a:schemeClr val="tx1"/>
                          </a:solidFill>
                          <a:latin typeface="Cambria" pitchFamily="18" charset="0"/>
                        </a:rPr>
                        <a:t>)</a:t>
                      </a:r>
                      <a:endParaRPr lang="en-US" sz="2800" dirty="0">
                        <a:solidFill>
                          <a:schemeClr val="tx1"/>
                        </a:solidFill>
                        <a:latin typeface="Cambria" pitchFamily="18" charset="0"/>
                      </a:endParaRPr>
                    </a:p>
                  </a:txBody>
                  <a:tcPr/>
                </a:tc>
                <a:tc>
                  <a:txBody>
                    <a:bodyPr/>
                    <a:lstStyle/>
                    <a:p>
                      <a:pPr algn="r"/>
                      <a:r>
                        <a:rPr lang="en-US" sz="2800" dirty="0" smtClean="0">
                          <a:solidFill>
                            <a:schemeClr val="tx1"/>
                          </a:solidFill>
                          <a:latin typeface="Cambria" pitchFamily="18" charset="0"/>
                        </a:rPr>
                        <a:t>34,785</a:t>
                      </a:r>
                      <a:endParaRPr lang="en-US" sz="2800" dirty="0">
                        <a:solidFill>
                          <a:schemeClr val="tx1"/>
                        </a:solidFill>
                        <a:latin typeface="Cambria" pitchFamily="18" charset="0"/>
                      </a:endParaRPr>
                    </a:p>
                  </a:txBody>
                  <a:tcPr/>
                </a:tc>
              </a:tr>
              <a:tr h="370840">
                <a:tc>
                  <a:txBody>
                    <a:bodyPr/>
                    <a:lstStyle/>
                    <a:p>
                      <a:r>
                        <a:rPr lang="en-US" sz="2800" dirty="0" smtClean="0">
                          <a:solidFill>
                            <a:schemeClr val="tx1"/>
                          </a:solidFill>
                          <a:latin typeface="Cambria" pitchFamily="18" charset="0"/>
                        </a:rPr>
                        <a:t>Bond Interest</a:t>
                      </a:r>
                      <a:endParaRPr lang="en-US" sz="2800" dirty="0">
                        <a:solidFill>
                          <a:schemeClr val="tx1"/>
                        </a:solidFill>
                        <a:latin typeface="Cambria" pitchFamily="18" charset="0"/>
                      </a:endParaRPr>
                    </a:p>
                  </a:txBody>
                  <a:tcPr/>
                </a:tc>
                <a:tc>
                  <a:txBody>
                    <a:bodyPr/>
                    <a:lstStyle/>
                    <a:p>
                      <a:pPr algn="r"/>
                      <a:r>
                        <a:rPr lang="en-US" sz="2800" dirty="0" smtClean="0">
                          <a:solidFill>
                            <a:schemeClr val="tx1"/>
                          </a:solidFill>
                          <a:latin typeface="Cambria" pitchFamily="18" charset="0"/>
                        </a:rPr>
                        <a:t>(84,000)</a:t>
                      </a:r>
                      <a:endParaRPr lang="en-US" sz="2800" dirty="0">
                        <a:solidFill>
                          <a:schemeClr val="tx1"/>
                        </a:solidFill>
                        <a:latin typeface="Cambria" pitchFamily="18" charset="0"/>
                      </a:endParaRPr>
                    </a:p>
                  </a:txBody>
                  <a:tcPr>
                    <a:lnB w="12700" cap="flat" cmpd="sng" algn="ctr">
                      <a:solidFill>
                        <a:schemeClr val="tx1"/>
                      </a:solidFill>
                      <a:prstDash val="solid"/>
                      <a:round/>
                      <a:headEnd type="none" w="med" len="med"/>
                      <a:tailEnd type="none" w="med" len="med"/>
                    </a:lnB>
                  </a:tcPr>
                </a:tc>
              </a:tr>
              <a:tr h="370840">
                <a:tc>
                  <a:txBody>
                    <a:bodyPr/>
                    <a:lstStyle/>
                    <a:p>
                      <a:pPr algn="r"/>
                      <a:r>
                        <a:rPr lang="en-US" sz="2800" b="1" dirty="0" smtClean="0">
                          <a:solidFill>
                            <a:schemeClr val="tx1"/>
                          </a:solidFill>
                          <a:latin typeface="Cambria" pitchFamily="18" charset="0"/>
                        </a:rPr>
                        <a:t>TOTAL</a:t>
                      </a:r>
                      <a:endParaRPr lang="en-US" sz="2800" b="1" dirty="0">
                        <a:solidFill>
                          <a:schemeClr val="tx1"/>
                        </a:solidFill>
                        <a:latin typeface="Cambria" pitchFamily="18" charset="0"/>
                      </a:endParaRPr>
                    </a:p>
                  </a:txBody>
                  <a:tcPr/>
                </a:tc>
                <a:tc>
                  <a:txBody>
                    <a:bodyPr/>
                    <a:lstStyle/>
                    <a:p>
                      <a:pPr algn="r"/>
                      <a:r>
                        <a:rPr lang="en-US" sz="2800" dirty="0" smtClean="0">
                          <a:solidFill>
                            <a:schemeClr val="tx1"/>
                          </a:solidFill>
                          <a:latin typeface="Cambria" pitchFamily="18" charset="0"/>
                        </a:rPr>
                        <a:t>($92,275)</a:t>
                      </a:r>
                      <a:endParaRPr lang="en-US" sz="2800" dirty="0">
                        <a:solidFill>
                          <a:schemeClr val="tx1"/>
                        </a:solidFill>
                        <a:latin typeface="Cambria" pitchFamily="18"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11" name="TextBox 10"/>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2014 DELIBERATIVE SESSION</a:t>
            </a:r>
            <a:endParaRPr lang="en-US" dirty="0">
              <a:solidFill>
                <a:schemeClr val="bg1"/>
              </a:solidFill>
              <a:latin typeface="Cambria" pitchFamily="18" charset="0"/>
            </a:endParaRPr>
          </a:p>
        </p:txBody>
      </p:sp>
      <p:sp>
        <p:nvSpPr>
          <p:cNvPr id="14" name="Slide Number Placeholder 13"/>
          <p:cNvSpPr>
            <a:spLocks noGrp="1"/>
          </p:cNvSpPr>
          <p:nvPr>
            <p:ph type="sldNum" sz="quarter" idx="12"/>
          </p:nvPr>
        </p:nvSpPr>
        <p:spPr/>
        <p:txBody>
          <a:bodyPr/>
          <a:lstStyle/>
          <a:p>
            <a:pPr>
              <a:defRPr/>
            </a:pPr>
            <a:fld id="{08175333-5311-4B8A-A731-903FCA80A940}" type="slidenum">
              <a:rPr lang="en-US" smtClean="0"/>
              <a:pPr>
                <a:defRPr/>
              </a:pPr>
              <a:t>25</a:t>
            </a:fld>
            <a:endParaRPr lang="en-US"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Autofit/>
          </a:bodyPr>
          <a:lstStyle/>
          <a:p>
            <a:pPr marL="4763" eaLnBrk="1" hangingPunct="1"/>
            <a:r>
              <a:rPr lang="en-US" sz="4800" dirty="0" smtClean="0">
                <a:solidFill>
                  <a:schemeClr val="tx1"/>
                </a:solidFill>
                <a:effectLst>
                  <a:outerShdw blurRad="38100" dist="38100" dir="2700000" algn="tl">
                    <a:srgbClr val="000000">
                      <a:alpha val="43137"/>
                    </a:srgbClr>
                  </a:outerShdw>
                </a:effectLst>
                <a:latin typeface="Cambria" pitchFamily="18" charset="0"/>
              </a:rPr>
              <a:t>Other</a:t>
            </a:r>
          </a:p>
        </p:txBody>
      </p:sp>
      <p:graphicFrame>
        <p:nvGraphicFramePr>
          <p:cNvPr id="6" name="Table 5"/>
          <p:cNvGraphicFramePr>
            <a:graphicFrameLocks noGrp="1"/>
          </p:cNvGraphicFramePr>
          <p:nvPr/>
        </p:nvGraphicFramePr>
        <p:xfrm>
          <a:off x="685800" y="1752600"/>
          <a:ext cx="7010400" cy="2590800"/>
        </p:xfrm>
        <a:graphic>
          <a:graphicData uri="http://schemas.openxmlformats.org/drawingml/2006/table">
            <a:tbl>
              <a:tblPr firstRow="1" bandRow="1">
                <a:tableStyleId>{2D5ABB26-0587-4C30-8999-92F81FD0307C}</a:tableStyleId>
              </a:tblPr>
              <a:tblGrid>
                <a:gridCol w="4900474"/>
                <a:gridCol w="2109926"/>
              </a:tblGrid>
              <a:tr h="370840">
                <a:tc>
                  <a:txBody>
                    <a:bodyPr/>
                    <a:lstStyle/>
                    <a:p>
                      <a:r>
                        <a:rPr lang="en-US" sz="2800" dirty="0" smtClean="0">
                          <a:solidFill>
                            <a:schemeClr val="tx1"/>
                          </a:solidFill>
                          <a:latin typeface="Cambria" pitchFamily="18" charset="0"/>
                        </a:rPr>
                        <a:t>Transportation Contracts</a:t>
                      </a:r>
                      <a:endParaRPr lang="en-US" sz="2800" dirty="0">
                        <a:solidFill>
                          <a:schemeClr val="tx1"/>
                        </a:solidFill>
                        <a:latin typeface="Cambria" pitchFamily="18" charset="0"/>
                      </a:endParaRPr>
                    </a:p>
                  </a:txBody>
                  <a:tcPr/>
                </a:tc>
                <a:tc>
                  <a:txBody>
                    <a:bodyPr/>
                    <a:lstStyle/>
                    <a:p>
                      <a:pPr algn="r"/>
                      <a:r>
                        <a:rPr lang="en-US" sz="2800" dirty="0" smtClean="0">
                          <a:solidFill>
                            <a:schemeClr val="tx1"/>
                          </a:solidFill>
                          <a:latin typeface="Cambria" pitchFamily="18" charset="0"/>
                        </a:rPr>
                        <a:t>$187,436</a:t>
                      </a:r>
                      <a:endParaRPr lang="en-US" sz="2800" dirty="0">
                        <a:solidFill>
                          <a:schemeClr val="tx1"/>
                        </a:solidFill>
                        <a:latin typeface="Cambria" pitchFamily="18" charset="0"/>
                      </a:endParaRPr>
                    </a:p>
                  </a:txBody>
                  <a:tcPr/>
                </a:tc>
              </a:tr>
              <a:tr h="370840">
                <a:tc>
                  <a:txBody>
                    <a:bodyPr/>
                    <a:lstStyle/>
                    <a:p>
                      <a:r>
                        <a:rPr lang="en-US" sz="2800" dirty="0" smtClean="0">
                          <a:solidFill>
                            <a:schemeClr val="tx1"/>
                          </a:solidFill>
                          <a:latin typeface="Cambria" pitchFamily="18" charset="0"/>
                        </a:rPr>
                        <a:t>School Administrative Unit 55</a:t>
                      </a:r>
                      <a:endParaRPr lang="en-US" sz="2800" dirty="0">
                        <a:solidFill>
                          <a:schemeClr val="tx1"/>
                        </a:solidFill>
                        <a:latin typeface="Cambria" pitchFamily="18" charset="0"/>
                      </a:endParaRPr>
                    </a:p>
                  </a:txBody>
                  <a:tcPr/>
                </a:tc>
                <a:tc>
                  <a:txBody>
                    <a:bodyPr/>
                    <a:lstStyle/>
                    <a:p>
                      <a:pPr algn="r"/>
                      <a:r>
                        <a:rPr lang="en-US" sz="2800" dirty="0" smtClean="0">
                          <a:solidFill>
                            <a:schemeClr val="tx1"/>
                          </a:solidFill>
                          <a:latin typeface="Cambria" pitchFamily="18" charset="0"/>
                        </a:rPr>
                        <a:t>(1,028,131)</a:t>
                      </a:r>
                      <a:endParaRPr lang="en-US" sz="2800" dirty="0">
                        <a:solidFill>
                          <a:schemeClr val="tx1"/>
                        </a:solidFill>
                        <a:latin typeface="Cambria" pitchFamily="18" charset="0"/>
                      </a:endParaRPr>
                    </a:p>
                  </a:txBody>
                  <a:tcPr/>
                </a:tc>
              </a:tr>
              <a:tr h="370840">
                <a:tc>
                  <a:txBody>
                    <a:bodyPr/>
                    <a:lstStyle/>
                    <a:p>
                      <a:r>
                        <a:rPr lang="en-US" sz="2800" dirty="0" smtClean="0">
                          <a:solidFill>
                            <a:schemeClr val="tx1"/>
                          </a:solidFill>
                          <a:latin typeface="Cambria" pitchFamily="18" charset="0"/>
                        </a:rPr>
                        <a:t>Capital Reserve</a:t>
                      </a:r>
                      <a:endParaRPr lang="en-US" sz="2800" dirty="0">
                        <a:solidFill>
                          <a:schemeClr val="tx1"/>
                        </a:solidFill>
                        <a:latin typeface="Cambria" pitchFamily="18" charset="0"/>
                      </a:endParaRPr>
                    </a:p>
                  </a:txBody>
                  <a:tcPr/>
                </a:tc>
                <a:tc>
                  <a:txBody>
                    <a:bodyPr/>
                    <a:lstStyle/>
                    <a:p>
                      <a:pPr algn="r"/>
                      <a:r>
                        <a:rPr lang="en-US" sz="2800" dirty="0" smtClean="0">
                          <a:solidFill>
                            <a:schemeClr val="tx1"/>
                          </a:solidFill>
                          <a:latin typeface="Cambria" pitchFamily="18" charset="0"/>
                        </a:rPr>
                        <a:t>(200,000)</a:t>
                      </a:r>
                      <a:endParaRPr lang="en-US" sz="2800" dirty="0">
                        <a:solidFill>
                          <a:schemeClr val="tx1"/>
                        </a:solidFill>
                        <a:latin typeface="Cambria" pitchFamily="18" charset="0"/>
                      </a:endParaRPr>
                    </a:p>
                  </a:txBody>
                  <a:tcPr/>
                </a:tc>
              </a:tr>
              <a:tr h="370840">
                <a:tc>
                  <a:txBody>
                    <a:bodyPr/>
                    <a:lstStyle/>
                    <a:p>
                      <a:r>
                        <a:rPr lang="en-US" sz="2800" dirty="0" smtClean="0">
                          <a:solidFill>
                            <a:schemeClr val="tx1"/>
                          </a:solidFill>
                          <a:latin typeface="Cambria" pitchFamily="18" charset="0"/>
                        </a:rPr>
                        <a:t>Other</a:t>
                      </a:r>
                      <a:endParaRPr lang="en-US" sz="2800" dirty="0">
                        <a:solidFill>
                          <a:schemeClr val="tx1"/>
                        </a:solidFill>
                        <a:latin typeface="Cambria" pitchFamily="18" charset="0"/>
                      </a:endParaRPr>
                    </a:p>
                  </a:txBody>
                  <a:tcPr/>
                </a:tc>
                <a:tc>
                  <a:txBody>
                    <a:bodyPr/>
                    <a:lstStyle/>
                    <a:p>
                      <a:pPr algn="r"/>
                      <a:r>
                        <a:rPr lang="en-US" sz="2800" dirty="0" smtClean="0">
                          <a:solidFill>
                            <a:schemeClr val="tx1"/>
                          </a:solidFill>
                          <a:latin typeface="Cambria" pitchFamily="18" charset="0"/>
                        </a:rPr>
                        <a:t>55,493</a:t>
                      </a:r>
                      <a:endParaRPr lang="en-US" sz="2800" dirty="0">
                        <a:solidFill>
                          <a:schemeClr val="tx1"/>
                        </a:solidFill>
                        <a:latin typeface="Cambria" pitchFamily="18" charset="0"/>
                      </a:endParaRPr>
                    </a:p>
                  </a:txBody>
                  <a:tcPr>
                    <a:lnB w="12700" cap="flat" cmpd="sng" algn="ctr">
                      <a:solidFill>
                        <a:schemeClr val="tx1"/>
                      </a:solidFill>
                      <a:prstDash val="solid"/>
                      <a:round/>
                      <a:headEnd type="none" w="med" len="med"/>
                      <a:tailEnd type="none" w="med" len="med"/>
                    </a:lnB>
                  </a:tcPr>
                </a:tc>
              </a:tr>
              <a:tr h="370840">
                <a:tc>
                  <a:txBody>
                    <a:bodyPr/>
                    <a:lstStyle/>
                    <a:p>
                      <a:pPr algn="r"/>
                      <a:r>
                        <a:rPr lang="en-US" sz="2800" b="1" dirty="0" smtClean="0">
                          <a:solidFill>
                            <a:schemeClr val="tx1"/>
                          </a:solidFill>
                          <a:latin typeface="Cambria" pitchFamily="18" charset="0"/>
                        </a:rPr>
                        <a:t>TOTAL</a:t>
                      </a:r>
                      <a:endParaRPr lang="en-US" sz="2800" b="1" dirty="0">
                        <a:solidFill>
                          <a:schemeClr val="tx1"/>
                        </a:solidFill>
                        <a:latin typeface="Cambria" pitchFamily="18" charset="0"/>
                      </a:endParaRPr>
                    </a:p>
                  </a:txBody>
                  <a:tcPr/>
                </a:tc>
                <a:tc>
                  <a:txBody>
                    <a:bodyPr/>
                    <a:lstStyle/>
                    <a:p>
                      <a:pPr algn="r"/>
                      <a:r>
                        <a:rPr lang="en-US" sz="2800" dirty="0" smtClean="0">
                          <a:solidFill>
                            <a:schemeClr val="tx1"/>
                          </a:solidFill>
                          <a:latin typeface="Cambria" pitchFamily="18" charset="0"/>
                        </a:rPr>
                        <a:t>($985,202)</a:t>
                      </a:r>
                      <a:endParaRPr lang="en-US" sz="2800" dirty="0">
                        <a:solidFill>
                          <a:schemeClr val="tx1"/>
                        </a:solidFill>
                        <a:latin typeface="Cambria" pitchFamily="18"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9" name="TextBox 8"/>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2014 DELIBERATIVE SESSION</a:t>
            </a:r>
            <a:endParaRPr lang="en-US" dirty="0">
              <a:solidFill>
                <a:schemeClr val="bg1"/>
              </a:solidFill>
              <a:latin typeface="Cambria" pitchFamily="18" charset="0"/>
            </a:endParaRPr>
          </a:p>
        </p:txBody>
      </p:sp>
      <p:sp>
        <p:nvSpPr>
          <p:cNvPr id="12" name="Slide Number Placeholder 11"/>
          <p:cNvSpPr>
            <a:spLocks noGrp="1"/>
          </p:cNvSpPr>
          <p:nvPr>
            <p:ph type="sldNum" sz="quarter" idx="12"/>
          </p:nvPr>
        </p:nvSpPr>
        <p:spPr/>
        <p:txBody>
          <a:bodyPr/>
          <a:lstStyle/>
          <a:p>
            <a:pPr>
              <a:defRPr/>
            </a:pPr>
            <a:fld id="{08175333-5311-4B8A-A731-903FCA80A940}" type="slidenum">
              <a:rPr lang="en-US" smtClean="0"/>
              <a:pPr>
                <a:defRPr/>
              </a:pPr>
              <a:t>26</a:t>
            </a:fld>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Autofit/>
          </a:bodyPr>
          <a:lstStyle/>
          <a:p>
            <a:pPr marL="4763" eaLnBrk="1" hangingPunct="1"/>
            <a:r>
              <a:rPr lang="en-US" sz="4800" dirty="0" smtClean="0">
                <a:solidFill>
                  <a:schemeClr val="tx1"/>
                </a:solidFill>
                <a:effectLst>
                  <a:outerShdw blurRad="38100" dist="38100" dir="2700000" algn="tl">
                    <a:srgbClr val="000000">
                      <a:alpha val="43137"/>
                    </a:srgbClr>
                  </a:outerShdw>
                </a:effectLst>
                <a:latin typeface="Cambria" pitchFamily="18" charset="0"/>
              </a:rPr>
              <a:t>Recommended vs. Default</a:t>
            </a:r>
          </a:p>
        </p:txBody>
      </p:sp>
      <p:graphicFrame>
        <p:nvGraphicFramePr>
          <p:cNvPr id="6" name="Table 5"/>
          <p:cNvGraphicFramePr>
            <a:graphicFrameLocks noGrp="1"/>
          </p:cNvGraphicFramePr>
          <p:nvPr/>
        </p:nvGraphicFramePr>
        <p:xfrm>
          <a:off x="838200" y="1905000"/>
          <a:ext cx="7391400" cy="2072640"/>
        </p:xfrm>
        <a:graphic>
          <a:graphicData uri="http://schemas.openxmlformats.org/drawingml/2006/table">
            <a:tbl>
              <a:tblPr firstRow="1" bandRow="1">
                <a:tableStyleId>{2D5ABB26-0587-4C30-8999-92F81FD0307C}</a:tableStyleId>
              </a:tblPr>
              <a:tblGrid>
                <a:gridCol w="4359031"/>
                <a:gridCol w="3032369"/>
              </a:tblGrid>
              <a:tr h="370840">
                <a:tc>
                  <a:txBody>
                    <a:bodyPr/>
                    <a:lstStyle/>
                    <a:p>
                      <a:r>
                        <a:rPr lang="en-US" sz="2800" dirty="0" smtClean="0">
                          <a:solidFill>
                            <a:schemeClr val="tx1"/>
                          </a:solidFill>
                          <a:latin typeface="Cambria" pitchFamily="18" charset="0"/>
                        </a:rPr>
                        <a:t>Recommended Budget</a:t>
                      </a:r>
                      <a:endParaRPr lang="en-US" sz="2800" dirty="0">
                        <a:solidFill>
                          <a:schemeClr val="tx1"/>
                        </a:solidFill>
                        <a:latin typeface="Cambria" pitchFamily="18" charset="0"/>
                      </a:endParaRPr>
                    </a:p>
                  </a:txBody>
                  <a:tcPr/>
                </a:tc>
                <a:tc>
                  <a:txBody>
                    <a:bodyPr/>
                    <a:lstStyle/>
                    <a:p>
                      <a:pPr algn="r"/>
                      <a:r>
                        <a:rPr lang="en-US" sz="2800" dirty="0" smtClean="0">
                          <a:solidFill>
                            <a:schemeClr val="tx1"/>
                          </a:solidFill>
                          <a:latin typeface="Cambria" pitchFamily="18" charset="0"/>
                        </a:rPr>
                        <a:t>$66,452,054</a:t>
                      </a:r>
                      <a:endParaRPr lang="en-US" sz="2800" dirty="0">
                        <a:solidFill>
                          <a:schemeClr val="tx1"/>
                        </a:solidFill>
                        <a:latin typeface="Cambria" pitchFamily="18" charset="0"/>
                      </a:endParaRPr>
                    </a:p>
                  </a:txBody>
                  <a:tcPr/>
                </a:tc>
              </a:tr>
              <a:tr h="370840">
                <a:tc>
                  <a:txBody>
                    <a:bodyPr/>
                    <a:lstStyle/>
                    <a:p>
                      <a:r>
                        <a:rPr lang="en-US" sz="2800" dirty="0" smtClean="0">
                          <a:solidFill>
                            <a:schemeClr val="tx1"/>
                          </a:solidFill>
                          <a:latin typeface="Cambria" pitchFamily="18" charset="0"/>
                        </a:rPr>
                        <a:t>Default Budget</a:t>
                      </a:r>
                      <a:endParaRPr lang="en-US" sz="2800" dirty="0">
                        <a:solidFill>
                          <a:schemeClr val="tx1"/>
                        </a:solidFill>
                        <a:latin typeface="Cambria" pitchFamily="18" charset="0"/>
                      </a:endParaRPr>
                    </a:p>
                  </a:txBody>
                  <a:tcPr/>
                </a:tc>
                <a:tc>
                  <a:txBody>
                    <a:bodyPr/>
                    <a:lstStyle/>
                    <a:p>
                      <a:pPr algn="r"/>
                      <a:r>
                        <a:rPr lang="en-US" sz="2800" dirty="0" smtClean="0">
                          <a:solidFill>
                            <a:schemeClr val="tx1"/>
                          </a:solidFill>
                          <a:latin typeface="Cambria" pitchFamily="18" charset="0"/>
                        </a:rPr>
                        <a:t>$65,974,014</a:t>
                      </a:r>
                      <a:endParaRPr lang="en-US" sz="2800" dirty="0">
                        <a:solidFill>
                          <a:schemeClr val="tx1"/>
                        </a:solidFill>
                        <a:latin typeface="Cambria" pitchFamily="18" charset="0"/>
                      </a:endParaRPr>
                    </a:p>
                  </a:txBody>
                  <a:tcPr/>
                </a:tc>
              </a:tr>
              <a:tr h="370840">
                <a:tc>
                  <a:txBody>
                    <a:bodyPr/>
                    <a:lstStyle/>
                    <a:p>
                      <a:r>
                        <a:rPr lang="en-US" sz="2800" dirty="0" smtClean="0">
                          <a:solidFill>
                            <a:schemeClr val="tx1"/>
                          </a:solidFill>
                          <a:latin typeface="Cambria" pitchFamily="18" charset="0"/>
                        </a:rPr>
                        <a:t>Difference</a:t>
                      </a:r>
                      <a:endParaRPr lang="en-US" sz="2800" dirty="0">
                        <a:solidFill>
                          <a:schemeClr val="tx1"/>
                        </a:solidFill>
                        <a:latin typeface="Cambria" pitchFamily="18" charset="0"/>
                      </a:endParaRPr>
                    </a:p>
                  </a:txBody>
                  <a:tcPr/>
                </a:tc>
                <a:tc>
                  <a:txBody>
                    <a:bodyPr/>
                    <a:lstStyle/>
                    <a:p>
                      <a:pPr algn="r"/>
                      <a:r>
                        <a:rPr lang="en-US" sz="2800" dirty="0" smtClean="0">
                          <a:solidFill>
                            <a:schemeClr val="tx1"/>
                          </a:solidFill>
                          <a:latin typeface="Cambria" pitchFamily="18" charset="0"/>
                        </a:rPr>
                        <a:t>$478,040</a:t>
                      </a:r>
                      <a:endParaRPr lang="en-US" sz="2800" dirty="0">
                        <a:solidFill>
                          <a:schemeClr val="tx1"/>
                        </a:solidFill>
                        <a:latin typeface="Cambria" pitchFamily="18" charset="0"/>
                      </a:endParaRPr>
                    </a:p>
                  </a:txBody>
                  <a:tcPr>
                    <a:lnB>
                      <a:noFill/>
                    </a:lnB>
                  </a:tcPr>
                </a:tc>
              </a:tr>
              <a:tr h="370840">
                <a:tc>
                  <a:txBody>
                    <a:bodyPr/>
                    <a:lstStyle/>
                    <a:p>
                      <a:r>
                        <a:rPr lang="en-US" sz="2800" dirty="0" smtClean="0">
                          <a:solidFill>
                            <a:schemeClr val="tx1"/>
                          </a:solidFill>
                          <a:latin typeface="Cambria" pitchFamily="18" charset="0"/>
                        </a:rPr>
                        <a:t>Percentage</a:t>
                      </a:r>
                      <a:endParaRPr lang="en-US" sz="2800" dirty="0">
                        <a:solidFill>
                          <a:schemeClr val="tx1"/>
                        </a:solidFill>
                        <a:latin typeface="Cambria" pitchFamily="18" charset="0"/>
                      </a:endParaRPr>
                    </a:p>
                  </a:txBody>
                  <a:tcPr>
                    <a:lnR>
                      <a:noFill/>
                    </a:lnR>
                  </a:tcPr>
                </a:tc>
                <a:tc>
                  <a:txBody>
                    <a:bodyPr/>
                    <a:lstStyle/>
                    <a:p>
                      <a:pPr algn="r"/>
                      <a:r>
                        <a:rPr lang="en-US" sz="2800" dirty="0" smtClean="0">
                          <a:solidFill>
                            <a:schemeClr val="tx1"/>
                          </a:solidFill>
                          <a:latin typeface="Cambria" pitchFamily="18" charset="0"/>
                        </a:rPr>
                        <a:t>0.72</a:t>
                      </a:r>
                      <a:endParaRPr lang="en-US" sz="2800" dirty="0">
                        <a:solidFill>
                          <a:schemeClr val="tx1"/>
                        </a:solidFill>
                        <a:latin typeface="Cambria" pitchFamily="18" charset="0"/>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TextBox 9"/>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2014 DELIBERATIVE SESSION</a:t>
            </a:r>
            <a:endParaRPr lang="en-US" dirty="0">
              <a:solidFill>
                <a:schemeClr val="bg1"/>
              </a:solidFill>
              <a:latin typeface="Cambria" pitchFamily="18" charset="0"/>
            </a:endParaRPr>
          </a:p>
        </p:txBody>
      </p:sp>
      <p:sp>
        <p:nvSpPr>
          <p:cNvPr id="13" name="Slide Number Placeholder 12"/>
          <p:cNvSpPr>
            <a:spLocks noGrp="1"/>
          </p:cNvSpPr>
          <p:nvPr>
            <p:ph type="sldNum" sz="quarter" idx="12"/>
          </p:nvPr>
        </p:nvSpPr>
        <p:spPr/>
        <p:txBody>
          <a:bodyPr/>
          <a:lstStyle/>
          <a:p>
            <a:pPr>
              <a:defRPr/>
            </a:pPr>
            <a:fld id="{08175333-5311-4B8A-A731-903FCA80A940}" type="slidenum">
              <a:rPr lang="en-US" smtClean="0"/>
              <a:pPr>
                <a:defRPr/>
              </a:pPr>
              <a:t>27</a:t>
            </a:fld>
            <a:endParaRPr lang="en-US" dirty="0"/>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4495800"/>
          <a:ext cx="8534399" cy="1759204"/>
        </p:xfrm>
        <a:graphic>
          <a:graphicData uri="http://schemas.openxmlformats.org/drawingml/2006/table">
            <a:tbl>
              <a:tblPr/>
              <a:tblGrid>
                <a:gridCol w="813155"/>
                <a:gridCol w="2573748"/>
                <a:gridCol w="1174972"/>
                <a:gridCol w="1174972"/>
                <a:gridCol w="1230923"/>
                <a:gridCol w="1566629"/>
              </a:tblGrid>
              <a:tr h="285750">
                <a:tc>
                  <a:txBody>
                    <a:bodyPr/>
                    <a:lstStyle/>
                    <a:p>
                      <a:pPr marL="0" marR="0">
                        <a:lnSpc>
                          <a:spcPct val="115000"/>
                        </a:lnSpc>
                        <a:spcBef>
                          <a:spcPts val="0"/>
                        </a:spcBef>
                        <a:spcAft>
                          <a:spcPts val="0"/>
                        </a:spcAft>
                      </a:pPr>
                      <a:r>
                        <a:rPr lang="en-US" sz="1200" b="1" dirty="0">
                          <a:solidFill>
                            <a:schemeClr val="tx1"/>
                          </a:solidFill>
                          <a:latin typeface="+mn-lt"/>
                          <a:ea typeface="Times New Roman"/>
                          <a:cs typeface="Times New Roman"/>
                        </a:rPr>
                        <a:t> </a:t>
                      </a:r>
                      <a:endParaRPr lang="en-US" sz="1200" dirty="0">
                        <a:solidFill>
                          <a:schemeClr val="tx1"/>
                        </a:solidFill>
                        <a:latin typeface="+mn-lt"/>
                        <a:ea typeface="Calibri"/>
                        <a:cs typeface="Times New Roman"/>
                      </a:endParaRPr>
                    </a:p>
                  </a:txBody>
                  <a:tcPr marL="47958" marR="47958"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marL="0" marR="0" algn="r">
                        <a:lnSpc>
                          <a:spcPct val="115000"/>
                        </a:lnSpc>
                        <a:spcBef>
                          <a:spcPts val="0"/>
                        </a:spcBef>
                        <a:spcAft>
                          <a:spcPts val="0"/>
                        </a:spcAft>
                      </a:pPr>
                      <a:r>
                        <a:rPr lang="en-US" sz="1200" b="1" dirty="0">
                          <a:solidFill>
                            <a:schemeClr val="tx1"/>
                          </a:solidFill>
                          <a:latin typeface="+mn-lt"/>
                          <a:ea typeface="Times New Roman"/>
                          <a:cs typeface="Times New Roman"/>
                        </a:rPr>
                        <a:t> </a:t>
                      </a:r>
                      <a:endParaRPr lang="en-US" sz="1200" dirty="0">
                        <a:solidFill>
                          <a:schemeClr val="tx1"/>
                        </a:solidFill>
                        <a:latin typeface="+mn-lt"/>
                        <a:ea typeface="Calibri"/>
                        <a:cs typeface="Times New Roman"/>
                      </a:endParaRPr>
                    </a:p>
                  </a:txBody>
                  <a:tcPr marL="47958" marR="47958" marT="0"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marL="0" marR="0" algn="ctr">
                        <a:lnSpc>
                          <a:spcPct val="115000"/>
                        </a:lnSpc>
                        <a:spcBef>
                          <a:spcPts val="0"/>
                        </a:spcBef>
                        <a:spcAft>
                          <a:spcPts val="0"/>
                        </a:spcAft>
                      </a:pPr>
                      <a:r>
                        <a:rPr lang="en-US" sz="1200" b="1" dirty="0">
                          <a:solidFill>
                            <a:srgbClr val="FF0000"/>
                          </a:solidFill>
                          <a:effectLst/>
                          <a:latin typeface="+mn-lt"/>
                          <a:ea typeface="Times New Roman"/>
                          <a:cs typeface="Times New Roman"/>
                        </a:rPr>
                        <a:t>Prior Year </a:t>
                      </a:r>
                      <a:endParaRPr lang="en-US" sz="1200" dirty="0">
                        <a:solidFill>
                          <a:srgbClr val="FF0000"/>
                        </a:solidFill>
                        <a:effectLst/>
                        <a:latin typeface="+mn-lt"/>
                        <a:ea typeface="Calibri"/>
                        <a:cs typeface="Times New Roman"/>
                      </a:endParaRPr>
                    </a:p>
                  </a:txBody>
                  <a:tcPr marL="47958" marR="47958" marT="0"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rowSpan="3">
                  <a:txBody>
                    <a:bodyPr/>
                    <a:lstStyle/>
                    <a:p>
                      <a:pPr marL="0" marR="0" algn="ctr">
                        <a:lnSpc>
                          <a:spcPct val="115000"/>
                        </a:lnSpc>
                        <a:spcBef>
                          <a:spcPts val="0"/>
                        </a:spcBef>
                        <a:spcAft>
                          <a:spcPts val="0"/>
                        </a:spcAft>
                      </a:pPr>
                      <a:r>
                        <a:rPr lang="en-US" sz="1200" b="1" dirty="0">
                          <a:solidFill>
                            <a:srgbClr val="00B050"/>
                          </a:solidFill>
                          <a:effectLst/>
                          <a:latin typeface="+mn-lt"/>
                          <a:ea typeface="Times New Roman"/>
                          <a:cs typeface="Times New Roman"/>
                        </a:rPr>
                        <a:t>Reductions &amp; Increases</a:t>
                      </a:r>
                      <a:endParaRPr lang="en-US" sz="1200" dirty="0">
                        <a:solidFill>
                          <a:srgbClr val="00B050"/>
                        </a:solidFill>
                        <a:effectLst/>
                        <a:latin typeface="+mn-lt"/>
                        <a:ea typeface="Calibri"/>
                        <a:cs typeface="Times New Roman"/>
                      </a:endParaRPr>
                    </a:p>
                  </a:txBody>
                  <a:tcPr marL="47958" marR="47958" marT="0" marB="0" anchor="ctr">
                    <a:lnL>
                      <a:noFill/>
                    </a:lnL>
                    <a:lnR>
                      <a:noFill/>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solidFill>
                            <a:srgbClr val="0070C0"/>
                          </a:solidFill>
                          <a:effectLst/>
                          <a:latin typeface="+mn-lt"/>
                          <a:ea typeface="Times New Roman"/>
                          <a:cs typeface="Times New Roman"/>
                        </a:rPr>
                        <a:t>Minus</a:t>
                      </a:r>
                      <a:endParaRPr lang="en-US" sz="1200" dirty="0">
                        <a:solidFill>
                          <a:srgbClr val="0070C0"/>
                        </a:solidFill>
                        <a:effectLst/>
                        <a:latin typeface="+mn-lt"/>
                        <a:ea typeface="Calibri"/>
                        <a:cs typeface="Times New Roman"/>
                      </a:endParaRPr>
                    </a:p>
                  </a:txBody>
                  <a:tcPr marL="47958" marR="47958" marT="0"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marL="0" marR="0" algn="ctr">
                        <a:lnSpc>
                          <a:spcPct val="115000"/>
                        </a:lnSpc>
                        <a:spcBef>
                          <a:spcPts val="0"/>
                        </a:spcBef>
                        <a:spcAft>
                          <a:spcPts val="0"/>
                        </a:spcAft>
                      </a:pPr>
                      <a:r>
                        <a:rPr lang="en-US" sz="1200" b="1" dirty="0">
                          <a:solidFill>
                            <a:schemeClr val="tx1"/>
                          </a:solidFill>
                          <a:latin typeface="+mn-lt"/>
                          <a:ea typeface="Times New Roman"/>
                          <a:cs typeface="Times New Roman"/>
                        </a:rPr>
                        <a:t> </a:t>
                      </a:r>
                      <a:endParaRPr lang="en-US" sz="1200" dirty="0">
                        <a:solidFill>
                          <a:schemeClr val="tx1"/>
                        </a:solidFill>
                        <a:latin typeface="+mn-lt"/>
                        <a:ea typeface="Calibri"/>
                        <a:cs typeface="Times New Roman"/>
                      </a:endParaRPr>
                    </a:p>
                  </a:txBody>
                  <a:tcPr marL="47958" marR="47958"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r>
              <a:tr h="190500">
                <a:tc>
                  <a:txBody>
                    <a:bodyPr/>
                    <a:lstStyle/>
                    <a:p>
                      <a:pPr marL="0" marR="0">
                        <a:lnSpc>
                          <a:spcPct val="115000"/>
                        </a:lnSpc>
                        <a:spcBef>
                          <a:spcPts val="0"/>
                        </a:spcBef>
                        <a:spcAft>
                          <a:spcPts val="0"/>
                        </a:spcAft>
                      </a:pPr>
                      <a:r>
                        <a:rPr lang="en-US" sz="1200" i="1" dirty="0">
                          <a:solidFill>
                            <a:schemeClr val="tx1"/>
                          </a:solidFill>
                          <a:latin typeface="+mn-lt"/>
                          <a:ea typeface="Times New Roman"/>
                          <a:cs typeface="Times New Roman"/>
                        </a:rPr>
                        <a:t> </a:t>
                      </a:r>
                      <a:endParaRPr lang="en-US" sz="1200" dirty="0">
                        <a:solidFill>
                          <a:schemeClr val="tx1"/>
                        </a:solidFill>
                        <a:latin typeface="+mn-lt"/>
                        <a:ea typeface="Calibri"/>
                        <a:cs typeface="Times New Roman"/>
                      </a:endParaRPr>
                    </a:p>
                  </a:txBody>
                  <a:tcPr marL="47958" marR="47958"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200" b="1" dirty="0">
                          <a:solidFill>
                            <a:schemeClr val="tx1"/>
                          </a:solidFill>
                          <a:latin typeface="+mn-lt"/>
                          <a:ea typeface="Times New Roman"/>
                          <a:cs typeface="Times New Roman"/>
                        </a:rPr>
                        <a:t>PURPOSE OF APPROPRIATIONS</a:t>
                      </a:r>
                      <a:endParaRPr lang="en-US" sz="1200" dirty="0">
                        <a:solidFill>
                          <a:schemeClr val="tx1"/>
                        </a:solidFill>
                        <a:latin typeface="+mn-lt"/>
                        <a:ea typeface="Calibri"/>
                        <a:cs typeface="Times New Roman"/>
                      </a:endParaRPr>
                    </a:p>
                  </a:txBody>
                  <a:tcPr marL="47958" marR="47958" marT="0" marB="0" anchor="b">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200" b="1" dirty="0">
                          <a:solidFill>
                            <a:srgbClr val="FF0000"/>
                          </a:solidFill>
                          <a:effectLst/>
                          <a:latin typeface="+mn-lt"/>
                          <a:ea typeface="Times New Roman"/>
                          <a:cs typeface="Times New Roman"/>
                        </a:rPr>
                        <a:t>Adopted</a:t>
                      </a:r>
                      <a:endParaRPr lang="en-US" sz="1200" dirty="0">
                        <a:solidFill>
                          <a:srgbClr val="FF0000"/>
                        </a:solidFill>
                        <a:effectLst/>
                        <a:latin typeface="+mn-lt"/>
                        <a:ea typeface="Calibri"/>
                        <a:cs typeface="Times New Roman"/>
                      </a:endParaRPr>
                    </a:p>
                  </a:txBody>
                  <a:tcPr marL="47958" marR="47958" marT="0" marB="0" anchor="b">
                    <a:lnL>
                      <a:noFill/>
                    </a:lnL>
                    <a:lnR>
                      <a:noFill/>
                    </a:lnR>
                    <a:lnT>
                      <a:noFill/>
                    </a:lnT>
                    <a:lnB>
                      <a:noFill/>
                    </a:lnB>
                    <a:solidFill>
                      <a:schemeClr val="bg1"/>
                    </a:solidFill>
                  </a:tcPr>
                </a:tc>
                <a:tc vMerge="1">
                  <a:txBody>
                    <a:bodyPr/>
                    <a:lstStyle/>
                    <a:p>
                      <a:endParaRPr lang="en-US"/>
                    </a:p>
                  </a:txBody>
                  <a:tcPr/>
                </a:tc>
                <a:tc>
                  <a:txBody>
                    <a:bodyPr/>
                    <a:lstStyle/>
                    <a:p>
                      <a:pPr marL="0" marR="0" algn="ctr">
                        <a:lnSpc>
                          <a:spcPct val="115000"/>
                        </a:lnSpc>
                        <a:spcBef>
                          <a:spcPts val="0"/>
                        </a:spcBef>
                        <a:spcAft>
                          <a:spcPts val="0"/>
                        </a:spcAft>
                      </a:pPr>
                      <a:r>
                        <a:rPr lang="en-US" sz="1200" b="1" dirty="0">
                          <a:solidFill>
                            <a:srgbClr val="0070C0"/>
                          </a:solidFill>
                          <a:effectLst/>
                          <a:latin typeface="+mn-lt"/>
                          <a:ea typeface="Times New Roman"/>
                          <a:cs typeface="Times New Roman"/>
                        </a:rPr>
                        <a:t>1-Time</a:t>
                      </a:r>
                      <a:endParaRPr lang="en-US" sz="1200" dirty="0">
                        <a:solidFill>
                          <a:srgbClr val="0070C0"/>
                        </a:solidFill>
                        <a:effectLst/>
                        <a:latin typeface="+mn-lt"/>
                        <a:ea typeface="Calibri"/>
                        <a:cs typeface="Times New Roman"/>
                      </a:endParaRPr>
                    </a:p>
                  </a:txBody>
                  <a:tcPr marL="47958" marR="47958" marT="0" marB="0" anchor="b">
                    <a:lnL>
                      <a:noFill/>
                    </a:lnL>
                    <a:lnR>
                      <a:noFill/>
                    </a:lnR>
                    <a:lnT>
                      <a:noFill/>
                    </a:lnT>
                    <a:lnB>
                      <a:noFill/>
                    </a:lnB>
                    <a:solidFill>
                      <a:schemeClr val="bg1"/>
                    </a:solidFill>
                  </a:tcPr>
                </a:tc>
                <a:tc>
                  <a:txBody>
                    <a:bodyPr/>
                    <a:lstStyle/>
                    <a:p>
                      <a:pPr marL="0" marR="0" algn="r">
                        <a:lnSpc>
                          <a:spcPct val="115000"/>
                        </a:lnSpc>
                        <a:spcBef>
                          <a:spcPts val="0"/>
                        </a:spcBef>
                        <a:spcAft>
                          <a:spcPts val="0"/>
                        </a:spcAft>
                      </a:pPr>
                      <a:r>
                        <a:rPr lang="en-US" sz="1200" b="1" dirty="0">
                          <a:solidFill>
                            <a:schemeClr val="tx1"/>
                          </a:solidFill>
                          <a:latin typeface="+mn-lt"/>
                          <a:ea typeface="Times New Roman"/>
                          <a:cs typeface="Times New Roman"/>
                        </a:rPr>
                        <a:t>DEFAULT BUDGET</a:t>
                      </a:r>
                      <a:endParaRPr lang="en-US" sz="1200" dirty="0">
                        <a:solidFill>
                          <a:schemeClr val="tx1"/>
                        </a:solidFill>
                        <a:latin typeface="+mn-lt"/>
                        <a:ea typeface="Calibri"/>
                        <a:cs typeface="Times New Roman"/>
                      </a:endParaRPr>
                    </a:p>
                  </a:txBody>
                  <a:tcPr marL="47958" marR="47958"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81000">
                <a:tc>
                  <a:txBody>
                    <a:bodyPr/>
                    <a:lstStyle/>
                    <a:p>
                      <a:pPr marL="0" marR="0" algn="ctr">
                        <a:lnSpc>
                          <a:spcPct val="115000"/>
                        </a:lnSpc>
                        <a:spcBef>
                          <a:spcPts val="0"/>
                        </a:spcBef>
                        <a:spcAft>
                          <a:spcPts val="0"/>
                        </a:spcAft>
                      </a:pPr>
                      <a:r>
                        <a:rPr lang="en-US" sz="1200" b="1">
                          <a:solidFill>
                            <a:schemeClr val="tx1"/>
                          </a:solidFill>
                          <a:latin typeface="+mn-lt"/>
                          <a:ea typeface="Times New Roman"/>
                          <a:cs typeface="Times New Roman"/>
                        </a:rPr>
                        <a:t>Acct.#</a:t>
                      </a:r>
                      <a:endParaRPr lang="en-US" sz="1200">
                        <a:solidFill>
                          <a:schemeClr val="tx1"/>
                        </a:solidFill>
                        <a:latin typeface="+mn-lt"/>
                        <a:ea typeface="Calibri"/>
                        <a:cs typeface="Times New Roman"/>
                      </a:endParaRPr>
                    </a:p>
                  </a:txBody>
                  <a:tcPr marL="47958" marR="47958" marT="0" marB="0" anchor="b">
                    <a:lnL w="12700" cap="flat" cmpd="sng" algn="ctr">
                      <a:solidFill>
                        <a:schemeClr val="tx1"/>
                      </a:solidFill>
                      <a:prstDash val="solid"/>
                      <a:round/>
                      <a:headEnd type="none" w="med" len="med"/>
                      <a:tailEnd type="none" w="med" len="med"/>
                    </a:lnL>
                    <a:lnR>
                      <a:noFill/>
                    </a:lnR>
                    <a:lnT>
                      <a:noFill/>
                    </a:lnT>
                    <a:lnB w="28575"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solidFill>
                            <a:schemeClr val="tx1"/>
                          </a:solidFill>
                          <a:latin typeface="+mn-lt"/>
                          <a:ea typeface="Times New Roman"/>
                          <a:cs typeface="Times New Roman"/>
                        </a:rPr>
                        <a:t>(RSA 32:3,V)</a:t>
                      </a:r>
                      <a:endParaRPr lang="en-US" sz="1200" dirty="0">
                        <a:solidFill>
                          <a:schemeClr val="tx1"/>
                        </a:solidFill>
                        <a:latin typeface="+mn-lt"/>
                        <a:ea typeface="Calibri"/>
                        <a:cs typeface="Times New Roman"/>
                      </a:endParaRPr>
                    </a:p>
                  </a:txBody>
                  <a:tcPr marL="47958" marR="47958" marT="0" marB="0" anchor="b">
                    <a:lnL>
                      <a:noFill/>
                    </a:lnL>
                    <a:lnR>
                      <a:noFill/>
                    </a:lnR>
                    <a:lnT>
                      <a:noFill/>
                    </a:lnT>
                    <a:lnB w="28575"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solidFill>
                            <a:srgbClr val="FF0000"/>
                          </a:solidFill>
                          <a:effectLst/>
                          <a:latin typeface="+mn-lt"/>
                          <a:ea typeface="Times New Roman"/>
                          <a:cs typeface="Times New Roman"/>
                        </a:rPr>
                        <a:t>Operating Budget</a:t>
                      </a:r>
                      <a:endParaRPr lang="en-US" sz="1200" dirty="0">
                        <a:solidFill>
                          <a:srgbClr val="FF0000"/>
                        </a:solidFill>
                        <a:effectLst/>
                        <a:latin typeface="+mn-lt"/>
                        <a:ea typeface="Calibri"/>
                        <a:cs typeface="Times New Roman"/>
                      </a:endParaRPr>
                    </a:p>
                  </a:txBody>
                  <a:tcPr marL="47958" marR="47958" marT="0" marB="0" anchor="b">
                    <a:lnL>
                      <a:noFill/>
                    </a:lnL>
                    <a:lnR>
                      <a:noFill/>
                    </a:lnR>
                    <a:lnT>
                      <a:noFill/>
                    </a:lnT>
                    <a:lnB w="28575" cap="flat" cmpd="dbl" algn="ctr">
                      <a:solidFill>
                        <a:srgbClr val="000000"/>
                      </a:solidFill>
                      <a:prstDash val="solid"/>
                      <a:round/>
                      <a:headEnd type="none" w="med" len="med"/>
                      <a:tailEnd type="none" w="med" len="med"/>
                    </a:lnB>
                    <a:solidFill>
                      <a:schemeClr val="bg1"/>
                    </a:solidFill>
                  </a:tcPr>
                </a:tc>
                <a:tc vMerge="1">
                  <a:txBody>
                    <a:bodyPr/>
                    <a:lstStyle/>
                    <a:p>
                      <a:endParaRPr lang="en-US"/>
                    </a:p>
                  </a:txBody>
                  <a:tcPr/>
                </a:tc>
                <a:tc>
                  <a:txBody>
                    <a:bodyPr/>
                    <a:lstStyle/>
                    <a:p>
                      <a:pPr marL="0" marR="0" algn="ctr">
                        <a:lnSpc>
                          <a:spcPct val="115000"/>
                        </a:lnSpc>
                        <a:spcBef>
                          <a:spcPts val="0"/>
                        </a:spcBef>
                        <a:spcAft>
                          <a:spcPts val="0"/>
                        </a:spcAft>
                      </a:pPr>
                      <a:r>
                        <a:rPr lang="en-US" sz="1200" b="1" dirty="0">
                          <a:solidFill>
                            <a:srgbClr val="0070C0"/>
                          </a:solidFill>
                          <a:effectLst/>
                          <a:latin typeface="+mn-lt"/>
                          <a:ea typeface="Times New Roman"/>
                          <a:cs typeface="Times New Roman"/>
                        </a:rPr>
                        <a:t>Appropriations</a:t>
                      </a:r>
                      <a:endParaRPr lang="en-US" sz="1200" dirty="0">
                        <a:solidFill>
                          <a:srgbClr val="0070C0"/>
                        </a:solidFill>
                        <a:effectLst/>
                        <a:latin typeface="+mn-lt"/>
                        <a:ea typeface="Calibri"/>
                        <a:cs typeface="Times New Roman"/>
                      </a:endParaRPr>
                    </a:p>
                  </a:txBody>
                  <a:tcPr marL="47958" marR="47958" marT="0" marB="0" anchor="b">
                    <a:lnL>
                      <a:noFill/>
                    </a:lnL>
                    <a:lnR>
                      <a:noFill/>
                    </a:lnR>
                    <a:lnT>
                      <a:noFill/>
                    </a:lnT>
                    <a:lnB w="28575"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solidFill>
                            <a:schemeClr val="tx1"/>
                          </a:solidFill>
                          <a:latin typeface="+mn-lt"/>
                          <a:ea typeface="Times New Roman"/>
                          <a:cs typeface="Times New Roman"/>
                        </a:rPr>
                        <a:t> </a:t>
                      </a:r>
                      <a:endParaRPr lang="en-US" sz="1200">
                        <a:solidFill>
                          <a:schemeClr val="tx1"/>
                        </a:solidFill>
                        <a:latin typeface="+mn-lt"/>
                        <a:ea typeface="Calibri"/>
                        <a:cs typeface="Times New Roman"/>
                      </a:endParaRPr>
                    </a:p>
                  </a:txBody>
                  <a:tcPr marL="47958" marR="47958" marT="0" marB="0" anchor="b">
                    <a:lnL>
                      <a:noFill/>
                    </a:lnL>
                    <a:lnR w="12700" cap="flat" cmpd="sng" algn="ctr">
                      <a:solidFill>
                        <a:schemeClr val="tx1"/>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chemeClr val="bg1"/>
                    </a:solidFill>
                  </a:tcPr>
                </a:tc>
              </a:tr>
              <a:tr h="285750">
                <a:tc>
                  <a:txBody>
                    <a:bodyPr/>
                    <a:lstStyle/>
                    <a:p>
                      <a:pPr marL="0" marR="0">
                        <a:lnSpc>
                          <a:spcPct val="115000"/>
                        </a:lnSpc>
                        <a:spcBef>
                          <a:spcPts val="0"/>
                        </a:spcBef>
                        <a:spcAft>
                          <a:spcPts val="0"/>
                        </a:spcAft>
                      </a:pPr>
                      <a:r>
                        <a:rPr lang="en-US" sz="1200" b="1">
                          <a:solidFill>
                            <a:schemeClr val="tx1"/>
                          </a:solidFill>
                          <a:latin typeface="+mn-lt"/>
                          <a:ea typeface="Times New Roman"/>
                          <a:cs typeface="Times New Roman"/>
                        </a:rPr>
                        <a:t> </a:t>
                      </a:r>
                      <a:endParaRPr lang="en-US" sz="1200">
                        <a:solidFill>
                          <a:schemeClr val="tx1"/>
                        </a:solidFill>
                        <a:latin typeface="+mn-lt"/>
                        <a:ea typeface="Calibri"/>
                        <a:cs typeface="Times New Roman"/>
                      </a:endParaRPr>
                    </a:p>
                  </a:txBody>
                  <a:tcPr marL="47958" marR="47958" marT="0" marB="0" anchor="b">
                    <a:lnL w="12700" cap="flat" cmpd="sng" algn="ctr">
                      <a:solidFill>
                        <a:schemeClr val="tx1"/>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solidFill>
                            <a:schemeClr val="tx1"/>
                          </a:solidFill>
                          <a:latin typeface="+mn-lt"/>
                          <a:ea typeface="Times New Roman"/>
                          <a:cs typeface="Times New Roman"/>
                        </a:rPr>
                        <a:t>INSTRUCTION</a:t>
                      </a:r>
                      <a:endParaRPr lang="en-US" sz="1200" dirty="0">
                        <a:solidFill>
                          <a:schemeClr val="tx1"/>
                        </a:solidFill>
                        <a:latin typeface="+mn-lt"/>
                        <a:ea typeface="Calibri"/>
                        <a:cs typeface="Times New Roman"/>
                      </a:endParaRPr>
                    </a:p>
                  </a:txBody>
                  <a:tcPr marL="47958" marR="47958"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solidFill>
                            <a:schemeClr val="tx1"/>
                          </a:solidFill>
                          <a:latin typeface="+mn-lt"/>
                          <a:ea typeface="Times New Roman"/>
                          <a:cs typeface="Times New Roman"/>
                        </a:rPr>
                        <a:t> </a:t>
                      </a:r>
                      <a:endParaRPr lang="en-US" sz="1200" dirty="0">
                        <a:solidFill>
                          <a:schemeClr val="tx1"/>
                        </a:solidFill>
                        <a:latin typeface="+mn-lt"/>
                        <a:ea typeface="Calibri"/>
                        <a:cs typeface="Times New Roman"/>
                      </a:endParaRPr>
                    </a:p>
                  </a:txBody>
                  <a:tcPr marL="47958" marR="47958"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solidFill>
                            <a:schemeClr val="tx1"/>
                          </a:solidFill>
                          <a:latin typeface="+mn-lt"/>
                          <a:ea typeface="Times New Roman"/>
                          <a:cs typeface="Times New Roman"/>
                        </a:rPr>
                        <a:t> </a:t>
                      </a:r>
                      <a:endParaRPr lang="en-US" sz="1200" dirty="0">
                        <a:solidFill>
                          <a:schemeClr val="tx1"/>
                        </a:solidFill>
                        <a:latin typeface="+mn-lt"/>
                        <a:ea typeface="Calibri"/>
                        <a:cs typeface="Times New Roman"/>
                      </a:endParaRPr>
                    </a:p>
                  </a:txBody>
                  <a:tcPr marL="47958" marR="47958"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solidFill>
                            <a:schemeClr val="tx1"/>
                          </a:solidFill>
                          <a:latin typeface="+mn-lt"/>
                          <a:ea typeface="Times New Roman"/>
                          <a:cs typeface="Times New Roman"/>
                        </a:rPr>
                        <a:t> </a:t>
                      </a:r>
                      <a:endParaRPr lang="en-US" sz="1200">
                        <a:solidFill>
                          <a:schemeClr val="tx1"/>
                        </a:solidFill>
                        <a:latin typeface="+mn-lt"/>
                        <a:ea typeface="Calibri"/>
                        <a:cs typeface="Times New Roman"/>
                      </a:endParaRPr>
                    </a:p>
                  </a:txBody>
                  <a:tcPr marL="47958" marR="47958"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solidFill>
                            <a:schemeClr val="tx1"/>
                          </a:solidFill>
                          <a:latin typeface="+mn-lt"/>
                          <a:ea typeface="Times New Roman"/>
                          <a:cs typeface="Times New Roman"/>
                        </a:rPr>
                        <a:t> </a:t>
                      </a:r>
                      <a:endParaRPr lang="en-US" sz="1200">
                        <a:solidFill>
                          <a:schemeClr val="tx1"/>
                        </a:solidFill>
                        <a:latin typeface="+mn-lt"/>
                        <a:ea typeface="Calibri"/>
                        <a:cs typeface="Times New Roman"/>
                      </a:endParaRPr>
                    </a:p>
                  </a:txBody>
                  <a:tcPr marL="47958" marR="47958" marT="0" marB="0" anchor="b">
                    <a:lnL>
                      <a:noFill/>
                    </a:lnL>
                    <a:lnR w="12700" cap="flat" cmpd="sng" algn="ctr">
                      <a:solidFill>
                        <a:schemeClr val="tx1"/>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1000">
                <a:tc>
                  <a:txBody>
                    <a:bodyPr/>
                    <a:lstStyle/>
                    <a:p>
                      <a:pPr marL="0" marR="0" algn="ctr">
                        <a:lnSpc>
                          <a:spcPct val="115000"/>
                        </a:lnSpc>
                        <a:spcBef>
                          <a:spcPts val="0"/>
                        </a:spcBef>
                        <a:spcAft>
                          <a:spcPts val="0"/>
                        </a:spcAft>
                      </a:pPr>
                      <a:r>
                        <a:rPr lang="en-US" sz="900" b="1" dirty="0">
                          <a:solidFill>
                            <a:schemeClr val="tx1"/>
                          </a:solidFill>
                          <a:latin typeface="+mn-lt"/>
                          <a:ea typeface="Times New Roman"/>
                          <a:cs typeface="Times New Roman"/>
                        </a:rPr>
                        <a:t>1100-1199</a:t>
                      </a:r>
                      <a:endParaRPr lang="en-US" sz="900" b="1" dirty="0">
                        <a:solidFill>
                          <a:schemeClr val="tx1"/>
                        </a:solidFill>
                        <a:latin typeface="+mn-lt"/>
                        <a:ea typeface="Calibri"/>
                        <a:cs typeface="Times New Roman"/>
                      </a:endParaRPr>
                    </a:p>
                  </a:txBody>
                  <a:tcPr marL="47958" marR="4795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solidFill>
                            <a:schemeClr val="tx1"/>
                          </a:solidFill>
                          <a:latin typeface="+mn-lt"/>
                          <a:ea typeface="Times New Roman"/>
                          <a:cs typeface="Times New Roman"/>
                        </a:rPr>
                        <a:t>Regular Programs</a:t>
                      </a:r>
                      <a:endParaRPr lang="en-US" sz="1400" b="1" dirty="0">
                        <a:solidFill>
                          <a:schemeClr val="tx1"/>
                        </a:solidFill>
                        <a:latin typeface="+mn-lt"/>
                        <a:ea typeface="Calibri"/>
                        <a:cs typeface="Times New Roman"/>
                      </a:endParaRPr>
                    </a:p>
                  </a:txBody>
                  <a:tcPr marL="47958" marR="479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smtClean="0">
                          <a:solidFill>
                            <a:srgbClr val="FF0000"/>
                          </a:solidFill>
                          <a:latin typeface="+mn-lt"/>
                          <a:ea typeface="Calibri"/>
                          <a:cs typeface="Times New Roman"/>
                        </a:rPr>
                        <a:t>19,361,265</a:t>
                      </a:r>
                      <a:endParaRPr lang="en-US" sz="1400" b="1" dirty="0">
                        <a:solidFill>
                          <a:srgbClr val="FF0000"/>
                        </a:solidFill>
                        <a:latin typeface="+mn-lt"/>
                        <a:ea typeface="Calibri"/>
                        <a:cs typeface="Times New Roman"/>
                      </a:endParaRPr>
                    </a:p>
                  </a:txBody>
                  <a:tcPr marL="47958" marR="479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smtClean="0">
                          <a:solidFill>
                            <a:srgbClr val="00B050"/>
                          </a:solidFill>
                          <a:latin typeface="+mn-lt"/>
                          <a:ea typeface="Calibri"/>
                          <a:cs typeface="Times New Roman"/>
                        </a:rPr>
                        <a:t>(105,183)</a:t>
                      </a:r>
                      <a:endParaRPr lang="en-US" sz="1400" b="1" dirty="0">
                        <a:solidFill>
                          <a:srgbClr val="00B050"/>
                        </a:solidFill>
                        <a:latin typeface="+mn-lt"/>
                        <a:ea typeface="Calibri"/>
                        <a:cs typeface="Times New Roman"/>
                      </a:endParaRPr>
                    </a:p>
                  </a:txBody>
                  <a:tcPr marL="47958" marR="479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endParaRPr lang="en-US" sz="1400" b="1" dirty="0">
                        <a:solidFill>
                          <a:schemeClr val="tx1"/>
                        </a:solidFill>
                        <a:latin typeface="+mn-lt"/>
                        <a:ea typeface="Calibri"/>
                        <a:cs typeface="Times New Roman"/>
                      </a:endParaRPr>
                    </a:p>
                  </a:txBody>
                  <a:tcPr marL="47958" marR="479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400" b="1" dirty="0" smtClean="0">
                          <a:solidFill>
                            <a:schemeClr val="tx1"/>
                          </a:solidFill>
                          <a:latin typeface="+mn-lt"/>
                          <a:ea typeface="Calibri"/>
                          <a:cs typeface="Times New Roman"/>
                        </a:rPr>
                        <a:t>19,256,082</a:t>
                      </a:r>
                      <a:endParaRPr lang="en-US" sz="1400" b="1" dirty="0">
                        <a:solidFill>
                          <a:schemeClr val="tx1"/>
                        </a:solidFill>
                        <a:latin typeface="+mn-lt"/>
                        <a:ea typeface="Calibri"/>
                        <a:cs typeface="Times New Roman"/>
                      </a:endParaRPr>
                    </a:p>
                  </a:txBody>
                  <a:tcPr marL="47958" marR="47958"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25" name="Rectangle 1"/>
          <p:cNvSpPr>
            <a:spLocks noChangeArrowheads="1"/>
          </p:cNvSpPr>
          <p:nvPr/>
        </p:nvSpPr>
        <p:spPr bwMode="auto">
          <a:xfrm>
            <a:off x="304800" y="1295400"/>
            <a:ext cx="8534400" cy="3139321"/>
          </a:xfrm>
          <a:prstGeom prst="rect">
            <a:avLst/>
          </a:prstGeom>
          <a:solidFill>
            <a:schemeClr val="bg1"/>
          </a:solidFill>
          <a:ln w="57150">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mn-lt"/>
                <a:ea typeface="Times New Roman" pitchFamily="18" charset="0"/>
                <a:cs typeface="Arial" pitchFamily="34" charset="0"/>
              </a:rPr>
              <a:t>RSA 40:13, IX (b) "Default budget" as used in this subdivision means the </a:t>
            </a:r>
            <a:r>
              <a:rPr kumimoji="0" lang="en-US" sz="2000" b="1" i="0" u="none" strike="noStrike" cap="none" normalizeH="0" baseline="0" dirty="0" smtClean="0">
                <a:ln>
                  <a:noFill/>
                </a:ln>
                <a:solidFill>
                  <a:srgbClr val="FF0000"/>
                </a:solidFill>
                <a:latin typeface="+mn-lt"/>
                <a:ea typeface="Times New Roman" pitchFamily="18" charset="0"/>
                <a:cs typeface="Arial" pitchFamily="34" charset="0"/>
              </a:rPr>
              <a:t>amount of the same appropriations as contained in the operating budget authorized for the previous year, </a:t>
            </a:r>
            <a:r>
              <a:rPr kumimoji="0" lang="en-US" sz="2000" b="1" i="0" u="none" strike="noStrike" cap="none" normalizeH="0" baseline="0" dirty="0" smtClean="0">
                <a:ln>
                  <a:noFill/>
                </a:ln>
                <a:solidFill>
                  <a:srgbClr val="00B050"/>
                </a:solidFill>
                <a:latin typeface="+mn-lt"/>
                <a:ea typeface="Times New Roman" pitchFamily="18" charset="0"/>
                <a:cs typeface="Arial" pitchFamily="34" charset="0"/>
              </a:rPr>
              <a:t>reduced and increased, as the case may be, by debt service, contracts, and other obligations previously incurred or mandated by law, </a:t>
            </a:r>
            <a:r>
              <a:rPr kumimoji="0" lang="en-US" sz="2000" b="1" i="0" u="none" strike="noStrike" cap="none" normalizeH="0" baseline="0" dirty="0" smtClean="0">
                <a:ln>
                  <a:noFill/>
                </a:ln>
                <a:solidFill>
                  <a:srgbClr val="0070C0"/>
                </a:solidFill>
                <a:latin typeface="+mn-lt"/>
                <a:ea typeface="Times New Roman" pitchFamily="18" charset="0"/>
                <a:cs typeface="Arial" pitchFamily="34" charset="0"/>
              </a:rPr>
              <a:t>and reduced by one-time expenditures contained in the operating budget</a:t>
            </a:r>
            <a:r>
              <a:rPr kumimoji="0" lang="en-US" sz="2000" b="0" i="0" u="none" strike="noStrike" cap="none" normalizeH="0" baseline="0" dirty="0" smtClean="0">
                <a:ln>
                  <a:noFill/>
                </a:ln>
                <a:solidFill>
                  <a:srgbClr val="0070C0"/>
                </a:solidFill>
                <a:latin typeface="+mn-lt"/>
                <a:ea typeface="Times New Roman" pitchFamily="18" charset="0"/>
                <a:cs typeface="Arial" pitchFamily="34" charset="0"/>
              </a:rPr>
              <a:t>.  </a:t>
            </a:r>
            <a:r>
              <a:rPr kumimoji="0" lang="en-US" sz="2000" b="0" i="0" u="none" strike="noStrike" cap="none" normalizeH="0" baseline="0" dirty="0" smtClean="0">
                <a:ln>
                  <a:noFill/>
                </a:ln>
                <a:effectLst/>
                <a:latin typeface="+mn-lt"/>
                <a:ea typeface="Times New Roman" pitchFamily="18" charset="0"/>
                <a:cs typeface="Arial" pitchFamily="34" charset="0"/>
              </a:rPr>
              <a:t>For the purposes of this paragraph, one-time expenditures shall be appropriations not likely to recur in the succeeding budget, </a:t>
            </a:r>
            <a:r>
              <a:rPr kumimoji="0" lang="en-US" sz="2000" b="1" i="0" u="none" strike="noStrike" cap="none" normalizeH="0" baseline="0" dirty="0" smtClean="0">
                <a:ln>
                  <a:noFill/>
                </a:ln>
                <a:solidFill>
                  <a:srgbClr val="0070C0"/>
                </a:solidFill>
                <a:latin typeface="+mn-lt"/>
                <a:ea typeface="Times New Roman" pitchFamily="18" charset="0"/>
                <a:cs typeface="Arial" pitchFamily="34" charset="0"/>
              </a:rPr>
              <a:t>as determined by the governing body</a:t>
            </a:r>
            <a:r>
              <a:rPr kumimoji="0" lang="en-US" sz="2000" b="0" i="0" u="none" strike="noStrike" cap="none" normalizeH="0" baseline="0" dirty="0" smtClean="0">
                <a:ln>
                  <a:noFill/>
                </a:ln>
                <a:effectLst/>
                <a:latin typeface="+mn-lt"/>
                <a:ea typeface="Times New Roman" pitchFamily="18" charset="0"/>
                <a:cs typeface="Arial" pitchFamily="34" charset="0"/>
              </a:rPr>
              <a:t>, unless the provisions of RSA 40:14-b are adopted, of the local political subdivision.</a:t>
            </a:r>
            <a:endParaRPr kumimoji="0" lang="en-US" sz="2000" b="0" i="0" u="none" strike="noStrike" cap="none" normalizeH="0" baseline="0" dirty="0" smtClean="0">
              <a:ln>
                <a:noFill/>
              </a:ln>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pitchFamily="34" charset="0"/>
            </a:endParaRPr>
          </a:p>
        </p:txBody>
      </p:sp>
      <p:sp>
        <p:nvSpPr>
          <p:cNvPr id="4" name="Rectangle 3"/>
          <p:cNvSpPr/>
          <p:nvPr/>
        </p:nvSpPr>
        <p:spPr>
          <a:xfrm>
            <a:off x="228600" y="152400"/>
            <a:ext cx="8686800" cy="1077218"/>
          </a:xfrm>
          <a:prstGeom prst="rect">
            <a:avLst/>
          </a:prstGeom>
        </p:spPr>
        <p:txBody>
          <a:bodyPr wrap="square">
            <a:spAutoFit/>
          </a:bodyPr>
          <a:lstStyle/>
          <a:p>
            <a:pPr lvl="0" algn="ctr"/>
            <a:r>
              <a:rPr lang="en-US" sz="3200" b="1" dirty="0" smtClean="0">
                <a:latin typeface="Cambria"/>
                <a:ea typeface="Times New Roman" pitchFamily="18" charset="0"/>
                <a:cs typeface="Arial" pitchFamily="34" charset="0"/>
              </a:rPr>
              <a:t>DEFAULT BUDGET OF THE SCHOOL</a:t>
            </a:r>
            <a:endParaRPr lang="en-US" sz="900" b="1" dirty="0" smtClean="0">
              <a:latin typeface="Cambria"/>
            </a:endParaRPr>
          </a:p>
          <a:p>
            <a:pPr lvl="0" algn="ctr" eaLnBrk="0" hangingPunct="0"/>
            <a:r>
              <a:rPr lang="en-US" sz="1600" dirty="0" smtClean="0">
                <a:latin typeface="Cambria"/>
                <a:ea typeface="Times New Roman" pitchFamily="18" charset="0"/>
                <a:cs typeface="Arial" pitchFamily="34" charset="0"/>
              </a:rPr>
              <a:t>OF: Timberlane Regional School District, NH</a:t>
            </a:r>
            <a:endParaRPr lang="en-US" sz="1600" dirty="0" smtClean="0">
              <a:latin typeface="Cambria"/>
            </a:endParaRPr>
          </a:p>
          <a:p>
            <a:pPr lvl="0" algn="ctr" eaLnBrk="0" hangingPunct="0"/>
            <a:r>
              <a:rPr lang="en-US" sz="1600" dirty="0" smtClean="0">
                <a:latin typeface="Cambria"/>
                <a:ea typeface="Times New Roman" pitchFamily="18" charset="0"/>
                <a:cs typeface="Arial" pitchFamily="34" charset="0"/>
              </a:rPr>
              <a:t>Fiscal Year From July 1, 2012 to June 30, 2013</a:t>
            </a:r>
            <a:endParaRPr lang="en-US" sz="1600" dirty="0" smtClean="0">
              <a:latin typeface="Cambria"/>
            </a:endParaRPr>
          </a:p>
        </p:txBody>
      </p:sp>
      <p:sp>
        <p:nvSpPr>
          <p:cNvPr id="9" name="Slide Number Placeholder 8"/>
          <p:cNvSpPr>
            <a:spLocks noGrp="1"/>
          </p:cNvSpPr>
          <p:nvPr>
            <p:ph type="sldNum" sz="quarter" idx="12"/>
          </p:nvPr>
        </p:nvSpPr>
        <p:spPr>
          <a:xfrm>
            <a:off x="8382000" y="6264276"/>
            <a:ext cx="609600" cy="441324"/>
          </a:xfrm>
        </p:spPr>
        <p:txBody>
          <a:bodyPr/>
          <a:lstStyle/>
          <a:p>
            <a:pPr>
              <a:defRPr/>
            </a:pPr>
            <a:fld id="{5AE50EEE-B6B8-46CA-8B77-32175AF3E7FA}" type="slidenum">
              <a:rPr lang="en-US" smtClean="0"/>
              <a:pPr>
                <a:defRPr/>
              </a:pPr>
              <a:t>28</a:t>
            </a:fld>
            <a:endParaRPr lang="en-US" dirty="0"/>
          </a:p>
        </p:txBody>
      </p:sp>
      <p:sp>
        <p:nvSpPr>
          <p:cNvPr id="10" name="TextBox 9"/>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2014 DELIBERATIVE SESSION</a:t>
            </a:r>
            <a:endParaRPr lang="en-US" dirty="0">
              <a:solidFill>
                <a:schemeClr val="bg1"/>
              </a:solidFill>
              <a:latin typeface="Cambria" pitchFamily="18" charset="0"/>
            </a:endParaRP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Autofit/>
          </a:bodyPr>
          <a:lstStyle/>
          <a:p>
            <a:pPr eaLnBrk="1" hangingPunct="1"/>
            <a:r>
              <a:rPr lang="en-US" sz="4800" dirty="0" smtClean="0">
                <a:solidFill>
                  <a:schemeClr val="tx1"/>
                </a:solidFill>
                <a:effectLst>
                  <a:outerShdw blurRad="38100" dist="38100" dir="2700000" algn="tl">
                    <a:srgbClr val="000000">
                      <a:alpha val="43137"/>
                    </a:srgbClr>
                  </a:outerShdw>
                </a:effectLst>
                <a:latin typeface="Cambria" pitchFamily="18" charset="0"/>
              </a:rPr>
              <a:t>Estimated Tax Rate Impact*</a:t>
            </a:r>
          </a:p>
        </p:txBody>
      </p:sp>
      <p:graphicFrame>
        <p:nvGraphicFramePr>
          <p:cNvPr id="5" name="Table 4"/>
          <p:cNvGraphicFramePr>
            <a:graphicFrameLocks noGrp="1"/>
          </p:cNvGraphicFramePr>
          <p:nvPr/>
        </p:nvGraphicFramePr>
        <p:xfrm>
          <a:off x="762000" y="1828800"/>
          <a:ext cx="7620000" cy="3886200"/>
        </p:xfrm>
        <a:graphic>
          <a:graphicData uri="http://schemas.openxmlformats.org/drawingml/2006/table">
            <a:tbl>
              <a:tblPr firstRow="1" bandRow="1">
                <a:tableStyleId>{2D5ABB26-0587-4C30-8999-92F81FD0307C}</a:tableStyleId>
              </a:tblPr>
              <a:tblGrid>
                <a:gridCol w="1905000"/>
                <a:gridCol w="1752600"/>
                <a:gridCol w="2743200"/>
                <a:gridCol w="1219200"/>
              </a:tblGrid>
              <a:tr h="401320">
                <a:tc>
                  <a:txBody>
                    <a:bodyPr/>
                    <a:lstStyle/>
                    <a:p>
                      <a:endParaRPr lang="en-US" sz="2400" dirty="0">
                        <a:latin typeface="Cambria" pitchFamily="18" charset="0"/>
                      </a:endParaRPr>
                    </a:p>
                  </a:txBody>
                  <a:tcPr>
                    <a:lnR w="12700" cap="flat" cmpd="sng" algn="ctr">
                      <a:solidFill>
                        <a:schemeClr val="tx1"/>
                      </a:solidFill>
                      <a:prstDash val="solid"/>
                      <a:round/>
                      <a:headEnd type="none" w="med" len="med"/>
                      <a:tailEnd type="none" w="med" len="med"/>
                    </a:lnR>
                  </a:tcPr>
                </a:tc>
                <a:tc>
                  <a:txBody>
                    <a:bodyPr/>
                    <a:lstStyle/>
                    <a:p>
                      <a:pPr algn="r"/>
                      <a:r>
                        <a:rPr lang="en-US" sz="2400" u="none" dirty="0" smtClean="0">
                          <a:latin typeface="Cambria" pitchFamily="18" charset="0"/>
                        </a:rPr>
                        <a:t>2013</a:t>
                      </a:r>
                      <a:endParaRPr lang="en-US" sz="2400" u="none" dirty="0">
                        <a:latin typeface="Cambria"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u="none" dirty="0" smtClean="0">
                          <a:latin typeface="Cambria" pitchFamily="18" charset="0"/>
                        </a:rPr>
                        <a:t>Recommended</a:t>
                      </a:r>
                      <a:endParaRPr lang="en-US" sz="2400" u="none" dirty="0">
                        <a:latin typeface="Cambria"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u="none" dirty="0" smtClean="0">
                          <a:latin typeface="Cambria" pitchFamily="18" charset="0"/>
                        </a:rPr>
                        <a:t>Default</a:t>
                      </a:r>
                      <a:r>
                        <a:rPr lang="en-US" sz="2400" u="none" baseline="0" dirty="0" smtClean="0">
                          <a:latin typeface="Cambria" pitchFamily="18" charset="0"/>
                        </a:rPr>
                        <a:t> </a:t>
                      </a:r>
                      <a:endParaRPr lang="en-US" sz="2400" u="none" dirty="0">
                        <a:latin typeface="Cambria"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880">
                <a:tc>
                  <a:txBody>
                    <a:bodyPr/>
                    <a:lstStyle/>
                    <a:p>
                      <a:endParaRPr lang="en-US" sz="900" dirty="0">
                        <a:latin typeface="Cambria" pitchFamily="18" charset="0"/>
                      </a:endParaRPr>
                    </a:p>
                  </a:txBody>
                  <a:tcPr>
                    <a:lnB w="12700" cap="flat" cmpd="sng" algn="ctr">
                      <a:solidFill>
                        <a:schemeClr val="tx1"/>
                      </a:solidFill>
                      <a:prstDash val="solid"/>
                      <a:round/>
                      <a:headEnd type="none" w="med" len="med"/>
                      <a:tailEnd type="none" w="med" len="med"/>
                    </a:lnB>
                  </a:tcPr>
                </a:tc>
                <a:tc>
                  <a:txBody>
                    <a:bodyPr/>
                    <a:lstStyle/>
                    <a:p>
                      <a:pPr algn="r"/>
                      <a:endParaRPr lang="en-US" sz="900" dirty="0">
                        <a:latin typeface="Cambria"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900" dirty="0">
                        <a:latin typeface="Cambria"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900" dirty="0">
                        <a:latin typeface="Cambria"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320">
                <a:tc>
                  <a:txBody>
                    <a:bodyPr/>
                    <a:lstStyle/>
                    <a:p>
                      <a:r>
                        <a:rPr lang="en-US" sz="2400" dirty="0" smtClean="0">
                          <a:latin typeface="Cambria" pitchFamily="18" charset="0"/>
                        </a:rPr>
                        <a:t>ATKINSON</a:t>
                      </a:r>
                      <a:endParaRPr lang="en-US" sz="2400" dirty="0">
                        <a:latin typeface="Cambria"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latin typeface="Cambria" pitchFamily="18" charset="0"/>
                        </a:rPr>
                        <a:t>$15.29</a:t>
                      </a:r>
                      <a:endParaRPr lang="en-US" sz="2400" dirty="0">
                        <a:latin typeface="Cambria"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Cambria" pitchFamily="18" charset="0"/>
                        </a:rPr>
                        <a:t>$</a:t>
                      </a:r>
                      <a:r>
                        <a:rPr lang="en-US" sz="2400" dirty="0" smtClean="0">
                          <a:latin typeface="Cambria" pitchFamily="18" charset="0"/>
                        </a:rPr>
                        <a:t>15.02</a:t>
                      </a:r>
                      <a:endParaRPr lang="en-US" sz="2400" dirty="0">
                        <a:latin typeface="Cambria"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latin typeface="Cambria" pitchFamily="18" charset="0"/>
                        </a:rPr>
                        <a:t>$14.89</a:t>
                      </a:r>
                      <a:endParaRPr lang="en-US" sz="2400" dirty="0">
                        <a:latin typeface="Cambria"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320">
                <a:tc>
                  <a:txBody>
                    <a:bodyPr/>
                    <a:lstStyle/>
                    <a:p>
                      <a:endParaRPr lang="en-US" sz="2400" dirty="0">
                        <a:latin typeface="Cambria"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2400" dirty="0">
                        <a:latin typeface="Cambria"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latin typeface="Cambria"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2400" dirty="0">
                        <a:latin typeface="Cambria"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320">
                <a:tc>
                  <a:txBody>
                    <a:bodyPr/>
                    <a:lstStyle/>
                    <a:p>
                      <a:r>
                        <a:rPr lang="en-US" sz="2400" dirty="0" smtClean="0">
                          <a:latin typeface="Cambria" pitchFamily="18" charset="0"/>
                        </a:rPr>
                        <a:t>DANVILLE</a:t>
                      </a:r>
                      <a:endParaRPr lang="en-US" sz="2400" dirty="0">
                        <a:latin typeface="Cambria"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latin typeface="Cambria" pitchFamily="18" charset="0"/>
                        </a:rPr>
                        <a:t>$22.17</a:t>
                      </a:r>
                      <a:endParaRPr lang="en-US" sz="2400" dirty="0">
                        <a:latin typeface="Cambria"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Cambria" pitchFamily="18" charset="0"/>
                        </a:rPr>
                        <a:t>$</a:t>
                      </a:r>
                      <a:r>
                        <a:rPr lang="en-US" sz="2400" dirty="0" smtClean="0">
                          <a:latin typeface="Cambria" pitchFamily="18" charset="0"/>
                        </a:rPr>
                        <a:t>23.50</a:t>
                      </a:r>
                      <a:endParaRPr lang="en-US" sz="2400" dirty="0">
                        <a:latin typeface="Cambria"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latin typeface="Cambria" pitchFamily="18" charset="0"/>
                        </a:rPr>
                        <a:t>$</a:t>
                      </a:r>
                      <a:r>
                        <a:rPr lang="en-US" sz="2400" dirty="0" smtClean="0">
                          <a:latin typeface="Cambria" pitchFamily="18" charset="0"/>
                        </a:rPr>
                        <a:t>23.22</a:t>
                      </a:r>
                      <a:endParaRPr lang="en-US" sz="2400" dirty="0">
                        <a:latin typeface="Cambria"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320">
                <a:tc>
                  <a:txBody>
                    <a:bodyPr/>
                    <a:lstStyle/>
                    <a:p>
                      <a:endParaRPr lang="en-US" sz="2400" dirty="0">
                        <a:latin typeface="Cambria"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2400" dirty="0">
                        <a:latin typeface="Cambria"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latin typeface="Cambria"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2400" dirty="0">
                        <a:latin typeface="Cambria"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320">
                <a:tc>
                  <a:txBody>
                    <a:bodyPr/>
                    <a:lstStyle/>
                    <a:p>
                      <a:r>
                        <a:rPr lang="en-US" sz="2400" dirty="0" smtClean="0">
                          <a:latin typeface="Cambria" pitchFamily="18" charset="0"/>
                        </a:rPr>
                        <a:t>PLAISTOW</a:t>
                      </a:r>
                      <a:endParaRPr lang="en-US" sz="2400" dirty="0">
                        <a:latin typeface="Cambria"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latin typeface="Cambria" pitchFamily="18" charset="0"/>
                        </a:rPr>
                        <a:t>$</a:t>
                      </a:r>
                      <a:r>
                        <a:rPr lang="en-US" sz="2400" dirty="0" smtClean="0">
                          <a:latin typeface="Cambria" pitchFamily="18" charset="0"/>
                        </a:rPr>
                        <a:t>18.14</a:t>
                      </a:r>
                      <a:endParaRPr lang="en-US" sz="2400" dirty="0">
                        <a:latin typeface="Cambria"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Cambria" pitchFamily="18" charset="0"/>
                        </a:rPr>
                        <a:t>$</a:t>
                      </a:r>
                      <a:r>
                        <a:rPr lang="en-US" sz="2400" dirty="0" smtClean="0">
                          <a:latin typeface="Cambria" pitchFamily="18" charset="0"/>
                        </a:rPr>
                        <a:t>18.39</a:t>
                      </a:r>
                      <a:endParaRPr lang="en-US" sz="2400" dirty="0">
                        <a:latin typeface="Cambria"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latin typeface="Cambria" pitchFamily="18" charset="0"/>
                        </a:rPr>
                        <a:t>$</a:t>
                      </a:r>
                      <a:r>
                        <a:rPr lang="en-US" sz="2400" dirty="0" smtClean="0">
                          <a:latin typeface="Cambria" pitchFamily="18" charset="0"/>
                        </a:rPr>
                        <a:t>18.21</a:t>
                      </a:r>
                      <a:endParaRPr lang="en-US" sz="2400" dirty="0">
                        <a:latin typeface="Cambria"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320">
                <a:tc>
                  <a:txBody>
                    <a:bodyPr/>
                    <a:lstStyle/>
                    <a:p>
                      <a:endParaRPr lang="en-US" sz="2400" dirty="0">
                        <a:latin typeface="Cambria"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2400" dirty="0">
                        <a:latin typeface="Cambria"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latin typeface="Cambria"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2400" dirty="0">
                        <a:latin typeface="Cambria"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320">
                <a:tc>
                  <a:txBody>
                    <a:bodyPr/>
                    <a:lstStyle/>
                    <a:p>
                      <a:r>
                        <a:rPr lang="en-US" sz="2400" dirty="0" smtClean="0">
                          <a:latin typeface="Cambria" pitchFamily="18" charset="0"/>
                        </a:rPr>
                        <a:t>SANDOWN</a:t>
                      </a:r>
                      <a:endParaRPr lang="en-US" sz="2400" dirty="0">
                        <a:latin typeface="Cambria"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latin typeface="Cambria" pitchFamily="18" charset="0"/>
                        </a:rPr>
                        <a:t>$20.90</a:t>
                      </a:r>
                      <a:endParaRPr lang="en-US" sz="2400" dirty="0">
                        <a:latin typeface="Cambria"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Cambria" pitchFamily="18" charset="0"/>
                        </a:rPr>
                        <a:t>$22.02</a:t>
                      </a:r>
                      <a:endParaRPr lang="en-US" sz="2400" dirty="0">
                        <a:latin typeface="Cambria"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latin typeface="Cambria" pitchFamily="18" charset="0"/>
                        </a:rPr>
                        <a:t>$21.76</a:t>
                      </a:r>
                      <a:endParaRPr lang="en-US" sz="2400" dirty="0">
                        <a:latin typeface="Cambria"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7468" name="TextBox 5"/>
          <p:cNvSpPr txBox="1">
            <a:spLocks noChangeArrowheads="1"/>
          </p:cNvSpPr>
          <p:nvPr/>
        </p:nvSpPr>
        <p:spPr bwMode="auto">
          <a:xfrm>
            <a:off x="762000" y="5867400"/>
            <a:ext cx="7543800" cy="369888"/>
          </a:xfrm>
          <a:prstGeom prst="rect">
            <a:avLst/>
          </a:prstGeom>
          <a:noFill/>
          <a:ln w="9525">
            <a:noFill/>
            <a:miter lim="800000"/>
            <a:headEnd/>
            <a:tailEnd/>
          </a:ln>
        </p:spPr>
        <p:txBody>
          <a:bodyPr>
            <a:spAutoFit/>
          </a:bodyPr>
          <a:lstStyle/>
          <a:p>
            <a:r>
              <a:rPr lang="en-US" sz="1800">
                <a:latin typeface="Cambria" pitchFamily="18" charset="0"/>
              </a:rPr>
              <a:t>* Combined local and state school rate</a:t>
            </a:r>
          </a:p>
        </p:txBody>
      </p:sp>
      <p:sp>
        <p:nvSpPr>
          <p:cNvPr id="8" name="TextBox 7"/>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2014 DELIBERATIVE SESSION</a:t>
            </a:r>
            <a:endParaRPr lang="en-US" dirty="0">
              <a:solidFill>
                <a:schemeClr val="bg1"/>
              </a:solidFill>
              <a:latin typeface="Cambria" pitchFamily="18" charset="0"/>
            </a:endParaRPr>
          </a:p>
        </p:txBody>
      </p:sp>
      <p:sp>
        <p:nvSpPr>
          <p:cNvPr id="11" name="Slide Number Placeholder 10"/>
          <p:cNvSpPr>
            <a:spLocks noGrp="1"/>
          </p:cNvSpPr>
          <p:nvPr>
            <p:ph type="sldNum" sz="quarter" idx="12"/>
          </p:nvPr>
        </p:nvSpPr>
        <p:spPr/>
        <p:txBody>
          <a:bodyPr/>
          <a:lstStyle/>
          <a:p>
            <a:pPr>
              <a:defRPr/>
            </a:pPr>
            <a:fld id="{08175333-5311-4B8A-A731-903FCA80A940}" type="slidenum">
              <a:rPr lang="en-US" smtClean="0"/>
              <a:pPr>
                <a:defRPr/>
              </a:pPr>
              <a:t>29</a:t>
            </a:fld>
            <a:endParaRPr lang="en-US"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Autofit/>
          </a:bodyPr>
          <a:lstStyle/>
          <a:p>
            <a:pPr marL="457200" eaLnBrk="1" hangingPunct="1"/>
            <a:r>
              <a:rPr lang="en-US" sz="4800" dirty="0" smtClean="0">
                <a:solidFill>
                  <a:schemeClr val="tx1"/>
                </a:solidFill>
                <a:effectLst>
                  <a:outerShdw blurRad="38100" dist="38100" dir="2700000" algn="tl">
                    <a:srgbClr val="000000">
                      <a:alpha val="43137"/>
                    </a:srgbClr>
                  </a:outerShdw>
                </a:effectLst>
                <a:latin typeface="Cambria" pitchFamily="18" charset="0"/>
              </a:rPr>
              <a:t>School Board Members</a:t>
            </a:r>
            <a:endParaRPr lang="en-US" sz="4800" dirty="0" smtClean="0">
              <a:solidFill>
                <a:schemeClr val="tx1"/>
              </a:solidFill>
              <a:effectLst>
                <a:outerShdw blurRad="38100" dist="38100" dir="2700000" algn="tl">
                  <a:srgbClr val="000000">
                    <a:alpha val="43137"/>
                  </a:srgbClr>
                </a:outerShdw>
              </a:effectLst>
              <a:latin typeface="Cambria" pitchFamily="18" charset="0"/>
            </a:endParaRPr>
          </a:p>
        </p:txBody>
      </p:sp>
      <p:graphicFrame>
        <p:nvGraphicFramePr>
          <p:cNvPr id="15" name="Table 14"/>
          <p:cNvGraphicFramePr>
            <a:graphicFrameLocks noGrp="1"/>
          </p:cNvGraphicFramePr>
          <p:nvPr/>
        </p:nvGraphicFramePr>
        <p:xfrm>
          <a:off x="685800" y="1981200"/>
          <a:ext cx="7772400" cy="3683000"/>
        </p:xfrm>
        <a:graphic>
          <a:graphicData uri="http://schemas.openxmlformats.org/drawingml/2006/table">
            <a:tbl>
              <a:tblPr firstRow="1" bandRow="1">
                <a:tableStyleId>{5C22544A-7EE6-4342-B048-85BDC9FD1C3A}</a:tableStyleId>
              </a:tblPr>
              <a:tblGrid>
                <a:gridCol w="3886200"/>
                <a:gridCol w="3886200"/>
              </a:tblGrid>
              <a:tr h="370840">
                <a:tc>
                  <a:txBody>
                    <a:bodyPr/>
                    <a:lstStyle/>
                    <a:p>
                      <a:pPr algn="ctr"/>
                      <a:r>
                        <a:rPr lang="en-US" u="sng" dirty="0" smtClean="0">
                          <a:solidFill>
                            <a:schemeClr val="tx1"/>
                          </a:solidFill>
                          <a:latin typeface="Cambria" pitchFamily="18" charset="0"/>
                        </a:rPr>
                        <a:t>ATKINSON</a:t>
                      </a:r>
                      <a:endParaRPr lang="en-US" u="sng" dirty="0">
                        <a:solidFill>
                          <a:schemeClr val="tx1"/>
                        </a:solidFill>
                        <a:latin typeface="Cambria"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u="sng" dirty="0" smtClean="0">
                          <a:solidFill>
                            <a:schemeClr val="tx1"/>
                          </a:solidFill>
                          <a:latin typeface="Cambria" pitchFamily="18" charset="0"/>
                        </a:rPr>
                        <a:t>PLAISTOW</a:t>
                      </a:r>
                      <a:endParaRPr lang="en-US" u="sng" dirty="0">
                        <a:solidFill>
                          <a:schemeClr val="tx1"/>
                        </a:solidFill>
                        <a:latin typeface="Cambria"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marL="0" marR="0" indent="0" algn="ctr" defTabSz="914400" rtl="0" eaLnBrk="1" fontAlgn="auto" latinLnBrk="0" hangingPunct="1">
                        <a:lnSpc>
                          <a:spcPct val="100000"/>
                        </a:lnSpc>
                        <a:spcBef>
                          <a:spcPts val="0"/>
                        </a:spcBef>
                        <a:spcAft>
                          <a:spcPts val="0"/>
                        </a:spcAft>
                        <a:buClrTx/>
                        <a:buSzTx/>
                        <a:buFont typeface="Courier New" pitchFamily="49" charset="0"/>
                        <a:buNone/>
                        <a:tabLst/>
                        <a:defRPr/>
                      </a:pPr>
                      <a:r>
                        <a:rPr lang="en-US" baseline="0" dirty="0" smtClean="0">
                          <a:solidFill>
                            <a:schemeClr val="tx1"/>
                          </a:solidFill>
                          <a:latin typeface="Cambria" pitchFamily="18" charset="0"/>
                        </a:rPr>
                        <a:t>Kate Delfino (2015)</a:t>
                      </a:r>
                    </a:p>
                    <a:p>
                      <a:pPr marL="0" marR="0" indent="0" algn="ctr" defTabSz="914400" rtl="0" eaLnBrk="1" fontAlgn="auto" latinLnBrk="0" hangingPunct="1">
                        <a:lnSpc>
                          <a:spcPct val="100000"/>
                        </a:lnSpc>
                        <a:spcBef>
                          <a:spcPts val="0"/>
                        </a:spcBef>
                        <a:spcAft>
                          <a:spcPts val="0"/>
                        </a:spcAft>
                        <a:buClrTx/>
                        <a:buSzTx/>
                        <a:buFont typeface="Courier New" pitchFamily="49" charset="0"/>
                        <a:buNone/>
                        <a:tabLst/>
                        <a:defRPr/>
                      </a:pPr>
                      <a:r>
                        <a:rPr lang="en-US" baseline="0" dirty="0" smtClean="0">
                          <a:solidFill>
                            <a:schemeClr val="tx1"/>
                          </a:solidFill>
                          <a:latin typeface="Cambria" pitchFamily="18" charset="0"/>
                        </a:rPr>
                        <a:t>Michael Mascola (2014)</a:t>
                      </a:r>
                    </a:p>
                    <a:p>
                      <a:pPr marL="0" indent="0" algn="ctr">
                        <a:buFont typeface="Courier New" pitchFamily="49" charset="0"/>
                        <a:buNone/>
                      </a:pPr>
                      <a:endParaRPr lang="en-US" dirty="0">
                        <a:solidFill>
                          <a:schemeClr val="tx1"/>
                        </a:solidFill>
                        <a:latin typeface="Cambria"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indent="0" algn="ctr"/>
                      <a:r>
                        <a:rPr lang="en-US" baseline="0" dirty="0" smtClean="0">
                          <a:solidFill>
                            <a:schemeClr val="tx1"/>
                          </a:solidFill>
                          <a:latin typeface="Cambria" pitchFamily="18" charset="0"/>
                        </a:rPr>
                        <a:t>Peter Bealo (2014)</a:t>
                      </a:r>
                    </a:p>
                    <a:p>
                      <a:pPr marL="0" indent="0" algn="ctr"/>
                      <a:r>
                        <a:rPr lang="en-US" baseline="0" dirty="0" smtClean="0">
                          <a:solidFill>
                            <a:schemeClr val="tx1"/>
                          </a:solidFill>
                          <a:latin typeface="Cambria" pitchFamily="18" charset="0"/>
                        </a:rPr>
                        <a:t>Rick Blair (2016)</a:t>
                      </a:r>
                    </a:p>
                    <a:p>
                      <a:pPr marL="0" indent="0" algn="ctr"/>
                      <a:r>
                        <a:rPr lang="en-US" baseline="0" dirty="0" smtClean="0">
                          <a:solidFill>
                            <a:schemeClr val="tx1"/>
                          </a:solidFill>
                          <a:latin typeface="Cambria" pitchFamily="18" charset="0"/>
                        </a:rPr>
                        <a:t>Susan Sherman (2014)</a:t>
                      </a:r>
                    </a:p>
                    <a:p>
                      <a:pPr marL="0" indent="0" algn="ctr"/>
                      <a:endParaRPr lang="en-US" dirty="0">
                        <a:solidFill>
                          <a:schemeClr val="tx1"/>
                        </a:solidFill>
                        <a:latin typeface="Cambria"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algn="ctr"/>
                      <a:r>
                        <a:rPr lang="en-US" b="1" u="sng" dirty="0" smtClean="0">
                          <a:solidFill>
                            <a:schemeClr val="tx1"/>
                          </a:solidFill>
                          <a:latin typeface="Cambria" pitchFamily="18" charset="0"/>
                        </a:rPr>
                        <a:t>DANVILLE</a:t>
                      </a:r>
                      <a:endParaRPr lang="en-US" b="1" u="sng" dirty="0">
                        <a:solidFill>
                          <a:schemeClr val="tx1"/>
                        </a:solidFill>
                        <a:latin typeface="Cambria"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1" u="sng" dirty="0" smtClean="0">
                          <a:solidFill>
                            <a:schemeClr val="tx1"/>
                          </a:solidFill>
                          <a:latin typeface="Cambria" pitchFamily="18" charset="0"/>
                        </a:rPr>
                        <a:t>SANDOWN</a:t>
                      </a:r>
                      <a:endParaRPr lang="en-US" b="1" u="sng" dirty="0">
                        <a:solidFill>
                          <a:schemeClr val="tx1"/>
                        </a:solidFill>
                        <a:latin typeface="Cambria"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baseline="0" dirty="0" smtClean="0">
                          <a:solidFill>
                            <a:schemeClr val="tx1"/>
                          </a:solidFill>
                          <a:latin typeface="Cambria" pitchFamily="18" charset="0"/>
                        </a:rPr>
                        <a:t>Rob Collins (2014)</a:t>
                      </a:r>
                    </a:p>
                    <a:p>
                      <a:pPr marL="0" marR="0" indent="0" algn="ctr" defTabSz="914400" rtl="0" eaLnBrk="1" fontAlgn="auto" latinLnBrk="0" hangingPunct="1">
                        <a:lnSpc>
                          <a:spcPct val="100000"/>
                        </a:lnSpc>
                        <a:spcBef>
                          <a:spcPts val="0"/>
                        </a:spcBef>
                        <a:spcAft>
                          <a:spcPts val="0"/>
                        </a:spcAft>
                        <a:buClrTx/>
                        <a:buSzTx/>
                        <a:buFontTx/>
                        <a:buNone/>
                        <a:tabLst/>
                        <a:defRPr/>
                      </a:pPr>
                      <a:r>
                        <a:rPr lang="en-US" b="0" baseline="0" dirty="0" smtClean="0">
                          <a:solidFill>
                            <a:schemeClr val="tx1"/>
                          </a:solidFill>
                          <a:latin typeface="Cambria" pitchFamily="18" charset="0"/>
                        </a:rPr>
                        <a:t>Nancy Steenson (2016)</a:t>
                      </a:r>
                      <a:endParaRPr lang="en-US" b="0" baseline="0" dirty="0" smtClean="0">
                        <a:solidFill>
                          <a:schemeClr val="tx1"/>
                        </a:solidFill>
                        <a:latin typeface="Cambria"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ctr"/>
                      <a:r>
                        <a:rPr lang="en-US" b="0" baseline="0" dirty="0" smtClean="0">
                          <a:solidFill>
                            <a:schemeClr val="tx1"/>
                          </a:solidFill>
                          <a:latin typeface="Cambria" pitchFamily="18" charset="0"/>
                        </a:rPr>
                        <a:t>Joe Morris (2014)</a:t>
                      </a:r>
                    </a:p>
                    <a:p>
                      <a:pPr marL="0" indent="0" algn="ctr"/>
                      <a:r>
                        <a:rPr lang="en-US" b="0" baseline="0" dirty="0" smtClean="0">
                          <a:solidFill>
                            <a:schemeClr val="tx1"/>
                          </a:solidFill>
                          <a:latin typeface="Cambria" pitchFamily="18" charset="0"/>
                        </a:rPr>
                        <a:t>Kelly Ward 2016)</a:t>
                      </a:r>
                      <a:endParaRPr lang="en-US" b="0" dirty="0">
                        <a:solidFill>
                          <a:schemeClr val="tx1"/>
                        </a:solidFill>
                        <a:latin typeface="Cambria"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endParaRPr lang="en-US" b="0" dirty="0">
                        <a:solidFill>
                          <a:schemeClr val="tx1"/>
                        </a:solidFill>
                        <a:latin typeface="Cambria"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Cambria"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gridSpan="2">
                  <a:txBody>
                    <a:bodyPr/>
                    <a:lstStyle/>
                    <a:p>
                      <a:pPr algn="ctr"/>
                      <a:endParaRPr lang="en-US" b="1" dirty="0">
                        <a:solidFill>
                          <a:schemeClr val="tx1"/>
                        </a:solidFill>
                        <a:latin typeface="Cambria"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b="0" dirty="0">
                        <a:solidFill>
                          <a:schemeClr val="tx1"/>
                        </a:solidFill>
                        <a:latin typeface="Cambria"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gridSpan="2">
                  <a:txBody>
                    <a:bodyPr/>
                    <a:lstStyle/>
                    <a:p>
                      <a:pPr algn="ctr"/>
                      <a:endParaRPr lang="en-US" b="0" dirty="0">
                        <a:solidFill>
                          <a:schemeClr val="tx1"/>
                        </a:solidFill>
                        <a:latin typeface="Cambria"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r>
            </a:tbl>
          </a:graphicData>
        </a:graphic>
      </p:graphicFrame>
      <p:sp>
        <p:nvSpPr>
          <p:cNvPr id="7" name="TextBox 6"/>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2014 DELIBERATIVE SESSION</a:t>
            </a:r>
            <a:endParaRPr lang="en-US" dirty="0">
              <a:solidFill>
                <a:schemeClr val="bg1"/>
              </a:solidFill>
              <a:latin typeface="Cambria" pitchFamily="18" charset="0"/>
            </a:endParaRPr>
          </a:p>
        </p:txBody>
      </p:sp>
      <p:sp>
        <p:nvSpPr>
          <p:cNvPr id="8" name="Slide Number Placeholder 7"/>
          <p:cNvSpPr>
            <a:spLocks noGrp="1"/>
          </p:cNvSpPr>
          <p:nvPr>
            <p:ph type="sldNum" sz="quarter" idx="12"/>
          </p:nvPr>
        </p:nvSpPr>
        <p:spPr/>
        <p:txBody>
          <a:bodyPr/>
          <a:lstStyle/>
          <a:p>
            <a:pPr>
              <a:defRPr/>
            </a:pPr>
            <a:fld id="{08175333-5311-4B8A-A731-903FCA80A940}" type="slidenum">
              <a:rPr lang="en-US" smtClean="0"/>
              <a:pPr>
                <a:defRPr/>
              </a:pPr>
              <a:t>3</a:t>
            </a:fld>
            <a:endParaRPr lang="en-US"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Autofit/>
          </a:bodyPr>
          <a:lstStyle/>
          <a:p>
            <a:pPr marL="4763" eaLnBrk="1" hangingPunct="1"/>
            <a:r>
              <a:rPr lang="en-US" sz="4800" dirty="0" smtClean="0">
                <a:solidFill>
                  <a:schemeClr val="tx1"/>
                </a:solidFill>
                <a:effectLst>
                  <a:outerShdw blurRad="38100" dist="38100" dir="2700000" algn="tl">
                    <a:srgbClr val="000000">
                      <a:alpha val="43137"/>
                    </a:srgbClr>
                  </a:outerShdw>
                </a:effectLst>
                <a:latin typeface="Cambria" pitchFamily="18" charset="0"/>
              </a:rPr>
              <a:t>Cost per Pupil </a:t>
            </a:r>
            <a:r>
              <a:rPr lang="en-US" sz="4800" dirty="0" smtClean="0">
                <a:solidFill>
                  <a:schemeClr val="tx1"/>
                </a:solidFill>
                <a:effectLst>
                  <a:outerShdw blurRad="38100" dist="38100" dir="2700000" algn="tl">
                    <a:srgbClr val="000000">
                      <a:alpha val="43137"/>
                    </a:srgbClr>
                  </a:outerShdw>
                </a:effectLst>
                <a:latin typeface="Cambria" pitchFamily="18" charset="0"/>
              </a:rPr>
              <a:t>2012-2013 </a:t>
            </a:r>
            <a:r>
              <a:rPr lang="en-US" sz="4800" baseline="30000" dirty="0" smtClean="0">
                <a:solidFill>
                  <a:schemeClr val="tx1"/>
                </a:solidFill>
                <a:effectLst>
                  <a:outerShdw blurRad="38100" dist="38100" dir="2700000" algn="tl">
                    <a:srgbClr val="000000">
                      <a:alpha val="43137"/>
                    </a:srgbClr>
                  </a:outerShdw>
                </a:effectLst>
                <a:latin typeface="Cambria" pitchFamily="18" charset="0"/>
              </a:rPr>
              <a:t>*</a:t>
            </a:r>
          </a:p>
        </p:txBody>
      </p:sp>
      <p:sp>
        <p:nvSpPr>
          <p:cNvPr id="18435" name="Text Box 5"/>
          <p:cNvSpPr txBox="1">
            <a:spLocks noChangeArrowheads="1"/>
          </p:cNvSpPr>
          <p:nvPr/>
        </p:nvSpPr>
        <p:spPr bwMode="auto">
          <a:xfrm>
            <a:off x="0" y="4953000"/>
            <a:ext cx="9144000" cy="366713"/>
          </a:xfrm>
          <a:prstGeom prst="rect">
            <a:avLst/>
          </a:prstGeom>
          <a:noFill/>
          <a:ln w="9525">
            <a:noFill/>
            <a:miter lim="800000"/>
            <a:headEnd/>
            <a:tailEnd/>
          </a:ln>
        </p:spPr>
        <p:txBody>
          <a:bodyPr>
            <a:spAutoFit/>
          </a:bodyPr>
          <a:lstStyle/>
          <a:p>
            <a:pPr algn="ctr">
              <a:spcBef>
                <a:spcPct val="50000"/>
              </a:spcBef>
            </a:pPr>
            <a:r>
              <a:rPr lang="en-US" sz="1800" dirty="0">
                <a:latin typeface="Cambria" pitchFamily="18" charset="0"/>
              </a:rPr>
              <a:t>* Most recent data published by the NH Dept. of Education</a:t>
            </a:r>
          </a:p>
        </p:txBody>
      </p:sp>
      <p:graphicFrame>
        <p:nvGraphicFramePr>
          <p:cNvPr id="7" name="Table 6"/>
          <p:cNvGraphicFramePr>
            <a:graphicFrameLocks noGrp="1"/>
          </p:cNvGraphicFramePr>
          <p:nvPr/>
        </p:nvGraphicFramePr>
        <p:xfrm>
          <a:off x="1828800" y="1752600"/>
          <a:ext cx="5715000" cy="2377440"/>
        </p:xfrm>
        <a:graphic>
          <a:graphicData uri="http://schemas.openxmlformats.org/drawingml/2006/table">
            <a:tbl>
              <a:tblPr firstRow="1" bandRow="1">
                <a:tableStyleId>{2D5ABB26-0587-4C30-8999-92F81FD0307C}</a:tableStyleId>
              </a:tblPr>
              <a:tblGrid>
                <a:gridCol w="2564423"/>
                <a:gridCol w="3150577"/>
              </a:tblGrid>
              <a:tr h="370840">
                <a:tc>
                  <a:txBody>
                    <a:bodyPr/>
                    <a:lstStyle/>
                    <a:p>
                      <a:r>
                        <a:rPr lang="en-US" sz="3200" dirty="0" smtClean="0">
                          <a:solidFill>
                            <a:schemeClr val="tx1"/>
                          </a:solidFill>
                          <a:latin typeface="Cambria" pitchFamily="18" charset="0"/>
                        </a:rPr>
                        <a:t>State Average</a:t>
                      </a:r>
                      <a:endParaRPr lang="en-US" sz="3200" dirty="0">
                        <a:solidFill>
                          <a:schemeClr val="tx1"/>
                        </a:solidFill>
                        <a:latin typeface="Cambria" pitchFamily="18" charset="0"/>
                      </a:endParaRPr>
                    </a:p>
                  </a:txBody>
                  <a:tcPr/>
                </a:tc>
                <a:tc>
                  <a:txBody>
                    <a:bodyPr/>
                    <a:lstStyle/>
                    <a:p>
                      <a:pPr algn="r"/>
                      <a:r>
                        <a:rPr lang="en-US" sz="3200" dirty="0" smtClean="0">
                          <a:solidFill>
                            <a:schemeClr val="tx1"/>
                          </a:solidFill>
                          <a:latin typeface="Cambria" pitchFamily="18" charset="0"/>
                        </a:rPr>
                        <a:t>$</a:t>
                      </a:r>
                      <a:r>
                        <a:rPr lang="en-US" sz="3200" dirty="0" smtClean="0">
                          <a:solidFill>
                            <a:schemeClr val="tx1"/>
                          </a:solidFill>
                          <a:latin typeface="Cambria" pitchFamily="18" charset="0"/>
                        </a:rPr>
                        <a:t>13,459</a:t>
                      </a:r>
                      <a:endParaRPr lang="en-US" sz="3200" dirty="0">
                        <a:solidFill>
                          <a:schemeClr val="tx1"/>
                        </a:solidFill>
                        <a:latin typeface="Cambria" pitchFamily="18" charset="0"/>
                      </a:endParaRPr>
                    </a:p>
                  </a:txBody>
                  <a:tcPr/>
                </a:tc>
              </a:tr>
              <a:tr h="640080">
                <a:tc>
                  <a:txBody>
                    <a:bodyPr/>
                    <a:lstStyle/>
                    <a:p>
                      <a:r>
                        <a:rPr lang="en-US" sz="3200" dirty="0" smtClean="0">
                          <a:solidFill>
                            <a:schemeClr val="tx1"/>
                          </a:solidFill>
                          <a:latin typeface="Cambria" pitchFamily="18" charset="0"/>
                        </a:rPr>
                        <a:t>Timberlane</a:t>
                      </a:r>
                      <a:endParaRPr lang="en-US" sz="3200" dirty="0">
                        <a:solidFill>
                          <a:schemeClr val="tx1"/>
                        </a:solidFill>
                        <a:latin typeface="Cambria" pitchFamily="18" charset="0"/>
                      </a:endParaRPr>
                    </a:p>
                  </a:txBody>
                  <a:tcPr/>
                </a:tc>
                <a:tc>
                  <a:txBody>
                    <a:bodyPr/>
                    <a:lstStyle/>
                    <a:p>
                      <a:pPr algn="r"/>
                      <a:r>
                        <a:rPr lang="en-US" sz="3200" dirty="0" smtClean="0">
                          <a:solidFill>
                            <a:schemeClr val="tx1"/>
                          </a:solidFill>
                          <a:latin typeface="Cambria" pitchFamily="18" charset="0"/>
                        </a:rPr>
                        <a:t>$</a:t>
                      </a:r>
                      <a:r>
                        <a:rPr lang="en-US" sz="3200" dirty="0" smtClean="0">
                          <a:solidFill>
                            <a:schemeClr val="tx1"/>
                          </a:solidFill>
                          <a:latin typeface="Cambria" pitchFamily="18" charset="0"/>
                        </a:rPr>
                        <a:t>13,329</a:t>
                      </a:r>
                      <a:endParaRPr lang="en-US" sz="3200" dirty="0">
                        <a:solidFill>
                          <a:schemeClr val="tx1"/>
                        </a:solidFill>
                        <a:latin typeface="Cambria" pitchFamily="18" charset="0"/>
                      </a:endParaRPr>
                    </a:p>
                  </a:txBody>
                  <a:tcPr/>
                </a:tc>
              </a:tr>
              <a:tr h="370840">
                <a:tc gridSpan="2">
                  <a:txBody>
                    <a:bodyPr/>
                    <a:lstStyle/>
                    <a:p>
                      <a:pPr algn="ctr"/>
                      <a:r>
                        <a:rPr lang="en-US" sz="3200" dirty="0" smtClean="0">
                          <a:solidFill>
                            <a:schemeClr val="tx1"/>
                          </a:solidFill>
                          <a:latin typeface="Cambria" pitchFamily="18" charset="0"/>
                        </a:rPr>
                        <a:t>45 districts spend less</a:t>
                      </a:r>
                      <a:endParaRPr lang="en-US" sz="3200" dirty="0">
                        <a:solidFill>
                          <a:schemeClr val="tx1"/>
                        </a:solidFill>
                        <a:latin typeface="Cambria" pitchFamily="18" charset="0"/>
                      </a:endParaRPr>
                    </a:p>
                  </a:txBody>
                  <a:tcPr>
                    <a:lnR>
                      <a:noFill/>
                    </a:lnR>
                  </a:tcPr>
                </a:tc>
                <a:tc hMerge="1">
                  <a:txBody>
                    <a:bodyPr/>
                    <a:lstStyle/>
                    <a:p>
                      <a:pPr algn="r"/>
                      <a:endParaRPr lang="en-US" sz="2400" dirty="0">
                        <a:solidFill>
                          <a:schemeClr val="tx1"/>
                        </a:solidFill>
                        <a:latin typeface="Cambria" pitchFamily="18" charset="0"/>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gridSpan="2">
                  <a:txBody>
                    <a:bodyPr/>
                    <a:lstStyle/>
                    <a:p>
                      <a:pPr algn="ctr"/>
                      <a:r>
                        <a:rPr lang="en-US" sz="3200" dirty="0" smtClean="0">
                          <a:solidFill>
                            <a:schemeClr val="tx1"/>
                          </a:solidFill>
                          <a:latin typeface="Cambria" pitchFamily="18" charset="0"/>
                        </a:rPr>
                        <a:t>115 districts spend more</a:t>
                      </a:r>
                      <a:endParaRPr lang="en-US" sz="3200" dirty="0">
                        <a:solidFill>
                          <a:schemeClr val="tx1"/>
                        </a:solidFill>
                        <a:latin typeface="Cambria" pitchFamily="18" charset="0"/>
                      </a:endParaRPr>
                    </a:p>
                  </a:txBody>
                  <a:tcPr>
                    <a:lnR>
                      <a:noFill/>
                    </a:lnR>
                  </a:tcPr>
                </a:tc>
                <a:tc hMerge="1">
                  <a:txBody>
                    <a:bodyPr/>
                    <a:lstStyle/>
                    <a:p>
                      <a:pPr algn="r"/>
                      <a:endParaRPr lang="en-US" sz="2400" dirty="0">
                        <a:solidFill>
                          <a:schemeClr val="tx1"/>
                        </a:solidFill>
                        <a:latin typeface="Cambria" pitchFamily="18" charset="0"/>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TextBox 12"/>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2014 DELIBERATIVE SESSION</a:t>
            </a:r>
            <a:endParaRPr lang="en-US" dirty="0">
              <a:solidFill>
                <a:schemeClr val="bg1"/>
              </a:solidFill>
              <a:latin typeface="Cambria" pitchFamily="18" charset="0"/>
            </a:endParaRPr>
          </a:p>
        </p:txBody>
      </p:sp>
      <p:sp>
        <p:nvSpPr>
          <p:cNvPr id="16" name="Slide Number Placeholder 15"/>
          <p:cNvSpPr>
            <a:spLocks noGrp="1"/>
          </p:cNvSpPr>
          <p:nvPr>
            <p:ph type="sldNum" sz="quarter" idx="12"/>
          </p:nvPr>
        </p:nvSpPr>
        <p:spPr/>
        <p:txBody>
          <a:bodyPr/>
          <a:lstStyle/>
          <a:p>
            <a:pPr>
              <a:defRPr/>
            </a:pPr>
            <a:fld id="{08175333-5311-4B8A-A731-903FCA80A940}" type="slidenum">
              <a:rPr lang="en-US" smtClean="0"/>
              <a:pPr>
                <a:defRPr/>
              </a:pPr>
              <a:t>30</a:t>
            </a:fld>
            <a:endParaRPr lang="en-US" dirty="0"/>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style.rotation</p:attrName>
                                        </p:attrNameLst>
                                      </p:cBhvr>
                                      <p:tavLst>
                                        <p:tav tm="0">
                                          <p:val>
                                            <p:fltVal val="720"/>
                                          </p:val>
                                        </p:tav>
                                        <p:tav tm="100000">
                                          <p:val>
                                            <p:fltVal val="0"/>
                                          </p:val>
                                        </p:tav>
                                      </p:tavLst>
                                    </p:anim>
                                    <p:anim calcmode="lin" valueType="num">
                                      <p:cBhvr>
                                        <p:cTn id="9" dur="500" fill="hold"/>
                                        <p:tgtEl>
                                          <p:spTgt spid="7"/>
                                        </p:tgtEl>
                                        <p:attrNameLst>
                                          <p:attrName>ppt_h</p:attrName>
                                        </p:attrNameLst>
                                      </p:cBhvr>
                                      <p:tavLst>
                                        <p:tav tm="0">
                                          <p:val>
                                            <p:fltVal val="0"/>
                                          </p:val>
                                        </p:tav>
                                        <p:tav tm="100000">
                                          <p:val>
                                            <p:strVal val="#ppt_h"/>
                                          </p:val>
                                        </p:tav>
                                      </p:tavLst>
                                    </p:anim>
                                    <p:anim calcmode="lin" valueType="num">
                                      <p:cBhvr>
                                        <p:cTn id="10" dur="5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a:noFill/>
          <a:effectLst>
            <a:softEdge rad="317500"/>
          </a:effectLst>
        </p:spPr>
        <p:txBody>
          <a:bodyPr>
            <a:normAutofit fontScale="90000"/>
          </a:bodyPr>
          <a:lstStyle/>
          <a:p>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5300" dirty="0" smtClean="0">
                <a:solidFill>
                  <a:schemeClr val="tx1"/>
                </a:solidFill>
                <a:effectLst>
                  <a:outerShdw blurRad="38100" dist="38100" dir="2700000" algn="tl">
                    <a:srgbClr val="000000">
                      <a:alpha val="43137"/>
                    </a:srgbClr>
                  </a:outerShdw>
                </a:effectLst>
                <a:latin typeface="Cambria" pitchFamily="18" charset="0"/>
              </a:rPr>
              <a:t>Article 3 – SAU Budget</a:t>
            </a:r>
            <a:endParaRPr lang="en-US" sz="5300" dirty="0">
              <a:solidFill>
                <a:schemeClr val="tx1"/>
              </a:solidFill>
              <a:effectLst>
                <a:outerShdw blurRad="38100" dist="38100" dir="2700000" algn="tl">
                  <a:srgbClr val="000000">
                    <a:alpha val="43137"/>
                  </a:srgbClr>
                </a:outerShdw>
              </a:effectLst>
              <a:latin typeface="Cambria" pitchFamily="18" charset="0"/>
            </a:endParaRPr>
          </a:p>
        </p:txBody>
      </p:sp>
      <p:sp>
        <p:nvSpPr>
          <p:cNvPr id="17" name="Content Placeholder 16"/>
          <p:cNvSpPr>
            <a:spLocks noGrp="1"/>
          </p:cNvSpPr>
          <p:nvPr>
            <p:ph sz="quarter" idx="1"/>
          </p:nvPr>
        </p:nvSpPr>
        <p:spPr>
          <a:xfrm>
            <a:off x="152400" y="1676400"/>
            <a:ext cx="8839200" cy="4572000"/>
          </a:xfrm>
        </p:spPr>
        <p:txBody>
          <a:bodyPr/>
          <a:lstStyle/>
          <a:p>
            <a:pPr marL="0" indent="0" algn="just">
              <a:buNone/>
            </a:pPr>
            <a:r>
              <a:rPr lang="en-US" sz="2400" dirty="0" smtClean="0">
                <a:latin typeface="Cambria" pitchFamily="18" charset="0"/>
              </a:rPr>
              <a:t>Shall the voters of the Timberlane Regional School District adopt a school administrative unit budget of </a:t>
            </a:r>
            <a:r>
              <a:rPr lang="en-US" sz="2400" b="1" dirty="0" smtClean="0">
                <a:latin typeface="Cambria" pitchFamily="18" charset="0"/>
              </a:rPr>
              <a:t>$1,487,025</a:t>
            </a:r>
            <a:r>
              <a:rPr lang="en-US" sz="2400" dirty="0" smtClean="0">
                <a:latin typeface="Cambria" pitchFamily="18" charset="0"/>
              </a:rPr>
              <a:t> for the forthcoming fiscal year in which </a:t>
            </a:r>
            <a:r>
              <a:rPr lang="en-US" sz="2400" b="1" dirty="0" smtClean="0">
                <a:latin typeface="Cambria" pitchFamily="18" charset="0"/>
              </a:rPr>
              <a:t>$1,137,741</a:t>
            </a:r>
            <a:r>
              <a:rPr lang="en-US" sz="2400" dirty="0" smtClean="0">
                <a:latin typeface="Cambria" pitchFamily="18" charset="0"/>
              </a:rPr>
              <a:t> is assigned to the school budget of this school district?  This year's adjusted (default) budget of </a:t>
            </a:r>
            <a:r>
              <a:rPr lang="en-US" sz="2400" b="1" dirty="0" smtClean="0">
                <a:latin typeface="Cambria" pitchFamily="18" charset="0"/>
              </a:rPr>
              <a:t>$1,455,409</a:t>
            </a:r>
            <a:r>
              <a:rPr lang="en-US" sz="2400" dirty="0" smtClean="0">
                <a:latin typeface="Cambria" pitchFamily="18" charset="0"/>
              </a:rPr>
              <a:t>, with </a:t>
            </a:r>
            <a:r>
              <a:rPr lang="en-US" sz="2400" b="1" dirty="0" smtClean="0">
                <a:latin typeface="Cambria" pitchFamily="18" charset="0"/>
              </a:rPr>
              <a:t>$1,113,221</a:t>
            </a:r>
            <a:r>
              <a:rPr lang="en-US" sz="2400" dirty="0" smtClean="0">
                <a:latin typeface="Cambria" pitchFamily="18" charset="0"/>
              </a:rPr>
              <a:t> assigned to the school budget of this school district, will be adopted if the article does not receive a majority vote of all the school district voters voting in this school administrative unit. (MAJORITY VOTE OF BOTH DISTRICTS </a:t>
            </a:r>
            <a:r>
              <a:rPr lang="en-US" sz="2400" dirty="0" smtClean="0">
                <a:latin typeface="Cambria" pitchFamily="18" charset="0"/>
              </a:rPr>
              <a:t>REQUIRED)</a:t>
            </a:r>
          </a:p>
          <a:p>
            <a:pPr marL="0" indent="0" algn="just">
              <a:buNone/>
            </a:pPr>
            <a:r>
              <a:rPr lang="en-US" sz="2000" i="1" dirty="0" smtClean="0">
                <a:latin typeface="Cambria" pitchFamily="18" charset="0"/>
              </a:rPr>
              <a:t>Recommended by the School Board 8-0</a:t>
            </a:r>
          </a:p>
          <a:p>
            <a:pPr marL="0" indent="0" algn="just">
              <a:buNone/>
            </a:pPr>
            <a:r>
              <a:rPr lang="en-US" sz="2000" i="1" dirty="0" smtClean="0">
                <a:latin typeface="Cambria" pitchFamily="18" charset="0"/>
              </a:rPr>
              <a:t>Recommended by the Budget Committee 8-1</a:t>
            </a:r>
            <a:endParaRPr lang="en-US" sz="2000" i="1" dirty="0" smtClean="0">
              <a:latin typeface="Cambria" pitchFamily="18" charset="0"/>
            </a:endParaRPr>
          </a:p>
          <a:p>
            <a:pPr>
              <a:buNone/>
            </a:pPr>
            <a:endParaRPr lang="en-US" dirty="0"/>
          </a:p>
        </p:txBody>
      </p:sp>
      <p:sp>
        <p:nvSpPr>
          <p:cNvPr id="7169" name="Rectangle 1"/>
          <p:cNvSpPr>
            <a:spLocks noChangeAspect="1" noChangeArrowheads="1"/>
          </p:cNvSpPr>
          <p:nvPr/>
        </p:nvSpPr>
        <p:spPr bwMode="auto">
          <a:xfrm>
            <a:off x="152400" y="3250049"/>
            <a:ext cx="88392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effectLst/>
              <a:latin typeface="Cambria" pitchFamily="18" charset="0"/>
            </a:endParaRPr>
          </a:p>
        </p:txBody>
      </p:sp>
      <p:sp>
        <p:nvSpPr>
          <p:cNvPr id="6" name="TextBox 5"/>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2014 DELIBERATIVE SESSION</a:t>
            </a:r>
            <a:endParaRPr lang="en-US" dirty="0">
              <a:solidFill>
                <a:schemeClr val="bg1"/>
              </a:solidFill>
              <a:latin typeface="Cambria" pitchFamily="18" charset="0"/>
            </a:endParaRPr>
          </a:p>
        </p:txBody>
      </p:sp>
      <p:sp>
        <p:nvSpPr>
          <p:cNvPr id="9" name="Slide Number Placeholder 8"/>
          <p:cNvSpPr>
            <a:spLocks noGrp="1"/>
          </p:cNvSpPr>
          <p:nvPr>
            <p:ph type="sldNum" sz="quarter" idx="12"/>
          </p:nvPr>
        </p:nvSpPr>
        <p:spPr/>
        <p:txBody>
          <a:bodyPr/>
          <a:lstStyle/>
          <a:p>
            <a:pPr>
              <a:defRPr/>
            </a:pPr>
            <a:fld id="{08175333-5311-4B8A-A731-903FCA80A940}" type="slidenum">
              <a:rPr lang="en-US" smtClean="0"/>
              <a:pPr>
                <a:defRPr/>
              </a:pPr>
              <a:t>31</a:t>
            </a:fld>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nodePh="1">
                                  <p:stCondLst>
                                    <p:cond delay="0"/>
                                  </p:stCondLst>
                                  <p:endCondLst>
                                    <p:cond evt="begin" delay="0">
                                      <p:tn val="5"/>
                                    </p:cond>
                                  </p:endCondLst>
                                  <p:childTnLst>
                                    <p:set>
                                      <p:cBhvr>
                                        <p:cTn id="6" dur="1" fill="hold">
                                          <p:stCondLst>
                                            <p:cond delay="0"/>
                                          </p:stCondLst>
                                        </p:cTn>
                                        <p:tgtEl>
                                          <p:spTgt spid="7169"/>
                                        </p:tgtEl>
                                        <p:attrNameLst>
                                          <p:attrName>style.visibility</p:attrName>
                                        </p:attrNameLst>
                                      </p:cBhvr>
                                      <p:to>
                                        <p:strVal val="visible"/>
                                      </p:to>
                                    </p:set>
                                    <p:anim calcmode="lin" valueType="num">
                                      <p:cBhvr>
                                        <p:cTn id="7" dur="500" fill="hold"/>
                                        <p:tgtEl>
                                          <p:spTgt spid="7169"/>
                                        </p:tgtEl>
                                        <p:attrNameLst>
                                          <p:attrName>ppt_w</p:attrName>
                                        </p:attrNameLst>
                                      </p:cBhvr>
                                      <p:tavLst>
                                        <p:tav tm="0">
                                          <p:val>
                                            <p:strVal val="#ppt_w*0.05"/>
                                          </p:val>
                                        </p:tav>
                                        <p:tav tm="100000">
                                          <p:val>
                                            <p:strVal val="#ppt_w"/>
                                          </p:val>
                                        </p:tav>
                                      </p:tavLst>
                                    </p:anim>
                                    <p:anim calcmode="lin" valueType="num">
                                      <p:cBhvr>
                                        <p:cTn id="8" dur="500" fill="hold"/>
                                        <p:tgtEl>
                                          <p:spTgt spid="7169"/>
                                        </p:tgtEl>
                                        <p:attrNameLst>
                                          <p:attrName>ppt_h</p:attrName>
                                        </p:attrNameLst>
                                      </p:cBhvr>
                                      <p:tavLst>
                                        <p:tav tm="0">
                                          <p:val>
                                            <p:strVal val="#ppt_h"/>
                                          </p:val>
                                        </p:tav>
                                        <p:tav tm="100000">
                                          <p:val>
                                            <p:strVal val="#ppt_h"/>
                                          </p:val>
                                        </p:tav>
                                      </p:tavLst>
                                    </p:anim>
                                    <p:anim calcmode="lin" valueType="num">
                                      <p:cBhvr>
                                        <p:cTn id="9" dur="500" fill="hold"/>
                                        <p:tgtEl>
                                          <p:spTgt spid="7169"/>
                                        </p:tgtEl>
                                        <p:attrNameLst>
                                          <p:attrName>ppt_x</p:attrName>
                                        </p:attrNameLst>
                                      </p:cBhvr>
                                      <p:tavLst>
                                        <p:tav tm="0">
                                          <p:val>
                                            <p:strVal val="#ppt_x-.2"/>
                                          </p:val>
                                        </p:tav>
                                        <p:tav tm="100000">
                                          <p:val>
                                            <p:strVal val="#ppt_x"/>
                                          </p:val>
                                        </p:tav>
                                      </p:tavLst>
                                    </p:anim>
                                    <p:anim calcmode="lin" valueType="num">
                                      <p:cBhvr>
                                        <p:cTn id="10" dur="500" fill="hold"/>
                                        <p:tgtEl>
                                          <p:spTgt spid="7169"/>
                                        </p:tgtEl>
                                        <p:attrNameLst>
                                          <p:attrName>ppt_y</p:attrName>
                                        </p:attrNameLst>
                                      </p:cBhvr>
                                      <p:tavLst>
                                        <p:tav tm="0">
                                          <p:val>
                                            <p:strVal val="#ppt_y"/>
                                          </p:val>
                                        </p:tav>
                                        <p:tav tm="100000">
                                          <p:val>
                                            <p:strVal val="#ppt_y"/>
                                          </p:val>
                                        </p:tav>
                                      </p:tavLst>
                                    </p:anim>
                                    <p:animEffect transition="in" filter="fade">
                                      <p:cBhvr>
                                        <p:cTn id="11"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a:noFill/>
          <a:effectLst>
            <a:softEdge rad="317500"/>
          </a:effectLst>
        </p:spPr>
        <p:txBody>
          <a:bodyPr>
            <a:normAutofit fontScale="90000"/>
          </a:bodyPr>
          <a:lstStyle/>
          <a:p>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5300" dirty="0" smtClean="0">
                <a:solidFill>
                  <a:schemeClr val="tx1"/>
                </a:solidFill>
                <a:effectLst>
                  <a:outerShdw blurRad="38100" dist="38100" dir="2700000" algn="tl">
                    <a:srgbClr val="000000">
                      <a:alpha val="43137"/>
                    </a:srgbClr>
                  </a:outerShdw>
                </a:effectLst>
                <a:latin typeface="Cambria" pitchFamily="18" charset="0"/>
              </a:rPr>
              <a:t>Article 4 - Capital Reserve Fund</a:t>
            </a:r>
            <a:endParaRPr lang="en-US" sz="5300" dirty="0">
              <a:solidFill>
                <a:schemeClr val="tx1"/>
              </a:solidFill>
              <a:effectLst>
                <a:outerShdw blurRad="38100" dist="38100" dir="2700000" algn="tl">
                  <a:srgbClr val="000000">
                    <a:alpha val="43137"/>
                  </a:srgbClr>
                </a:outerShdw>
              </a:effectLst>
              <a:latin typeface="Cambria" pitchFamily="18" charset="0"/>
            </a:endParaRPr>
          </a:p>
        </p:txBody>
      </p:sp>
      <p:sp>
        <p:nvSpPr>
          <p:cNvPr id="7169" name="Rectangle 1"/>
          <p:cNvSpPr>
            <a:spLocks noChangeAspect="1" noChangeArrowheads="1"/>
          </p:cNvSpPr>
          <p:nvPr/>
        </p:nvSpPr>
        <p:spPr bwMode="auto">
          <a:xfrm>
            <a:off x="152400" y="1548348"/>
            <a:ext cx="8839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Cambria" pitchFamily="18" charset="0"/>
                <a:ea typeface="Times New Roman" pitchFamily="18" charset="0"/>
                <a:cs typeface="Arial" pitchFamily="34" charset="0"/>
              </a:rPr>
              <a:t>Shall the Timberlane Regional School District raise and appropriate up to </a:t>
            </a:r>
            <a:r>
              <a:rPr kumimoji="0" lang="en-US" sz="2400" b="1" i="0" u="none" strike="noStrike" cap="none" normalizeH="0" baseline="0" dirty="0" smtClean="0">
                <a:ln>
                  <a:noFill/>
                </a:ln>
                <a:effectLst/>
                <a:latin typeface="Cambria" pitchFamily="18" charset="0"/>
                <a:ea typeface="Times New Roman" pitchFamily="18" charset="0"/>
                <a:cs typeface="Arial" pitchFamily="34" charset="0"/>
              </a:rPr>
              <a:t>$350,000</a:t>
            </a:r>
            <a:r>
              <a:rPr kumimoji="0" lang="en-US" sz="2400" b="0" i="0" u="none" strike="noStrike" cap="none" normalizeH="0" baseline="0" dirty="0" smtClean="0">
                <a:ln>
                  <a:noFill/>
                </a:ln>
                <a:effectLst/>
                <a:latin typeface="Cambria" pitchFamily="18" charset="0"/>
                <a:ea typeface="Times New Roman" pitchFamily="18" charset="0"/>
                <a:cs typeface="Arial" pitchFamily="34" charset="0"/>
              </a:rPr>
              <a:t> to be placed in the School Building Construction, Reconstruction, Capital Improvement and Land Purchase Capital Reserve Fund established in 1996, with such amount to be transferred from the June 30, 2014 undesignated fund balance (surplus) available for transfer on July 1 of this year? (MAJORITY VOTE REQUIRED</a:t>
            </a:r>
            <a:r>
              <a:rPr kumimoji="0" lang="en-US" sz="2400" b="0" i="0" u="none" strike="noStrike" cap="none" normalizeH="0" baseline="0" dirty="0" smtClean="0">
                <a:ln>
                  <a:noFill/>
                </a:ln>
                <a:effectLst/>
                <a:latin typeface="Cambria" pitchFamily="18" charset="0"/>
                <a:ea typeface="Times New Roman" pitchFamily="18"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Cambria"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US" sz="2000" i="1" dirty="0" smtClean="0">
                <a:latin typeface="Cambria" pitchFamily="18" charset="0"/>
                <a:cs typeface="Arial" pitchFamily="34" charset="0"/>
              </a:rPr>
              <a:t>Recommended by the School Board 8-0</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effectLst/>
                <a:latin typeface="Cambria" pitchFamily="18" charset="0"/>
                <a:cs typeface="Arial" pitchFamily="34" charset="0"/>
              </a:rPr>
              <a:t>Recommended</a:t>
            </a:r>
            <a:r>
              <a:rPr kumimoji="0" lang="en-US" sz="2000" b="0" i="1" u="none" strike="noStrike" cap="none" normalizeH="0" dirty="0" smtClean="0">
                <a:ln>
                  <a:noFill/>
                </a:ln>
                <a:effectLst/>
                <a:latin typeface="Cambria" pitchFamily="18" charset="0"/>
                <a:cs typeface="Arial" pitchFamily="34" charset="0"/>
              </a:rPr>
              <a:t> by the Budget Committee 8-1</a:t>
            </a:r>
            <a:endParaRPr kumimoji="0" lang="en-US" sz="2000" b="0" i="1" u="none" strike="noStrike" cap="none" normalizeH="0" baseline="0" dirty="0" smtClean="0">
              <a:ln>
                <a:noFill/>
              </a:ln>
              <a:effectLst/>
              <a:latin typeface="Cambria" pitchFamily="18" charset="0"/>
            </a:endParaRPr>
          </a:p>
        </p:txBody>
      </p:sp>
      <p:sp>
        <p:nvSpPr>
          <p:cNvPr id="5" name="TextBox 4"/>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2014 DELIBERATIVE SESSION</a:t>
            </a:r>
            <a:endParaRPr lang="en-US" dirty="0">
              <a:solidFill>
                <a:schemeClr val="bg1"/>
              </a:solidFill>
              <a:latin typeface="Cambria" pitchFamily="18" charset="0"/>
            </a:endParaRPr>
          </a:p>
        </p:txBody>
      </p:sp>
      <p:sp>
        <p:nvSpPr>
          <p:cNvPr id="8" name="Slide Number Placeholder 7"/>
          <p:cNvSpPr>
            <a:spLocks noGrp="1"/>
          </p:cNvSpPr>
          <p:nvPr>
            <p:ph type="sldNum" sz="quarter" idx="12"/>
          </p:nvPr>
        </p:nvSpPr>
        <p:spPr/>
        <p:txBody>
          <a:bodyPr/>
          <a:lstStyle/>
          <a:p>
            <a:pPr>
              <a:defRPr/>
            </a:pPr>
            <a:fld id="{08175333-5311-4B8A-A731-903FCA80A940}" type="slidenum">
              <a:rPr lang="en-US" smtClean="0"/>
              <a:pPr>
                <a:defRPr/>
              </a:pPr>
              <a:t>32</a:t>
            </a:fld>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p:cTn id="7" dur="500" fill="hold"/>
                                        <p:tgtEl>
                                          <p:spTgt spid="7169"/>
                                        </p:tgtEl>
                                        <p:attrNameLst>
                                          <p:attrName>ppt_w</p:attrName>
                                        </p:attrNameLst>
                                      </p:cBhvr>
                                      <p:tavLst>
                                        <p:tav tm="0">
                                          <p:val>
                                            <p:strVal val="#ppt_w*0.05"/>
                                          </p:val>
                                        </p:tav>
                                        <p:tav tm="100000">
                                          <p:val>
                                            <p:strVal val="#ppt_w"/>
                                          </p:val>
                                        </p:tav>
                                      </p:tavLst>
                                    </p:anim>
                                    <p:anim calcmode="lin" valueType="num">
                                      <p:cBhvr>
                                        <p:cTn id="8" dur="500" fill="hold"/>
                                        <p:tgtEl>
                                          <p:spTgt spid="7169"/>
                                        </p:tgtEl>
                                        <p:attrNameLst>
                                          <p:attrName>ppt_h</p:attrName>
                                        </p:attrNameLst>
                                      </p:cBhvr>
                                      <p:tavLst>
                                        <p:tav tm="0">
                                          <p:val>
                                            <p:strVal val="#ppt_h"/>
                                          </p:val>
                                        </p:tav>
                                        <p:tav tm="100000">
                                          <p:val>
                                            <p:strVal val="#ppt_h"/>
                                          </p:val>
                                        </p:tav>
                                      </p:tavLst>
                                    </p:anim>
                                    <p:anim calcmode="lin" valueType="num">
                                      <p:cBhvr>
                                        <p:cTn id="9" dur="500" fill="hold"/>
                                        <p:tgtEl>
                                          <p:spTgt spid="7169"/>
                                        </p:tgtEl>
                                        <p:attrNameLst>
                                          <p:attrName>ppt_x</p:attrName>
                                        </p:attrNameLst>
                                      </p:cBhvr>
                                      <p:tavLst>
                                        <p:tav tm="0">
                                          <p:val>
                                            <p:strVal val="#ppt_x-.2"/>
                                          </p:val>
                                        </p:tav>
                                        <p:tav tm="100000">
                                          <p:val>
                                            <p:strVal val="#ppt_x"/>
                                          </p:val>
                                        </p:tav>
                                      </p:tavLst>
                                    </p:anim>
                                    <p:anim calcmode="lin" valueType="num">
                                      <p:cBhvr>
                                        <p:cTn id="10" dur="500" fill="hold"/>
                                        <p:tgtEl>
                                          <p:spTgt spid="7169"/>
                                        </p:tgtEl>
                                        <p:attrNameLst>
                                          <p:attrName>ppt_y</p:attrName>
                                        </p:attrNameLst>
                                      </p:cBhvr>
                                      <p:tavLst>
                                        <p:tav tm="0">
                                          <p:val>
                                            <p:strVal val="#ppt_y"/>
                                          </p:val>
                                        </p:tav>
                                        <p:tav tm="100000">
                                          <p:val>
                                            <p:strVal val="#ppt_y"/>
                                          </p:val>
                                        </p:tav>
                                      </p:tavLst>
                                    </p:anim>
                                    <p:animEffect transition="in" filter="fade">
                                      <p:cBhvr>
                                        <p:cTn id="11"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08175333-5311-4B8A-A731-903FCA80A940}" type="slidenum">
              <a:rPr lang="en-US" smtClean="0"/>
              <a:pPr>
                <a:defRPr/>
              </a:pPr>
              <a:t>33</a:t>
            </a:fld>
            <a:endParaRPr lang="en-US" dirty="0"/>
          </a:p>
        </p:txBody>
      </p:sp>
      <p:sp>
        <p:nvSpPr>
          <p:cNvPr id="2" name="Title 1"/>
          <p:cNvSpPr>
            <a:spLocks noGrp="1"/>
          </p:cNvSpPr>
          <p:nvPr>
            <p:ph type="ctrTitle"/>
          </p:nvPr>
        </p:nvSpPr>
        <p:spPr>
          <a:noFill/>
          <a:effectLst>
            <a:softEdge rad="317500"/>
          </a:effectLst>
        </p:spPr>
        <p:txBody>
          <a:bodyPr>
            <a:normAutofit/>
          </a:bodyPr>
          <a:lstStyle/>
          <a:p>
            <a:r>
              <a:rPr lang="en-US" sz="4800" dirty="0" smtClean="0">
                <a:solidFill>
                  <a:schemeClr val="tx1"/>
                </a:solidFill>
                <a:effectLst>
                  <a:outerShdw blurRad="38100" dist="38100" dir="2700000" algn="tl">
                    <a:srgbClr val="000000">
                      <a:alpha val="43137"/>
                    </a:srgbClr>
                  </a:outerShdw>
                </a:effectLst>
                <a:latin typeface="Cambria" pitchFamily="18" charset="0"/>
              </a:rPr>
              <a:t>Article 5 – Sandown Central Kitchen Renovation</a:t>
            </a:r>
            <a:endParaRPr lang="en-US" sz="4800" dirty="0">
              <a:solidFill>
                <a:schemeClr val="tx1"/>
              </a:solidFill>
              <a:effectLst>
                <a:outerShdw blurRad="38100" dist="38100" dir="2700000" algn="tl">
                  <a:srgbClr val="000000">
                    <a:alpha val="43137"/>
                  </a:srgbClr>
                </a:outerShdw>
              </a:effectLst>
              <a:latin typeface="Cambria" pitchFamily="18" charset="0"/>
            </a:endParaRPr>
          </a:p>
        </p:txBody>
      </p:sp>
      <p:sp>
        <p:nvSpPr>
          <p:cNvPr id="7169" name="Rectangle 1"/>
          <p:cNvSpPr>
            <a:spLocks noChangeAspect="1" noChangeArrowheads="1"/>
          </p:cNvSpPr>
          <p:nvPr/>
        </p:nvSpPr>
        <p:spPr bwMode="auto">
          <a:xfrm>
            <a:off x="152400" y="2590800"/>
            <a:ext cx="8839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400" dirty="0" smtClean="0">
                <a:latin typeface="Cambria" pitchFamily="18" charset="0"/>
              </a:rPr>
              <a:t>Shall the voters of the Timberlane Regional School District raise and appropriate the sum of </a:t>
            </a:r>
            <a:r>
              <a:rPr lang="en-US" sz="2400" b="1" dirty="0" smtClean="0">
                <a:latin typeface="Cambria" pitchFamily="18" charset="0"/>
              </a:rPr>
              <a:t>$385,412 </a:t>
            </a:r>
            <a:r>
              <a:rPr lang="en-US" sz="2400" dirty="0" smtClean="0">
                <a:latin typeface="Cambria" pitchFamily="18" charset="0"/>
              </a:rPr>
              <a:t>to renovate the kitchen at Sandown Central Elementary School and to authorize the District to withdraw up to the sum of </a:t>
            </a:r>
            <a:r>
              <a:rPr lang="en-US" sz="2400" b="1" dirty="0" smtClean="0">
                <a:latin typeface="Cambria" pitchFamily="18" charset="0"/>
              </a:rPr>
              <a:t>$335,412</a:t>
            </a:r>
            <a:r>
              <a:rPr lang="en-US" sz="2400" dirty="0" smtClean="0">
                <a:latin typeface="Cambria" pitchFamily="18" charset="0"/>
              </a:rPr>
              <a:t> from the existing School Building Construction, Reconstruction, Capital Improvements and Land Purchase Capital Reserve Fund with remaining funds ($50,000) to come from the 2014-15 operating budget?  (MAJORITY VOTE REQUIRED)</a:t>
            </a:r>
            <a:r>
              <a:rPr lang="en-US" sz="2400" i="1" dirty="0" smtClean="0">
                <a:latin typeface="Cambria" pitchFamily="18" charset="0"/>
              </a:rPr>
              <a:t> </a:t>
            </a:r>
            <a:endParaRPr lang="en-US" sz="2400" i="1" dirty="0" smtClean="0">
              <a:latin typeface="Cambria" pitchFamily="18" charset="0"/>
            </a:endParaRPr>
          </a:p>
          <a:p>
            <a:pPr algn="just"/>
            <a:endParaRPr lang="en-US" sz="800" i="1" dirty="0" smtClean="0">
              <a:latin typeface="Cambria" pitchFamily="18" charset="0"/>
            </a:endParaRPr>
          </a:p>
          <a:p>
            <a:pPr algn="just"/>
            <a:r>
              <a:rPr lang="en-US" sz="2000" i="1" dirty="0" smtClean="0">
                <a:latin typeface="Cambria" pitchFamily="18" charset="0"/>
              </a:rPr>
              <a:t>Recommended by the School Board 8-0</a:t>
            </a:r>
          </a:p>
          <a:p>
            <a:pPr algn="just"/>
            <a:r>
              <a:rPr lang="en-US" sz="2000" i="1" dirty="0" smtClean="0">
                <a:latin typeface="Cambria" pitchFamily="18" charset="0"/>
              </a:rPr>
              <a:t>Recommended by the Budget Committee 8-1</a:t>
            </a:r>
            <a:endParaRPr lang="en-US" sz="2000" dirty="0">
              <a:latin typeface="Cambria" pitchFamily="18" charset="0"/>
            </a:endParaRPr>
          </a:p>
        </p:txBody>
      </p:sp>
      <p:sp>
        <p:nvSpPr>
          <p:cNvPr id="5" name="TextBox 4"/>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2014 DELIBERATIVE SESSION</a:t>
            </a:r>
            <a:endParaRPr lang="en-US" dirty="0">
              <a:solidFill>
                <a:schemeClr val="bg1"/>
              </a:solidFill>
              <a:latin typeface="Cambria"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p:cTn id="7" dur="500" fill="hold"/>
                                        <p:tgtEl>
                                          <p:spTgt spid="7169"/>
                                        </p:tgtEl>
                                        <p:attrNameLst>
                                          <p:attrName>ppt_w</p:attrName>
                                        </p:attrNameLst>
                                      </p:cBhvr>
                                      <p:tavLst>
                                        <p:tav tm="0">
                                          <p:val>
                                            <p:strVal val="#ppt_w*0.05"/>
                                          </p:val>
                                        </p:tav>
                                        <p:tav tm="100000">
                                          <p:val>
                                            <p:strVal val="#ppt_w"/>
                                          </p:val>
                                        </p:tav>
                                      </p:tavLst>
                                    </p:anim>
                                    <p:anim calcmode="lin" valueType="num">
                                      <p:cBhvr>
                                        <p:cTn id="8" dur="500" fill="hold"/>
                                        <p:tgtEl>
                                          <p:spTgt spid="7169"/>
                                        </p:tgtEl>
                                        <p:attrNameLst>
                                          <p:attrName>ppt_h</p:attrName>
                                        </p:attrNameLst>
                                      </p:cBhvr>
                                      <p:tavLst>
                                        <p:tav tm="0">
                                          <p:val>
                                            <p:strVal val="#ppt_h"/>
                                          </p:val>
                                        </p:tav>
                                        <p:tav tm="100000">
                                          <p:val>
                                            <p:strVal val="#ppt_h"/>
                                          </p:val>
                                        </p:tav>
                                      </p:tavLst>
                                    </p:anim>
                                    <p:anim calcmode="lin" valueType="num">
                                      <p:cBhvr>
                                        <p:cTn id="9" dur="500" fill="hold"/>
                                        <p:tgtEl>
                                          <p:spTgt spid="7169"/>
                                        </p:tgtEl>
                                        <p:attrNameLst>
                                          <p:attrName>ppt_x</p:attrName>
                                        </p:attrNameLst>
                                      </p:cBhvr>
                                      <p:tavLst>
                                        <p:tav tm="0">
                                          <p:val>
                                            <p:strVal val="#ppt_x-.2"/>
                                          </p:val>
                                        </p:tav>
                                        <p:tav tm="100000">
                                          <p:val>
                                            <p:strVal val="#ppt_x"/>
                                          </p:val>
                                        </p:tav>
                                      </p:tavLst>
                                    </p:anim>
                                    <p:anim calcmode="lin" valueType="num">
                                      <p:cBhvr>
                                        <p:cTn id="10" dur="500" fill="hold"/>
                                        <p:tgtEl>
                                          <p:spTgt spid="7169"/>
                                        </p:tgtEl>
                                        <p:attrNameLst>
                                          <p:attrName>ppt_y</p:attrName>
                                        </p:attrNameLst>
                                      </p:cBhvr>
                                      <p:tavLst>
                                        <p:tav tm="0">
                                          <p:val>
                                            <p:strVal val="#ppt_y"/>
                                          </p:val>
                                        </p:tav>
                                        <p:tav tm="100000">
                                          <p:val>
                                            <p:strVal val="#ppt_y"/>
                                          </p:val>
                                        </p:tav>
                                      </p:tavLst>
                                    </p:anim>
                                    <p:animEffect transition="in" filter="fade">
                                      <p:cBhvr>
                                        <p:cTn id="11"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688848"/>
            <a:ext cx="8534400" cy="758952"/>
          </a:xfrm>
          <a:noFill/>
          <a:effectLst>
            <a:softEdge rad="317500"/>
          </a:effectLst>
        </p:spPr>
        <p:txBody>
          <a:bodyPr>
            <a:normAutofit fontScale="90000"/>
          </a:bodyPr>
          <a:lstStyle/>
          <a:p>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5300" dirty="0" smtClean="0">
                <a:solidFill>
                  <a:schemeClr val="tx1"/>
                </a:solidFill>
                <a:effectLst>
                  <a:outerShdw blurRad="38100" dist="38100" dir="2700000" algn="tl">
                    <a:srgbClr val="000000">
                      <a:alpha val="43137"/>
                    </a:srgbClr>
                  </a:outerShdw>
                </a:effectLst>
                <a:latin typeface="Cambria" pitchFamily="18" charset="0"/>
              </a:rPr>
              <a:t>Article </a:t>
            </a:r>
            <a:r>
              <a:rPr lang="en-US" sz="5300" kern="0" dirty="0" smtClean="0">
                <a:solidFill>
                  <a:schemeClr val="tx1"/>
                </a:solidFill>
                <a:effectLst>
                  <a:outerShdw blurRad="38100" dist="38100" dir="2700000" algn="tl">
                    <a:srgbClr val="000000">
                      <a:alpha val="43137"/>
                    </a:srgbClr>
                  </a:outerShdw>
                </a:effectLst>
                <a:latin typeface="Cambria" pitchFamily="18" charset="0"/>
              </a:rPr>
              <a:t>6 – One Year Collective Bargaining Agreement (</a:t>
            </a:r>
            <a:r>
              <a:rPr lang="en-US" sz="5300" kern="0" dirty="0" err="1" smtClean="0">
                <a:solidFill>
                  <a:schemeClr val="tx1"/>
                </a:solidFill>
                <a:effectLst>
                  <a:outerShdw blurRad="38100" dist="38100" dir="2700000" algn="tl">
                    <a:srgbClr val="000000">
                      <a:alpha val="43137"/>
                    </a:srgbClr>
                  </a:outerShdw>
                </a:effectLst>
                <a:latin typeface="Cambria" pitchFamily="18" charset="0"/>
              </a:rPr>
              <a:t>TSSU</a:t>
            </a:r>
            <a:r>
              <a:rPr lang="en-US" sz="5300" kern="0" dirty="0" smtClean="0">
                <a:solidFill>
                  <a:schemeClr val="tx1"/>
                </a:solidFill>
                <a:effectLst>
                  <a:outerShdw blurRad="38100" dist="38100" dir="2700000" algn="tl">
                    <a:srgbClr val="000000">
                      <a:alpha val="43137"/>
                    </a:srgbClr>
                  </a:outerShdw>
                </a:effectLst>
                <a:latin typeface="Cambria" pitchFamily="18" charset="0"/>
              </a:rPr>
              <a:t>)</a:t>
            </a:r>
            <a:endParaRPr lang="en-US" sz="5300" kern="0" dirty="0">
              <a:solidFill>
                <a:schemeClr val="tx1"/>
              </a:solidFill>
              <a:effectLst>
                <a:outerShdw blurRad="38100" dist="38100" dir="2700000" algn="tl">
                  <a:srgbClr val="000000">
                    <a:alpha val="43137"/>
                  </a:srgbClr>
                </a:outerShdw>
              </a:effectLst>
              <a:latin typeface="Cambria" pitchFamily="18" charset="0"/>
            </a:endParaRPr>
          </a:p>
        </p:txBody>
      </p:sp>
      <p:sp>
        <p:nvSpPr>
          <p:cNvPr id="6" name="Subtitle 5"/>
          <p:cNvSpPr>
            <a:spLocks noGrp="1"/>
          </p:cNvSpPr>
          <p:nvPr>
            <p:ph sz="quarter" idx="1"/>
          </p:nvPr>
        </p:nvSpPr>
        <p:spPr>
          <a:xfrm>
            <a:off x="152400" y="1447800"/>
            <a:ext cx="8839200" cy="4572000"/>
          </a:xfrm>
        </p:spPr>
        <p:txBody>
          <a:bodyPr>
            <a:noAutofit/>
          </a:bodyPr>
          <a:lstStyle/>
          <a:p>
            <a:pPr marL="0" indent="0" algn="just">
              <a:buNone/>
            </a:pPr>
            <a:r>
              <a:rPr lang="en-US" sz="2400" b="0" cap="none" spc="0" dirty="0" smtClean="0">
                <a:solidFill>
                  <a:schemeClr val="tx1"/>
                </a:solidFill>
                <a:latin typeface="Cambria" pitchFamily="18" charset="0"/>
              </a:rPr>
              <a:t>Shall the voters of the </a:t>
            </a:r>
            <a:r>
              <a:rPr lang="en-US" sz="2400" b="0" cap="none" spc="0" dirty="0" smtClean="0">
                <a:solidFill>
                  <a:schemeClr val="tx1"/>
                </a:solidFill>
                <a:latin typeface="Cambria" pitchFamily="18" charset="0"/>
              </a:rPr>
              <a:t>Timberlane Regional School District </a:t>
            </a:r>
            <a:r>
              <a:rPr lang="en-US" sz="2400" b="0" cap="none" spc="0" dirty="0" smtClean="0">
                <a:solidFill>
                  <a:schemeClr val="tx1"/>
                </a:solidFill>
                <a:latin typeface="Cambria" pitchFamily="18" charset="0"/>
              </a:rPr>
              <a:t>approve the cost items included in the collective bargaining agreement reached between the Timberlane Support Staff Union and the Timberlane Regional School Board, which calls for the following increases in salaries at the current staffing levels over the amount paid in the prior fiscal year:</a:t>
            </a:r>
          </a:p>
          <a:p>
            <a:pPr marL="0" indent="0" algn="l">
              <a:buNone/>
            </a:pPr>
            <a:r>
              <a:rPr lang="en-US" sz="2400" b="0" cap="none" spc="0" dirty="0" smtClean="0">
                <a:solidFill>
                  <a:schemeClr val="tx1"/>
                </a:solidFill>
                <a:latin typeface="Cambria" pitchFamily="18" charset="0"/>
              </a:rPr>
              <a:t> </a:t>
            </a:r>
          </a:p>
          <a:p>
            <a:pPr marL="0" indent="0" algn="l">
              <a:buNone/>
            </a:pPr>
            <a:r>
              <a:rPr lang="en-US" sz="2400" b="0" cap="none" spc="0" dirty="0" smtClean="0">
                <a:solidFill>
                  <a:schemeClr val="tx1"/>
                </a:solidFill>
                <a:latin typeface="Cambria" pitchFamily="18" charset="0"/>
              </a:rPr>
              <a:t> </a:t>
            </a:r>
          </a:p>
          <a:p>
            <a:pPr marL="0" indent="0" algn="l">
              <a:buNone/>
            </a:pPr>
            <a:endParaRPr lang="en-US" sz="2400" b="0" cap="none" spc="0" dirty="0">
              <a:solidFill>
                <a:schemeClr val="tx1"/>
              </a:solidFill>
              <a:latin typeface="Cambria" pitchFamily="18" charset="0"/>
            </a:endParaRPr>
          </a:p>
        </p:txBody>
      </p:sp>
      <p:graphicFrame>
        <p:nvGraphicFramePr>
          <p:cNvPr id="8" name="Table 7"/>
          <p:cNvGraphicFramePr>
            <a:graphicFrameLocks noGrp="1"/>
          </p:cNvGraphicFramePr>
          <p:nvPr/>
        </p:nvGraphicFramePr>
        <p:xfrm>
          <a:off x="1219200" y="3810000"/>
          <a:ext cx="4724400" cy="2499360"/>
        </p:xfrm>
        <a:graphic>
          <a:graphicData uri="http://schemas.openxmlformats.org/drawingml/2006/table">
            <a:tbl>
              <a:tblPr firstRow="1" bandRow="1">
                <a:tableStyleId>{5C22544A-7EE6-4342-B048-85BDC9FD1C3A}</a:tableStyleId>
              </a:tblPr>
              <a:tblGrid>
                <a:gridCol w="2362200"/>
                <a:gridCol w="2362200"/>
              </a:tblGrid>
              <a:tr h="416560">
                <a:tc>
                  <a:txBody>
                    <a:bodyPr/>
                    <a:lstStyle/>
                    <a:p>
                      <a:r>
                        <a:rPr lang="en-US" sz="2400" b="0" dirty="0" smtClean="0">
                          <a:solidFill>
                            <a:schemeClr val="tx1"/>
                          </a:solidFill>
                          <a:latin typeface="Cambria" pitchFamily="18" charset="0"/>
                        </a:rPr>
                        <a:t>Cost Distribution</a:t>
                      </a:r>
                      <a:endParaRPr lang="en-US" sz="2400" b="0" dirty="0">
                        <a:solidFill>
                          <a:schemeClr val="tx1"/>
                        </a:solidFill>
                        <a:latin typeface="Cambria"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b="0" dirty="0" smtClean="0">
                          <a:solidFill>
                            <a:schemeClr val="tx1"/>
                          </a:solidFill>
                          <a:latin typeface="Cambria" pitchFamily="18" charset="0"/>
                        </a:rPr>
                        <a:t>2014-15</a:t>
                      </a:r>
                      <a:endParaRPr lang="en-US" sz="2400" b="0" dirty="0">
                        <a:solidFill>
                          <a:schemeClr val="tx1"/>
                        </a:solidFill>
                        <a:latin typeface="Cambria"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6560">
                <a:tc>
                  <a:txBody>
                    <a:bodyPr/>
                    <a:lstStyle/>
                    <a:p>
                      <a:r>
                        <a:rPr lang="en-US" sz="2400" b="0" dirty="0" smtClean="0">
                          <a:solidFill>
                            <a:schemeClr val="tx1"/>
                          </a:solidFill>
                          <a:latin typeface="Cambria" pitchFamily="18" charset="0"/>
                        </a:rPr>
                        <a:t>Salaries</a:t>
                      </a:r>
                      <a:endParaRPr lang="en-US" sz="2400" b="0" dirty="0">
                        <a:solidFill>
                          <a:schemeClr val="tx1"/>
                        </a:solidFill>
                        <a:latin typeface="Cambria"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b="0" dirty="0" smtClean="0">
                          <a:solidFill>
                            <a:schemeClr val="tx1"/>
                          </a:solidFill>
                          <a:latin typeface="Cambria" pitchFamily="18" charset="0"/>
                        </a:rPr>
                        <a:t>$49,969.92</a:t>
                      </a:r>
                      <a:endParaRPr lang="en-US" sz="2400" b="0" dirty="0">
                        <a:solidFill>
                          <a:schemeClr val="tx1"/>
                        </a:solidFill>
                        <a:latin typeface="Cambria"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6560">
                <a:tc>
                  <a:txBody>
                    <a:bodyPr/>
                    <a:lstStyle/>
                    <a:p>
                      <a:r>
                        <a:rPr lang="en-US" sz="2400" b="0" dirty="0" smtClean="0">
                          <a:solidFill>
                            <a:schemeClr val="tx1"/>
                          </a:solidFill>
                          <a:latin typeface="Cambria" pitchFamily="18" charset="0"/>
                        </a:rPr>
                        <a:t>FICA</a:t>
                      </a:r>
                      <a:endParaRPr lang="en-US" sz="2400" b="0" dirty="0">
                        <a:solidFill>
                          <a:schemeClr val="tx1"/>
                        </a:solidFill>
                        <a:latin typeface="Cambria"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b="0" dirty="0" smtClean="0">
                          <a:solidFill>
                            <a:schemeClr val="tx1"/>
                          </a:solidFill>
                          <a:latin typeface="Cambria" pitchFamily="18" charset="0"/>
                        </a:rPr>
                        <a:t>3,822.70</a:t>
                      </a:r>
                      <a:endParaRPr lang="en-US" sz="2400" b="0" dirty="0">
                        <a:solidFill>
                          <a:schemeClr val="tx1"/>
                        </a:solidFill>
                        <a:latin typeface="Cambria"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6560">
                <a:tc>
                  <a:txBody>
                    <a:bodyPr/>
                    <a:lstStyle/>
                    <a:p>
                      <a:r>
                        <a:rPr lang="en-US" sz="2400" b="0" dirty="0" smtClean="0">
                          <a:solidFill>
                            <a:schemeClr val="tx1"/>
                          </a:solidFill>
                          <a:latin typeface="Cambria" pitchFamily="18" charset="0"/>
                        </a:rPr>
                        <a:t>NH</a:t>
                      </a:r>
                      <a:r>
                        <a:rPr lang="en-US" sz="2400" b="0" baseline="0" dirty="0" smtClean="0">
                          <a:solidFill>
                            <a:schemeClr val="tx1"/>
                          </a:solidFill>
                          <a:latin typeface="Cambria" pitchFamily="18" charset="0"/>
                        </a:rPr>
                        <a:t> Retirement</a:t>
                      </a:r>
                      <a:endParaRPr lang="en-US" sz="2400" b="0" dirty="0">
                        <a:solidFill>
                          <a:schemeClr val="tx1"/>
                        </a:solidFill>
                        <a:latin typeface="Cambria"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b="0" dirty="0" smtClean="0">
                          <a:solidFill>
                            <a:schemeClr val="tx1"/>
                          </a:solidFill>
                          <a:latin typeface="Cambria" pitchFamily="18" charset="0"/>
                        </a:rPr>
                        <a:t>5,104.16</a:t>
                      </a:r>
                      <a:endParaRPr lang="en-US" sz="2400" b="0" dirty="0">
                        <a:solidFill>
                          <a:schemeClr val="tx1"/>
                        </a:solidFill>
                        <a:latin typeface="Cambria"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6560">
                <a:tc>
                  <a:txBody>
                    <a:bodyPr/>
                    <a:lstStyle/>
                    <a:p>
                      <a:r>
                        <a:rPr lang="en-US" sz="2400" b="0" dirty="0" smtClean="0">
                          <a:solidFill>
                            <a:schemeClr val="tx1"/>
                          </a:solidFill>
                          <a:latin typeface="Cambria" pitchFamily="18" charset="0"/>
                        </a:rPr>
                        <a:t>Insurance</a:t>
                      </a:r>
                      <a:endParaRPr lang="en-US" sz="2400" b="0" dirty="0">
                        <a:solidFill>
                          <a:schemeClr val="tx1"/>
                        </a:solidFill>
                        <a:latin typeface="Cambria"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b="0" dirty="0" smtClean="0">
                          <a:solidFill>
                            <a:schemeClr val="tx1"/>
                          </a:solidFill>
                          <a:latin typeface="Cambria" pitchFamily="18" charset="0"/>
                        </a:rPr>
                        <a:t>189,550.62</a:t>
                      </a:r>
                      <a:endParaRPr lang="en-US" sz="2400" b="0" dirty="0">
                        <a:solidFill>
                          <a:schemeClr val="tx1"/>
                        </a:solidFill>
                        <a:latin typeface="Cambria"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6560">
                <a:tc>
                  <a:txBody>
                    <a:bodyPr/>
                    <a:lstStyle/>
                    <a:p>
                      <a:r>
                        <a:rPr lang="en-US" sz="2400" b="0" dirty="0" smtClean="0">
                          <a:solidFill>
                            <a:schemeClr val="tx1"/>
                          </a:solidFill>
                          <a:latin typeface="Cambria" pitchFamily="18" charset="0"/>
                        </a:rPr>
                        <a:t>TOTAL</a:t>
                      </a:r>
                      <a:endParaRPr lang="en-US" sz="2400" b="0" dirty="0">
                        <a:solidFill>
                          <a:schemeClr val="tx1"/>
                        </a:solidFill>
                        <a:latin typeface="Cambria"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b="0" dirty="0" smtClean="0">
                          <a:solidFill>
                            <a:schemeClr val="tx1"/>
                          </a:solidFill>
                          <a:latin typeface="Cambria" pitchFamily="18" charset="0"/>
                        </a:rPr>
                        <a:t>$248,447.40</a:t>
                      </a:r>
                      <a:endParaRPr lang="en-US" sz="2400" b="0" dirty="0">
                        <a:solidFill>
                          <a:schemeClr val="tx1"/>
                        </a:solidFill>
                        <a:latin typeface="Cambria"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1505" name="Picture 1" descr="C:\Documents and Settings\cbelcher\Local Settings\Temporary Internet Files\Content.IE5\R68H9BN5\MC900431561[1].pn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6705600" y="4495800"/>
            <a:ext cx="1904714" cy="1904714"/>
          </a:xfrm>
          <a:prstGeom prst="rect">
            <a:avLst/>
          </a:prstGeom>
          <a:noFill/>
        </p:spPr>
      </p:pic>
      <p:sp>
        <p:nvSpPr>
          <p:cNvPr id="7" name="TextBox 6"/>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2014 DELIBERATIVE SESSION</a:t>
            </a:r>
            <a:endParaRPr lang="en-US" dirty="0">
              <a:solidFill>
                <a:schemeClr val="bg1"/>
              </a:solidFill>
              <a:latin typeface="Cambria" pitchFamily="18" charset="0"/>
            </a:endParaRPr>
          </a:p>
        </p:txBody>
      </p:sp>
      <p:sp>
        <p:nvSpPr>
          <p:cNvPr id="11" name="Slide Number Placeholder 10"/>
          <p:cNvSpPr>
            <a:spLocks noGrp="1"/>
          </p:cNvSpPr>
          <p:nvPr>
            <p:ph type="sldNum" sz="quarter" idx="12"/>
          </p:nvPr>
        </p:nvSpPr>
        <p:spPr>
          <a:xfrm>
            <a:off x="8458200" y="6340475"/>
            <a:ext cx="457200" cy="441325"/>
          </a:xfrm>
        </p:spPr>
        <p:txBody>
          <a:bodyPr/>
          <a:lstStyle/>
          <a:p>
            <a:pPr>
              <a:defRPr/>
            </a:pPr>
            <a:fld id="{08175333-5311-4B8A-A731-903FCA80A940}" type="slidenum">
              <a:rPr lang="en-US" smtClean="0">
                <a:solidFill>
                  <a:schemeClr val="bg1"/>
                </a:solidFill>
              </a:rPr>
              <a:pPr>
                <a:defRPr/>
              </a:pPr>
              <a:t>34</a:t>
            </a:fld>
            <a:endParaRPr lang="en-US" dirty="0">
              <a:solidFill>
                <a:schemeClr val="bg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304800" y="2286000"/>
            <a:ext cx="8610600" cy="1752600"/>
          </a:xfrm>
        </p:spPr>
        <p:txBody>
          <a:bodyPr>
            <a:noAutofit/>
          </a:bodyPr>
          <a:lstStyle/>
          <a:p>
            <a:pPr marL="0" indent="0" algn="ctr">
              <a:buNone/>
            </a:pPr>
            <a:endParaRPr lang="en-US" sz="1600" dirty="0" smtClean="0">
              <a:latin typeface="Cambria" pitchFamily="18" charset="0"/>
            </a:endParaRPr>
          </a:p>
          <a:p>
            <a:pPr marL="0" indent="0">
              <a:buNone/>
            </a:pPr>
            <a:r>
              <a:rPr lang="en-US" sz="4400" b="0" cap="none" spc="0" dirty="0" smtClean="0">
                <a:solidFill>
                  <a:schemeClr val="tx1"/>
                </a:solidFill>
                <a:latin typeface="Cambria" pitchFamily="18" charset="0"/>
              </a:rPr>
              <a:t>AND…</a:t>
            </a:r>
          </a:p>
          <a:p>
            <a:pPr marL="0" indent="0" algn="just">
              <a:buNone/>
            </a:pPr>
            <a:r>
              <a:rPr lang="en-US" sz="2400" b="0" cap="none" spc="0" dirty="0" smtClean="0">
                <a:solidFill>
                  <a:schemeClr val="tx1"/>
                </a:solidFill>
                <a:latin typeface="Cambria" pitchFamily="18" charset="0"/>
              </a:rPr>
              <a:t>further to raise and appropriate the sum of $248,447.40 for the 2014-15 fiscal year, such sum representing the additional costs attributable to the increase in salaries and benefits required by the new agreement over those that would be paid at the current staffing levels? (MAJORITY VOTE REQUIRED</a:t>
            </a:r>
            <a:r>
              <a:rPr lang="en-US" sz="2400" b="0" cap="none" spc="0" dirty="0" smtClean="0">
                <a:solidFill>
                  <a:schemeClr val="tx1"/>
                </a:solidFill>
                <a:latin typeface="Cambria" pitchFamily="18" charset="0"/>
              </a:rPr>
              <a:t>)</a:t>
            </a:r>
          </a:p>
          <a:p>
            <a:pPr marL="0" indent="0" algn="just">
              <a:buNone/>
            </a:pPr>
            <a:endParaRPr lang="en-US" sz="800" dirty="0" smtClean="0">
              <a:latin typeface="Cambria" pitchFamily="18" charset="0"/>
            </a:endParaRPr>
          </a:p>
          <a:p>
            <a:pPr marL="0" indent="0" algn="just">
              <a:buNone/>
            </a:pPr>
            <a:r>
              <a:rPr lang="en-US" sz="2000" b="0" i="1" cap="none" spc="0" dirty="0" smtClean="0">
                <a:solidFill>
                  <a:schemeClr val="tx1"/>
                </a:solidFill>
                <a:latin typeface="Cambria" pitchFamily="18" charset="0"/>
              </a:rPr>
              <a:t>Recommended by the School Board 8-0</a:t>
            </a:r>
          </a:p>
          <a:p>
            <a:pPr marL="0" indent="0" algn="just">
              <a:buNone/>
            </a:pPr>
            <a:r>
              <a:rPr lang="en-US" sz="2000" b="0" i="1" cap="none" dirty="0" smtClean="0">
                <a:solidFill>
                  <a:schemeClr val="tx1"/>
                </a:solidFill>
                <a:latin typeface="Cambria" pitchFamily="18" charset="0"/>
              </a:rPr>
              <a:t>Recommended by the Budget Committee 8-1</a:t>
            </a:r>
            <a:endParaRPr lang="en-US" sz="2400" b="0" cap="none" spc="0" dirty="0">
              <a:solidFill>
                <a:schemeClr val="tx1"/>
              </a:solidFill>
              <a:latin typeface="Cambria" pitchFamily="18" charset="0"/>
            </a:endParaRPr>
          </a:p>
        </p:txBody>
      </p:sp>
      <p:sp>
        <p:nvSpPr>
          <p:cNvPr id="9" name="Slide Number Placeholder 8"/>
          <p:cNvSpPr>
            <a:spLocks noGrp="1"/>
          </p:cNvSpPr>
          <p:nvPr>
            <p:ph type="sldNum" sz="quarter" idx="12"/>
          </p:nvPr>
        </p:nvSpPr>
        <p:spPr/>
        <p:txBody>
          <a:bodyPr/>
          <a:lstStyle/>
          <a:p>
            <a:pPr>
              <a:defRPr/>
            </a:pPr>
            <a:fld id="{08175333-5311-4B8A-A731-903FCA80A940}" type="slidenum">
              <a:rPr lang="en-US" smtClean="0"/>
              <a:pPr>
                <a:defRPr/>
              </a:pPr>
              <a:t>35</a:t>
            </a:fld>
            <a:endParaRPr lang="en-US" dirty="0"/>
          </a:p>
        </p:txBody>
      </p:sp>
      <p:sp>
        <p:nvSpPr>
          <p:cNvPr id="2" name="Title 1"/>
          <p:cNvSpPr>
            <a:spLocks noGrp="1"/>
          </p:cNvSpPr>
          <p:nvPr>
            <p:ph type="ctrTitle"/>
          </p:nvPr>
        </p:nvSpPr>
        <p:spPr>
          <a:xfrm>
            <a:off x="152400" y="381000"/>
            <a:ext cx="8839200" cy="1752600"/>
          </a:xfrm>
          <a:noFill/>
          <a:effectLst>
            <a:softEdge rad="317500"/>
          </a:effectLst>
        </p:spPr>
        <p:txBody>
          <a:bodyPr>
            <a:normAutofit fontScale="90000"/>
          </a:bodyPr>
          <a:lstStyle/>
          <a:p>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5300" dirty="0" smtClean="0">
                <a:solidFill>
                  <a:schemeClr val="tx1"/>
                </a:solidFill>
                <a:effectLst>
                  <a:outerShdw blurRad="38100" dist="38100" dir="2700000" algn="tl">
                    <a:srgbClr val="000000">
                      <a:alpha val="43137"/>
                    </a:srgbClr>
                  </a:outerShdw>
                </a:effectLst>
                <a:latin typeface="Cambria" pitchFamily="18" charset="0"/>
              </a:rPr>
              <a:t>Article 6 – One Year Collective Bargaining Agreement (</a:t>
            </a:r>
            <a:r>
              <a:rPr lang="en-US" sz="5300" dirty="0" err="1" smtClean="0">
                <a:solidFill>
                  <a:schemeClr val="tx1"/>
                </a:solidFill>
                <a:effectLst>
                  <a:outerShdw blurRad="38100" dist="38100" dir="2700000" algn="tl">
                    <a:srgbClr val="000000">
                      <a:alpha val="43137"/>
                    </a:srgbClr>
                  </a:outerShdw>
                </a:effectLst>
                <a:latin typeface="Cambria" pitchFamily="18" charset="0"/>
              </a:rPr>
              <a:t>TSSU</a:t>
            </a:r>
            <a:r>
              <a:rPr lang="en-US" sz="5300" dirty="0" smtClean="0">
                <a:solidFill>
                  <a:schemeClr val="tx1"/>
                </a:solidFill>
                <a:effectLst>
                  <a:outerShdw blurRad="38100" dist="38100" dir="2700000" algn="tl">
                    <a:srgbClr val="000000">
                      <a:alpha val="43137"/>
                    </a:srgbClr>
                  </a:outerShdw>
                </a:effectLst>
                <a:latin typeface="Cambria" pitchFamily="18" charset="0"/>
              </a:rPr>
              <a:t>)</a:t>
            </a:r>
            <a:endParaRPr lang="en-US" sz="5300" dirty="0">
              <a:solidFill>
                <a:schemeClr val="tx1"/>
              </a:solidFill>
              <a:effectLst>
                <a:outerShdw blurRad="38100" dist="38100" dir="2700000" algn="tl">
                  <a:srgbClr val="000000">
                    <a:alpha val="43137"/>
                  </a:srgbClr>
                </a:outerShdw>
              </a:effectLst>
              <a:latin typeface="Cambria" pitchFamily="18" charset="0"/>
            </a:endParaRPr>
          </a:p>
        </p:txBody>
      </p:sp>
      <p:sp>
        <p:nvSpPr>
          <p:cNvPr id="5" name="TextBox 4"/>
          <p:cNvSpPr txBox="1"/>
          <p:nvPr/>
        </p:nvSpPr>
        <p:spPr>
          <a:xfrm>
            <a:off x="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2014 DELIBERATIVE SESSION</a:t>
            </a:r>
            <a:endParaRPr lang="en-US" dirty="0">
              <a:solidFill>
                <a:schemeClr val="bg1"/>
              </a:solidFill>
              <a:latin typeface="Cambria"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6">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6">
                                            <p:txEl>
                                              <p:pRg st="1" end="1"/>
                                            </p:txEl>
                                          </p:spTgt>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500" fill="hold"/>
                                        <p:tgtEl>
                                          <p:spTgt spid="6">
                                            <p:txEl>
                                              <p:pRg st="2" end="2"/>
                                            </p:txEl>
                                          </p:spTgt>
                                        </p:tgtEl>
                                        <p:attrNameLst>
                                          <p:attrName>ppt_w</p:attrName>
                                        </p:attrNameLst>
                                      </p:cBhvr>
                                      <p:tavLst>
                                        <p:tav tm="0">
                                          <p:val>
                                            <p:strVal val="#ppt_w*0.05"/>
                                          </p:val>
                                        </p:tav>
                                        <p:tav tm="100000">
                                          <p:val>
                                            <p:strVal val="#ppt_w"/>
                                          </p:val>
                                        </p:tav>
                                      </p:tavLst>
                                    </p:anim>
                                    <p:anim calcmode="lin" valueType="num">
                                      <p:cBhvr>
                                        <p:cTn id="15" dur="5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16" dur="5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17" dur="500" fill="hold"/>
                                        <p:tgtEl>
                                          <p:spTgt spid="6">
                                            <p:txEl>
                                              <p:pRg st="2" end="2"/>
                                            </p:txEl>
                                          </p:spTgt>
                                        </p:tgtEl>
                                        <p:attrNameLst>
                                          <p:attrName>ppt_y</p:attrName>
                                        </p:attrNameLst>
                                      </p:cBhvr>
                                      <p:tavLst>
                                        <p:tav tm="0">
                                          <p:val>
                                            <p:strVal val="#ppt_y"/>
                                          </p:val>
                                        </p:tav>
                                        <p:tav tm="100000">
                                          <p:val>
                                            <p:strVal val="#ppt_y"/>
                                          </p:val>
                                        </p:tav>
                                      </p:tavLst>
                                    </p:anim>
                                    <p:animEffect transition="in" filter="fade">
                                      <p:cBhvr>
                                        <p:cTn id="18" dur="500"/>
                                        <p:tgtEl>
                                          <p:spTgt spid="6">
                                            <p:txEl>
                                              <p:pRg st="2" end="2"/>
                                            </p:txEl>
                                          </p:spTgt>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p:cTn id="21" dur="500" fill="hold"/>
                                        <p:tgtEl>
                                          <p:spTgt spid="6">
                                            <p:txEl>
                                              <p:pRg st="4" end="4"/>
                                            </p:txEl>
                                          </p:spTgt>
                                        </p:tgtEl>
                                        <p:attrNameLst>
                                          <p:attrName>ppt_w</p:attrName>
                                        </p:attrNameLst>
                                      </p:cBhvr>
                                      <p:tavLst>
                                        <p:tav tm="0">
                                          <p:val>
                                            <p:strVal val="#ppt_w*0.05"/>
                                          </p:val>
                                        </p:tav>
                                        <p:tav tm="100000">
                                          <p:val>
                                            <p:strVal val="#ppt_w"/>
                                          </p:val>
                                        </p:tav>
                                      </p:tavLst>
                                    </p:anim>
                                    <p:anim calcmode="lin" valueType="num">
                                      <p:cBhvr>
                                        <p:cTn id="22" dur="500" fill="hold"/>
                                        <p:tgtEl>
                                          <p:spTgt spid="6">
                                            <p:txEl>
                                              <p:pRg st="4" end="4"/>
                                            </p:txEl>
                                          </p:spTgt>
                                        </p:tgtEl>
                                        <p:attrNameLst>
                                          <p:attrName>ppt_h</p:attrName>
                                        </p:attrNameLst>
                                      </p:cBhvr>
                                      <p:tavLst>
                                        <p:tav tm="0">
                                          <p:val>
                                            <p:strVal val="#ppt_h"/>
                                          </p:val>
                                        </p:tav>
                                        <p:tav tm="100000">
                                          <p:val>
                                            <p:strVal val="#ppt_h"/>
                                          </p:val>
                                        </p:tav>
                                      </p:tavLst>
                                    </p:anim>
                                    <p:anim calcmode="lin" valueType="num">
                                      <p:cBhvr>
                                        <p:cTn id="23" dur="500" fill="hold"/>
                                        <p:tgtEl>
                                          <p:spTgt spid="6">
                                            <p:txEl>
                                              <p:pRg st="4" end="4"/>
                                            </p:txEl>
                                          </p:spTgt>
                                        </p:tgtEl>
                                        <p:attrNameLst>
                                          <p:attrName>ppt_x</p:attrName>
                                        </p:attrNameLst>
                                      </p:cBhvr>
                                      <p:tavLst>
                                        <p:tav tm="0">
                                          <p:val>
                                            <p:strVal val="#ppt_x-.2"/>
                                          </p:val>
                                        </p:tav>
                                        <p:tav tm="100000">
                                          <p:val>
                                            <p:strVal val="#ppt_x"/>
                                          </p:val>
                                        </p:tav>
                                      </p:tavLst>
                                    </p:anim>
                                    <p:anim calcmode="lin" valueType="num">
                                      <p:cBhvr>
                                        <p:cTn id="24" dur="500" fill="hold"/>
                                        <p:tgtEl>
                                          <p:spTgt spid="6">
                                            <p:txEl>
                                              <p:pRg st="4" end="4"/>
                                            </p:txEl>
                                          </p:spTgt>
                                        </p:tgtEl>
                                        <p:attrNameLst>
                                          <p:attrName>ppt_y</p:attrName>
                                        </p:attrNameLst>
                                      </p:cBhvr>
                                      <p:tavLst>
                                        <p:tav tm="0">
                                          <p:val>
                                            <p:strVal val="#ppt_y"/>
                                          </p:val>
                                        </p:tav>
                                        <p:tav tm="100000">
                                          <p:val>
                                            <p:strVal val="#ppt_y"/>
                                          </p:val>
                                        </p:tav>
                                      </p:tavLst>
                                    </p:anim>
                                    <p:animEffect transition="in" filter="fade">
                                      <p:cBhvr>
                                        <p:cTn id="25" dur="500"/>
                                        <p:tgtEl>
                                          <p:spTgt spid="6">
                                            <p:txEl>
                                              <p:pRg st="4" end="4"/>
                                            </p:txEl>
                                          </p:spTgt>
                                        </p:tgtEl>
                                      </p:cBhvr>
                                    </p:animEffect>
                                  </p:childTnLst>
                                </p:cTn>
                              </p:par>
                              <p:par>
                                <p:cTn id="26" presetID="54" presetClass="entr" presetSubtype="0" accel="100000" fill="hold" grpId="0" nodeType="with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 calcmode="lin" valueType="num">
                                      <p:cBhvr>
                                        <p:cTn id="28" dur="500" fill="hold"/>
                                        <p:tgtEl>
                                          <p:spTgt spid="6">
                                            <p:txEl>
                                              <p:pRg st="5" end="5"/>
                                            </p:txEl>
                                          </p:spTgt>
                                        </p:tgtEl>
                                        <p:attrNameLst>
                                          <p:attrName>ppt_w</p:attrName>
                                        </p:attrNameLst>
                                      </p:cBhvr>
                                      <p:tavLst>
                                        <p:tav tm="0">
                                          <p:val>
                                            <p:strVal val="#ppt_w*0.05"/>
                                          </p:val>
                                        </p:tav>
                                        <p:tav tm="100000">
                                          <p:val>
                                            <p:strVal val="#ppt_w"/>
                                          </p:val>
                                        </p:tav>
                                      </p:tavLst>
                                    </p:anim>
                                    <p:anim calcmode="lin" valueType="num">
                                      <p:cBhvr>
                                        <p:cTn id="29" dur="500" fill="hold"/>
                                        <p:tgtEl>
                                          <p:spTgt spid="6">
                                            <p:txEl>
                                              <p:pRg st="5" end="5"/>
                                            </p:txEl>
                                          </p:spTgt>
                                        </p:tgtEl>
                                        <p:attrNameLst>
                                          <p:attrName>ppt_h</p:attrName>
                                        </p:attrNameLst>
                                      </p:cBhvr>
                                      <p:tavLst>
                                        <p:tav tm="0">
                                          <p:val>
                                            <p:strVal val="#ppt_h"/>
                                          </p:val>
                                        </p:tav>
                                        <p:tav tm="100000">
                                          <p:val>
                                            <p:strVal val="#ppt_h"/>
                                          </p:val>
                                        </p:tav>
                                      </p:tavLst>
                                    </p:anim>
                                    <p:anim calcmode="lin" valueType="num">
                                      <p:cBhvr>
                                        <p:cTn id="30" dur="500" fill="hold"/>
                                        <p:tgtEl>
                                          <p:spTgt spid="6">
                                            <p:txEl>
                                              <p:pRg st="5" end="5"/>
                                            </p:txEl>
                                          </p:spTgt>
                                        </p:tgtEl>
                                        <p:attrNameLst>
                                          <p:attrName>ppt_x</p:attrName>
                                        </p:attrNameLst>
                                      </p:cBhvr>
                                      <p:tavLst>
                                        <p:tav tm="0">
                                          <p:val>
                                            <p:strVal val="#ppt_x-.2"/>
                                          </p:val>
                                        </p:tav>
                                        <p:tav tm="100000">
                                          <p:val>
                                            <p:strVal val="#ppt_x"/>
                                          </p:val>
                                        </p:tav>
                                      </p:tavLst>
                                    </p:anim>
                                    <p:anim calcmode="lin" valueType="num">
                                      <p:cBhvr>
                                        <p:cTn id="31" dur="500" fill="hold"/>
                                        <p:tgtEl>
                                          <p:spTgt spid="6">
                                            <p:txEl>
                                              <p:pRg st="5" end="5"/>
                                            </p:txEl>
                                          </p:spTgt>
                                        </p:tgtEl>
                                        <p:attrNameLst>
                                          <p:attrName>ppt_y</p:attrName>
                                        </p:attrNameLst>
                                      </p:cBhvr>
                                      <p:tavLst>
                                        <p:tav tm="0">
                                          <p:val>
                                            <p:strVal val="#ppt_y"/>
                                          </p:val>
                                        </p:tav>
                                        <p:tav tm="100000">
                                          <p:val>
                                            <p:strVal val="#ppt_y"/>
                                          </p:val>
                                        </p:tav>
                                      </p:tavLst>
                                    </p:anim>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a:defRPr/>
            </a:pPr>
            <a:fld id="{08175333-5311-4B8A-A731-903FCA80A940}" type="slidenum">
              <a:rPr lang="en-US" smtClean="0"/>
              <a:pPr>
                <a:defRPr/>
              </a:pPr>
              <a:t>36</a:t>
            </a:fld>
            <a:endParaRPr lang="en-US" dirty="0"/>
          </a:p>
        </p:txBody>
      </p:sp>
      <p:sp>
        <p:nvSpPr>
          <p:cNvPr id="5" name="Title 1"/>
          <p:cNvSpPr>
            <a:spLocks noGrp="1"/>
          </p:cNvSpPr>
          <p:nvPr>
            <p:ph type="ctrTitle"/>
          </p:nvPr>
        </p:nvSpPr>
        <p:spPr>
          <a:xfrm>
            <a:off x="685800" y="152400"/>
            <a:ext cx="7772400" cy="1752600"/>
          </a:xfrm>
          <a:noFill/>
          <a:effectLst>
            <a:softEdge rad="317500"/>
          </a:effectLst>
        </p:spPr>
        <p:txBody>
          <a:bodyPr>
            <a:normAutofit fontScale="90000"/>
          </a:bodyPr>
          <a:lstStyle/>
          <a:p>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4900" dirty="0" smtClean="0">
                <a:solidFill>
                  <a:schemeClr val="tx1"/>
                </a:solidFill>
                <a:effectLst>
                  <a:outerShdw blurRad="38100" dist="38100" dir="2700000" algn="tl">
                    <a:srgbClr val="000000">
                      <a:alpha val="43137"/>
                    </a:srgbClr>
                  </a:outerShdw>
                </a:effectLst>
                <a:latin typeface="Cambria" pitchFamily="18" charset="0"/>
              </a:rPr>
              <a:t>Article 7 - Authorization for Special Meeting on Cost Items</a:t>
            </a:r>
            <a:endParaRPr lang="en-US" sz="4900" dirty="0">
              <a:solidFill>
                <a:schemeClr val="tx1"/>
              </a:solidFill>
              <a:effectLst>
                <a:outerShdw blurRad="38100" dist="38100" dir="2700000" algn="tl">
                  <a:srgbClr val="000000">
                    <a:alpha val="43137"/>
                  </a:srgbClr>
                </a:outerShdw>
              </a:effectLst>
              <a:latin typeface="Cambria" pitchFamily="18" charset="0"/>
            </a:endParaRPr>
          </a:p>
        </p:txBody>
      </p:sp>
      <p:sp>
        <p:nvSpPr>
          <p:cNvPr id="6145" name="Rectangle 1"/>
          <p:cNvSpPr>
            <a:spLocks noChangeArrowheads="1"/>
          </p:cNvSpPr>
          <p:nvPr/>
        </p:nvSpPr>
        <p:spPr bwMode="auto">
          <a:xfrm>
            <a:off x="152400" y="2819400"/>
            <a:ext cx="88392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Cambria" pitchFamily="18" charset="0"/>
                <a:ea typeface="Times New Roman" pitchFamily="18" charset="0"/>
                <a:cs typeface="Arial" pitchFamily="34" charset="0"/>
              </a:rPr>
              <a:t>Shall the Timberlane Regional </a:t>
            </a:r>
            <a:r>
              <a:rPr kumimoji="0" lang="en-US" sz="2400" b="0" i="0" u="none" strike="noStrike" cap="none" normalizeH="0" baseline="0" dirty="0" smtClean="0">
                <a:ln>
                  <a:noFill/>
                </a:ln>
                <a:effectLst/>
                <a:latin typeface="Cambria" pitchFamily="18" charset="0"/>
                <a:ea typeface="Times New Roman" pitchFamily="18" charset="0"/>
                <a:cs typeface="Arial" pitchFamily="34" charset="0"/>
              </a:rPr>
              <a:t>School</a:t>
            </a:r>
            <a:r>
              <a:rPr kumimoji="0" lang="en-US" sz="2400" b="0" i="0" u="none" strike="noStrike" cap="none" normalizeH="0" dirty="0" smtClean="0">
                <a:ln>
                  <a:noFill/>
                </a:ln>
                <a:effectLst/>
                <a:latin typeface="Cambria" pitchFamily="18" charset="0"/>
                <a:ea typeface="Times New Roman" pitchFamily="18" charset="0"/>
                <a:cs typeface="Arial" pitchFamily="34" charset="0"/>
              </a:rPr>
              <a:t> District,</a:t>
            </a:r>
            <a:r>
              <a:rPr kumimoji="0" lang="en-US" sz="2400" b="0" i="0" u="none" strike="noStrike" cap="none" normalizeH="0" baseline="0" dirty="0" smtClean="0">
                <a:ln>
                  <a:noFill/>
                </a:ln>
                <a:effectLst/>
                <a:latin typeface="Cambria" pitchFamily="18" charset="0"/>
                <a:ea typeface="Times New Roman" pitchFamily="18" charset="0"/>
                <a:cs typeface="Arial" pitchFamily="34" charset="0"/>
              </a:rPr>
              <a:t> </a:t>
            </a:r>
            <a:r>
              <a:rPr kumimoji="0" lang="en-US" sz="2400" b="0" i="0" u="none" strike="noStrike" cap="none" normalizeH="0" baseline="0" dirty="0" smtClean="0">
                <a:ln>
                  <a:noFill/>
                </a:ln>
                <a:effectLst/>
                <a:latin typeface="Cambria" pitchFamily="18" charset="0"/>
                <a:ea typeface="Times New Roman" pitchFamily="18" charset="0"/>
                <a:cs typeface="Arial" pitchFamily="34" charset="0"/>
              </a:rPr>
              <a:t>if Article</a:t>
            </a:r>
            <a:r>
              <a:rPr kumimoji="0" lang="en-US" sz="2400" b="0" i="0" u="none" strike="noStrike" cap="none" normalizeH="0" dirty="0" smtClean="0">
                <a:ln>
                  <a:noFill/>
                </a:ln>
                <a:effectLst/>
                <a:latin typeface="Cambria" pitchFamily="18" charset="0"/>
                <a:ea typeface="Times New Roman" pitchFamily="18" charset="0"/>
                <a:cs typeface="Arial" pitchFamily="34" charset="0"/>
              </a:rPr>
              <a:t> 6 is defeated, authorize the Timberlane Regional School Board to call one special meeting, at its option, to address Article 6 cost items only</a:t>
            </a:r>
            <a:r>
              <a:rPr kumimoji="0" lang="en-US" sz="2400" b="0" i="0" u="none" strike="noStrike" cap="none" normalizeH="0" baseline="0" dirty="0" smtClean="0">
                <a:ln>
                  <a:noFill/>
                </a:ln>
                <a:effectLst/>
                <a:latin typeface="Cambria" pitchFamily="18" charset="0"/>
                <a:ea typeface="Times New Roman" pitchFamily="18" charset="0"/>
                <a:cs typeface="Arial" pitchFamily="34" charset="0"/>
              </a:rPr>
              <a:t>?  (MAJORITY VOTE REQUIRED</a:t>
            </a:r>
            <a:r>
              <a:rPr kumimoji="0" lang="en-US" sz="2400" b="0" i="0" u="none" strike="noStrike" cap="none" normalizeH="0" baseline="0" dirty="0" smtClean="0">
                <a:ln>
                  <a:noFill/>
                </a:ln>
                <a:effectLst/>
                <a:latin typeface="Cambria" pitchFamily="18" charset="0"/>
                <a:ea typeface="Times New Roman" pitchFamily="18" charset="0"/>
                <a:cs typeface="Arial" pitchFamily="34" charset="0"/>
              </a:rPr>
              <a:t>) </a:t>
            </a:r>
            <a:r>
              <a:rPr kumimoji="0" lang="en-US" sz="2400" b="0" i="1" u="none" strike="noStrike" cap="none" normalizeH="0" baseline="0" dirty="0" smtClean="0">
                <a:ln>
                  <a:noFill/>
                </a:ln>
                <a:effectLst/>
                <a:latin typeface="Cambria" pitchFamily="18" charset="0"/>
                <a:cs typeface="Arial" pitchFamily="34" charset="0"/>
              </a:rPr>
              <a:t>(</a:t>
            </a:r>
            <a:r>
              <a:rPr kumimoji="0" lang="en-US" sz="2400" b="0" i="1" u="none" strike="noStrike" cap="none" normalizeH="0" baseline="0" dirty="0" smtClean="0">
                <a:ln>
                  <a:noFill/>
                </a:ln>
                <a:effectLst/>
                <a:latin typeface="Cambria" pitchFamily="18" charset="0"/>
                <a:cs typeface="Arial" pitchFamily="34" charset="0"/>
              </a:rPr>
              <a:t>Without this Article</a:t>
            </a:r>
            <a:r>
              <a:rPr kumimoji="0" lang="en-US" sz="2400" b="0" i="1" u="none" strike="noStrike" cap="none" normalizeH="0" dirty="0" smtClean="0">
                <a:ln>
                  <a:noFill/>
                </a:ln>
                <a:effectLst/>
                <a:latin typeface="Cambria" pitchFamily="18" charset="0"/>
                <a:cs typeface="Arial" pitchFamily="34" charset="0"/>
              </a:rPr>
              <a:t> the District would have to petition Superior Court for a special School District meeting.  This saves the District the expense of attorney fees and court costs</a:t>
            </a:r>
            <a:r>
              <a:rPr kumimoji="0" lang="en-US" sz="2400" b="0" i="1" u="none" strike="noStrike" cap="none" normalizeH="0" dirty="0" smtClean="0">
                <a:ln>
                  <a:noFill/>
                </a:ln>
                <a:effectLst/>
                <a:latin typeface="Cambria" pitchFamily="18"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800" i="1" baseline="0" dirty="0" smtClean="0">
              <a:latin typeface="Cambria"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dirty="0" smtClean="0">
                <a:ln>
                  <a:noFill/>
                </a:ln>
                <a:effectLst/>
                <a:latin typeface="Cambria" pitchFamily="18" charset="0"/>
                <a:cs typeface="Arial" pitchFamily="34" charset="0"/>
              </a:rPr>
              <a:t>Recommended by the School Board 8-0</a:t>
            </a:r>
          </a:p>
          <a:p>
            <a:pPr marL="0" marR="0" lvl="0" indent="0" algn="just" defTabSz="914400" rtl="0" eaLnBrk="1" fontAlgn="base" latinLnBrk="0" hangingPunct="1">
              <a:lnSpc>
                <a:spcPct val="100000"/>
              </a:lnSpc>
              <a:spcBef>
                <a:spcPct val="0"/>
              </a:spcBef>
              <a:spcAft>
                <a:spcPct val="0"/>
              </a:spcAft>
              <a:buClrTx/>
              <a:buSzTx/>
              <a:buFontTx/>
              <a:buNone/>
              <a:tabLst/>
            </a:pPr>
            <a:r>
              <a:rPr lang="en-US" sz="2000" i="1" baseline="0" dirty="0" smtClean="0">
                <a:latin typeface="Cambria" pitchFamily="18" charset="0"/>
                <a:cs typeface="Arial" pitchFamily="34" charset="0"/>
              </a:rPr>
              <a:t>Recommended</a:t>
            </a:r>
            <a:r>
              <a:rPr lang="en-US" sz="2000" i="1" dirty="0" smtClean="0">
                <a:latin typeface="Cambria" pitchFamily="18" charset="0"/>
                <a:cs typeface="Arial" pitchFamily="34" charset="0"/>
              </a:rPr>
              <a:t> by the Budget Committee 8-1</a:t>
            </a:r>
            <a:endParaRPr kumimoji="0" lang="en-US" sz="2000" b="0" i="1" u="none" strike="noStrike" cap="none" normalizeH="0" baseline="0" dirty="0" smtClean="0">
              <a:ln>
                <a:noFill/>
              </a:ln>
              <a:effectLst/>
              <a:latin typeface="Cambria" pitchFamily="18" charset="0"/>
            </a:endParaRPr>
          </a:p>
        </p:txBody>
      </p:sp>
      <p:sp>
        <p:nvSpPr>
          <p:cNvPr id="6" name="TextBox 5"/>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2014 DELIBERATIVE SESSION</a:t>
            </a:r>
            <a:endParaRPr lang="en-US" dirty="0">
              <a:solidFill>
                <a:schemeClr val="bg1"/>
              </a:solidFill>
              <a:latin typeface="Cambria" pitchFamily="18"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strVal val="#ppt_w*0.05"/>
                                          </p:val>
                                        </p:tav>
                                        <p:tav tm="100000">
                                          <p:val>
                                            <p:strVal val="#ppt_w"/>
                                          </p:val>
                                        </p:tav>
                                      </p:tavLst>
                                    </p:anim>
                                    <p:anim calcmode="lin" valueType="num">
                                      <p:cBhvr>
                                        <p:cTn id="8" dur="500" fill="hold"/>
                                        <p:tgtEl>
                                          <p:spTgt spid="6145"/>
                                        </p:tgtEl>
                                        <p:attrNameLst>
                                          <p:attrName>ppt_h</p:attrName>
                                        </p:attrNameLst>
                                      </p:cBhvr>
                                      <p:tavLst>
                                        <p:tav tm="0">
                                          <p:val>
                                            <p:strVal val="#ppt_h"/>
                                          </p:val>
                                        </p:tav>
                                        <p:tav tm="100000">
                                          <p:val>
                                            <p:strVal val="#ppt_h"/>
                                          </p:val>
                                        </p:tav>
                                      </p:tavLst>
                                    </p:anim>
                                    <p:anim calcmode="lin" valueType="num">
                                      <p:cBhvr>
                                        <p:cTn id="9" dur="500" fill="hold"/>
                                        <p:tgtEl>
                                          <p:spTgt spid="6145"/>
                                        </p:tgtEl>
                                        <p:attrNameLst>
                                          <p:attrName>ppt_x</p:attrName>
                                        </p:attrNameLst>
                                      </p:cBhvr>
                                      <p:tavLst>
                                        <p:tav tm="0">
                                          <p:val>
                                            <p:strVal val="#ppt_x-.2"/>
                                          </p:val>
                                        </p:tav>
                                        <p:tav tm="100000">
                                          <p:val>
                                            <p:strVal val="#ppt_x"/>
                                          </p:val>
                                        </p:tav>
                                      </p:tavLst>
                                    </p:anim>
                                    <p:anim calcmode="lin" valueType="num">
                                      <p:cBhvr>
                                        <p:cTn id="10" dur="500" fill="hold"/>
                                        <p:tgtEl>
                                          <p:spTgt spid="6145"/>
                                        </p:tgtEl>
                                        <p:attrNameLst>
                                          <p:attrName>ppt_y</p:attrName>
                                        </p:attrNameLst>
                                      </p:cBhvr>
                                      <p:tavLst>
                                        <p:tav tm="0">
                                          <p:val>
                                            <p:strVal val="#ppt_y"/>
                                          </p:val>
                                        </p:tav>
                                        <p:tav tm="100000">
                                          <p:val>
                                            <p:strVal val="#ppt_y"/>
                                          </p:val>
                                        </p:tav>
                                      </p:tavLst>
                                    </p:anim>
                                    <p:animEffect transition="in" filter="fade">
                                      <p:cBhvr>
                                        <p:cTn id="11"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 y="231648"/>
            <a:ext cx="8839200" cy="758952"/>
          </a:xfrm>
          <a:noFill/>
          <a:effectLst>
            <a:softEdge rad="317500"/>
          </a:effectLst>
        </p:spPr>
        <p:txBody>
          <a:bodyPr>
            <a:normAutofit fontScale="90000"/>
          </a:bodyPr>
          <a:lstStyle/>
          <a:p>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5300" dirty="0" smtClean="0">
                <a:solidFill>
                  <a:schemeClr val="tx1"/>
                </a:solidFill>
                <a:effectLst>
                  <a:outerShdw blurRad="38100" dist="38100" dir="2700000" algn="tl">
                    <a:srgbClr val="000000">
                      <a:alpha val="43137"/>
                    </a:srgbClr>
                  </a:outerShdw>
                </a:effectLst>
                <a:latin typeface="Cambria" pitchFamily="18" charset="0"/>
              </a:rPr>
              <a:t>Article 8 - Acceptance of Reports</a:t>
            </a:r>
            <a:endParaRPr lang="en-US" sz="5300" dirty="0">
              <a:solidFill>
                <a:schemeClr val="tx1"/>
              </a:solidFill>
              <a:effectLst>
                <a:outerShdw blurRad="38100" dist="38100" dir="2700000" algn="tl">
                  <a:srgbClr val="000000">
                    <a:alpha val="43137"/>
                  </a:srgbClr>
                </a:outerShdw>
              </a:effectLst>
              <a:latin typeface="Cambria" pitchFamily="18" charset="0"/>
            </a:endParaRPr>
          </a:p>
        </p:txBody>
      </p:sp>
      <p:sp>
        <p:nvSpPr>
          <p:cNvPr id="6145" name="Rectangle 1"/>
          <p:cNvSpPr>
            <a:spLocks noChangeArrowheads="1"/>
          </p:cNvSpPr>
          <p:nvPr/>
        </p:nvSpPr>
        <p:spPr bwMode="auto">
          <a:xfrm>
            <a:off x="152400" y="1536918"/>
            <a:ext cx="88392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400" dirty="0" smtClean="0">
                <a:latin typeface="Cambria" pitchFamily="18" charset="0"/>
              </a:rPr>
              <a:t>Shall the Timberlane Regional School District accept reports of agents, auditors, and committees as written in the 2013 Annual Report? (MAJORITY VOTE REQUIRED</a:t>
            </a:r>
            <a:r>
              <a:rPr lang="en-US" sz="2400" dirty="0" smtClean="0">
                <a:latin typeface="Cambria" pitchFamily="18" charset="0"/>
              </a:rPr>
              <a:t>)</a:t>
            </a:r>
          </a:p>
          <a:p>
            <a:pPr algn="just"/>
            <a:endParaRPr lang="en-US" sz="2000" i="1" dirty="0" smtClean="0">
              <a:latin typeface="Cambria" pitchFamily="18" charset="0"/>
            </a:endParaRPr>
          </a:p>
          <a:p>
            <a:pPr algn="just"/>
            <a:r>
              <a:rPr lang="en-US" sz="2000" i="1" dirty="0" smtClean="0">
                <a:latin typeface="Cambria" pitchFamily="18" charset="0"/>
              </a:rPr>
              <a:t>Recommended by the School Board 8-0</a:t>
            </a:r>
            <a:endParaRPr lang="en-US" sz="2000" i="1" dirty="0">
              <a:latin typeface="Cambria" pitchFamily="18" charset="0"/>
            </a:endParaRPr>
          </a:p>
        </p:txBody>
      </p:sp>
      <p:graphicFrame>
        <p:nvGraphicFramePr>
          <p:cNvPr id="17" name="Object 16"/>
          <p:cNvGraphicFramePr>
            <a:graphicFrameLocks noChangeAspect="1"/>
          </p:cNvGraphicFramePr>
          <p:nvPr/>
        </p:nvGraphicFramePr>
        <p:xfrm>
          <a:off x="4873526" y="3429000"/>
          <a:ext cx="2060674" cy="2667000"/>
        </p:xfrm>
        <a:graphic>
          <a:graphicData uri="http://schemas.openxmlformats.org/presentationml/2006/ole">
            <p:oleObj spid="_x0000_s18433" name="Acrobat Document" r:id="rId3" imgW="5829300" imgH="7543800" progId="AcroExch.Document.7">
              <p:embed/>
            </p:oleObj>
          </a:graphicData>
        </a:graphic>
      </p:graphicFrame>
      <p:graphicFrame>
        <p:nvGraphicFramePr>
          <p:cNvPr id="18" name="Object 17"/>
          <p:cNvGraphicFramePr>
            <a:graphicFrameLocks noChangeAspect="1"/>
          </p:cNvGraphicFramePr>
          <p:nvPr/>
        </p:nvGraphicFramePr>
        <p:xfrm>
          <a:off x="2130327" y="3429000"/>
          <a:ext cx="2060673" cy="2667000"/>
        </p:xfrm>
        <a:graphic>
          <a:graphicData uri="http://schemas.openxmlformats.org/presentationml/2006/ole">
            <p:oleObj spid="_x0000_s18434" name="Acrobat Document" r:id="rId4" imgW="5829300" imgH="7543800" progId="AcroExch.Document.7">
              <p:embed/>
            </p:oleObj>
          </a:graphicData>
        </a:graphic>
      </p:graphicFrame>
      <p:sp>
        <p:nvSpPr>
          <p:cNvPr id="7" name="TextBox 6"/>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2014 DELIBERATIVE SESSION</a:t>
            </a:r>
            <a:endParaRPr lang="en-US" dirty="0">
              <a:solidFill>
                <a:schemeClr val="bg1"/>
              </a:solidFill>
              <a:latin typeface="Cambria" pitchFamily="18" charset="0"/>
            </a:endParaRPr>
          </a:p>
        </p:txBody>
      </p:sp>
      <p:sp>
        <p:nvSpPr>
          <p:cNvPr id="11" name="Slide Number Placeholder 10"/>
          <p:cNvSpPr>
            <a:spLocks noGrp="1"/>
          </p:cNvSpPr>
          <p:nvPr>
            <p:ph type="sldNum" sz="quarter" idx="12"/>
          </p:nvPr>
        </p:nvSpPr>
        <p:spPr/>
        <p:txBody>
          <a:bodyPr/>
          <a:lstStyle/>
          <a:p>
            <a:pPr>
              <a:defRPr/>
            </a:pPr>
            <a:fld id="{08175333-5311-4B8A-A731-903FCA80A940}" type="slidenum">
              <a:rPr lang="en-US" smtClean="0"/>
              <a:pPr>
                <a:defRPr/>
              </a:pPr>
              <a:t>37</a:t>
            </a:fld>
            <a:endParaRPr lang="en-US"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strVal val="#ppt_w*0.05"/>
                                          </p:val>
                                        </p:tav>
                                        <p:tav tm="100000">
                                          <p:val>
                                            <p:strVal val="#ppt_w"/>
                                          </p:val>
                                        </p:tav>
                                      </p:tavLst>
                                    </p:anim>
                                    <p:anim calcmode="lin" valueType="num">
                                      <p:cBhvr>
                                        <p:cTn id="8" dur="500" fill="hold"/>
                                        <p:tgtEl>
                                          <p:spTgt spid="6145"/>
                                        </p:tgtEl>
                                        <p:attrNameLst>
                                          <p:attrName>ppt_h</p:attrName>
                                        </p:attrNameLst>
                                      </p:cBhvr>
                                      <p:tavLst>
                                        <p:tav tm="0">
                                          <p:val>
                                            <p:strVal val="#ppt_h"/>
                                          </p:val>
                                        </p:tav>
                                        <p:tav tm="100000">
                                          <p:val>
                                            <p:strVal val="#ppt_h"/>
                                          </p:val>
                                        </p:tav>
                                      </p:tavLst>
                                    </p:anim>
                                    <p:anim calcmode="lin" valueType="num">
                                      <p:cBhvr>
                                        <p:cTn id="9" dur="500" fill="hold"/>
                                        <p:tgtEl>
                                          <p:spTgt spid="6145"/>
                                        </p:tgtEl>
                                        <p:attrNameLst>
                                          <p:attrName>ppt_x</p:attrName>
                                        </p:attrNameLst>
                                      </p:cBhvr>
                                      <p:tavLst>
                                        <p:tav tm="0">
                                          <p:val>
                                            <p:strVal val="#ppt_x-.2"/>
                                          </p:val>
                                        </p:tav>
                                        <p:tav tm="100000">
                                          <p:val>
                                            <p:strVal val="#ppt_x"/>
                                          </p:val>
                                        </p:tav>
                                      </p:tavLst>
                                    </p:anim>
                                    <p:anim calcmode="lin" valueType="num">
                                      <p:cBhvr>
                                        <p:cTn id="10" dur="500" fill="hold"/>
                                        <p:tgtEl>
                                          <p:spTgt spid="6145"/>
                                        </p:tgtEl>
                                        <p:attrNameLst>
                                          <p:attrName>ppt_y</p:attrName>
                                        </p:attrNameLst>
                                      </p:cBhvr>
                                      <p:tavLst>
                                        <p:tav tm="0">
                                          <p:val>
                                            <p:strVal val="#ppt_y"/>
                                          </p:val>
                                        </p:tav>
                                        <p:tav tm="100000">
                                          <p:val>
                                            <p:strVal val="#ppt_y"/>
                                          </p:val>
                                        </p:tav>
                                      </p:tavLst>
                                    </p:anim>
                                    <p:animEffect transition="in" filter="fade">
                                      <p:cBhvr>
                                        <p:cTn id="11"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0" y="152400"/>
            <a:ext cx="9144000" cy="1905000"/>
          </a:xfrm>
          <a:noFill/>
          <a:effectLst>
            <a:softEdge rad="317500"/>
          </a:effectLst>
        </p:spPr>
        <p:txBody>
          <a:bodyPr>
            <a:normAutofit fontScale="90000"/>
          </a:bodyPr>
          <a:lstStyle/>
          <a:p>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4900" dirty="0" smtClean="0">
                <a:solidFill>
                  <a:schemeClr val="tx1"/>
                </a:solidFill>
                <a:effectLst>
                  <a:outerShdw blurRad="38100" dist="38100" dir="2700000" algn="tl">
                    <a:srgbClr val="000000">
                      <a:alpha val="43137"/>
                    </a:srgbClr>
                  </a:outerShdw>
                </a:effectLst>
                <a:latin typeface="Cambria" pitchFamily="18" charset="0"/>
              </a:rPr>
              <a:t>Article 9- Rescind SAU Budget on Warrant Petition by Julie Knight et al</a:t>
            </a:r>
            <a:endParaRPr lang="en-US" sz="4900" dirty="0">
              <a:solidFill>
                <a:schemeClr val="tx1"/>
              </a:solidFill>
              <a:effectLst>
                <a:outerShdw blurRad="38100" dist="38100" dir="2700000" algn="tl">
                  <a:srgbClr val="000000">
                    <a:alpha val="43137"/>
                  </a:srgbClr>
                </a:outerShdw>
              </a:effectLst>
              <a:latin typeface="Cambria" pitchFamily="18" charset="0"/>
            </a:endParaRPr>
          </a:p>
        </p:txBody>
      </p:sp>
      <p:sp>
        <p:nvSpPr>
          <p:cNvPr id="6145" name="Rectangle 1"/>
          <p:cNvSpPr>
            <a:spLocks noChangeArrowheads="1"/>
          </p:cNvSpPr>
          <p:nvPr/>
        </p:nvSpPr>
        <p:spPr bwMode="auto">
          <a:xfrm>
            <a:off x="152400" y="2679680"/>
            <a:ext cx="88392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400" dirty="0" smtClean="0">
                <a:latin typeface="Cambria" pitchFamily="18" charset="0"/>
              </a:rPr>
              <a:t>Shall the voters of the Timberlane Regional School District within School Administrative Unit Number 55 rescind the adoption of RSA 194-C:9-b, relative to the alternative school administrative unit budget adoption procedure, and adopt the provisions of RSA 194-C:9 as the method for governing the adoption of the school administrative unit budget?  (MAJORITY VOTE OF BOTH DISTRICTS REQUIRED</a:t>
            </a:r>
            <a:r>
              <a:rPr lang="en-US" sz="2400" dirty="0" smtClean="0">
                <a:latin typeface="Cambria" pitchFamily="18" charset="0"/>
              </a:rPr>
              <a:t>)</a:t>
            </a:r>
          </a:p>
          <a:p>
            <a:pPr algn="just"/>
            <a:endParaRPr lang="en-US" sz="2400" dirty="0" smtClean="0">
              <a:latin typeface="Cambria" pitchFamily="18" charset="0"/>
            </a:endParaRPr>
          </a:p>
          <a:p>
            <a:pPr algn="just"/>
            <a:r>
              <a:rPr lang="en-US" sz="2000" i="1" dirty="0" smtClean="0">
                <a:latin typeface="Cambria" pitchFamily="18" charset="0"/>
              </a:rPr>
              <a:t>Recommended by the School Board 8-0</a:t>
            </a:r>
            <a:endParaRPr lang="en-US" sz="2000" i="1" dirty="0" smtClean="0">
              <a:latin typeface="Cambria" pitchFamily="18" charset="0"/>
            </a:endParaRPr>
          </a:p>
        </p:txBody>
      </p:sp>
      <p:sp>
        <p:nvSpPr>
          <p:cNvPr id="6" name="TextBox 5"/>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2014 DELIBERATIVE SESSION</a:t>
            </a:r>
            <a:endParaRPr lang="en-US" dirty="0">
              <a:solidFill>
                <a:schemeClr val="bg1"/>
              </a:solidFill>
              <a:latin typeface="Cambria" pitchFamily="18" charset="0"/>
            </a:endParaRPr>
          </a:p>
        </p:txBody>
      </p:sp>
      <p:sp>
        <p:nvSpPr>
          <p:cNvPr id="8" name="Slide Number Placeholder 7"/>
          <p:cNvSpPr>
            <a:spLocks noGrp="1"/>
          </p:cNvSpPr>
          <p:nvPr>
            <p:ph type="sldNum" sz="quarter" idx="12"/>
          </p:nvPr>
        </p:nvSpPr>
        <p:spPr/>
        <p:txBody>
          <a:bodyPr/>
          <a:lstStyle/>
          <a:p>
            <a:pPr>
              <a:defRPr/>
            </a:pPr>
            <a:fld id="{A6EF79C8-CA56-4979-A065-186E271689CF}" type="slidenum">
              <a:rPr lang="en-US" smtClean="0"/>
              <a:pPr>
                <a:defRPr/>
              </a:pPr>
              <a:t>38</a:t>
            </a:fld>
            <a:endParaRPr lang="en-US"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strVal val="#ppt_w*0.05"/>
                                          </p:val>
                                        </p:tav>
                                        <p:tav tm="100000">
                                          <p:val>
                                            <p:strVal val="#ppt_w"/>
                                          </p:val>
                                        </p:tav>
                                      </p:tavLst>
                                    </p:anim>
                                    <p:anim calcmode="lin" valueType="num">
                                      <p:cBhvr>
                                        <p:cTn id="8" dur="500" fill="hold"/>
                                        <p:tgtEl>
                                          <p:spTgt spid="6145"/>
                                        </p:tgtEl>
                                        <p:attrNameLst>
                                          <p:attrName>ppt_h</p:attrName>
                                        </p:attrNameLst>
                                      </p:cBhvr>
                                      <p:tavLst>
                                        <p:tav tm="0">
                                          <p:val>
                                            <p:strVal val="#ppt_h"/>
                                          </p:val>
                                        </p:tav>
                                        <p:tav tm="100000">
                                          <p:val>
                                            <p:strVal val="#ppt_h"/>
                                          </p:val>
                                        </p:tav>
                                      </p:tavLst>
                                    </p:anim>
                                    <p:anim calcmode="lin" valueType="num">
                                      <p:cBhvr>
                                        <p:cTn id="9" dur="500" fill="hold"/>
                                        <p:tgtEl>
                                          <p:spTgt spid="6145"/>
                                        </p:tgtEl>
                                        <p:attrNameLst>
                                          <p:attrName>ppt_x</p:attrName>
                                        </p:attrNameLst>
                                      </p:cBhvr>
                                      <p:tavLst>
                                        <p:tav tm="0">
                                          <p:val>
                                            <p:strVal val="#ppt_x-.2"/>
                                          </p:val>
                                        </p:tav>
                                        <p:tav tm="100000">
                                          <p:val>
                                            <p:strVal val="#ppt_x"/>
                                          </p:val>
                                        </p:tav>
                                      </p:tavLst>
                                    </p:anim>
                                    <p:anim calcmode="lin" valueType="num">
                                      <p:cBhvr>
                                        <p:cTn id="10" dur="500" fill="hold"/>
                                        <p:tgtEl>
                                          <p:spTgt spid="6145"/>
                                        </p:tgtEl>
                                        <p:attrNameLst>
                                          <p:attrName>ppt_y</p:attrName>
                                        </p:attrNameLst>
                                      </p:cBhvr>
                                      <p:tavLst>
                                        <p:tav tm="0">
                                          <p:val>
                                            <p:strVal val="#ppt_y"/>
                                          </p:val>
                                        </p:tav>
                                        <p:tav tm="100000">
                                          <p:val>
                                            <p:strVal val="#ppt_y"/>
                                          </p:val>
                                        </p:tav>
                                      </p:tavLst>
                                    </p:anim>
                                    <p:animEffect transition="in" filter="fade">
                                      <p:cBhvr>
                                        <p:cTn id="11"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idx="4294967295"/>
          </p:nvPr>
        </p:nvSpPr>
        <p:spPr>
          <a:xfrm>
            <a:off x="152400" y="5257800"/>
            <a:ext cx="8839200" cy="758825"/>
          </a:xfrm>
          <a:noFill/>
          <a:effectLst>
            <a:softEdge rad="635000"/>
          </a:effectLst>
        </p:spPr>
        <p:txBody>
          <a:bodyPr>
            <a:normAutofit fontScale="90000"/>
          </a:bodyPr>
          <a:lstStyle/>
          <a:p>
            <a:pPr marL="0" indent="0">
              <a:lnSpc>
                <a:spcPct val="150000"/>
              </a:lnSpc>
            </a:pPr>
            <a:r>
              <a:rPr lang="en-US" sz="3600" b="1" dirty="0" smtClean="0">
                <a:solidFill>
                  <a:schemeClr val="tx1"/>
                </a:solidFill>
                <a:latin typeface="Cambria" pitchFamily="18" charset="0"/>
              </a:rPr>
              <a:t/>
            </a:r>
            <a:br>
              <a:rPr lang="en-US" sz="3600" b="1" dirty="0" smtClean="0">
                <a:solidFill>
                  <a:schemeClr val="tx1"/>
                </a:solidFill>
                <a:latin typeface="Cambria" pitchFamily="18" charset="0"/>
              </a:rPr>
            </a:br>
            <a:r>
              <a:rPr lang="en-US" sz="3600" b="1" dirty="0" smtClean="0">
                <a:solidFill>
                  <a:schemeClr val="tx1"/>
                </a:solidFill>
                <a:latin typeface="Cambria" pitchFamily="18" charset="0"/>
              </a:rPr>
              <a:t/>
            </a:r>
            <a:br>
              <a:rPr lang="en-US" sz="3600" b="1" dirty="0" smtClean="0">
                <a:solidFill>
                  <a:schemeClr val="tx1"/>
                </a:solidFill>
                <a:latin typeface="Cambria" pitchFamily="18" charset="0"/>
              </a:rPr>
            </a:br>
            <a:r>
              <a:rPr lang="en-US" sz="3600" b="1" dirty="0" smtClean="0">
                <a:solidFill>
                  <a:schemeClr val="tx1"/>
                </a:solidFill>
                <a:latin typeface="Cambria" pitchFamily="18" charset="0"/>
              </a:rPr>
              <a:t/>
            </a:r>
            <a:br>
              <a:rPr lang="en-US" sz="3600" b="1" dirty="0" smtClean="0">
                <a:solidFill>
                  <a:schemeClr val="tx1"/>
                </a:solidFill>
                <a:latin typeface="Cambria" pitchFamily="18" charset="0"/>
              </a:rPr>
            </a:br>
            <a:r>
              <a:rPr lang="en-US" sz="3600" b="1" dirty="0" smtClean="0">
                <a:solidFill>
                  <a:schemeClr val="tx1"/>
                </a:solidFill>
                <a:latin typeface="Cambria" pitchFamily="18" charset="0"/>
              </a:rPr>
              <a:t/>
            </a:r>
            <a:br>
              <a:rPr lang="en-US" sz="3600" b="1" dirty="0" smtClean="0">
                <a:solidFill>
                  <a:schemeClr val="tx1"/>
                </a:solidFill>
                <a:latin typeface="Cambria" pitchFamily="18" charset="0"/>
              </a:rPr>
            </a:br>
            <a:r>
              <a:rPr lang="en-US" sz="7300" b="1" dirty="0" smtClean="0">
                <a:solidFill>
                  <a:schemeClr val="tx1"/>
                </a:solidFill>
                <a:effectLst>
                  <a:outerShdw blurRad="38100" dist="38100" dir="2700000" algn="tl">
                    <a:srgbClr val="000000">
                      <a:alpha val="43137"/>
                    </a:srgbClr>
                  </a:outerShdw>
                </a:effectLst>
                <a:latin typeface="Cambria" pitchFamily="18" charset="0"/>
              </a:rPr>
              <a:t>MARCH 11, 2014</a:t>
            </a:r>
            <a:r>
              <a:rPr lang="en-US" sz="3600" dirty="0" smtClean="0">
                <a:solidFill>
                  <a:schemeClr val="tx1"/>
                </a:solidFill>
                <a:latin typeface="Cambria" pitchFamily="18" charset="0"/>
              </a:rPr>
              <a:t/>
            </a:r>
            <a:br>
              <a:rPr lang="en-US" sz="3600" dirty="0" smtClean="0">
                <a:solidFill>
                  <a:schemeClr val="tx1"/>
                </a:solidFill>
                <a:latin typeface="Cambria" pitchFamily="18" charset="0"/>
              </a:rPr>
            </a:br>
            <a:r>
              <a:rPr lang="en-US" sz="3600" b="1" dirty="0" smtClean="0">
                <a:solidFill>
                  <a:schemeClr val="tx1"/>
                </a:solidFill>
                <a:latin typeface="Cambria" pitchFamily="18" charset="0"/>
              </a:rPr>
              <a:t>Atkinson:</a:t>
            </a:r>
            <a:r>
              <a:rPr lang="en-US" sz="3600" dirty="0" smtClean="0">
                <a:solidFill>
                  <a:schemeClr val="tx1"/>
                </a:solidFill>
                <a:latin typeface="Cambria" pitchFamily="18" charset="0"/>
              </a:rPr>
              <a:t> Atkinson </a:t>
            </a:r>
            <a:r>
              <a:rPr lang="en-US" sz="3600" dirty="0" smtClean="0">
                <a:solidFill>
                  <a:schemeClr val="tx1"/>
                </a:solidFill>
                <a:latin typeface="Cambria" pitchFamily="18" charset="0"/>
              </a:rPr>
              <a:t>Community Center </a:t>
            </a:r>
            <a:r>
              <a:rPr lang="en-US" sz="3600" dirty="0" smtClean="0">
                <a:solidFill>
                  <a:schemeClr val="tx1"/>
                </a:solidFill>
                <a:latin typeface="Cambria" pitchFamily="18" charset="0"/>
              </a:rPr>
              <a:t>7am-8pm</a:t>
            </a:r>
            <a:br>
              <a:rPr lang="en-US" sz="3600" dirty="0" smtClean="0">
                <a:solidFill>
                  <a:schemeClr val="tx1"/>
                </a:solidFill>
                <a:latin typeface="Cambria" pitchFamily="18" charset="0"/>
              </a:rPr>
            </a:br>
            <a:r>
              <a:rPr lang="en-US" sz="3600" b="1" dirty="0" smtClean="0">
                <a:solidFill>
                  <a:schemeClr val="tx1"/>
                </a:solidFill>
                <a:latin typeface="Cambria" pitchFamily="18" charset="0"/>
              </a:rPr>
              <a:t>Danville:</a:t>
            </a:r>
            <a:r>
              <a:rPr lang="en-US" sz="3600" dirty="0" smtClean="0">
                <a:solidFill>
                  <a:schemeClr val="tx1"/>
                </a:solidFill>
                <a:latin typeface="Cambria" pitchFamily="18" charset="0"/>
              </a:rPr>
              <a:t> Danville </a:t>
            </a:r>
            <a:r>
              <a:rPr lang="en-US" sz="3600" dirty="0" smtClean="0">
                <a:solidFill>
                  <a:schemeClr val="tx1"/>
                </a:solidFill>
                <a:latin typeface="Cambria" pitchFamily="18" charset="0"/>
              </a:rPr>
              <a:t>Community Center 8am-7pm</a:t>
            </a:r>
            <a:r>
              <a:rPr lang="en-US" sz="3600" b="1" dirty="0" smtClean="0">
                <a:solidFill>
                  <a:schemeClr val="tx1"/>
                </a:solidFill>
                <a:latin typeface="Cambria" pitchFamily="18" charset="0"/>
              </a:rPr>
              <a:t/>
            </a:r>
            <a:br>
              <a:rPr lang="en-US" sz="3600" b="1" dirty="0" smtClean="0">
                <a:solidFill>
                  <a:schemeClr val="tx1"/>
                </a:solidFill>
                <a:latin typeface="Cambria" pitchFamily="18" charset="0"/>
              </a:rPr>
            </a:br>
            <a:r>
              <a:rPr lang="en-US" sz="3600" b="1" dirty="0" smtClean="0">
                <a:solidFill>
                  <a:schemeClr val="tx1"/>
                </a:solidFill>
                <a:latin typeface="Cambria" pitchFamily="18" charset="0"/>
              </a:rPr>
              <a:t>Plaistow:</a:t>
            </a:r>
            <a:r>
              <a:rPr lang="en-US" sz="3600" dirty="0" smtClean="0">
                <a:solidFill>
                  <a:schemeClr val="tx1"/>
                </a:solidFill>
                <a:latin typeface="Cambria" pitchFamily="18" charset="0"/>
              </a:rPr>
              <a:t> Pollard </a:t>
            </a:r>
            <a:r>
              <a:rPr lang="en-US" sz="3600" dirty="0" smtClean="0">
                <a:solidFill>
                  <a:schemeClr val="tx1"/>
                </a:solidFill>
                <a:latin typeface="Cambria" pitchFamily="18" charset="0"/>
              </a:rPr>
              <a:t>School 7am-8pm</a:t>
            </a:r>
            <a:r>
              <a:rPr lang="en-US" sz="3600" b="1" dirty="0" smtClean="0">
                <a:solidFill>
                  <a:schemeClr val="tx1"/>
                </a:solidFill>
                <a:latin typeface="Cambria" pitchFamily="18" charset="0"/>
              </a:rPr>
              <a:t/>
            </a:r>
            <a:br>
              <a:rPr lang="en-US" sz="3600" b="1" dirty="0" smtClean="0">
                <a:solidFill>
                  <a:schemeClr val="tx1"/>
                </a:solidFill>
                <a:latin typeface="Cambria" pitchFamily="18" charset="0"/>
              </a:rPr>
            </a:br>
            <a:r>
              <a:rPr lang="en-US" sz="3600" b="1" dirty="0" smtClean="0">
                <a:solidFill>
                  <a:schemeClr val="tx1"/>
                </a:solidFill>
                <a:latin typeface="Cambria" pitchFamily="18" charset="0"/>
              </a:rPr>
              <a:t>Sandown:</a:t>
            </a:r>
            <a:r>
              <a:rPr lang="en-US" sz="3600" dirty="0" smtClean="0">
                <a:solidFill>
                  <a:schemeClr val="tx1"/>
                </a:solidFill>
                <a:latin typeface="Cambria" pitchFamily="18" charset="0"/>
              </a:rPr>
              <a:t> Sandown </a:t>
            </a:r>
            <a:r>
              <a:rPr lang="en-US" sz="3600" dirty="0" smtClean="0">
                <a:solidFill>
                  <a:schemeClr val="tx1"/>
                </a:solidFill>
                <a:latin typeface="Cambria" pitchFamily="18" charset="0"/>
              </a:rPr>
              <a:t>Town Hall </a:t>
            </a:r>
            <a:r>
              <a:rPr lang="en-US" sz="3600" dirty="0" smtClean="0">
                <a:solidFill>
                  <a:schemeClr val="tx1"/>
                </a:solidFill>
                <a:latin typeface="Cambria" pitchFamily="18" charset="0"/>
              </a:rPr>
              <a:t>8am-8pm</a:t>
            </a:r>
            <a:endParaRPr lang="en-US" sz="4900" b="1" dirty="0" smtClean="0">
              <a:solidFill>
                <a:schemeClr val="tx1"/>
              </a:solidFill>
              <a:latin typeface="+mn-lt"/>
            </a:endParaRPr>
          </a:p>
        </p:txBody>
      </p:sp>
      <p:sp>
        <p:nvSpPr>
          <p:cNvPr id="4" name="Rectangle 3"/>
          <p:cNvSpPr/>
          <p:nvPr/>
        </p:nvSpPr>
        <p:spPr>
          <a:xfrm>
            <a:off x="152400" y="143470"/>
            <a:ext cx="8839199" cy="1569660"/>
          </a:xfrm>
          <a:prstGeom prst="rect">
            <a:avLst/>
          </a:prstGeom>
        </p:spPr>
        <p:txBody>
          <a:bodyPr wrap="square">
            <a:spAutoFit/>
          </a:bodyPr>
          <a:lstStyle/>
          <a:p>
            <a:pPr marL="1603375" lvl="0" algn="ctr" fontAlgn="auto">
              <a:spcBef>
                <a:spcPct val="20000"/>
              </a:spcBef>
              <a:spcAft>
                <a:spcPts val="0"/>
              </a:spcAft>
              <a:buSzPct val="135000"/>
            </a:pPr>
            <a:r>
              <a:rPr lang="en-US" sz="9600" b="1" spc="1500" dirty="0" smtClean="0">
                <a:solidFill>
                  <a:prstClr val="black"/>
                </a:solidFill>
                <a:effectLst>
                  <a:outerShdw blurRad="38100" dist="38100" dir="2700000" algn="tl">
                    <a:srgbClr val="000000">
                      <a:alpha val="43137"/>
                    </a:srgbClr>
                  </a:outerShdw>
                </a:effectLst>
                <a:latin typeface="Cambria" pitchFamily="18" charset="0"/>
              </a:rPr>
              <a:t>VOTE</a:t>
            </a:r>
            <a:endParaRPr lang="en-US" sz="9600" b="1" spc="1500" dirty="0">
              <a:solidFill>
                <a:prstClr val="black"/>
              </a:solidFill>
              <a:effectLst>
                <a:outerShdw blurRad="38100" dist="38100" dir="2700000" algn="tl">
                  <a:srgbClr val="000000">
                    <a:alpha val="43137"/>
                  </a:srgbClr>
                </a:outerShdw>
              </a:effectLst>
              <a:latin typeface="Cambria" pitchFamily="18" charset="0"/>
            </a:endParaRPr>
          </a:p>
        </p:txBody>
      </p:sp>
      <p:sp>
        <p:nvSpPr>
          <p:cNvPr id="5" name="TextBox 4"/>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2014 DELIBERATIVE SESSION</a:t>
            </a:r>
            <a:endParaRPr lang="en-US" dirty="0">
              <a:solidFill>
                <a:schemeClr val="bg1"/>
              </a:solidFill>
              <a:latin typeface="Cambria" pitchFamily="18" charset="0"/>
            </a:endParaRPr>
          </a:p>
        </p:txBody>
      </p:sp>
      <p:sp>
        <p:nvSpPr>
          <p:cNvPr id="8" name="Slide Number Placeholder 7"/>
          <p:cNvSpPr>
            <a:spLocks noGrp="1"/>
          </p:cNvSpPr>
          <p:nvPr>
            <p:ph type="sldNum" sz="quarter" idx="12"/>
          </p:nvPr>
        </p:nvSpPr>
        <p:spPr>
          <a:xfrm>
            <a:off x="8305800" y="6340476"/>
            <a:ext cx="609600" cy="441324"/>
          </a:xfrm>
        </p:spPr>
        <p:txBody>
          <a:bodyPr/>
          <a:lstStyle/>
          <a:p>
            <a:pPr>
              <a:defRPr/>
            </a:pPr>
            <a:fld id="{5AE50EEE-B6B8-46CA-8B77-32175AF3E7FA}" type="slidenum">
              <a:rPr lang="en-US" smtClean="0"/>
              <a:pPr>
                <a:defRPr/>
              </a:pPr>
              <a:t>39</a:t>
            </a:fld>
            <a:endParaRPr lang="en-US" dirty="0"/>
          </a:p>
        </p:txBody>
      </p:sp>
      <p:pic>
        <p:nvPicPr>
          <p:cNvPr id="79874" name="Picture 2" descr="C:\Documents and Settings\cbelcher\Local Settings\Temporary Internet Files\Content.IE5\Q4X7HL6R\MC900441310[1].png"/>
          <p:cNvPicPr>
            <a:picLocks noChangeAspect="1" noChangeArrowheads="1"/>
          </p:cNvPicPr>
          <p:nvPr/>
        </p:nvPicPr>
        <p:blipFill>
          <a:blip r:embed="rId2" cstate="print"/>
          <a:srcRect/>
          <a:stretch>
            <a:fillRect/>
          </a:stretch>
        </p:blipFill>
        <p:spPr bwMode="auto">
          <a:xfrm>
            <a:off x="990600" y="-228600"/>
            <a:ext cx="2438400" cy="2438400"/>
          </a:xfrm>
          <a:prstGeom prst="rect">
            <a:avLst/>
          </a:prstGeom>
          <a:noFill/>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 calcmode="lin" valueType="num">
                                      <p:cBhvr>
                                        <p:cTn id="9" dur="1000" fill="hold"/>
                                        <p:tgtEl>
                                          <p:spTgt spid="133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3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28600" y="2209800"/>
            <a:ext cx="8534400" cy="2743200"/>
          </a:xfrm>
        </p:spPr>
        <p:txBody>
          <a:bodyPr>
            <a:noAutofit/>
          </a:bodyPr>
          <a:lstStyle/>
          <a:p>
            <a:pPr marL="457200" eaLnBrk="1" hangingPunct="1"/>
            <a:r>
              <a:rPr lang="en-US" sz="6000" dirty="0" smtClean="0">
                <a:solidFill>
                  <a:schemeClr val="tx1"/>
                </a:solidFill>
                <a:effectLst>
                  <a:outerShdw blurRad="38100" dist="38100" dir="2700000" algn="tl">
                    <a:srgbClr val="000000">
                      <a:alpha val="43137"/>
                    </a:srgbClr>
                  </a:outerShdw>
                </a:effectLst>
                <a:latin typeface="Cambria" pitchFamily="18" charset="0"/>
              </a:rPr>
              <a:t>Dr. Earl Metzler</a:t>
            </a:r>
            <a:br>
              <a:rPr lang="en-US" sz="6000" dirty="0" smtClean="0">
                <a:solidFill>
                  <a:schemeClr val="tx1"/>
                </a:solidFill>
                <a:effectLst>
                  <a:outerShdw blurRad="38100" dist="38100" dir="2700000" algn="tl">
                    <a:srgbClr val="000000">
                      <a:alpha val="43137"/>
                    </a:srgbClr>
                  </a:outerShdw>
                </a:effectLst>
                <a:latin typeface="Cambria" pitchFamily="18" charset="0"/>
              </a:rPr>
            </a:br>
            <a:r>
              <a:rPr lang="en-US" sz="4800" dirty="0" smtClean="0">
                <a:solidFill>
                  <a:schemeClr val="tx1"/>
                </a:solidFill>
                <a:effectLst>
                  <a:outerShdw blurRad="38100" dist="38100" dir="2700000" algn="tl">
                    <a:srgbClr val="000000">
                      <a:alpha val="43137"/>
                    </a:srgbClr>
                  </a:outerShdw>
                </a:effectLst>
                <a:latin typeface="Cambria" pitchFamily="18" charset="0"/>
              </a:rPr>
              <a:t>Superintendent of Schools</a:t>
            </a:r>
            <a:endParaRPr lang="en-US" sz="4800" dirty="0" smtClean="0">
              <a:solidFill>
                <a:schemeClr val="tx1"/>
              </a:solidFill>
              <a:effectLst>
                <a:outerShdw blurRad="38100" dist="38100" dir="2700000" algn="tl">
                  <a:srgbClr val="000000">
                    <a:alpha val="43137"/>
                  </a:srgbClr>
                </a:outerShdw>
              </a:effectLst>
              <a:latin typeface="Cambria" pitchFamily="18" charset="0"/>
            </a:endParaRPr>
          </a:p>
        </p:txBody>
      </p:sp>
      <p:sp>
        <p:nvSpPr>
          <p:cNvPr id="5" name="Slide Number Placeholder 4"/>
          <p:cNvSpPr>
            <a:spLocks noGrp="1"/>
          </p:cNvSpPr>
          <p:nvPr>
            <p:ph type="sldNum" sz="quarter" idx="12"/>
          </p:nvPr>
        </p:nvSpPr>
        <p:spPr/>
        <p:txBody>
          <a:bodyPr/>
          <a:lstStyle/>
          <a:p>
            <a:pPr>
              <a:defRPr/>
            </a:pPr>
            <a:fld id="{08175333-5311-4B8A-A731-903FCA80A940}"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52400"/>
            <a:ext cx="8839200" cy="914400"/>
          </a:xfrm>
        </p:spPr>
        <p:txBody>
          <a:bodyPr>
            <a:normAutofit/>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What do you see?</a:t>
            </a:r>
          </a:p>
        </p:txBody>
      </p:sp>
      <p:pic>
        <p:nvPicPr>
          <p:cNvPr id="5" name="Picture 4" descr="chica_o_vieja.jpg"/>
          <p:cNvPicPr>
            <a:picLocks noChangeAspect="1"/>
          </p:cNvPicPr>
          <p:nvPr/>
        </p:nvPicPr>
        <p:blipFill>
          <a:blip r:embed="rId2" cstate="print"/>
          <a:stretch>
            <a:fillRect/>
          </a:stretch>
        </p:blipFill>
        <p:spPr>
          <a:xfrm>
            <a:off x="2209800" y="1219200"/>
            <a:ext cx="4672531" cy="5181600"/>
          </a:xfrm>
          <a:prstGeom prst="rect">
            <a:avLst/>
          </a:prstGeom>
        </p:spPr>
      </p:pic>
      <p:sp>
        <p:nvSpPr>
          <p:cNvPr id="6" name="Slide Number Placeholder 5"/>
          <p:cNvSpPr>
            <a:spLocks noGrp="1"/>
          </p:cNvSpPr>
          <p:nvPr>
            <p:ph type="sldNum" sz="quarter" idx="12"/>
          </p:nvPr>
        </p:nvSpPr>
        <p:spPr>
          <a:xfrm>
            <a:off x="8458200" y="6172200"/>
            <a:ext cx="457200" cy="441325"/>
          </a:xfrm>
        </p:spPr>
        <p:txBody>
          <a:bodyPr/>
          <a:lstStyle/>
          <a:p>
            <a:pPr>
              <a:defRPr/>
            </a:pPr>
            <a:fld id="{08175333-5311-4B8A-A731-903FCA80A940}" type="slidenum">
              <a:rPr lang="en-US" smtClean="0"/>
              <a:pPr>
                <a:defRPr/>
              </a:pPr>
              <a:t>5</a:t>
            </a:fld>
            <a:endParaRPr lang="en-US" dirty="0"/>
          </a:p>
        </p:txBody>
      </p:sp>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52400"/>
            <a:ext cx="8839200" cy="914400"/>
          </a:xfrm>
        </p:spPr>
        <p:txBody>
          <a:bodyPr>
            <a:normAutofit/>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Delicate Balance</a:t>
            </a:r>
            <a:endParaRPr lang="en-US" sz="4800" dirty="0" smtClean="0">
              <a:solidFill>
                <a:schemeClr val="tx1"/>
              </a:solidFill>
              <a:effectLst>
                <a:outerShdw blurRad="38100" dist="38100" dir="2700000" algn="tl">
                  <a:srgbClr val="000000">
                    <a:alpha val="43137"/>
                  </a:srgbClr>
                </a:outerShdw>
              </a:effectLst>
              <a:latin typeface="Cambria" pitchFamily="18" charset="0"/>
            </a:endParaRPr>
          </a:p>
        </p:txBody>
      </p:sp>
      <p:pic>
        <p:nvPicPr>
          <p:cNvPr id="7" name="Picture 6" descr="Moving scales.gif"/>
          <p:cNvPicPr>
            <a:picLocks noChangeAspect="1"/>
          </p:cNvPicPr>
          <p:nvPr/>
        </p:nvPicPr>
        <p:blipFill>
          <a:blip r:embed="rId2" cstate="print"/>
          <a:stretch>
            <a:fillRect/>
          </a:stretch>
        </p:blipFill>
        <p:spPr>
          <a:xfrm>
            <a:off x="1371600" y="1676399"/>
            <a:ext cx="6400800" cy="4626933"/>
          </a:xfrm>
          <a:prstGeom prst="rect">
            <a:avLst/>
          </a:prstGeom>
        </p:spPr>
      </p:pic>
      <p:sp>
        <p:nvSpPr>
          <p:cNvPr id="10" name="Rectangle 9"/>
          <p:cNvSpPr/>
          <p:nvPr/>
        </p:nvSpPr>
        <p:spPr>
          <a:xfrm>
            <a:off x="762000" y="5638800"/>
            <a:ext cx="2286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3200" b="1" dirty="0" smtClean="0">
                <a:solidFill>
                  <a:schemeClr val="tx1"/>
                </a:solidFill>
                <a:latin typeface="Cambria" pitchFamily="18" charset="0"/>
              </a:rPr>
              <a:t>POLITICS</a:t>
            </a:r>
            <a:endParaRPr lang="en-US" sz="3200" b="1" dirty="0">
              <a:solidFill>
                <a:schemeClr val="tx1"/>
              </a:solidFill>
              <a:latin typeface="Cambria" pitchFamily="18" charset="0"/>
            </a:endParaRPr>
          </a:p>
        </p:txBody>
      </p:sp>
      <p:sp>
        <p:nvSpPr>
          <p:cNvPr id="12" name="Rectangle 11"/>
          <p:cNvSpPr/>
          <p:nvPr/>
        </p:nvSpPr>
        <p:spPr>
          <a:xfrm>
            <a:off x="6324600" y="5638800"/>
            <a:ext cx="2286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3200" b="1" dirty="0" smtClean="0">
                <a:solidFill>
                  <a:schemeClr val="tx1"/>
                </a:solidFill>
                <a:latin typeface="Cambria" pitchFamily="18" charset="0"/>
              </a:rPr>
              <a:t>PEDAGOGY</a:t>
            </a:r>
            <a:endParaRPr lang="en-US" sz="3200" b="1" dirty="0">
              <a:solidFill>
                <a:schemeClr val="tx1"/>
              </a:solidFill>
              <a:latin typeface="Cambria" pitchFamily="18" charset="0"/>
            </a:endParaRPr>
          </a:p>
        </p:txBody>
      </p:sp>
      <p:sp>
        <p:nvSpPr>
          <p:cNvPr id="8" name="Slide Number Placeholder 7"/>
          <p:cNvSpPr>
            <a:spLocks noGrp="1"/>
          </p:cNvSpPr>
          <p:nvPr>
            <p:ph type="sldNum" sz="quarter" idx="12"/>
          </p:nvPr>
        </p:nvSpPr>
        <p:spPr/>
        <p:txBody>
          <a:bodyPr/>
          <a:lstStyle/>
          <a:p>
            <a:pPr>
              <a:defRPr/>
            </a:pPr>
            <a:fld id="{08175333-5311-4B8A-A731-903FCA80A940}" type="slidenum">
              <a:rPr lang="en-US" smtClean="0"/>
              <a:pPr>
                <a:defRPr/>
              </a:pPr>
              <a:t>6</a:t>
            </a:fld>
            <a:endParaRPr lang="en-US" dirty="0"/>
          </a:p>
        </p:txBody>
      </p:sp>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76200"/>
            <a:ext cx="8839200" cy="914400"/>
          </a:xfrm>
        </p:spPr>
        <p:txBody>
          <a:bodyPr>
            <a:normAutofit/>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Budget Philosophy</a:t>
            </a:r>
          </a:p>
        </p:txBody>
      </p:sp>
      <p:pic>
        <p:nvPicPr>
          <p:cNvPr id="6" name="Picture 5" descr="bullseye.jpg"/>
          <p:cNvPicPr>
            <a:picLocks noChangeAspect="1"/>
          </p:cNvPicPr>
          <p:nvPr/>
        </p:nvPicPr>
        <p:blipFill>
          <a:blip r:embed="rId2" cstate="print"/>
          <a:srcRect l="13076" r="10500"/>
          <a:stretch>
            <a:fillRect/>
          </a:stretch>
        </p:blipFill>
        <p:spPr>
          <a:xfrm>
            <a:off x="1676400" y="1010293"/>
            <a:ext cx="5638800" cy="5702156"/>
          </a:xfrm>
          <a:prstGeom prst="rect">
            <a:avLst/>
          </a:prstGeom>
        </p:spPr>
      </p:pic>
      <p:sp>
        <p:nvSpPr>
          <p:cNvPr id="5" name="Slide Number Placeholder 4"/>
          <p:cNvSpPr>
            <a:spLocks noGrp="1"/>
          </p:cNvSpPr>
          <p:nvPr>
            <p:ph type="sldNum" sz="quarter" idx="12"/>
          </p:nvPr>
        </p:nvSpPr>
        <p:spPr>
          <a:xfrm>
            <a:off x="8534400" y="6248400"/>
            <a:ext cx="457200" cy="441325"/>
          </a:xfrm>
        </p:spPr>
        <p:txBody>
          <a:bodyPr/>
          <a:lstStyle/>
          <a:p>
            <a:pPr>
              <a:defRPr/>
            </a:pPr>
            <a:fld id="{08175333-5311-4B8A-A731-903FCA80A940}" type="slidenum">
              <a:rPr lang="en-US" smtClean="0"/>
              <a:pPr>
                <a:defRPr/>
              </a:pPr>
              <a:t>7</a:t>
            </a:fld>
            <a:endParaRPr lang="en-US"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style.rotation</p:attrName>
                                        </p:attrNameLst>
                                      </p:cBhvr>
                                      <p:tavLst>
                                        <p:tav tm="0">
                                          <p:val>
                                            <p:fltVal val="720"/>
                                          </p:val>
                                        </p:tav>
                                        <p:tav tm="100000">
                                          <p:val>
                                            <p:fltVal val="0"/>
                                          </p:val>
                                        </p:tav>
                                      </p:tavLst>
                                    </p:anim>
                                    <p:anim calcmode="lin" valueType="num">
                                      <p:cBhvr>
                                        <p:cTn id="9" dur="1000" fill="hold"/>
                                        <p:tgtEl>
                                          <p:spTgt spid="6"/>
                                        </p:tgtEl>
                                        <p:attrNameLst>
                                          <p:attrName>ppt_h</p:attrName>
                                        </p:attrNameLst>
                                      </p:cBhvr>
                                      <p:tavLst>
                                        <p:tav tm="0">
                                          <p:val>
                                            <p:fltVal val="0"/>
                                          </p:val>
                                        </p:tav>
                                        <p:tav tm="100000">
                                          <p:val>
                                            <p:strVal val="#ppt_h"/>
                                          </p:val>
                                        </p:tav>
                                      </p:tavLst>
                                    </p:anim>
                                    <p:anim calcmode="lin" valueType="num">
                                      <p:cBhvr>
                                        <p:cTn id="10" dur="1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76200"/>
            <a:ext cx="8839200" cy="914400"/>
          </a:xfrm>
        </p:spPr>
        <p:txBody>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Budget Considerations</a:t>
            </a:r>
          </a:p>
        </p:txBody>
      </p:sp>
      <p:pic>
        <p:nvPicPr>
          <p:cNvPr id="7" name="Picture 6" descr="bullseye 2.jpg"/>
          <p:cNvPicPr>
            <a:picLocks noChangeAspect="1"/>
          </p:cNvPicPr>
          <p:nvPr/>
        </p:nvPicPr>
        <p:blipFill>
          <a:blip r:embed="rId2" cstate="print"/>
          <a:srcRect l="13076" r="10500"/>
          <a:stretch>
            <a:fillRect/>
          </a:stretch>
        </p:blipFill>
        <p:spPr>
          <a:xfrm>
            <a:off x="2790613" y="914400"/>
            <a:ext cx="5667587" cy="5731267"/>
          </a:xfrm>
          <a:prstGeom prst="rect">
            <a:avLst/>
          </a:prstGeom>
        </p:spPr>
      </p:pic>
      <p:sp>
        <p:nvSpPr>
          <p:cNvPr id="8" name="TextBox 7"/>
          <p:cNvSpPr txBox="1"/>
          <p:nvPr/>
        </p:nvSpPr>
        <p:spPr>
          <a:xfrm>
            <a:off x="1143000" y="3288268"/>
            <a:ext cx="1143000" cy="369332"/>
          </a:xfrm>
          <a:prstGeom prst="rect">
            <a:avLst/>
          </a:prstGeom>
          <a:noFill/>
        </p:spPr>
        <p:txBody>
          <a:bodyPr wrap="square" rtlCol="0">
            <a:spAutoFit/>
          </a:bodyPr>
          <a:lstStyle/>
          <a:p>
            <a:r>
              <a:rPr lang="en-US" b="1" dirty="0" smtClean="0">
                <a:latin typeface="Cambria" pitchFamily="18" charset="0"/>
              </a:rPr>
              <a:t>Students</a:t>
            </a:r>
            <a:endParaRPr lang="en-US" b="1" dirty="0">
              <a:latin typeface="Cambria" pitchFamily="18" charset="0"/>
            </a:endParaRPr>
          </a:p>
        </p:txBody>
      </p:sp>
      <p:pic>
        <p:nvPicPr>
          <p:cNvPr id="10" name="Picture 9" descr="imagesCAB30WZ5.jpg"/>
          <p:cNvPicPr>
            <a:picLocks noChangeAspect="1"/>
          </p:cNvPicPr>
          <p:nvPr/>
        </p:nvPicPr>
        <p:blipFill>
          <a:blip r:embed="rId3" cstate="print"/>
          <a:srcRect b="16221"/>
          <a:stretch>
            <a:fillRect/>
          </a:stretch>
        </p:blipFill>
        <p:spPr>
          <a:xfrm>
            <a:off x="762000" y="1143000"/>
            <a:ext cx="1828800" cy="20533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Slide Number Placeholder 8"/>
          <p:cNvSpPr>
            <a:spLocks noGrp="1"/>
          </p:cNvSpPr>
          <p:nvPr>
            <p:ph type="sldNum" sz="quarter" idx="12"/>
          </p:nvPr>
        </p:nvSpPr>
        <p:spPr>
          <a:xfrm>
            <a:off x="8534400" y="6248400"/>
            <a:ext cx="457200" cy="441325"/>
          </a:xfrm>
        </p:spPr>
        <p:txBody>
          <a:bodyPr/>
          <a:lstStyle/>
          <a:p>
            <a:pPr>
              <a:defRPr/>
            </a:pPr>
            <a:fld id="{08175333-5311-4B8A-A731-903FCA80A940}" type="slidenum">
              <a:rPr lang="en-US" smtClean="0"/>
              <a:pPr>
                <a:defRPr/>
              </a:pPr>
              <a:t>8</a:t>
            </a:fld>
            <a:endParaRPr lang="en-US"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52400"/>
            <a:ext cx="8839200" cy="914400"/>
          </a:xfrm>
        </p:spPr>
        <p:txBody>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Inside Out or Outside In?</a:t>
            </a:r>
          </a:p>
        </p:txBody>
      </p:sp>
      <p:pic>
        <p:nvPicPr>
          <p:cNvPr id="6" name="Picture 5" descr="bullseye.jpg"/>
          <p:cNvPicPr>
            <a:picLocks noChangeAspect="1"/>
          </p:cNvPicPr>
          <p:nvPr/>
        </p:nvPicPr>
        <p:blipFill>
          <a:blip r:embed="rId2" cstate="print"/>
          <a:srcRect l="13076" r="10500"/>
          <a:stretch>
            <a:fillRect/>
          </a:stretch>
        </p:blipFill>
        <p:spPr>
          <a:xfrm>
            <a:off x="276013" y="1828800"/>
            <a:ext cx="4219787" cy="4267200"/>
          </a:xfrm>
          <a:prstGeom prst="rect">
            <a:avLst/>
          </a:prstGeom>
        </p:spPr>
      </p:pic>
      <p:pic>
        <p:nvPicPr>
          <p:cNvPr id="7" name="Picture 6" descr="bullseye 2.jpg"/>
          <p:cNvPicPr>
            <a:picLocks noChangeAspect="1"/>
          </p:cNvPicPr>
          <p:nvPr/>
        </p:nvPicPr>
        <p:blipFill>
          <a:blip r:embed="rId3" cstate="print"/>
          <a:srcRect l="13076" r="10500"/>
          <a:stretch>
            <a:fillRect/>
          </a:stretch>
        </p:blipFill>
        <p:spPr>
          <a:xfrm>
            <a:off x="4619413" y="1828800"/>
            <a:ext cx="4219787" cy="4267200"/>
          </a:xfrm>
          <a:prstGeom prst="rect">
            <a:avLst/>
          </a:prstGeom>
        </p:spPr>
      </p:pic>
      <p:pic>
        <p:nvPicPr>
          <p:cNvPr id="10" name="Picture 9" descr="imagesCAB30WZ5.jpg"/>
          <p:cNvPicPr>
            <a:picLocks noChangeAspect="1"/>
          </p:cNvPicPr>
          <p:nvPr/>
        </p:nvPicPr>
        <p:blipFill>
          <a:blip r:embed="rId4" cstate="print"/>
          <a:srcRect b="16221"/>
          <a:stretch>
            <a:fillRect/>
          </a:stretch>
        </p:blipFill>
        <p:spPr>
          <a:xfrm>
            <a:off x="4343400" y="1219200"/>
            <a:ext cx="923924" cy="10373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Slide Number Placeholder 7"/>
          <p:cNvSpPr>
            <a:spLocks noGrp="1"/>
          </p:cNvSpPr>
          <p:nvPr>
            <p:ph type="sldNum" sz="quarter" idx="12"/>
          </p:nvPr>
        </p:nvSpPr>
        <p:spPr>
          <a:xfrm>
            <a:off x="8610600" y="6248400"/>
            <a:ext cx="457200" cy="441325"/>
          </a:xfrm>
        </p:spPr>
        <p:txBody>
          <a:bodyPr/>
          <a:lstStyle/>
          <a:p>
            <a:pPr>
              <a:defRPr/>
            </a:pPr>
            <a:fld id="{08175333-5311-4B8A-A731-903FCA80A940}" type="slidenum">
              <a:rPr lang="en-US" smtClean="0"/>
              <a:pPr>
                <a:defRPr/>
              </a:pPr>
              <a:t>9</a:t>
            </a:fld>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ack of books design template">
  <a:themeElements>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Elephant"/>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 of book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 of book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 of book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 of book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 of book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 of book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 of book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 of book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 of book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 of book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 of book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3074932D6A2A49BA53FB2CF2C372F9" ma:contentTypeVersion="7" ma:contentTypeDescription="Create a new document." ma:contentTypeScope="" ma:versionID="c59c01cc42d8aa5db832685147da447e">
  <xsd:schema xmlns:xsd="http://www.w3.org/2001/XMLSchema" xmlns:xs="http://www.w3.org/2001/XMLSchema" xmlns:p="http://schemas.microsoft.com/office/2006/metadata/properties" xmlns:ns2="66445318-594c-4acb-b2fb-c62b33afc0d4" targetNamespace="http://schemas.microsoft.com/office/2006/metadata/properties" ma:root="true" ma:fieldsID="a5d163288106e17fa4d174469e049b52" ns2:_="">
    <xsd:import namespace="66445318-594c-4acb-b2fb-c62b33afc0d4"/>
    <xsd:element name="properties">
      <xsd:complexType>
        <xsd:sequence>
          <xsd:element name="documentManagement">
            <xsd:complexType>
              <xsd:all>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45318-594c-4acb-b2fb-c62b33afc0d4" elementFormDefault="qualified">
    <xsd:import namespace="http://schemas.microsoft.com/office/2006/documentManagement/types"/>
    <xsd:import namespace="http://schemas.microsoft.com/office/infopath/2007/PartnerControls"/>
    <xsd:element name="Date" ma:index="8" nillable="true" ma:displayName="Date" ma:format="DateTime"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Date xmlns="66445318-594c-4acb-b2fb-c62b33afc0d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C899C0-882C-41E1-AF67-3649EE447136}"/>
</file>

<file path=customXml/itemProps2.xml><?xml version="1.0" encoding="utf-8"?>
<ds:datastoreItem xmlns:ds="http://schemas.openxmlformats.org/officeDocument/2006/customXml" ds:itemID="{E58AA0CA-E051-4B77-9C3E-CD53D2FA8411}"/>
</file>

<file path=customXml/itemProps3.xml><?xml version="1.0" encoding="utf-8"?>
<ds:datastoreItem xmlns:ds="http://schemas.openxmlformats.org/officeDocument/2006/customXml" ds:itemID="{C116F6E4-CAE9-4B74-B85D-F3F619BE2E0D}"/>
</file>

<file path=docProps/app.xml><?xml version="1.0" encoding="utf-8"?>
<Properties xmlns="http://schemas.openxmlformats.org/officeDocument/2006/extended-properties" xmlns:vt="http://schemas.openxmlformats.org/officeDocument/2006/docPropsVTypes">
  <Template>Stack of books design template</Template>
  <TotalTime>3917</TotalTime>
  <Words>1887</Words>
  <Application>Microsoft Office PowerPoint</Application>
  <PresentationFormat>On-screen Show (4:3)</PresentationFormat>
  <Paragraphs>429</Paragraphs>
  <Slides>39</Slides>
  <Notes>20</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39</vt:i4>
      </vt:variant>
    </vt:vector>
  </HeadingPairs>
  <TitlesOfParts>
    <vt:vector size="43" baseType="lpstr">
      <vt:lpstr>Stack of books design template</vt:lpstr>
      <vt:lpstr>Civic</vt:lpstr>
      <vt:lpstr>Acrobat Document</vt:lpstr>
      <vt:lpstr>Microsoft Office Excel Chart</vt:lpstr>
      <vt:lpstr>TIMBERLANE REGIONAL SCHOOL DISTRICT Serving the communities of Atkinson, Danville, Plaistow and Sandown   </vt:lpstr>
      <vt:lpstr>Budget Committee Members</vt:lpstr>
      <vt:lpstr>School Board Members</vt:lpstr>
      <vt:lpstr>Dr. Earl Metzler Superintendent of Schools</vt:lpstr>
      <vt:lpstr>What do you see?</vt:lpstr>
      <vt:lpstr>Delicate Balance</vt:lpstr>
      <vt:lpstr>Budget Philosophy</vt:lpstr>
      <vt:lpstr>Budget Considerations</vt:lpstr>
      <vt:lpstr>Inside Out or Outside In?</vt:lpstr>
      <vt:lpstr>Slide 10</vt:lpstr>
      <vt:lpstr>First Session of Annual Meeting</vt:lpstr>
      <vt:lpstr>Second Session of Annual Meeting</vt:lpstr>
      <vt:lpstr>Article 1 – Election of Officers</vt:lpstr>
      <vt:lpstr>Article 2 – Operating Budget</vt:lpstr>
      <vt:lpstr>Budget Process</vt:lpstr>
      <vt:lpstr>Need Based Budget Requests</vt:lpstr>
      <vt:lpstr>Operating Budget</vt:lpstr>
      <vt:lpstr>Historical Budget</vt:lpstr>
      <vt:lpstr>Increases in Operating Budget</vt:lpstr>
      <vt:lpstr>Decreases in Operating Budget</vt:lpstr>
      <vt:lpstr>Slide 21</vt:lpstr>
      <vt:lpstr>Changes By Major Category</vt:lpstr>
      <vt:lpstr>Salaries and Benefits</vt:lpstr>
      <vt:lpstr>Instruction Related</vt:lpstr>
      <vt:lpstr>Facilities</vt:lpstr>
      <vt:lpstr>Other</vt:lpstr>
      <vt:lpstr>Recommended vs. Default</vt:lpstr>
      <vt:lpstr>Slide 28</vt:lpstr>
      <vt:lpstr>Estimated Tax Rate Impact*</vt:lpstr>
      <vt:lpstr>Cost per Pupil 2012-2013 *</vt:lpstr>
      <vt:lpstr>  Article 3 – SAU Budget</vt:lpstr>
      <vt:lpstr>  Article 4 - Capital Reserve Fund</vt:lpstr>
      <vt:lpstr>Article 5 – Sandown Central Kitchen Renovation</vt:lpstr>
      <vt:lpstr>  Article 6 – One Year Collective Bargaining Agreement (TSSU)</vt:lpstr>
      <vt:lpstr>  Article 6 – One Year Collective Bargaining Agreement (TSSU)</vt:lpstr>
      <vt:lpstr>  Article 7 - Authorization for Special Meeting on Cost Items</vt:lpstr>
      <vt:lpstr>  Article 8 - Acceptance of Reports</vt:lpstr>
      <vt:lpstr>  Article 9- Rescind SAU Budget on Warrant Petition by Julie Knight et al</vt:lpstr>
      <vt:lpstr>    MARCH 11, 2014 Atkinson: Atkinson Community Center 7am-8pm Danville: Danville Community Center 8am-7pm Plaistow: Pollard School 7am-8pm Sandown: Sandown Town Hall 8am-8pm</vt:lpstr>
    </vt:vector>
  </TitlesOfParts>
  <Manager/>
  <Company>SAU #55</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Timberlane Regional School District</dc:title>
  <dc:subject/>
  <dc:creator>Richard La Salle</dc:creator>
  <cp:keywords/>
  <dc:description/>
  <cp:lastModifiedBy>Cathy Belcher</cp:lastModifiedBy>
  <cp:revision>306</cp:revision>
  <dcterms:created xsi:type="dcterms:W3CDTF">2008-01-14T19:12:13Z</dcterms:created>
  <dcterms:modified xsi:type="dcterms:W3CDTF">2014-02-06T22:26:32Z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TC011594401033</vt:lpwstr>
  </property>
  <property fmtid="{D5CDD505-2E9C-101B-9397-08002B2CF9AE}" pid="3" name="ContentTypeId">
    <vt:lpwstr>0x0101003C3074932D6A2A49BA53FB2CF2C372F9</vt:lpwstr>
  </property>
</Properties>
</file>