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customXml/itemProps1.xml" ContentType="application/vnd.openxmlformats-officedocument.customXmlProperties+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272" r:id="rId1"/>
  </p:sldMasterIdLst>
  <p:notesMasterIdLst>
    <p:notesMasterId r:id="rId17"/>
  </p:notesMasterIdLst>
  <p:handoutMasterIdLst>
    <p:handoutMasterId r:id="rId18"/>
  </p:handoutMasterIdLst>
  <p:sldIdLst>
    <p:sldId id="258" r:id="rId2"/>
    <p:sldId id="257" r:id="rId3"/>
    <p:sldId id="259" r:id="rId4"/>
    <p:sldId id="261" r:id="rId5"/>
    <p:sldId id="288" r:id="rId6"/>
    <p:sldId id="262" r:id="rId7"/>
    <p:sldId id="263" r:id="rId8"/>
    <p:sldId id="285" r:id="rId9"/>
    <p:sldId id="264" r:id="rId10"/>
    <p:sldId id="265" r:id="rId11"/>
    <p:sldId id="279" r:id="rId12"/>
    <p:sldId id="286" r:id="rId13"/>
    <p:sldId id="280" r:id="rId14"/>
    <p:sldId id="287" r:id="rId15"/>
    <p:sldId id="281" r:id="rId16"/>
  </p:sldIdLst>
  <p:sldSz cx="9144000" cy="6858000" type="screen4x3"/>
  <p:notesSz cx="9296400"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te Delfino" initials="KD"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04" autoAdjust="0"/>
    <p:restoredTop sz="94660"/>
  </p:normalViewPr>
  <p:slideViewPr>
    <p:cSldViewPr>
      <p:cViewPr varScale="1">
        <p:scale>
          <a:sx n="80" d="100"/>
          <a:sy n="80" d="100"/>
        </p:scale>
        <p:origin x="-1116" y="-84"/>
      </p:cViewPr>
      <p:guideLst>
        <p:guide orient="horz" pos="2160"/>
        <p:guide pos="2880"/>
      </p:guideLst>
    </p:cSldViewPr>
  </p:slideViewPr>
  <p:notesTextViewPr>
    <p:cViewPr>
      <p:scale>
        <a:sx n="1" d="1"/>
        <a:sy n="1" d="1"/>
      </p:scale>
      <p:origin x="0" y="0"/>
    </p:cViewPr>
  </p:notesTextViewPr>
  <p:notesViewPr>
    <p:cSldViewPr>
      <p:cViewPr varScale="1">
        <p:scale>
          <a:sx n="84" d="100"/>
          <a:sy n="84" d="100"/>
        </p:scale>
        <p:origin x="-1698" y="-78"/>
      </p:cViewPr>
      <p:guideLst>
        <p:guide orient="horz" pos="2208"/>
        <p:guide pos="292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26" Type="http://schemas.openxmlformats.org/officeDocument/2006/relationships/customXml" Target="../customXml/item3.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5"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8301" cy="350281"/>
          </a:xfrm>
          <a:prstGeom prst="rect">
            <a:avLst/>
          </a:prstGeom>
        </p:spPr>
        <p:txBody>
          <a:bodyPr vert="horz" lIns="91294" tIns="45647" rIns="91294" bIns="45647" rtlCol="0"/>
          <a:lstStyle>
            <a:lvl1pPr algn="l">
              <a:defRPr sz="1200"/>
            </a:lvl1pPr>
          </a:lstStyle>
          <a:p>
            <a:endParaRPr lang="en-US"/>
          </a:p>
        </p:txBody>
      </p:sp>
      <p:sp>
        <p:nvSpPr>
          <p:cNvPr id="3" name="Date Placeholder 2"/>
          <p:cNvSpPr>
            <a:spLocks noGrp="1"/>
          </p:cNvSpPr>
          <p:nvPr>
            <p:ph type="dt" sz="quarter" idx="1"/>
          </p:nvPr>
        </p:nvSpPr>
        <p:spPr>
          <a:xfrm>
            <a:off x="5265999" y="0"/>
            <a:ext cx="4028301" cy="350281"/>
          </a:xfrm>
          <a:prstGeom prst="rect">
            <a:avLst/>
          </a:prstGeom>
        </p:spPr>
        <p:txBody>
          <a:bodyPr vert="horz" lIns="91294" tIns="45647" rIns="91294" bIns="45647" rtlCol="0"/>
          <a:lstStyle>
            <a:lvl1pPr algn="r">
              <a:defRPr sz="1200"/>
            </a:lvl1pPr>
          </a:lstStyle>
          <a:p>
            <a:fld id="{C92E5DB7-B48B-4207-B758-33457AFF69F2}" type="datetimeFigureOut">
              <a:rPr lang="en-US" smtClean="0"/>
              <a:t>3/14/2014</a:t>
            </a:fld>
            <a:endParaRPr lang="en-US"/>
          </a:p>
        </p:txBody>
      </p:sp>
      <p:sp>
        <p:nvSpPr>
          <p:cNvPr id="4" name="Footer Placeholder 3"/>
          <p:cNvSpPr>
            <a:spLocks noGrp="1"/>
          </p:cNvSpPr>
          <p:nvPr>
            <p:ph type="ftr" sz="quarter" idx="2"/>
          </p:nvPr>
        </p:nvSpPr>
        <p:spPr>
          <a:xfrm>
            <a:off x="0" y="6658924"/>
            <a:ext cx="4028301" cy="350281"/>
          </a:xfrm>
          <a:prstGeom prst="rect">
            <a:avLst/>
          </a:prstGeom>
        </p:spPr>
        <p:txBody>
          <a:bodyPr vert="horz" lIns="91294" tIns="45647" rIns="91294" bIns="45647" rtlCol="0" anchor="b"/>
          <a:lstStyle>
            <a:lvl1pPr algn="l">
              <a:defRPr sz="1200"/>
            </a:lvl1pPr>
          </a:lstStyle>
          <a:p>
            <a:endParaRPr lang="en-US"/>
          </a:p>
        </p:txBody>
      </p:sp>
      <p:sp>
        <p:nvSpPr>
          <p:cNvPr id="5" name="Slide Number Placeholder 4"/>
          <p:cNvSpPr>
            <a:spLocks noGrp="1"/>
          </p:cNvSpPr>
          <p:nvPr>
            <p:ph type="sldNum" sz="quarter" idx="3"/>
          </p:nvPr>
        </p:nvSpPr>
        <p:spPr>
          <a:xfrm>
            <a:off x="5265999" y="6658924"/>
            <a:ext cx="4028301" cy="350281"/>
          </a:xfrm>
          <a:prstGeom prst="rect">
            <a:avLst/>
          </a:prstGeom>
        </p:spPr>
        <p:txBody>
          <a:bodyPr vert="horz" lIns="91294" tIns="45647" rIns="91294" bIns="45647" rtlCol="0" anchor="b"/>
          <a:lstStyle>
            <a:lvl1pPr algn="r">
              <a:defRPr sz="1200"/>
            </a:lvl1pPr>
          </a:lstStyle>
          <a:p>
            <a:fld id="{0CB89D10-822B-4341-A871-B086AC9DA90C}"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028440" cy="350520"/>
          </a:xfrm>
          <a:prstGeom prst="rect">
            <a:avLst/>
          </a:prstGeom>
        </p:spPr>
        <p:txBody>
          <a:bodyPr vert="horz" lIns="93175" tIns="46587" rIns="93175" bIns="46587" rtlCol="0"/>
          <a:lstStyle>
            <a:lvl1pPr algn="l">
              <a:defRPr sz="1200"/>
            </a:lvl1pPr>
          </a:lstStyle>
          <a:p>
            <a:endParaRPr lang="en-US" dirty="0"/>
          </a:p>
        </p:txBody>
      </p:sp>
      <p:sp>
        <p:nvSpPr>
          <p:cNvPr id="3" name="Date Placeholder 2"/>
          <p:cNvSpPr>
            <a:spLocks noGrp="1"/>
          </p:cNvSpPr>
          <p:nvPr>
            <p:ph type="dt" idx="1"/>
          </p:nvPr>
        </p:nvSpPr>
        <p:spPr>
          <a:xfrm>
            <a:off x="5265811" y="0"/>
            <a:ext cx="4028440" cy="350520"/>
          </a:xfrm>
          <a:prstGeom prst="rect">
            <a:avLst/>
          </a:prstGeom>
        </p:spPr>
        <p:txBody>
          <a:bodyPr vert="horz" lIns="93175" tIns="46587" rIns="93175" bIns="46587" rtlCol="0"/>
          <a:lstStyle>
            <a:lvl1pPr algn="r">
              <a:defRPr sz="1200"/>
            </a:lvl1pPr>
          </a:lstStyle>
          <a:p>
            <a:fld id="{B92824E6-24FD-4027-A6BF-D8BC86A0DD5E}" type="datetimeFigureOut">
              <a:rPr lang="en-US" smtClean="0"/>
              <a:pPr/>
              <a:t>3/14/2014</a:t>
            </a:fld>
            <a:endParaRPr lang="en-US" dirty="0"/>
          </a:p>
        </p:txBody>
      </p:sp>
      <p:sp>
        <p:nvSpPr>
          <p:cNvPr id="4" name="Slide Image Placeholder 3"/>
          <p:cNvSpPr>
            <a:spLocks noGrp="1" noRot="1" noChangeAspect="1"/>
          </p:cNvSpPr>
          <p:nvPr>
            <p:ph type="sldImg" idx="2"/>
          </p:nvPr>
        </p:nvSpPr>
        <p:spPr>
          <a:xfrm>
            <a:off x="2895600" y="525463"/>
            <a:ext cx="3505200" cy="2628900"/>
          </a:xfrm>
          <a:prstGeom prst="rect">
            <a:avLst/>
          </a:prstGeom>
          <a:noFill/>
          <a:ln w="12700">
            <a:solidFill>
              <a:prstClr val="black"/>
            </a:solidFill>
          </a:ln>
        </p:spPr>
        <p:txBody>
          <a:bodyPr vert="horz" lIns="93175" tIns="46587" rIns="93175" bIns="46587" rtlCol="0" anchor="ctr"/>
          <a:lstStyle/>
          <a:p>
            <a:endParaRPr lang="en-US" dirty="0"/>
          </a:p>
        </p:txBody>
      </p:sp>
      <p:sp>
        <p:nvSpPr>
          <p:cNvPr id="5" name="Notes Placeholder 4"/>
          <p:cNvSpPr>
            <a:spLocks noGrp="1"/>
          </p:cNvSpPr>
          <p:nvPr>
            <p:ph type="body" sz="quarter" idx="3"/>
          </p:nvPr>
        </p:nvSpPr>
        <p:spPr>
          <a:xfrm>
            <a:off x="929640" y="3329941"/>
            <a:ext cx="7437120" cy="3154680"/>
          </a:xfrm>
          <a:prstGeom prst="rect">
            <a:avLst/>
          </a:prstGeom>
        </p:spPr>
        <p:txBody>
          <a:bodyPr vert="horz" lIns="93175" tIns="46587" rIns="93175" bIns="46587"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6658664"/>
            <a:ext cx="4028440" cy="350520"/>
          </a:xfrm>
          <a:prstGeom prst="rect">
            <a:avLst/>
          </a:prstGeom>
        </p:spPr>
        <p:txBody>
          <a:bodyPr vert="horz" lIns="93175" tIns="46587" rIns="93175" bIns="46587" rtlCol="0" anchor="b"/>
          <a:lstStyle>
            <a:lvl1pPr algn="l">
              <a:defRPr sz="1200"/>
            </a:lvl1pPr>
          </a:lstStyle>
          <a:p>
            <a:endParaRPr lang="en-US" dirty="0"/>
          </a:p>
        </p:txBody>
      </p:sp>
      <p:sp>
        <p:nvSpPr>
          <p:cNvPr id="7" name="Slide Number Placeholder 6"/>
          <p:cNvSpPr>
            <a:spLocks noGrp="1"/>
          </p:cNvSpPr>
          <p:nvPr>
            <p:ph type="sldNum" sz="quarter" idx="5"/>
          </p:nvPr>
        </p:nvSpPr>
        <p:spPr>
          <a:xfrm>
            <a:off x="5265811" y="6658664"/>
            <a:ext cx="4028440" cy="350520"/>
          </a:xfrm>
          <a:prstGeom prst="rect">
            <a:avLst/>
          </a:prstGeom>
        </p:spPr>
        <p:txBody>
          <a:bodyPr vert="horz" lIns="93175" tIns="46587" rIns="93175" bIns="46587" rtlCol="0" anchor="b"/>
          <a:lstStyle>
            <a:lvl1pPr algn="r">
              <a:defRPr sz="1200"/>
            </a:lvl1pPr>
          </a:lstStyle>
          <a:p>
            <a:fld id="{4C75D677-CB1C-4831-ADC3-3E9F021B39F9}" type="slidenum">
              <a:rPr lang="en-US" smtClean="0"/>
              <a:pPr/>
              <a:t>‹#›</a:t>
            </a:fld>
            <a:endParaRPr lang="en-US" dirty="0"/>
          </a:p>
        </p:txBody>
      </p:sp>
    </p:spTree>
    <p:extLst>
      <p:ext uri="{BB962C8B-B14F-4D97-AF65-F5344CB8AC3E}">
        <p14:creationId xmlns:p14="http://schemas.microsoft.com/office/powerpoint/2010/main" xmlns="" val="31311037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C75D677-CB1C-4831-ADC3-3E9F021B39F9}" type="slidenum">
              <a:rPr lang="en-US" smtClean="0"/>
              <a:pPr/>
              <a:t>1</a:t>
            </a:fld>
            <a:endParaRPr lang="en-US" dirty="0"/>
          </a:p>
        </p:txBody>
      </p:sp>
    </p:spTree>
    <p:extLst>
      <p:ext uri="{BB962C8B-B14F-4D97-AF65-F5344CB8AC3E}">
        <p14:creationId xmlns:p14="http://schemas.microsoft.com/office/powerpoint/2010/main" xmlns="" val="39211558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C75D677-CB1C-4831-ADC3-3E9F021B39F9}" type="slidenum">
              <a:rPr lang="en-US" smtClean="0"/>
              <a:pPr/>
              <a:t>4</a:t>
            </a:fld>
            <a:endParaRPr lang="en-US" dirty="0"/>
          </a:p>
        </p:txBody>
      </p:sp>
    </p:spTree>
    <p:extLst>
      <p:ext uri="{BB962C8B-B14F-4D97-AF65-F5344CB8AC3E}">
        <p14:creationId xmlns:p14="http://schemas.microsoft.com/office/powerpoint/2010/main" xmlns="" val="6550329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C75D677-CB1C-4831-ADC3-3E9F021B39F9}" type="slidenum">
              <a:rPr lang="en-US" smtClean="0"/>
              <a:pPr/>
              <a:t>6</a:t>
            </a:fld>
            <a:endParaRPr lang="en-US" dirty="0"/>
          </a:p>
        </p:txBody>
      </p:sp>
    </p:spTree>
    <p:extLst>
      <p:ext uri="{BB962C8B-B14F-4D97-AF65-F5344CB8AC3E}">
        <p14:creationId xmlns:p14="http://schemas.microsoft.com/office/powerpoint/2010/main" xmlns="" val="10522701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C75D677-CB1C-4831-ADC3-3E9F021B39F9}" type="slidenum">
              <a:rPr lang="en-US" smtClean="0"/>
              <a:pPr/>
              <a:t>13</a:t>
            </a:fld>
            <a:endParaRPr lang="en-US" dirty="0"/>
          </a:p>
        </p:txBody>
      </p:sp>
    </p:spTree>
    <p:extLst>
      <p:ext uri="{BB962C8B-B14F-4D97-AF65-F5344CB8AC3E}">
        <p14:creationId xmlns:p14="http://schemas.microsoft.com/office/powerpoint/2010/main" xmlns="" val="21897470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C75D677-CB1C-4831-ADC3-3E9F021B39F9}" type="slidenum">
              <a:rPr lang="en-US" smtClean="0"/>
              <a:pPr/>
              <a:t>14</a:t>
            </a:fld>
            <a:endParaRPr lang="en-US" dirty="0"/>
          </a:p>
        </p:txBody>
      </p:sp>
    </p:spTree>
    <p:extLst>
      <p:ext uri="{BB962C8B-B14F-4D97-AF65-F5344CB8AC3E}">
        <p14:creationId xmlns:p14="http://schemas.microsoft.com/office/powerpoint/2010/main" xmlns="" val="21897470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339C352-A970-4AAC-A309-51A374784D3C}" type="datetime1">
              <a:rPr lang="en-US" smtClean="0"/>
              <a:pPr/>
              <a:t>3/14/2014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F62B841-E193-4E58-B12E-78EF2A9D6B57}"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0742B4-9FF7-4EE9-9CC4-0C52751E70B4}" type="datetime1">
              <a:rPr lang="en-US" smtClean="0"/>
              <a:pPr/>
              <a:t>3/14/2014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F62B841-E193-4E58-B12E-78EF2A9D6B57}"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6A1124-A488-4BEA-ABAF-C1410FF0ED94}" type="datetime1">
              <a:rPr lang="en-US" smtClean="0"/>
              <a:pPr/>
              <a:t>3/14/2014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F62B841-E193-4E58-B12E-78EF2A9D6B57}"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F4C807-7C58-43F0-A068-10199A1AD00C}" type="datetime1">
              <a:rPr lang="en-US" smtClean="0"/>
              <a:pPr/>
              <a:t>3/14/2014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F62B841-E193-4E58-B12E-78EF2A9D6B57}"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90E7C7D-617B-4A81-B742-9A7ED776E747}" type="datetime1">
              <a:rPr lang="en-US" smtClean="0"/>
              <a:pPr/>
              <a:t>3/14/2014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F62B841-E193-4E58-B12E-78EF2A9D6B57}"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C832267-5439-4A4E-9A18-9843950CBBBC}" type="datetime1">
              <a:rPr lang="en-US" smtClean="0"/>
              <a:pPr/>
              <a:t>3/14/2014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F62B841-E193-4E58-B12E-78EF2A9D6B57}"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0F29040-F967-4117-BB1C-70E5957DD99B}" type="datetime1">
              <a:rPr lang="en-US" smtClean="0"/>
              <a:pPr/>
              <a:t>3/14/2014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F62B841-E193-4E58-B12E-78EF2A9D6B57}"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8EA1563-C37B-4A8D-8954-780F2D8C6ADB}" type="datetime1">
              <a:rPr lang="en-US" smtClean="0"/>
              <a:pPr/>
              <a:t>3/14/2014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F62B841-E193-4E58-B12E-78EF2A9D6B57}"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3BC69A-81CC-4005-B18D-753D76E2D9C4}" type="datetime1">
              <a:rPr lang="en-US" smtClean="0"/>
              <a:pPr/>
              <a:t>3/14/2014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F62B841-E193-4E58-B12E-78EF2A9D6B57}"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CE4E828-C16C-4F31-82D1-EF366A65F003}" type="datetime1">
              <a:rPr lang="en-US" smtClean="0"/>
              <a:pPr/>
              <a:t>3/14/2014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F62B841-E193-4E58-B12E-78EF2A9D6B57}" type="slidenum">
              <a:rPr lang="en-US" smtClean="0"/>
              <a:pPr/>
              <a:t>‹#›</a:t>
            </a:fld>
            <a:endParaRPr lang="en-US" dirty="0"/>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D25F8085-C2E6-43EA-812B-DA7A9CD4D707}" type="datetime1">
              <a:rPr lang="en-US" smtClean="0"/>
              <a:pPr/>
              <a:t>3/14/2014</a:t>
            </a:fld>
            <a:endParaRPr lang="en-US" dirty="0"/>
          </a:p>
        </p:txBody>
      </p:sp>
      <p:sp>
        <p:nvSpPr>
          <p:cNvPr id="9" name="Slide Number Placeholder 8"/>
          <p:cNvSpPr>
            <a:spLocks noGrp="1"/>
          </p:cNvSpPr>
          <p:nvPr>
            <p:ph type="sldNum" sz="quarter" idx="11"/>
          </p:nvPr>
        </p:nvSpPr>
        <p:spPr/>
        <p:txBody>
          <a:bodyPr/>
          <a:lstStyle/>
          <a:p>
            <a:fld id="{7F62B841-E193-4E58-B12E-78EF2A9D6B57}" type="slidenum">
              <a:rPr lang="en-US" smtClean="0"/>
              <a:pPr/>
              <a:t>‹#›</a:t>
            </a:fld>
            <a:endParaRPr lang="en-US" dirty="0"/>
          </a:p>
        </p:txBody>
      </p:sp>
      <p:sp>
        <p:nvSpPr>
          <p:cNvPr id="10" name="Footer Placeholder 9"/>
          <p:cNvSpPr>
            <a:spLocks noGrp="1"/>
          </p:cNvSpPr>
          <p:nvPr>
            <p:ph type="ftr" sz="quarter" idx="12"/>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7F62B841-E193-4E58-B12E-78EF2A9D6B57}" type="slidenum">
              <a:rPr lang="en-US" smtClean="0"/>
              <a:pPr/>
              <a:t>‹#›</a:t>
            </a:fld>
            <a:endParaRPr lang="en-US"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A0942CD7-B6F9-44D7-B7FC-A85107FF98D1}" type="datetime1">
              <a:rPr lang="en-US" smtClean="0"/>
              <a:pPr/>
              <a:t>3/14/2014</a:t>
            </a:fld>
            <a:endParaRPr lang="en-US" dirty="0"/>
          </a:p>
        </p:txBody>
      </p:sp>
    </p:spTree>
  </p:cSld>
  <p:clrMap bg1="lt1" tx1="dk1" bg2="lt2" tx2="dk2" accent1="accent1" accent2="accent2" accent3="accent3" accent4="accent4" accent5="accent5" accent6="accent6" hlink="hlink" folHlink="folHlink"/>
  <p:sldLayoutIdLst>
    <p:sldLayoutId id="2147484273" r:id="rId1"/>
    <p:sldLayoutId id="2147484274" r:id="rId2"/>
    <p:sldLayoutId id="2147484275" r:id="rId3"/>
    <p:sldLayoutId id="2147484276" r:id="rId4"/>
    <p:sldLayoutId id="2147484277" r:id="rId5"/>
    <p:sldLayoutId id="2147484278" r:id="rId6"/>
    <p:sldLayoutId id="2147484279" r:id="rId7"/>
    <p:sldLayoutId id="2147484280" r:id="rId8"/>
    <p:sldLayoutId id="2147484281" r:id="rId9"/>
    <p:sldLayoutId id="2147484282" r:id="rId10"/>
    <p:sldLayoutId id="2147484283" r:id="rId11"/>
  </p:sldLayoutIdLst>
  <p:hf hdr="0" ft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876800"/>
            <a:ext cx="7117178" cy="1295400"/>
          </a:xfrm>
        </p:spPr>
        <p:txBody>
          <a:bodyPr>
            <a:normAutofit/>
          </a:bodyPr>
          <a:lstStyle/>
          <a:p>
            <a:pPr algn="ctr"/>
            <a:r>
              <a:rPr lang="en-US" sz="2800" dirty="0" smtClean="0">
                <a:latin typeface="Arial" panose="020B0604020202020204" pitchFamily="34" charset="0"/>
                <a:cs typeface="Arial" panose="020B0604020202020204" pitchFamily="34" charset="0"/>
              </a:rPr>
              <a:t>Report to the TRSB</a:t>
            </a:r>
            <a:br>
              <a:rPr lang="en-US" sz="2800" dirty="0" smtClean="0">
                <a:latin typeface="Arial" panose="020B0604020202020204" pitchFamily="34" charset="0"/>
                <a:cs typeface="Arial" panose="020B0604020202020204" pitchFamily="34" charset="0"/>
              </a:rPr>
            </a:br>
            <a:r>
              <a:rPr lang="en-US" sz="2800" dirty="0" smtClean="0">
                <a:latin typeface="Arial" panose="020B0604020202020204" pitchFamily="34" charset="0"/>
                <a:cs typeface="Arial" panose="020B0604020202020204" pitchFamily="34" charset="0"/>
              </a:rPr>
              <a:t>March 20, 2014</a:t>
            </a:r>
            <a:endParaRPr lang="en-US" sz="2800" dirty="0">
              <a:latin typeface="Arial" panose="020B0604020202020204" pitchFamily="34" charset="0"/>
              <a:cs typeface="Arial" panose="020B0604020202020204" pitchFamily="34" charset="0"/>
            </a:endParaRPr>
          </a:p>
        </p:txBody>
      </p:sp>
      <p:sp>
        <p:nvSpPr>
          <p:cNvPr id="3" name="Text Placeholder 2"/>
          <p:cNvSpPr>
            <a:spLocks noGrp="1"/>
          </p:cNvSpPr>
          <p:nvPr>
            <p:ph type="body" idx="1"/>
          </p:nvPr>
        </p:nvSpPr>
        <p:spPr>
          <a:xfrm>
            <a:off x="11783" y="2133600"/>
            <a:ext cx="8432562" cy="2286000"/>
          </a:xfrm>
        </p:spPr>
        <p:txBody>
          <a:bodyPr>
            <a:noAutofit/>
          </a:bodyPr>
          <a:lstStyle/>
          <a:p>
            <a:pPr algn="ctr">
              <a:lnSpc>
                <a:spcPct val="110000"/>
              </a:lnSpc>
            </a:pPr>
            <a:r>
              <a:rPr lang="en-US" sz="2800" b="1" dirty="0" smtClean="0">
                <a:solidFill>
                  <a:schemeClr val="tx1"/>
                </a:solidFill>
              </a:rPr>
              <a:t>Timberlane Regional School Board</a:t>
            </a:r>
          </a:p>
          <a:p>
            <a:pPr algn="ctr">
              <a:lnSpc>
                <a:spcPct val="110000"/>
              </a:lnSpc>
            </a:pPr>
            <a:r>
              <a:rPr lang="en-US" sz="2800" b="1" dirty="0" smtClean="0">
                <a:solidFill>
                  <a:schemeClr val="tx1"/>
                </a:solidFill>
              </a:rPr>
              <a:t>Citizens Advisory Committee on</a:t>
            </a:r>
          </a:p>
          <a:p>
            <a:pPr algn="ctr">
              <a:lnSpc>
                <a:spcPct val="110000"/>
              </a:lnSpc>
            </a:pPr>
            <a:r>
              <a:rPr lang="en-US" sz="2800" b="1" dirty="0" smtClean="0">
                <a:solidFill>
                  <a:schemeClr val="tx1"/>
                </a:solidFill>
              </a:rPr>
              <a:t>Family, School and Community Engagement</a:t>
            </a:r>
          </a:p>
          <a:p>
            <a:pPr algn="ctr">
              <a:lnSpc>
                <a:spcPct val="110000"/>
              </a:lnSpc>
            </a:pPr>
            <a:r>
              <a:rPr lang="en-US" sz="2800" b="1" dirty="0" smtClean="0">
                <a:solidFill>
                  <a:schemeClr val="tx1"/>
                </a:solidFill>
              </a:rPr>
              <a:t>(CAC)</a:t>
            </a:r>
          </a:p>
        </p:txBody>
      </p:sp>
      <p:pic>
        <p:nvPicPr>
          <p:cNvPr id="7" name="Picture 6"/>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25638" y="10681"/>
            <a:ext cx="9067800" cy="1416843"/>
          </a:xfrm>
          <a:prstGeom prst="rect">
            <a:avLst/>
          </a:prstGeom>
        </p:spPr>
      </p:pic>
    </p:spTree>
    <p:extLst>
      <p:ext uri="{BB962C8B-B14F-4D97-AF65-F5344CB8AC3E}">
        <p14:creationId xmlns:p14="http://schemas.microsoft.com/office/powerpoint/2010/main" xmlns="" val="36376703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382000" cy="1143000"/>
          </a:xfrm>
        </p:spPr>
        <p:txBody>
          <a:bodyPr>
            <a:noAutofit/>
          </a:bodyPr>
          <a:lstStyle/>
          <a:p>
            <a:r>
              <a:rPr lang="en-US" sz="3200" b="1" dirty="0" smtClean="0"/>
              <a:t>Community Outreach Survey (Draft)</a:t>
            </a:r>
            <a:br>
              <a:rPr lang="en-US" sz="3200" b="1" dirty="0" smtClean="0"/>
            </a:br>
            <a:r>
              <a:rPr lang="en-US" sz="3200" b="1" dirty="0" smtClean="0"/>
              <a:t>Sample Questions</a:t>
            </a:r>
            <a:r>
              <a:rPr lang="en-US" sz="3200" dirty="0" smtClean="0"/>
              <a:t/>
            </a:r>
            <a:br>
              <a:rPr lang="en-US" sz="3200" dirty="0" smtClean="0"/>
            </a:br>
            <a:endParaRPr lang="en-US" sz="3200" dirty="0"/>
          </a:p>
        </p:txBody>
      </p:sp>
      <p:sp>
        <p:nvSpPr>
          <p:cNvPr id="3" name="Content Placeholder 2"/>
          <p:cNvSpPr>
            <a:spLocks noGrp="1"/>
          </p:cNvSpPr>
          <p:nvPr>
            <p:ph idx="1"/>
          </p:nvPr>
        </p:nvSpPr>
        <p:spPr>
          <a:xfrm>
            <a:off x="304800" y="1491343"/>
            <a:ext cx="8077200" cy="5003800"/>
          </a:xfrm>
        </p:spPr>
        <p:txBody>
          <a:bodyPr anchor="t">
            <a:noAutofit/>
          </a:bodyPr>
          <a:lstStyle/>
          <a:p>
            <a:pPr marL="285750" indent="-285750">
              <a:spcBef>
                <a:spcPts val="600"/>
              </a:spcBef>
              <a:spcAft>
                <a:spcPts val="1200"/>
              </a:spcAft>
              <a:buFont typeface="Wingdings" panose="05000000000000000000" pitchFamily="2" charset="2"/>
              <a:buChar char="Ø"/>
            </a:pPr>
            <a:r>
              <a:rPr lang="en-US" sz="2000" dirty="0" smtClean="0"/>
              <a:t>Do </a:t>
            </a:r>
            <a:r>
              <a:rPr lang="en-US" sz="2000" dirty="0"/>
              <a:t>you currently have children attending school in the Timberlane District? </a:t>
            </a:r>
            <a:endParaRPr lang="en-US" sz="2000" dirty="0" smtClean="0"/>
          </a:p>
          <a:p>
            <a:pPr marL="285750" indent="-285750">
              <a:spcBef>
                <a:spcPts val="600"/>
              </a:spcBef>
              <a:spcAft>
                <a:spcPts val="1200"/>
              </a:spcAft>
              <a:buFont typeface="Wingdings" panose="05000000000000000000" pitchFamily="2" charset="2"/>
              <a:buChar char="Ø"/>
            </a:pPr>
            <a:r>
              <a:rPr lang="en-US" sz="2000" dirty="0" smtClean="0"/>
              <a:t>Are </a:t>
            </a:r>
            <a:r>
              <a:rPr lang="en-US" sz="2000" dirty="0"/>
              <a:t>you currently satisfied with </a:t>
            </a:r>
            <a:r>
              <a:rPr lang="en-US" sz="2000" dirty="0" smtClean="0"/>
              <a:t>information </a:t>
            </a:r>
            <a:r>
              <a:rPr lang="en-US" sz="2000" dirty="0"/>
              <a:t>you receive from your child's school? </a:t>
            </a:r>
            <a:endParaRPr lang="en-US" sz="2000" dirty="0" smtClean="0"/>
          </a:p>
          <a:p>
            <a:pPr marL="285750" indent="-285750">
              <a:spcBef>
                <a:spcPts val="600"/>
              </a:spcBef>
              <a:spcAft>
                <a:spcPts val="1200"/>
              </a:spcAft>
              <a:buFont typeface="Wingdings" panose="05000000000000000000" pitchFamily="2" charset="2"/>
              <a:buChar char="Ø"/>
            </a:pPr>
            <a:r>
              <a:rPr lang="en-US" sz="2000" dirty="0" smtClean="0">
                <a:latin typeface="Calibri" panose="020F0502020204030204" pitchFamily="34" charset="0"/>
              </a:rPr>
              <a:t>Does </a:t>
            </a:r>
            <a:r>
              <a:rPr lang="en-US" sz="2000" dirty="0">
                <a:latin typeface="Calibri" panose="020F0502020204030204" pitchFamily="34" charset="0"/>
              </a:rPr>
              <a:t>your child's school provide ways for your family to be involved in his/her school?</a:t>
            </a:r>
          </a:p>
          <a:p>
            <a:pPr marL="285750" indent="-285750">
              <a:spcBef>
                <a:spcPts val="600"/>
              </a:spcBef>
              <a:spcAft>
                <a:spcPts val="1200"/>
              </a:spcAft>
              <a:buFont typeface="Wingdings" panose="05000000000000000000" pitchFamily="2" charset="2"/>
              <a:buChar char="Ø"/>
            </a:pPr>
            <a:r>
              <a:rPr lang="en-US" sz="2000" dirty="0" smtClean="0">
                <a:latin typeface="Calibri" panose="020F0502020204030204" pitchFamily="34" charset="0"/>
              </a:rPr>
              <a:t>Do </a:t>
            </a:r>
            <a:r>
              <a:rPr lang="en-US" sz="2000" dirty="0">
                <a:latin typeface="Calibri" panose="020F0502020204030204" pitchFamily="34" charset="0"/>
              </a:rPr>
              <a:t>you feel you are a partner in your child's education</a:t>
            </a:r>
            <a:r>
              <a:rPr lang="en-US" sz="2000" dirty="0" smtClean="0">
                <a:latin typeface="Calibri" panose="020F0502020204030204" pitchFamily="34" charset="0"/>
              </a:rPr>
              <a:t>?</a:t>
            </a:r>
          </a:p>
          <a:p>
            <a:pPr marL="285750" indent="-285750">
              <a:spcBef>
                <a:spcPts val="600"/>
              </a:spcBef>
              <a:spcAft>
                <a:spcPts val="1200"/>
              </a:spcAft>
              <a:buFont typeface="Wingdings" panose="05000000000000000000" pitchFamily="2" charset="2"/>
              <a:buChar char="Ø"/>
            </a:pPr>
            <a:r>
              <a:rPr lang="en-US" sz="2000" dirty="0" smtClean="0">
                <a:latin typeface="Calibri" panose="020F0502020204030204" pitchFamily="34" charset="0"/>
              </a:rPr>
              <a:t>Do </a:t>
            </a:r>
            <a:r>
              <a:rPr lang="en-US" sz="2000" dirty="0">
                <a:latin typeface="Calibri" panose="020F0502020204030204" pitchFamily="34" charset="0"/>
              </a:rPr>
              <a:t>you feel the school district adequately informs residents about ballot questions and other district matters</a:t>
            </a:r>
            <a:r>
              <a:rPr lang="en-US" sz="2000" dirty="0" smtClean="0">
                <a:latin typeface="Calibri" panose="020F0502020204030204" pitchFamily="34" charset="0"/>
              </a:rPr>
              <a:t>?</a:t>
            </a:r>
          </a:p>
          <a:p>
            <a:pPr marL="285750" indent="-285750">
              <a:spcBef>
                <a:spcPts val="600"/>
              </a:spcBef>
              <a:spcAft>
                <a:spcPts val="1200"/>
              </a:spcAft>
              <a:buFont typeface="Wingdings" panose="05000000000000000000" pitchFamily="2" charset="2"/>
              <a:buChar char="Ø"/>
            </a:pPr>
            <a:r>
              <a:rPr lang="en-US" sz="2000" dirty="0" smtClean="0">
                <a:latin typeface="Calibri" panose="020F0502020204030204" pitchFamily="34" charset="0"/>
              </a:rPr>
              <a:t>What </a:t>
            </a:r>
            <a:r>
              <a:rPr lang="en-US" sz="2000" dirty="0">
                <a:latin typeface="Calibri" panose="020F0502020204030204" pitchFamily="34" charset="0"/>
              </a:rPr>
              <a:t>district information are you most interested in hearing about? </a:t>
            </a:r>
          </a:p>
          <a:p>
            <a:pPr marL="285750" indent="-285750">
              <a:spcBef>
                <a:spcPts val="600"/>
              </a:spcBef>
              <a:spcAft>
                <a:spcPts val="1200"/>
              </a:spcAft>
              <a:buFont typeface="Wingdings" panose="05000000000000000000" pitchFamily="2" charset="2"/>
              <a:buChar char="Ø"/>
            </a:pPr>
            <a:r>
              <a:rPr lang="en-US" sz="2000" dirty="0" smtClean="0">
                <a:latin typeface="Calibri" panose="020F0502020204030204" pitchFamily="34" charset="0"/>
              </a:rPr>
              <a:t>Do </a:t>
            </a:r>
            <a:r>
              <a:rPr lang="en-US" sz="2000" dirty="0">
                <a:latin typeface="Calibri" panose="020F0502020204030204" pitchFamily="34" charset="0"/>
              </a:rPr>
              <a:t>you feel informed about how the district budget is determined? </a:t>
            </a:r>
          </a:p>
          <a:p>
            <a:pPr marL="0" indent="0">
              <a:spcBef>
                <a:spcPts val="600"/>
              </a:spcBef>
              <a:spcAft>
                <a:spcPts val="1200"/>
              </a:spcAft>
              <a:buNone/>
            </a:pPr>
            <a:endParaRPr lang="en-US" sz="1600" dirty="0">
              <a:latin typeface="Calibri" panose="020F0502020204030204" pitchFamily="34" charset="0"/>
            </a:endParaRPr>
          </a:p>
          <a:p>
            <a:pPr marL="0" indent="0">
              <a:spcBef>
                <a:spcPts val="600"/>
              </a:spcBef>
              <a:spcAft>
                <a:spcPts val="1200"/>
              </a:spcAft>
              <a:buNone/>
            </a:pPr>
            <a:endParaRPr lang="en-US" sz="1600" dirty="0">
              <a:latin typeface="Calibri" panose="020F0502020204030204" pitchFamily="34" charset="0"/>
            </a:endParaRPr>
          </a:p>
          <a:p>
            <a:pPr marL="0" indent="0">
              <a:spcBef>
                <a:spcPts val="600"/>
              </a:spcBef>
              <a:spcAft>
                <a:spcPts val="1200"/>
              </a:spcAft>
              <a:buNone/>
            </a:pPr>
            <a:endParaRPr lang="en-US" sz="1600" dirty="0"/>
          </a:p>
        </p:txBody>
      </p:sp>
      <p:sp>
        <p:nvSpPr>
          <p:cNvPr id="5" name="Slide Number Placeholder 4"/>
          <p:cNvSpPr>
            <a:spLocks noGrp="1"/>
          </p:cNvSpPr>
          <p:nvPr>
            <p:ph type="sldNum" sz="quarter" idx="12"/>
          </p:nvPr>
        </p:nvSpPr>
        <p:spPr/>
        <p:txBody>
          <a:bodyPr/>
          <a:lstStyle/>
          <a:p>
            <a:fld id="{7F62B841-E193-4E58-B12E-78EF2A9D6B57}" type="slidenum">
              <a:rPr lang="en-US" smtClean="0"/>
              <a:pPr/>
              <a:t>10</a:t>
            </a:fld>
            <a:endParaRPr lang="en-US" dirty="0"/>
          </a:p>
        </p:txBody>
      </p:sp>
    </p:spTree>
    <p:extLst>
      <p:ext uri="{BB962C8B-B14F-4D97-AF65-F5344CB8AC3E}">
        <p14:creationId xmlns:p14="http://schemas.microsoft.com/office/powerpoint/2010/main" xmlns="" val="33384045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1"/>
            <a:ext cx="7734713" cy="685800"/>
          </a:xfrm>
        </p:spPr>
        <p:txBody>
          <a:bodyPr>
            <a:normAutofit/>
          </a:bodyPr>
          <a:lstStyle/>
          <a:p>
            <a:r>
              <a:rPr lang="en-US" sz="3200" b="1" dirty="0" smtClean="0"/>
              <a:t>Recommendation #2</a:t>
            </a:r>
            <a:endParaRPr lang="en-US" sz="3200" b="1" dirty="0"/>
          </a:p>
        </p:txBody>
      </p:sp>
      <p:sp>
        <p:nvSpPr>
          <p:cNvPr id="3" name="Content Placeholder 2"/>
          <p:cNvSpPr>
            <a:spLocks noGrp="1"/>
          </p:cNvSpPr>
          <p:nvPr>
            <p:ph idx="1"/>
          </p:nvPr>
        </p:nvSpPr>
        <p:spPr>
          <a:xfrm>
            <a:off x="228600" y="1143000"/>
            <a:ext cx="8077200" cy="5257800"/>
          </a:xfrm>
        </p:spPr>
        <p:txBody>
          <a:bodyPr>
            <a:noAutofit/>
          </a:bodyPr>
          <a:lstStyle/>
          <a:p>
            <a:pPr marL="0" indent="0">
              <a:buNone/>
            </a:pPr>
            <a:r>
              <a:rPr lang="en-US" sz="2000" b="1" dirty="0" smtClean="0"/>
              <a:t>Enhance Efforts to Communicate, Educate, and Inform the Community</a:t>
            </a:r>
          </a:p>
          <a:p>
            <a:pPr marL="0" indent="0">
              <a:buNone/>
            </a:pPr>
            <a:endParaRPr lang="en-US" sz="1800" b="1" dirty="0" smtClean="0"/>
          </a:p>
          <a:p>
            <a:pPr marL="0" indent="0">
              <a:buNone/>
            </a:pPr>
            <a:r>
              <a:rPr lang="en-US" sz="2000" b="1" u="sng" dirty="0" smtClean="0"/>
              <a:t>Premise/Assumption</a:t>
            </a:r>
            <a:r>
              <a:rPr lang="en-US" sz="2000" b="1" dirty="0" smtClean="0"/>
              <a:t>:  </a:t>
            </a:r>
            <a:r>
              <a:rPr lang="en-US" sz="2000" dirty="0" smtClean="0"/>
              <a:t>It is our belief there are many good news stories about academic and other achievements occurring within TRSD.  </a:t>
            </a:r>
            <a:r>
              <a:rPr lang="en-US" sz="2000" dirty="0"/>
              <a:t>O</a:t>
            </a:r>
            <a:r>
              <a:rPr lang="en-US" sz="2000" dirty="0" smtClean="0"/>
              <a:t>ur community may not be hearing about them enough to fully appreciate positive progress and academic achievement occurring in the district.   The dominant news stories from local newspapers appear focused on either sports or negative stories about conflict that may sell newspapers but do not provide a complete picture of what is occurring in TRSD. </a:t>
            </a:r>
          </a:p>
          <a:p>
            <a:pPr marL="0" indent="0">
              <a:buNone/>
            </a:pPr>
            <a:endParaRPr lang="en-US" sz="2000" dirty="0"/>
          </a:p>
          <a:p>
            <a:pPr marL="0" indent="0">
              <a:buNone/>
            </a:pPr>
            <a:r>
              <a:rPr lang="en-US" sz="2000" b="1" u="sng" dirty="0" smtClean="0"/>
              <a:t>Recommendation</a:t>
            </a:r>
            <a:r>
              <a:rPr lang="en-US" sz="2000" b="1" dirty="0" smtClean="0"/>
              <a:t>: </a:t>
            </a:r>
            <a:r>
              <a:rPr lang="en-US" sz="2000" dirty="0"/>
              <a:t>We recommend that  a centralized district resource be dedicated to a professional and consistent community relations and communications </a:t>
            </a:r>
            <a:r>
              <a:rPr lang="en-US" sz="2000" dirty="0" smtClean="0"/>
              <a:t>effort to ensure all media outlets hear about the positive achievements,  accomplishments, successes and events that occur in the TRSD.   </a:t>
            </a:r>
            <a:endParaRPr lang="en-US" sz="2000" dirty="0"/>
          </a:p>
        </p:txBody>
      </p:sp>
      <p:sp>
        <p:nvSpPr>
          <p:cNvPr id="5" name="Slide Number Placeholder 4"/>
          <p:cNvSpPr>
            <a:spLocks noGrp="1"/>
          </p:cNvSpPr>
          <p:nvPr>
            <p:ph type="sldNum" sz="quarter" idx="12"/>
          </p:nvPr>
        </p:nvSpPr>
        <p:spPr/>
        <p:txBody>
          <a:bodyPr/>
          <a:lstStyle/>
          <a:p>
            <a:fld id="{7F62B841-E193-4E58-B12E-78EF2A9D6B57}" type="slidenum">
              <a:rPr lang="en-US" smtClean="0"/>
              <a:pPr/>
              <a:t>11</a:t>
            </a:fld>
            <a:endParaRPr lang="en-US" dirty="0"/>
          </a:p>
        </p:txBody>
      </p:sp>
    </p:spTree>
    <p:extLst>
      <p:ext uri="{BB962C8B-B14F-4D97-AF65-F5344CB8AC3E}">
        <p14:creationId xmlns:p14="http://schemas.microsoft.com/office/powerpoint/2010/main" xmlns="" val="21952714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066800"/>
            <a:ext cx="8458200" cy="1168400"/>
          </a:xfrm>
        </p:spPr>
        <p:txBody>
          <a:bodyPr/>
          <a:lstStyle/>
          <a:p>
            <a:pPr marL="0" indent="0" algn="ctr">
              <a:lnSpc>
                <a:spcPct val="120000"/>
              </a:lnSpc>
            </a:pPr>
            <a:r>
              <a:rPr lang="en-US" sz="6000" b="1" i="1" dirty="0" smtClean="0"/>
              <a:t>NEXT   STEPS</a:t>
            </a:r>
            <a:r>
              <a:rPr lang="en-US" sz="5400" b="1" i="1" dirty="0" smtClean="0"/>
              <a:t/>
            </a:r>
            <a:br>
              <a:rPr lang="en-US" sz="5400" b="1" i="1" dirty="0" smtClean="0"/>
            </a:br>
            <a:r>
              <a:rPr lang="en-US" sz="5400" b="1" i="1" dirty="0"/>
              <a:t/>
            </a:r>
            <a:br>
              <a:rPr lang="en-US" sz="5400" b="1" i="1" dirty="0"/>
            </a:br>
            <a:r>
              <a:rPr lang="en-US" sz="2400" b="1" i="1" dirty="0" smtClean="0"/>
              <a:t>two areas that </a:t>
            </a:r>
            <a:r>
              <a:rPr lang="en-US" sz="2400" b="1" i="1" dirty="0"/>
              <a:t>the CAC </a:t>
            </a:r>
            <a:br>
              <a:rPr lang="en-US" sz="2400" b="1" i="1" dirty="0"/>
            </a:br>
            <a:r>
              <a:rPr lang="en-US" sz="2400" b="1" i="1" dirty="0"/>
              <a:t>would like to </a:t>
            </a:r>
            <a:r>
              <a:rPr lang="en-US" sz="2400" b="1" i="1" dirty="0" smtClean="0"/>
              <a:t>Explore </a:t>
            </a:r>
            <a:r>
              <a:rPr lang="en-US" sz="2400" b="1" i="1" dirty="0"/>
              <a:t>further.</a:t>
            </a:r>
            <a:br>
              <a:rPr lang="en-US" sz="2400" b="1" i="1" dirty="0"/>
            </a:br>
            <a:endParaRPr lang="en-US" sz="2400" b="1" i="1" dirty="0"/>
          </a:p>
        </p:txBody>
      </p:sp>
      <p:sp>
        <p:nvSpPr>
          <p:cNvPr id="4" name="Slide Number Placeholder 3"/>
          <p:cNvSpPr>
            <a:spLocks noGrp="1"/>
          </p:cNvSpPr>
          <p:nvPr>
            <p:ph type="sldNum" sz="quarter" idx="12"/>
          </p:nvPr>
        </p:nvSpPr>
        <p:spPr/>
        <p:txBody>
          <a:bodyPr/>
          <a:lstStyle/>
          <a:p>
            <a:fld id="{7F62B841-E193-4E58-B12E-78EF2A9D6B57}" type="slidenum">
              <a:rPr lang="en-US" smtClean="0"/>
              <a:pPr/>
              <a:t>12</a:t>
            </a:fld>
            <a:endParaRPr lang="en-US" dirty="0"/>
          </a:p>
        </p:txBody>
      </p:sp>
    </p:spTree>
    <p:extLst>
      <p:ext uri="{BB962C8B-B14F-4D97-AF65-F5344CB8AC3E}">
        <p14:creationId xmlns:p14="http://schemas.microsoft.com/office/powerpoint/2010/main" xmlns="" val="29577694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447800"/>
            <a:ext cx="7696200" cy="5029200"/>
          </a:xfrm>
        </p:spPr>
        <p:txBody>
          <a:bodyPr>
            <a:normAutofit fontScale="32500" lnSpcReduction="20000"/>
          </a:bodyPr>
          <a:lstStyle/>
          <a:p>
            <a:pPr marL="0" indent="0">
              <a:lnSpc>
                <a:spcPct val="170000"/>
              </a:lnSpc>
              <a:buNone/>
            </a:pPr>
            <a:r>
              <a:rPr lang="en-US" sz="7200" b="1" dirty="0" smtClean="0"/>
              <a:t>Is there </a:t>
            </a:r>
            <a:r>
              <a:rPr lang="en-US" sz="7200" b="1" dirty="0"/>
              <a:t>is a </a:t>
            </a:r>
            <a:r>
              <a:rPr lang="en-US" sz="7200" b="1" dirty="0" smtClean="0"/>
              <a:t>decrease </a:t>
            </a:r>
            <a:r>
              <a:rPr lang="en-US" sz="7200" b="1" dirty="0"/>
              <a:t>in parent </a:t>
            </a:r>
            <a:r>
              <a:rPr lang="en-US" sz="7200" b="1" dirty="0" smtClean="0"/>
              <a:t>engagement as students transition between the different school levels?  If so, what is the impact on student success?</a:t>
            </a:r>
            <a:r>
              <a:rPr lang="en-US" sz="6400" dirty="0" smtClean="0"/>
              <a:t>	</a:t>
            </a:r>
          </a:p>
          <a:p>
            <a:pPr marL="0" indent="0">
              <a:lnSpc>
                <a:spcPct val="170000"/>
              </a:lnSpc>
              <a:buNone/>
            </a:pPr>
            <a:endParaRPr lang="en-US" sz="2800" b="1" dirty="0"/>
          </a:p>
          <a:p>
            <a:pPr marL="685800" indent="-685800">
              <a:lnSpc>
                <a:spcPct val="170000"/>
              </a:lnSpc>
              <a:buFont typeface="Wingdings" panose="05000000000000000000" pitchFamily="2" charset="2"/>
              <a:buChar char="Ø"/>
            </a:pPr>
            <a:r>
              <a:rPr lang="en-US" sz="6200" dirty="0" smtClean="0"/>
              <a:t>What are the schools’ expectations of parents and students? </a:t>
            </a:r>
          </a:p>
          <a:p>
            <a:pPr marL="685800" indent="-685800">
              <a:lnSpc>
                <a:spcPct val="170000"/>
              </a:lnSpc>
              <a:buFont typeface="Wingdings" panose="05000000000000000000" pitchFamily="2" charset="2"/>
              <a:buChar char="Ø"/>
            </a:pPr>
            <a:r>
              <a:rPr lang="en-US" sz="6200" dirty="0" smtClean="0"/>
              <a:t>What are parents’ and students’ expectations of the school?</a:t>
            </a:r>
          </a:p>
          <a:p>
            <a:pPr marL="685800" indent="-685800">
              <a:lnSpc>
                <a:spcPct val="170000"/>
              </a:lnSpc>
              <a:buFont typeface="Wingdings" panose="05000000000000000000" pitchFamily="2" charset="2"/>
              <a:buChar char="Ø"/>
            </a:pPr>
            <a:r>
              <a:rPr lang="en-US" sz="6200" dirty="0" smtClean="0"/>
              <a:t>What resources and educational opportunities would benefit everyone during these transitions? </a:t>
            </a:r>
          </a:p>
          <a:p>
            <a:pPr marL="0" indent="0">
              <a:lnSpc>
                <a:spcPct val="170000"/>
              </a:lnSpc>
              <a:buNone/>
            </a:pPr>
            <a:endParaRPr lang="en-US" sz="6400" dirty="0" smtClean="0"/>
          </a:p>
        </p:txBody>
      </p:sp>
      <p:sp>
        <p:nvSpPr>
          <p:cNvPr id="5" name="Slide Number Placeholder 4"/>
          <p:cNvSpPr>
            <a:spLocks noGrp="1"/>
          </p:cNvSpPr>
          <p:nvPr>
            <p:ph type="sldNum" sz="quarter" idx="12"/>
          </p:nvPr>
        </p:nvSpPr>
        <p:spPr/>
        <p:txBody>
          <a:bodyPr/>
          <a:lstStyle/>
          <a:p>
            <a:fld id="{7F62B841-E193-4E58-B12E-78EF2A9D6B57}" type="slidenum">
              <a:rPr lang="en-US" smtClean="0"/>
              <a:pPr/>
              <a:t>13</a:t>
            </a:fld>
            <a:endParaRPr lang="en-US" dirty="0"/>
          </a:p>
        </p:txBody>
      </p:sp>
      <p:sp>
        <p:nvSpPr>
          <p:cNvPr id="7" name="Title 1"/>
          <p:cNvSpPr>
            <a:spLocks noGrp="1"/>
          </p:cNvSpPr>
          <p:nvPr>
            <p:ph type="title"/>
          </p:nvPr>
        </p:nvSpPr>
        <p:spPr>
          <a:xfrm>
            <a:off x="457200" y="304801"/>
            <a:ext cx="7658513" cy="685800"/>
          </a:xfrm>
        </p:spPr>
        <p:txBody>
          <a:bodyPr>
            <a:normAutofit/>
          </a:bodyPr>
          <a:lstStyle/>
          <a:p>
            <a:pPr algn="ctr"/>
            <a:r>
              <a:rPr lang="en-US" sz="3200" b="1" dirty="0" smtClean="0"/>
              <a:t>Parent Engagement</a:t>
            </a:r>
            <a:endParaRPr lang="en-US" sz="3200" b="1" dirty="0"/>
          </a:p>
        </p:txBody>
      </p:sp>
    </p:spTree>
    <p:extLst>
      <p:ext uri="{BB962C8B-B14F-4D97-AF65-F5344CB8AC3E}">
        <p14:creationId xmlns:p14="http://schemas.microsoft.com/office/powerpoint/2010/main" xmlns="" val="219527147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990601"/>
            <a:ext cx="7848600" cy="5867399"/>
          </a:xfrm>
        </p:spPr>
        <p:txBody>
          <a:bodyPr>
            <a:normAutofit fontScale="25000" lnSpcReduction="20000"/>
          </a:bodyPr>
          <a:lstStyle/>
          <a:p>
            <a:pPr marL="0" indent="0">
              <a:lnSpc>
                <a:spcPct val="170000"/>
              </a:lnSpc>
              <a:buNone/>
            </a:pPr>
            <a:r>
              <a:rPr lang="en-US" sz="9600" b="1" dirty="0" smtClean="0"/>
              <a:t>The majority of </a:t>
            </a:r>
            <a:r>
              <a:rPr lang="en-US" sz="9600" b="1" dirty="0"/>
              <a:t>residents do NOT have children currently enrolled in our district schools.  Engaging this group of stakeholders is crucial for the future of our </a:t>
            </a:r>
            <a:r>
              <a:rPr lang="en-US" sz="9600" b="1" dirty="0" smtClean="0"/>
              <a:t>schools, our children and the community. </a:t>
            </a:r>
            <a:r>
              <a:rPr lang="en-US" sz="6400" dirty="0" smtClean="0"/>
              <a:t>	</a:t>
            </a:r>
          </a:p>
          <a:p>
            <a:pPr marL="685800" indent="-685800">
              <a:lnSpc>
                <a:spcPct val="170000"/>
              </a:lnSpc>
              <a:buFont typeface="Wingdings" panose="05000000000000000000" pitchFamily="2" charset="2"/>
              <a:buChar char="Ø"/>
            </a:pPr>
            <a:r>
              <a:rPr lang="en-US" sz="8000" dirty="0" smtClean="0"/>
              <a:t>How </a:t>
            </a:r>
            <a:r>
              <a:rPr lang="en-US" sz="8000" dirty="0"/>
              <a:t>can we better inform taxpayers on how their tax dollars are invested?</a:t>
            </a:r>
          </a:p>
          <a:p>
            <a:pPr marL="685800" indent="-685800">
              <a:lnSpc>
                <a:spcPct val="170000"/>
              </a:lnSpc>
              <a:buFont typeface="Wingdings" panose="05000000000000000000" pitchFamily="2" charset="2"/>
              <a:buChar char="Ø"/>
            </a:pPr>
            <a:r>
              <a:rPr lang="en-US" sz="8000" dirty="0"/>
              <a:t>What do taxpayers want to know about educational funding sources and the fiscal process?</a:t>
            </a:r>
          </a:p>
          <a:p>
            <a:pPr marL="685800" indent="-685800">
              <a:lnSpc>
                <a:spcPct val="170000"/>
              </a:lnSpc>
              <a:buFont typeface="Wingdings" panose="05000000000000000000" pitchFamily="2" charset="2"/>
              <a:buChar char="Ø"/>
            </a:pPr>
            <a:r>
              <a:rPr lang="en-US" sz="8000" dirty="0"/>
              <a:t>How does the quality of the school district </a:t>
            </a:r>
            <a:r>
              <a:rPr lang="en-US" sz="8000" dirty="0" smtClean="0"/>
              <a:t>effect </a:t>
            </a:r>
            <a:r>
              <a:rPr lang="en-US" sz="8000" dirty="0"/>
              <a:t>property values?</a:t>
            </a:r>
          </a:p>
          <a:p>
            <a:pPr marL="685800" indent="-685800">
              <a:lnSpc>
                <a:spcPct val="170000"/>
              </a:lnSpc>
              <a:buFont typeface="Wingdings" panose="05000000000000000000" pitchFamily="2" charset="2"/>
              <a:buChar char="Ø"/>
            </a:pPr>
            <a:r>
              <a:rPr lang="en-US" sz="8000" dirty="0"/>
              <a:t>What are the be best strategies for communicating and engaging with </a:t>
            </a:r>
            <a:r>
              <a:rPr lang="en-US" sz="8000" dirty="0" smtClean="0"/>
              <a:t>these stakeholders</a:t>
            </a:r>
            <a:r>
              <a:rPr lang="en-US" sz="8000" dirty="0"/>
              <a:t>?</a:t>
            </a:r>
          </a:p>
          <a:p>
            <a:pPr marL="0" indent="0">
              <a:lnSpc>
                <a:spcPct val="170000"/>
              </a:lnSpc>
              <a:buNone/>
            </a:pPr>
            <a:endParaRPr lang="en-US" sz="6500" dirty="0"/>
          </a:p>
        </p:txBody>
      </p:sp>
      <p:sp>
        <p:nvSpPr>
          <p:cNvPr id="5" name="Slide Number Placeholder 4"/>
          <p:cNvSpPr>
            <a:spLocks noGrp="1"/>
          </p:cNvSpPr>
          <p:nvPr>
            <p:ph type="sldNum" sz="quarter" idx="12"/>
          </p:nvPr>
        </p:nvSpPr>
        <p:spPr/>
        <p:txBody>
          <a:bodyPr/>
          <a:lstStyle/>
          <a:p>
            <a:fld id="{7F62B841-E193-4E58-B12E-78EF2A9D6B57}" type="slidenum">
              <a:rPr lang="en-US" smtClean="0"/>
              <a:pPr/>
              <a:t>14</a:t>
            </a:fld>
            <a:endParaRPr lang="en-US" dirty="0"/>
          </a:p>
        </p:txBody>
      </p:sp>
      <p:sp>
        <p:nvSpPr>
          <p:cNvPr id="7" name="Title 1"/>
          <p:cNvSpPr>
            <a:spLocks noGrp="1"/>
          </p:cNvSpPr>
          <p:nvPr>
            <p:ph type="title"/>
          </p:nvPr>
        </p:nvSpPr>
        <p:spPr>
          <a:xfrm>
            <a:off x="457200" y="304801"/>
            <a:ext cx="7658513" cy="685800"/>
          </a:xfrm>
        </p:spPr>
        <p:txBody>
          <a:bodyPr>
            <a:normAutofit/>
          </a:bodyPr>
          <a:lstStyle/>
          <a:p>
            <a:pPr algn="ctr"/>
            <a:r>
              <a:rPr lang="en-US" sz="3200" b="1" dirty="0" smtClean="0"/>
              <a:t>Community  Engagement</a:t>
            </a:r>
            <a:endParaRPr lang="en-US" sz="3200" b="1" dirty="0"/>
          </a:p>
        </p:txBody>
      </p:sp>
    </p:spTree>
    <p:extLst>
      <p:ext uri="{BB962C8B-B14F-4D97-AF65-F5344CB8AC3E}">
        <p14:creationId xmlns:p14="http://schemas.microsoft.com/office/powerpoint/2010/main" xmlns="" val="426886627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457200"/>
            <a:ext cx="6172199" cy="1066800"/>
          </a:xfrm>
        </p:spPr>
        <p:txBody>
          <a:bodyPr>
            <a:noAutofit/>
          </a:bodyPr>
          <a:lstStyle/>
          <a:p>
            <a:pPr marL="457200" indent="-342900" algn="ctr">
              <a:lnSpc>
                <a:spcPct val="150000"/>
              </a:lnSpc>
            </a:pPr>
            <a:r>
              <a:rPr lang="en-US" sz="4000" b="1" dirty="0">
                <a:solidFill>
                  <a:schemeClr val="tx1"/>
                </a:solidFill>
              </a:rPr>
              <a:t>Further </a:t>
            </a:r>
            <a:r>
              <a:rPr lang="en-US" sz="4000" b="1" dirty="0" smtClean="0">
                <a:solidFill>
                  <a:schemeClr val="tx1"/>
                </a:solidFill>
              </a:rPr>
              <a:t> Work  Remains!</a:t>
            </a:r>
            <a:endParaRPr lang="en-US" sz="4000" b="1" dirty="0">
              <a:solidFill>
                <a:schemeClr val="tx1"/>
              </a:solidFill>
            </a:endParaRPr>
          </a:p>
        </p:txBody>
      </p:sp>
      <p:sp>
        <p:nvSpPr>
          <p:cNvPr id="3" name="Subtitle 2"/>
          <p:cNvSpPr>
            <a:spLocks noGrp="1"/>
          </p:cNvSpPr>
          <p:nvPr>
            <p:ph type="subTitle" idx="1"/>
          </p:nvPr>
        </p:nvSpPr>
        <p:spPr>
          <a:xfrm>
            <a:off x="533400" y="2057400"/>
            <a:ext cx="7620000" cy="3276600"/>
          </a:xfrm>
        </p:spPr>
        <p:txBody>
          <a:bodyPr>
            <a:normAutofit/>
          </a:bodyPr>
          <a:lstStyle/>
          <a:p>
            <a:pPr marL="114300">
              <a:lnSpc>
                <a:spcPct val="150000"/>
              </a:lnSpc>
            </a:pPr>
            <a:r>
              <a:rPr lang="en-US" sz="3200" b="1" i="1" dirty="0" smtClean="0">
                <a:solidFill>
                  <a:schemeClr val="tx1"/>
                </a:solidFill>
              </a:rPr>
              <a:t>The </a:t>
            </a:r>
            <a:r>
              <a:rPr lang="en-US" sz="3200" b="1" i="1" dirty="0">
                <a:solidFill>
                  <a:schemeClr val="tx1"/>
                </a:solidFill>
              </a:rPr>
              <a:t>CAC </a:t>
            </a:r>
            <a:r>
              <a:rPr lang="en-US" sz="3200" b="1" i="1" dirty="0" smtClean="0">
                <a:solidFill>
                  <a:schemeClr val="tx1"/>
                </a:solidFill>
              </a:rPr>
              <a:t>requests permission to continue its work through additional investigation and research in order to develop more detailed recommendations for the board.  </a:t>
            </a:r>
            <a:endParaRPr lang="en-US" sz="3200" b="1" i="1" dirty="0">
              <a:solidFill>
                <a:schemeClr val="tx1"/>
              </a:solidFill>
            </a:endParaRPr>
          </a:p>
          <a:p>
            <a:pPr marL="285750" indent="-285750" algn="l">
              <a:buFont typeface="Arial" panose="020B0604020202020204" pitchFamily="34" charset="0"/>
              <a:buChar char="•"/>
            </a:pPr>
            <a:endParaRPr lang="en-US" sz="1600" dirty="0" smtClean="0">
              <a:solidFill>
                <a:srgbClr val="FF0000"/>
              </a:solidFill>
            </a:endParaRPr>
          </a:p>
        </p:txBody>
      </p:sp>
      <p:sp>
        <p:nvSpPr>
          <p:cNvPr id="4" name="Slide Number Placeholder 4"/>
          <p:cNvSpPr>
            <a:spLocks noGrp="1"/>
          </p:cNvSpPr>
          <p:nvPr>
            <p:ph type="sldNum" sz="quarter" idx="12"/>
          </p:nvPr>
        </p:nvSpPr>
        <p:spPr>
          <a:xfrm>
            <a:off x="8531788" y="5648960"/>
            <a:ext cx="548640" cy="396240"/>
          </a:xfrm>
        </p:spPr>
        <p:txBody>
          <a:bodyPr/>
          <a:lstStyle/>
          <a:p>
            <a:fld id="{7F62B841-E193-4E58-B12E-78EF2A9D6B57}" type="slidenum">
              <a:rPr lang="en-US" smtClean="0"/>
              <a:pPr/>
              <a:t>15</a:t>
            </a:fld>
            <a:endParaRPr lang="en-US" dirty="0"/>
          </a:p>
        </p:txBody>
      </p:sp>
    </p:spTree>
    <p:extLst>
      <p:ext uri="{BB962C8B-B14F-4D97-AF65-F5344CB8AC3E}">
        <p14:creationId xmlns:p14="http://schemas.microsoft.com/office/powerpoint/2010/main" xmlns="" val="37196542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077200" cy="914399"/>
          </a:xfrm>
        </p:spPr>
        <p:txBody>
          <a:bodyPr>
            <a:noAutofit/>
          </a:bodyPr>
          <a:lstStyle/>
          <a:p>
            <a:r>
              <a:rPr lang="en-US" sz="2800" b="1" dirty="0" smtClean="0"/>
              <a:t>November 15, 2012 </a:t>
            </a:r>
            <a:r>
              <a:rPr lang="en-US" sz="2800" dirty="0" smtClean="0"/>
              <a:t>– TRSB Approved the Formation of</a:t>
            </a:r>
            <a:br>
              <a:rPr lang="en-US" sz="2800" dirty="0" smtClean="0"/>
            </a:br>
            <a:r>
              <a:rPr lang="en-US" sz="2800" dirty="0" smtClean="0"/>
              <a:t>the CAC for the following reasons.</a:t>
            </a:r>
            <a:endParaRPr lang="en-US" sz="2800" dirty="0"/>
          </a:p>
        </p:txBody>
      </p:sp>
      <p:sp>
        <p:nvSpPr>
          <p:cNvPr id="3" name="Content Placeholder 2"/>
          <p:cNvSpPr>
            <a:spLocks noGrp="1"/>
          </p:cNvSpPr>
          <p:nvPr>
            <p:ph idx="1"/>
          </p:nvPr>
        </p:nvSpPr>
        <p:spPr>
          <a:xfrm>
            <a:off x="152400" y="1600200"/>
            <a:ext cx="8229600" cy="4648200"/>
          </a:xfrm>
        </p:spPr>
        <p:txBody>
          <a:bodyPr>
            <a:normAutofit lnSpcReduction="10000"/>
          </a:bodyPr>
          <a:lstStyle/>
          <a:p>
            <a:pPr marL="571500" indent="-457200">
              <a:buFont typeface="+mj-lt"/>
              <a:buAutoNum type="arabicParenR"/>
            </a:pPr>
            <a:r>
              <a:rPr lang="en-US" dirty="0" smtClean="0"/>
              <a:t>Research </a:t>
            </a:r>
            <a:r>
              <a:rPr lang="en-US" dirty="0"/>
              <a:t>repeatedly correlates family and community engagement with student </a:t>
            </a:r>
            <a:r>
              <a:rPr lang="en-US" dirty="0" smtClean="0"/>
              <a:t>achievement: </a:t>
            </a:r>
            <a:r>
              <a:rPr lang="en-US" dirty="0"/>
              <a:t>When families and communities are involved in their children's learning both at home and at school, students succeed and schools improve. </a:t>
            </a:r>
            <a:r>
              <a:rPr lang="en-US" dirty="0" smtClean="0"/>
              <a:t>In </a:t>
            </a:r>
            <a:r>
              <a:rPr lang="en-US" dirty="0"/>
              <a:t>today's competitive global society, family, school and community engagement is an essential part of the strategy required to prepare students for college and career readiness</a:t>
            </a:r>
            <a:r>
              <a:rPr lang="en-US" dirty="0" smtClean="0"/>
              <a:t>.</a:t>
            </a:r>
          </a:p>
          <a:p>
            <a:pPr marL="457200" indent="-457200">
              <a:buFont typeface="+mj-lt"/>
              <a:buAutoNum type="arabicParenR"/>
            </a:pPr>
            <a:endParaRPr lang="en-US" dirty="0"/>
          </a:p>
          <a:p>
            <a:pPr marL="571500" indent="-457200">
              <a:buFont typeface="+mj-lt"/>
              <a:buAutoNum type="arabicParenR"/>
            </a:pPr>
            <a:r>
              <a:rPr lang="en-US" dirty="0" smtClean="0"/>
              <a:t>As </a:t>
            </a:r>
            <a:r>
              <a:rPr lang="en-US" dirty="0"/>
              <a:t>part of its commitment to high achievement for all students, the Timberlane Regional School Board will form a citizens advisory committee to examine the district's current family, school and community engagement practices.  The findings of the committee will be used to integrate family, school and community engagement into the district-wide strategy for student success. </a:t>
            </a:r>
          </a:p>
        </p:txBody>
      </p:sp>
      <p:sp>
        <p:nvSpPr>
          <p:cNvPr id="6" name="Slide Number Placeholder 6"/>
          <p:cNvSpPr>
            <a:spLocks noGrp="1"/>
          </p:cNvSpPr>
          <p:nvPr>
            <p:ph type="sldNum" sz="quarter" idx="12"/>
          </p:nvPr>
        </p:nvSpPr>
        <p:spPr>
          <a:xfrm>
            <a:off x="8531788" y="5648960"/>
            <a:ext cx="548640" cy="396240"/>
          </a:xfrm>
        </p:spPr>
        <p:txBody>
          <a:bodyPr/>
          <a:lstStyle/>
          <a:p>
            <a:r>
              <a:rPr lang="en-US" dirty="0">
                <a:solidFill>
                  <a:schemeClr val="bg1"/>
                </a:solidFill>
              </a:rPr>
              <a:t>2</a:t>
            </a:r>
          </a:p>
        </p:txBody>
      </p:sp>
    </p:spTree>
    <p:extLst>
      <p:ext uri="{BB962C8B-B14F-4D97-AF65-F5344CB8AC3E}">
        <p14:creationId xmlns:p14="http://schemas.microsoft.com/office/powerpoint/2010/main" xmlns="" val="39023724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304800" y="675725"/>
            <a:ext cx="8610600" cy="695876"/>
          </a:xfrm>
        </p:spPr>
        <p:txBody>
          <a:bodyPr>
            <a:noAutofit/>
          </a:bodyPr>
          <a:lstStyle/>
          <a:p>
            <a:r>
              <a:rPr lang="en-US" sz="2800" b="1" dirty="0" smtClean="0"/>
              <a:t>Citizens Advisory Committee (CAC) to the TRSB</a:t>
            </a:r>
            <a:endParaRPr lang="en-US" sz="2800" b="1" dirty="0"/>
          </a:p>
        </p:txBody>
      </p:sp>
      <p:sp>
        <p:nvSpPr>
          <p:cNvPr id="3" name="Content Placeholder 2"/>
          <p:cNvSpPr>
            <a:spLocks noGrp="1"/>
          </p:cNvSpPr>
          <p:nvPr>
            <p:ph idx="1"/>
          </p:nvPr>
        </p:nvSpPr>
        <p:spPr>
          <a:xfrm>
            <a:off x="304800" y="1600200"/>
            <a:ext cx="8001000" cy="3200400"/>
          </a:xfrm>
        </p:spPr>
        <p:txBody>
          <a:bodyPr anchor="t">
            <a:normAutofit/>
          </a:bodyPr>
          <a:lstStyle/>
          <a:p>
            <a:pPr marL="0" indent="0">
              <a:buNone/>
            </a:pPr>
            <a:endParaRPr lang="en-US" b="1" dirty="0"/>
          </a:p>
          <a:p>
            <a:pPr marL="0" indent="0">
              <a:buNone/>
            </a:pPr>
            <a:r>
              <a:rPr lang="en-US" sz="2400" b="1" dirty="0" smtClean="0"/>
              <a:t>MISSION</a:t>
            </a:r>
            <a:endParaRPr lang="en-US" sz="2400" dirty="0"/>
          </a:p>
          <a:p>
            <a:r>
              <a:rPr lang="en-US" dirty="0" smtClean="0"/>
              <a:t>The </a:t>
            </a:r>
            <a:r>
              <a:rPr lang="en-US" dirty="0"/>
              <a:t>mission of the </a:t>
            </a:r>
            <a:r>
              <a:rPr lang="en-US" dirty="0" smtClean="0"/>
              <a:t>Citizens </a:t>
            </a:r>
            <a:r>
              <a:rPr lang="en-US" dirty="0"/>
              <a:t>A</a:t>
            </a:r>
            <a:r>
              <a:rPr lang="en-US" dirty="0" smtClean="0"/>
              <a:t>dvisory </a:t>
            </a:r>
            <a:r>
              <a:rPr lang="en-US" dirty="0"/>
              <a:t>C</a:t>
            </a:r>
            <a:r>
              <a:rPr lang="en-US" dirty="0" smtClean="0"/>
              <a:t>ommittee </a:t>
            </a:r>
            <a:r>
              <a:rPr lang="en-US" dirty="0"/>
              <a:t>is to conduct studies, identify problems and develop recommendations related to the district's current family, school and community engagement practices.  </a:t>
            </a:r>
          </a:p>
        </p:txBody>
      </p:sp>
      <p:sp>
        <p:nvSpPr>
          <p:cNvPr id="7" name="Slide Number Placeholder 6"/>
          <p:cNvSpPr>
            <a:spLocks noGrp="1"/>
          </p:cNvSpPr>
          <p:nvPr>
            <p:ph type="sldNum" sz="quarter" idx="12"/>
          </p:nvPr>
        </p:nvSpPr>
        <p:spPr/>
        <p:txBody>
          <a:bodyPr/>
          <a:lstStyle/>
          <a:p>
            <a:r>
              <a:rPr lang="en-US" dirty="0" smtClean="0">
                <a:solidFill>
                  <a:schemeClr val="bg1"/>
                </a:solidFill>
              </a:rPr>
              <a:t>3</a:t>
            </a:r>
            <a:endParaRPr lang="en-US" dirty="0">
              <a:solidFill>
                <a:schemeClr val="bg1"/>
              </a:solidFill>
            </a:endParaRPr>
          </a:p>
        </p:txBody>
      </p:sp>
    </p:spTree>
    <p:extLst>
      <p:ext uri="{BB962C8B-B14F-4D97-AF65-F5344CB8AC3E}">
        <p14:creationId xmlns:p14="http://schemas.microsoft.com/office/powerpoint/2010/main" xmlns="" val="21031460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303188" cy="1676400"/>
          </a:xfrm>
        </p:spPr>
        <p:txBody>
          <a:bodyPr>
            <a:noAutofit/>
          </a:bodyPr>
          <a:lstStyle/>
          <a:p>
            <a:pPr>
              <a:lnSpc>
                <a:spcPct val="100000"/>
              </a:lnSpc>
            </a:pPr>
            <a:r>
              <a:rPr lang="en-US" sz="2400" b="1" dirty="0" smtClean="0">
                <a:latin typeface="Calibri" panose="020F0502020204030204" pitchFamily="34" charset="0"/>
              </a:rPr>
              <a:t>To provide definition and a starting point, TSRB recommended that the CAC review the National  Standards for Family-School Partnerships developed by National PTA.</a:t>
            </a:r>
            <a:endParaRPr lang="en-US" sz="2400" b="1" dirty="0">
              <a:latin typeface="Calibri" panose="020F0502020204030204" pitchFamily="34" charset="0"/>
            </a:endParaRPr>
          </a:p>
        </p:txBody>
      </p:sp>
      <p:sp>
        <p:nvSpPr>
          <p:cNvPr id="3" name="Content Placeholder 2"/>
          <p:cNvSpPr>
            <a:spLocks noGrp="1"/>
          </p:cNvSpPr>
          <p:nvPr>
            <p:ph idx="1"/>
          </p:nvPr>
        </p:nvSpPr>
        <p:spPr>
          <a:xfrm>
            <a:off x="32657" y="2209800"/>
            <a:ext cx="8229600" cy="4351134"/>
          </a:xfrm>
        </p:spPr>
        <p:txBody>
          <a:bodyPr>
            <a:noAutofit/>
          </a:bodyPr>
          <a:lstStyle/>
          <a:p>
            <a:pPr>
              <a:spcAft>
                <a:spcPts val="600"/>
              </a:spcAft>
              <a:buFont typeface="Wingdings" panose="05000000000000000000" pitchFamily="2" charset="2"/>
              <a:buChar char="ü"/>
            </a:pPr>
            <a:r>
              <a:rPr lang="en-US" sz="2000" b="1" dirty="0" smtClean="0"/>
              <a:t>Welcoming all families into the school community </a:t>
            </a:r>
            <a:r>
              <a:rPr lang="en-US" sz="2000" dirty="0" smtClean="0"/>
              <a:t>- Families are active participants in the life of the school, and feel welcomed, valued, and connected to each other, to school staff and to what students are learning and doing in class.</a:t>
            </a:r>
          </a:p>
          <a:p>
            <a:pPr>
              <a:spcAft>
                <a:spcPts val="600"/>
              </a:spcAft>
              <a:buFont typeface="Wingdings" panose="05000000000000000000" pitchFamily="2" charset="2"/>
              <a:buChar char="ü"/>
            </a:pPr>
            <a:r>
              <a:rPr lang="en-US" sz="2000" b="1" dirty="0" smtClean="0"/>
              <a:t>Communicating effectively </a:t>
            </a:r>
            <a:r>
              <a:rPr lang="en-US" sz="2000" dirty="0" smtClean="0"/>
              <a:t>- Families and school staff engage in regular, two-way and meaningful communication about student learning.</a:t>
            </a:r>
          </a:p>
          <a:p>
            <a:pPr>
              <a:spcAft>
                <a:spcPts val="600"/>
              </a:spcAft>
              <a:buFont typeface="Wingdings" panose="05000000000000000000" pitchFamily="2" charset="2"/>
              <a:buChar char="ü"/>
            </a:pPr>
            <a:r>
              <a:rPr lang="en-US" sz="2000" b="1" dirty="0" smtClean="0"/>
              <a:t>Supporting student success- </a:t>
            </a:r>
            <a:r>
              <a:rPr lang="en-US" sz="2000" dirty="0" smtClean="0"/>
              <a:t>Families and school staff continuously collaborate to support students' learning and healthy development both at home and at school, and have regular opportunities to strengthen their knowledge and skills to do so effectively.</a:t>
            </a:r>
          </a:p>
          <a:p>
            <a:pPr marL="114300" indent="0">
              <a:buNone/>
            </a:pPr>
            <a:endParaRPr lang="en-US" sz="1600" dirty="0"/>
          </a:p>
        </p:txBody>
      </p:sp>
      <p:sp>
        <p:nvSpPr>
          <p:cNvPr id="5" name="Slide Number Placeholder 4"/>
          <p:cNvSpPr>
            <a:spLocks noGrp="1"/>
          </p:cNvSpPr>
          <p:nvPr>
            <p:ph type="sldNum" sz="quarter" idx="12"/>
          </p:nvPr>
        </p:nvSpPr>
        <p:spPr/>
        <p:txBody>
          <a:bodyPr/>
          <a:lstStyle/>
          <a:p>
            <a:fld id="{7F62B841-E193-4E58-B12E-78EF2A9D6B57}" type="slidenum">
              <a:rPr lang="en-US" smtClean="0"/>
              <a:pPr/>
              <a:t>4</a:t>
            </a:fld>
            <a:endParaRPr lang="en-US" dirty="0"/>
          </a:p>
        </p:txBody>
      </p:sp>
    </p:spTree>
    <p:extLst>
      <p:ext uri="{BB962C8B-B14F-4D97-AF65-F5344CB8AC3E}">
        <p14:creationId xmlns:p14="http://schemas.microsoft.com/office/powerpoint/2010/main" xmlns="" val="12263149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7F62B841-E193-4E58-B12E-78EF2A9D6B57}" type="slidenum">
              <a:rPr lang="en-US" smtClean="0"/>
              <a:pPr/>
              <a:t>5</a:t>
            </a:fld>
            <a:endParaRPr lang="en-US" dirty="0"/>
          </a:p>
        </p:txBody>
      </p:sp>
      <p:sp>
        <p:nvSpPr>
          <p:cNvPr id="4" name="Rectangle 3"/>
          <p:cNvSpPr/>
          <p:nvPr/>
        </p:nvSpPr>
        <p:spPr>
          <a:xfrm>
            <a:off x="323451" y="1981200"/>
            <a:ext cx="8001000" cy="3426579"/>
          </a:xfrm>
          <a:prstGeom prst="rect">
            <a:avLst/>
          </a:prstGeom>
        </p:spPr>
        <p:txBody>
          <a:bodyPr wrap="square">
            <a:spAutoFit/>
          </a:bodyPr>
          <a:lstStyle/>
          <a:p>
            <a:pPr>
              <a:spcAft>
                <a:spcPts val="1000"/>
              </a:spcAft>
              <a:buFont typeface="Wingdings" panose="05000000000000000000" pitchFamily="2" charset="2"/>
              <a:buChar char="ü"/>
            </a:pPr>
            <a:r>
              <a:rPr lang="en-US" sz="2000" b="1" dirty="0"/>
              <a:t>Speaking up for every child </a:t>
            </a:r>
            <a:r>
              <a:rPr lang="en-US" sz="2000" dirty="0"/>
              <a:t>- Families are empowered to be advocates for their own and other children, to ensure that students are treated fairly and have access to learning opportunities that will support their success.</a:t>
            </a:r>
          </a:p>
          <a:p>
            <a:pPr>
              <a:spcAft>
                <a:spcPts val="1000"/>
              </a:spcAft>
              <a:buFont typeface="Wingdings" panose="05000000000000000000" pitchFamily="2" charset="2"/>
              <a:buChar char="ü"/>
            </a:pPr>
            <a:r>
              <a:rPr lang="en-US" sz="2000" b="1" dirty="0"/>
              <a:t>Sharing power- </a:t>
            </a:r>
            <a:r>
              <a:rPr lang="en-US" sz="2000" dirty="0"/>
              <a:t>Families and school staff are equal partners in decisions that affect children and families and together inform, influence, and create policies, practices, and programs. </a:t>
            </a:r>
          </a:p>
          <a:p>
            <a:pPr>
              <a:spcAft>
                <a:spcPts val="1000"/>
              </a:spcAft>
              <a:buFont typeface="Wingdings" panose="05000000000000000000" pitchFamily="2" charset="2"/>
              <a:buChar char="ü"/>
            </a:pPr>
            <a:r>
              <a:rPr lang="en-US" sz="2000" b="1" dirty="0"/>
              <a:t>Collaborating with the community </a:t>
            </a:r>
            <a:r>
              <a:rPr lang="en-US" sz="2000" dirty="0"/>
              <a:t>– Families and school staff collaborate with community members to connect students, families, and staff to expanded learning opportunities, community services, and civic participation.  </a:t>
            </a:r>
          </a:p>
        </p:txBody>
      </p:sp>
      <p:sp>
        <p:nvSpPr>
          <p:cNvPr id="5" name="TextBox 4"/>
          <p:cNvSpPr txBox="1"/>
          <p:nvPr/>
        </p:nvSpPr>
        <p:spPr>
          <a:xfrm>
            <a:off x="494502" y="914400"/>
            <a:ext cx="7658898" cy="461665"/>
          </a:xfrm>
          <a:prstGeom prst="rect">
            <a:avLst/>
          </a:prstGeom>
          <a:noFill/>
        </p:spPr>
        <p:txBody>
          <a:bodyPr wrap="square" rtlCol="0">
            <a:spAutoFit/>
          </a:bodyPr>
          <a:lstStyle/>
          <a:p>
            <a:r>
              <a:rPr lang="en-US" sz="2400" b="1" dirty="0" smtClean="0"/>
              <a:t>PTA National Standards, Cont’d</a:t>
            </a:r>
            <a:endParaRPr lang="en-US" sz="2400" b="1" dirty="0"/>
          </a:p>
        </p:txBody>
      </p:sp>
    </p:spTree>
    <p:extLst>
      <p:ext uri="{BB962C8B-B14F-4D97-AF65-F5344CB8AC3E}">
        <p14:creationId xmlns:p14="http://schemas.microsoft.com/office/powerpoint/2010/main" xmlns="" val="36868680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9442" y="533401"/>
            <a:ext cx="7125113" cy="685800"/>
          </a:xfrm>
        </p:spPr>
        <p:txBody>
          <a:bodyPr>
            <a:normAutofit/>
          </a:bodyPr>
          <a:lstStyle/>
          <a:p>
            <a:pPr algn="ctr"/>
            <a:r>
              <a:rPr lang="en-US" sz="3200" b="1" dirty="0" smtClean="0"/>
              <a:t>CAC Membership</a:t>
            </a:r>
            <a:endParaRPr lang="en-US" sz="3200" b="1" dirty="0"/>
          </a:p>
        </p:txBody>
      </p:sp>
      <p:sp>
        <p:nvSpPr>
          <p:cNvPr id="3" name="Content Placeholder 2"/>
          <p:cNvSpPr>
            <a:spLocks noGrp="1"/>
          </p:cNvSpPr>
          <p:nvPr>
            <p:ph idx="1"/>
          </p:nvPr>
        </p:nvSpPr>
        <p:spPr>
          <a:xfrm>
            <a:off x="152400" y="1524000"/>
            <a:ext cx="8077200" cy="4191000"/>
          </a:xfrm>
        </p:spPr>
        <p:txBody>
          <a:bodyPr>
            <a:normAutofit lnSpcReduction="10000"/>
          </a:bodyPr>
          <a:lstStyle/>
          <a:p>
            <a:pPr marL="0" indent="0">
              <a:buNone/>
            </a:pPr>
            <a:endParaRPr lang="en-US" sz="900" dirty="0" smtClean="0"/>
          </a:p>
          <a:p>
            <a:pPr>
              <a:lnSpc>
                <a:spcPct val="150000"/>
              </a:lnSpc>
              <a:buFont typeface="Wingdings" panose="05000000000000000000" pitchFamily="2" charset="2"/>
              <a:buChar char="Ø"/>
            </a:pPr>
            <a:r>
              <a:rPr lang="en-US" sz="2400" dirty="0" smtClean="0"/>
              <a:t>1 parent representative from each district school*</a:t>
            </a:r>
          </a:p>
          <a:p>
            <a:pPr>
              <a:lnSpc>
                <a:spcPct val="150000"/>
              </a:lnSpc>
              <a:buFont typeface="Wingdings" panose="05000000000000000000" pitchFamily="2" charset="2"/>
              <a:buChar char="Ø"/>
            </a:pPr>
            <a:r>
              <a:rPr lang="en-US" sz="2400" dirty="0" smtClean="0"/>
              <a:t>1 community representative from each of the four towns**</a:t>
            </a:r>
          </a:p>
          <a:p>
            <a:pPr>
              <a:lnSpc>
                <a:spcPct val="150000"/>
              </a:lnSpc>
              <a:buFont typeface="Wingdings" panose="05000000000000000000" pitchFamily="2" charset="2"/>
              <a:buChar char="Ø"/>
            </a:pPr>
            <a:r>
              <a:rPr lang="en-US" sz="2400" dirty="0" smtClean="0"/>
              <a:t>1 district staff member appointed by Dr. Metzler</a:t>
            </a:r>
          </a:p>
          <a:p>
            <a:pPr>
              <a:lnSpc>
                <a:spcPct val="150000"/>
              </a:lnSpc>
              <a:buFont typeface="Wingdings" panose="05000000000000000000" pitchFamily="2" charset="2"/>
              <a:buChar char="Ø"/>
            </a:pPr>
            <a:r>
              <a:rPr lang="en-US" sz="2400" dirty="0" smtClean="0"/>
              <a:t>1 non-voting School </a:t>
            </a:r>
            <a:r>
              <a:rPr lang="en-US" sz="2400" dirty="0"/>
              <a:t>B</a:t>
            </a:r>
            <a:r>
              <a:rPr lang="en-US" sz="2400" dirty="0" smtClean="0"/>
              <a:t>oard liaison to the committee</a:t>
            </a:r>
          </a:p>
          <a:p>
            <a:pPr>
              <a:lnSpc>
                <a:spcPct val="150000"/>
              </a:lnSpc>
              <a:buFont typeface="Wingdings" panose="05000000000000000000" pitchFamily="2" charset="2"/>
              <a:buChar char="Ø"/>
            </a:pPr>
            <a:r>
              <a:rPr lang="en-US" sz="2400" dirty="0" smtClean="0"/>
              <a:t>The Citizens </a:t>
            </a:r>
            <a:r>
              <a:rPr lang="en-US" sz="2400" dirty="0"/>
              <a:t>A</a:t>
            </a:r>
            <a:r>
              <a:rPr lang="en-US" sz="2400" dirty="0" smtClean="0"/>
              <a:t>dvisory </a:t>
            </a:r>
            <a:r>
              <a:rPr lang="en-US" sz="2400" dirty="0"/>
              <a:t>C</a:t>
            </a:r>
            <a:r>
              <a:rPr lang="en-US" sz="2400" dirty="0" smtClean="0"/>
              <a:t>ommittee elects its own chairperson</a:t>
            </a:r>
          </a:p>
          <a:p>
            <a:pPr marL="114300" indent="0">
              <a:lnSpc>
                <a:spcPct val="150000"/>
              </a:lnSpc>
              <a:buNone/>
            </a:pPr>
            <a:r>
              <a:rPr lang="en-US" sz="2000" dirty="0" smtClean="0"/>
              <a:t>*   Vacancies for Sandown North and Central schools</a:t>
            </a:r>
          </a:p>
          <a:p>
            <a:pPr marL="114300" indent="0">
              <a:lnSpc>
                <a:spcPct val="150000"/>
              </a:lnSpc>
              <a:buNone/>
            </a:pPr>
            <a:r>
              <a:rPr lang="en-US" sz="2000" dirty="0" smtClean="0"/>
              <a:t>** Vacancy for Atkinson Community Representative </a:t>
            </a:r>
            <a:endParaRPr lang="en-US" sz="2000" dirty="0"/>
          </a:p>
        </p:txBody>
      </p:sp>
      <p:sp>
        <p:nvSpPr>
          <p:cNvPr id="5" name="Slide Number Placeholder 4"/>
          <p:cNvSpPr>
            <a:spLocks noGrp="1"/>
          </p:cNvSpPr>
          <p:nvPr>
            <p:ph type="sldNum" sz="quarter" idx="12"/>
          </p:nvPr>
        </p:nvSpPr>
        <p:spPr/>
        <p:txBody>
          <a:bodyPr/>
          <a:lstStyle/>
          <a:p>
            <a:fld id="{7F62B841-E193-4E58-B12E-78EF2A9D6B57}" type="slidenum">
              <a:rPr lang="en-US" smtClean="0"/>
              <a:pPr/>
              <a:t>6</a:t>
            </a:fld>
            <a:endParaRPr lang="en-US" dirty="0"/>
          </a:p>
        </p:txBody>
      </p:sp>
    </p:spTree>
    <p:extLst>
      <p:ext uri="{BB962C8B-B14F-4D97-AF65-F5344CB8AC3E}">
        <p14:creationId xmlns:p14="http://schemas.microsoft.com/office/powerpoint/2010/main" xmlns="" val="12263149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457200"/>
            <a:ext cx="8153400" cy="924475"/>
          </a:xfrm>
        </p:spPr>
        <p:txBody>
          <a:bodyPr>
            <a:normAutofit/>
          </a:bodyPr>
          <a:lstStyle/>
          <a:p>
            <a:pPr algn="ctr"/>
            <a:r>
              <a:rPr lang="en-US" sz="3600" b="1" dirty="0" smtClean="0"/>
              <a:t>CAC Members</a:t>
            </a:r>
            <a:endParaRPr lang="en-US" sz="3600" b="1" dirty="0"/>
          </a:p>
        </p:txBody>
      </p:sp>
      <p:sp>
        <p:nvSpPr>
          <p:cNvPr id="3" name="Content Placeholder 2"/>
          <p:cNvSpPr>
            <a:spLocks noGrp="1"/>
          </p:cNvSpPr>
          <p:nvPr>
            <p:ph idx="1"/>
          </p:nvPr>
        </p:nvSpPr>
        <p:spPr>
          <a:xfrm>
            <a:off x="609600" y="1381675"/>
            <a:ext cx="7391400" cy="4953000"/>
          </a:xfrm>
        </p:spPr>
        <p:txBody>
          <a:bodyPr>
            <a:noAutofit/>
          </a:bodyPr>
          <a:lstStyle/>
          <a:p>
            <a:pPr>
              <a:buFont typeface="Wingdings" pitchFamily="2" charset="2"/>
              <a:buChar char="v"/>
            </a:pPr>
            <a:r>
              <a:rPr lang="en-US" sz="2000" b="1" dirty="0" smtClean="0"/>
              <a:t>Andrew Sheely – Danville Elementary Parent Representative</a:t>
            </a:r>
            <a:endParaRPr lang="en-US" sz="2000" dirty="0" smtClean="0"/>
          </a:p>
          <a:p>
            <a:pPr>
              <a:buFont typeface="Wingdings" pitchFamily="2" charset="2"/>
              <a:buChar char="v"/>
            </a:pPr>
            <a:r>
              <a:rPr lang="en-US" sz="2000" b="1" dirty="0" smtClean="0"/>
              <a:t>Anne Isenberg – High School Parent Representative</a:t>
            </a:r>
            <a:endParaRPr lang="en-US" sz="2000" dirty="0" smtClean="0"/>
          </a:p>
          <a:p>
            <a:pPr>
              <a:buFont typeface="Wingdings" pitchFamily="2" charset="2"/>
              <a:buChar char="v"/>
            </a:pPr>
            <a:r>
              <a:rPr lang="en-US" sz="2000" b="1" dirty="0" smtClean="0"/>
              <a:t>Annemarie Inman – Danville Community Representative</a:t>
            </a:r>
            <a:endParaRPr lang="en-US" sz="2000" dirty="0" smtClean="0"/>
          </a:p>
          <a:p>
            <a:pPr>
              <a:buFont typeface="Wingdings" pitchFamily="2" charset="2"/>
              <a:buChar char="v"/>
            </a:pPr>
            <a:r>
              <a:rPr lang="en-US" sz="2000" b="1" dirty="0" smtClean="0"/>
              <a:t>Bruce Cleveland – Sandown Community Representative</a:t>
            </a:r>
            <a:endParaRPr lang="en-US" sz="2000" dirty="0" smtClean="0"/>
          </a:p>
          <a:p>
            <a:pPr>
              <a:buFont typeface="Wingdings" pitchFamily="2" charset="2"/>
              <a:buChar char="v"/>
            </a:pPr>
            <a:r>
              <a:rPr lang="en-US" sz="2000" b="1" dirty="0" smtClean="0"/>
              <a:t>Cathy Lisi – Middle School Parent Representative</a:t>
            </a:r>
            <a:endParaRPr lang="en-US" sz="2000" dirty="0" smtClean="0"/>
          </a:p>
          <a:p>
            <a:pPr>
              <a:buFont typeface="Wingdings" pitchFamily="2" charset="2"/>
              <a:buChar char="v"/>
            </a:pPr>
            <a:r>
              <a:rPr lang="en-US" sz="2000" b="1" dirty="0" smtClean="0"/>
              <a:t>Dave Hammond – Atkinson Academy Parent Representative</a:t>
            </a:r>
            <a:endParaRPr lang="en-US" sz="2000" dirty="0" smtClean="0"/>
          </a:p>
          <a:p>
            <a:pPr>
              <a:buFont typeface="Wingdings" pitchFamily="2" charset="2"/>
              <a:buChar char="v"/>
            </a:pPr>
            <a:r>
              <a:rPr lang="en-US" sz="2000" b="1" dirty="0" smtClean="0"/>
              <a:t>Kate Delfino – Non-voting School Board Liaison</a:t>
            </a:r>
            <a:endParaRPr lang="en-US" sz="2000" dirty="0" smtClean="0"/>
          </a:p>
          <a:p>
            <a:pPr>
              <a:buFont typeface="Wingdings" pitchFamily="2" charset="2"/>
              <a:buChar char="v"/>
            </a:pPr>
            <a:r>
              <a:rPr lang="en-US" sz="2000" b="1" dirty="0" smtClean="0"/>
              <a:t>Kathie Dayotis – Principal, Atkinson Academy (Dr. Metzler Appointee)</a:t>
            </a:r>
            <a:endParaRPr lang="en-US" sz="2000" dirty="0" smtClean="0"/>
          </a:p>
          <a:p>
            <a:pPr>
              <a:buFont typeface="Wingdings" pitchFamily="2" charset="2"/>
              <a:buChar char="v"/>
            </a:pPr>
            <a:r>
              <a:rPr lang="en-US" sz="2000" b="1" dirty="0" smtClean="0"/>
              <a:t>Kerry Patles – Pollard Elementary Parent Representative  (Chair)</a:t>
            </a:r>
            <a:endParaRPr lang="en-US" sz="2000" dirty="0" smtClean="0"/>
          </a:p>
          <a:p>
            <a:pPr>
              <a:buFont typeface="Wingdings" pitchFamily="2" charset="2"/>
              <a:buChar char="v"/>
            </a:pPr>
            <a:r>
              <a:rPr lang="en-US" sz="2000" b="1" dirty="0" smtClean="0"/>
              <a:t>Nancy Barcelos – Principal, Danville Elementary (Dr. Metzler Appointee)</a:t>
            </a:r>
            <a:endParaRPr lang="en-US" sz="2000" dirty="0" smtClean="0"/>
          </a:p>
          <a:p>
            <a:pPr>
              <a:buFont typeface="Wingdings" pitchFamily="2" charset="2"/>
              <a:buChar char="v"/>
            </a:pPr>
            <a:r>
              <a:rPr lang="en-US" sz="2000" b="1" dirty="0" smtClean="0"/>
              <a:t>Sue Sherman – Plaistow Community Representative </a:t>
            </a:r>
            <a:endParaRPr lang="en-US" sz="2000" dirty="0"/>
          </a:p>
        </p:txBody>
      </p:sp>
      <p:sp>
        <p:nvSpPr>
          <p:cNvPr id="5" name="Slide Number Placeholder 4"/>
          <p:cNvSpPr>
            <a:spLocks noGrp="1"/>
          </p:cNvSpPr>
          <p:nvPr>
            <p:ph type="sldNum" sz="quarter" idx="12"/>
          </p:nvPr>
        </p:nvSpPr>
        <p:spPr/>
        <p:txBody>
          <a:bodyPr/>
          <a:lstStyle/>
          <a:p>
            <a:fld id="{7F62B841-E193-4E58-B12E-78EF2A9D6B57}" type="slidenum">
              <a:rPr lang="en-US" smtClean="0"/>
              <a:pPr/>
              <a:t>7</a:t>
            </a:fld>
            <a:endParaRPr lang="en-US" dirty="0"/>
          </a:p>
        </p:txBody>
      </p:sp>
    </p:spTree>
    <p:extLst>
      <p:ext uri="{BB962C8B-B14F-4D97-AF65-F5344CB8AC3E}">
        <p14:creationId xmlns:p14="http://schemas.microsoft.com/office/powerpoint/2010/main" xmlns="" val="12263149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676400"/>
            <a:ext cx="8458200" cy="1168400"/>
          </a:xfrm>
        </p:spPr>
        <p:txBody>
          <a:bodyPr/>
          <a:lstStyle/>
          <a:p>
            <a:pPr algn="ctr"/>
            <a:r>
              <a:rPr lang="en-US" sz="5400" b="1" i="1" dirty="0" smtClean="0"/>
              <a:t>CAC Recommendations</a:t>
            </a:r>
            <a:endParaRPr lang="en-US" sz="5400" b="1" i="1" dirty="0"/>
          </a:p>
        </p:txBody>
      </p:sp>
      <p:sp>
        <p:nvSpPr>
          <p:cNvPr id="4" name="Slide Number Placeholder 3"/>
          <p:cNvSpPr>
            <a:spLocks noGrp="1"/>
          </p:cNvSpPr>
          <p:nvPr>
            <p:ph type="sldNum" sz="quarter" idx="12"/>
          </p:nvPr>
        </p:nvSpPr>
        <p:spPr/>
        <p:txBody>
          <a:bodyPr/>
          <a:lstStyle/>
          <a:p>
            <a:fld id="{7F62B841-E193-4E58-B12E-78EF2A9D6B57}" type="slidenum">
              <a:rPr lang="en-US" smtClean="0"/>
              <a:pPr/>
              <a:t>8</a:t>
            </a:fld>
            <a:endParaRPr lang="en-US" dirty="0"/>
          </a:p>
        </p:txBody>
      </p:sp>
    </p:spTree>
    <p:extLst>
      <p:ext uri="{BB962C8B-B14F-4D97-AF65-F5344CB8AC3E}">
        <p14:creationId xmlns:p14="http://schemas.microsoft.com/office/powerpoint/2010/main" xmlns="" val="5874623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382000" cy="762000"/>
          </a:xfrm>
        </p:spPr>
        <p:txBody>
          <a:bodyPr>
            <a:normAutofit/>
          </a:bodyPr>
          <a:lstStyle/>
          <a:p>
            <a:r>
              <a:rPr lang="en-US" sz="3600" b="1" dirty="0" smtClean="0"/>
              <a:t>Recommendation #1</a:t>
            </a:r>
            <a:endParaRPr lang="en-US" sz="3600" b="1" dirty="0"/>
          </a:p>
        </p:txBody>
      </p:sp>
      <p:sp>
        <p:nvSpPr>
          <p:cNvPr id="3" name="Content Placeholder 2"/>
          <p:cNvSpPr>
            <a:spLocks noGrp="1"/>
          </p:cNvSpPr>
          <p:nvPr>
            <p:ph idx="1"/>
          </p:nvPr>
        </p:nvSpPr>
        <p:spPr>
          <a:xfrm>
            <a:off x="381000" y="1523999"/>
            <a:ext cx="8077200" cy="4648201"/>
          </a:xfrm>
        </p:spPr>
        <p:txBody>
          <a:bodyPr>
            <a:normAutofit fontScale="85000" lnSpcReduction="10000"/>
          </a:bodyPr>
          <a:lstStyle/>
          <a:p>
            <a:pPr marL="0" indent="0">
              <a:buNone/>
            </a:pPr>
            <a:r>
              <a:rPr lang="en-US" sz="3300" b="1" dirty="0" smtClean="0"/>
              <a:t> Conduct a Benchmark Survey of the Community</a:t>
            </a:r>
            <a:endParaRPr lang="en-US" sz="3300" b="1" dirty="0" smtClean="0">
              <a:solidFill>
                <a:srgbClr val="FF0000"/>
              </a:solidFill>
            </a:endParaRPr>
          </a:p>
          <a:p>
            <a:endParaRPr lang="en-US" sz="2600" dirty="0">
              <a:solidFill>
                <a:srgbClr val="FF0000"/>
              </a:solidFill>
            </a:endParaRPr>
          </a:p>
          <a:p>
            <a:pPr marL="114300" indent="0">
              <a:buNone/>
            </a:pPr>
            <a:r>
              <a:rPr lang="en-US" sz="2600" b="1" u="sng" dirty="0" smtClean="0"/>
              <a:t>Premise/Assumption</a:t>
            </a:r>
            <a:r>
              <a:rPr lang="en-US" sz="2600" dirty="0" smtClean="0"/>
              <a:t>:  It is our belief that when solicited, the Timberlane community would willingly provide insight and feedback regarding their experiences with the district.</a:t>
            </a:r>
          </a:p>
          <a:p>
            <a:endParaRPr lang="en-US" sz="2600" dirty="0"/>
          </a:p>
          <a:p>
            <a:pPr marL="114300" indent="0">
              <a:buNone/>
            </a:pPr>
            <a:r>
              <a:rPr lang="en-US" sz="2600" b="1" u="sng" dirty="0" smtClean="0"/>
              <a:t>Recommendation</a:t>
            </a:r>
            <a:r>
              <a:rPr lang="en-US" sz="2600" b="1" dirty="0" smtClean="0"/>
              <a:t>:  </a:t>
            </a:r>
            <a:r>
              <a:rPr lang="en-US" sz="2600" dirty="0" smtClean="0"/>
              <a:t>The School Board should regularly conduct a “Community Outreach Survey” to gain a clearer understanding of how much the community is engaged and where there is room for improvement based on community feedback.</a:t>
            </a:r>
          </a:p>
          <a:p>
            <a:pPr marL="0" indent="0">
              <a:buNone/>
            </a:pPr>
            <a:endParaRPr lang="en-US" sz="2600" dirty="0" smtClean="0"/>
          </a:p>
          <a:p>
            <a:pPr>
              <a:buFont typeface="Wingdings" panose="05000000000000000000" pitchFamily="2" charset="2"/>
              <a:buChar char="v"/>
            </a:pPr>
            <a:r>
              <a:rPr lang="en-US" sz="2600" i="1" dirty="0" smtClean="0"/>
              <a:t>A complete survey draft has been provided with your agenda materials. Following are some example questions</a:t>
            </a:r>
            <a:r>
              <a:rPr lang="en-US" sz="2600" i="1" dirty="0"/>
              <a:t>. </a:t>
            </a:r>
          </a:p>
        </p:txBody>
      </p:sp>
      <p:sp>
        <p:nvSpPr>
          <p:cNvPr id="5" name="Slide Number Placeholder 4"/>
          <p:cNvSpPr>
            <a:spLocks noGrp="1"/>
          </p:cNvSpPr>
          <p:nvPr>
            <p:ph type="sldNum" sz="quarter" idx="12"/>
          </p:nvPr>
        </p:nvSpPr>
        <p:spPr/>
        <p:txBody>
          <a:bodyPr/>
          <a:lstStyle/>
          <a:p>
            <a:fld id="{7F62B841-E193-4E58-B12E-78EF2A9D6B57}" type="slidenum">
              <a:rPr lang="en-US" smtClean="0"/>
              <a:pPr/>
              <a:t>9</a:t>
            </a:fld>
            <a:endParaRPr lang="en-US" dirty="0"/>
          </a:p>
        </p:txBody>
      </p:sp>
    </p:spTree>
    <p:extLst>
      <p:ext uri="{BB962C8B-B14F-4D97-AF65-F5344CB8AC3E}">
        <p14:creationId xmlns:p14="http://schemas.microsoft.com/office/powerpoint/2010/main" xmlns="" val="122631491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C3074932D6A2A49BA53FB2CF2C372F9" ma:contentTypeVersion="7" ma:contentTypeDescription="Create a new document." ma:contentTypeScope="" ma:versionID="c59c01cc42d8aa5db832685147da447e">
  <xsd:schema xmlns:xsd="http://www.w3.org/2001/XMLSchema" xmlns:xs="http://www.w3.org/2001/XMLSchema" xmlns:p="http://schemas.microsoft.com/office/2006/metadata/properties" xmlns:ns2="66445318-594c-4acb-b2fb-c62b33afc0d4" targetNamespace="http://schemas.microsoft.com/office/2006/metadata/properties" ma:root="true" ma:fieldsID="a5d163288106e17fa4d174469e049b52" ns2:_="">
    <xsd:import namespace="66445318-594c-4acb-b2fb-c62b33afc0d4"/>
    <xsd:element name="properties">
      <xsd:complexType>
        <xsd:sequence>
          <xsd:element name="documentManagement">
            <xsd:complexType>
              <xsd:all>
                <xsd:element ref="ns2: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6445318-594c-4acb-b2fb-c62b33afc0d4" elementFormDefault="qualified">
    <xsd:import namespace="http://schemas.microsoft.com/office/2006/documentManagement/types"/>
    <xsd:import namespace="http://schemas.microsoft.com/office/infopath/2007/PartnerControls"/>
    <xsd:element name="Date" ma:index="8" nillable="true" ma:displayName="Date" ma:format="DateTime" ma:internalName="Dat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Date xmlns="66445318-594c-4acb-b2fb-c62b33afc0d4" xsi:nil="true"/>
  </documentManagement>
</p:properties>
</file>

<file path=customXml/itemProps1.xml><?xml version="1.0" encoding="utf-8"?>
<ds:datastoreItem xmlns:ds="http://schemas.openxmlformats.org/officeDocument/2006/customXml" ds:itemID="{1A521CFA-4E75-425D-B248-A2BA57A7970F}"/>
</file>

<file path=customXml/itemProps2.xml><?xml version="1.0" encoding="utf-8"?>
<ds:datastoreItem xmlns:ds="http://schemas.openxmlformats.org/officeDocument/2006/customXml" ds:itemID="{BB0392C4-0F57-4F60-8AAE-DA6C221C6734}"/>
</file>

<file path=customXml/itemProps3.xml><?xml version="1.0" encoding="utf-8"?>
<ds:datastoreItem xmlns:ds="http://schemas.openxmlformats.org/officeDocument/2006/customXml" ds:itemID="{5FB63835-D388-4C97-98A5-5E7AF90723DC}"/>
</file>

<file path=docProps/app.xml><?xml version="1.0" encoding="utf-8"?>
<Properties xmlns="http://schemas.openxmlformats.org/officeDocument/2006/extended-properties" xmlns:vt="http://schemas.openxmlformats.org/officeDocument/2006/docPropsVTypes">
  <Template>Adjacency</Template>
  <TotalTime>754</TotalTime>
  <Words>1024</Words>
  <Application>Microsoft Office PowerPoint</Application>
  <PresentationFormat>On-screen Show (4:3)</PresentationFormat>
  <Paragraphs>100</Paragraphs>
  <Slides>15</Slides>
  <Notes>5</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Adjacency</vt:lpstr>
      <vt:lpstr>Report to the TRSB March 20, 2014</vt:lpstr>
      <vt:lpstr>November 15, 2012 – TRSB Approved the Formation of the CAC for the following reasons.</vt:lpstr>
      <vt:lpstr>Citizens Advisory Committee (CAC) to the TRSB</vt:lpstr>
      <vt:lpstr>To provide definition and a starting point, TSRB recommended that the CAC review the National  Standards for Family-School Partnerships developed by National PTA.</vt:lpstr>
      <vt:lpstr>Slide 5</vt:lpstr>
      <vt:lpstr>CAC Membership</vt:lpstr>
      <vt:lpstr>CAC Members</vt:lpstr>
      <vt:lpstr>CAC Recommendations</vt:lpstr>
      <vt:lpstr>Recommendation #1</vt:lpstr>
      <vt:lpstr>Community Outreach Survey (Draft) Sample Questions </vt:lpstr>
      <vt:lpstr>Recommendation #2</vt:lpstr>
      <vt:lpstr>NEXT   STEPS  two areas that the CAC  would like to Explore further. </vt:lpstr>
      <vt:lpstr>Parent Engagement</vt:lpstr>
      <vt:lpstr>Community  Engagement</vt:lpstr>
      <vt:lpstr>Further  Work  Remains!</vt:lpstr>
    </vt:vector>
  </TitlesOfParts>
  <Company>Northrop Grumman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CAC Report 2014</dc:title>
  <dc:creator>Hammond, David W (IS)</dc:creator>
  <cp:lastModifiedBy>Cathy Belcher</cp:lastModifiedBy>
  <cp:revision>132</cp:revision>
  <cp:lastPrinted>2014-02-12T22:57:36Z</cp:lastPrinted>
  <dcterms:created xsi:type="dcterms:W3CDTF">2014-01-29T17:19:06Z</dcterms:created>
  <dcterms:modified xsi:type="dcterms:W3CDTF">2014-03-14T16:41:21Z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0x0101003C3074932D6A2A49BA53FB2CF2C372F9</vt:lpwstr>
  </property>
</Properties>
</file>