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algn="ctr">
              <a:defRPr/>
            </a:pPr>
            <a:r>
              <a:rPr lang="en-US" sz="2150" dirty="0" smtClean="0"/>
              <a:t>TRSD:2013 NECAP Percent Proficient Comparison To The State</a:t>
            </a:r>
            <a:endParaRPr lang="en-US" sz="2150" dirty="0"/>
          </a:p>
        </c:rich>
      </c:tx>
      <c:layout>
        <c:manualLayout>
          <c:xMode val="edge"/>
          <c:yMode val="edge"/>
          <c:x val="0.14300847457627125"/>
          <c:y val="1.9157088122605363E-3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Timberlane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cat>
            <c:strRef>
              <c:f>Sheet1!$A$2:$A$4</c:f>
              <c:strCache>
                <c:ptCount val="3"/>
                <c:pt idx="0">
                  <c:v>Reading</c:v>
                </c:pt>
                <c:pt idx="1">
                  <c:v>Writing</c:v>
                </c:pt>
                <c:pt idx="2">
                  <c:v>Math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81</c:v>
                </c:pt>
                <c:pt idx="1">
                  <c:v>62</c:v>
                </c:pt>
                <c:pt idx="2">
                  <c:v>66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Reading</c:v>
                </c:pt>
                <c:pt idx="1">
                  <c:v>Writing</c:v>
                </c:pt>
                <c:pt idx="2">
                  <c:v>Math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78</c:v>
                </c:pt>
                <c:pt idx="1">
                  <c:v>59</c:v>
                </c:pt>
                <c:pt idx="2">
                  <c:v>66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Reading</c:v>
                </c:pt>
                <c:pt idx="1">
                  <c:v>Writing</c:v>
                </c:pt>
                <c:pt idx="2">
                  <c:v>Math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81</c:v>
                </c:pt>
                <c:pt idx="1">
                  <c:v>59</c:v>
                </c:pt>
                <c:pt idx="2">
                  <c:v>68</c:v>
                </c:pt>
              </c:numCache>
            </c:numRef>
          </c:val>
        </c:ser>
        <c:dLbls/>
        <c:axId val="88401024"/>
        <c:axId val="88402560"/>
      </c:barChart>
      <c:catAx>
        <c:axId val="88401024"/>
        <c:scaling>
          <c:orientation val="minMax"/>
        </c:scaling>
        <c:axPos val="b"/>
        <c:tickLblPos val="nextTo"/>
        <c:crossAx val="88402560"/>
        <c:crosses val="autoZero"/>
        <c:auto val="1"/>
        <c:lblAlgn val="ctr"/>
        <c:lblOffset val="100"/>
      </c:catAx>
      <c:valAx>
        <c:axId val="88402560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 sz="1800" dirty="0" smtClean="0"/>
                  <a:t>Percent Proficient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1.6949152542372885E-2"/>
              <c:y val="0.18243777717440496"/>
            </c:manualLayout>
          </c:layout>
        </c:title>
        <c:numFmt formatCode="General" sourceLinked="1"/>
        <c:tickLblPos val="nextTo"/>
        <c:crossAx val="884010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TRSD: 2013 NECAP Reading Results by Level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Timberlane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Eleme Grades 3-6</c:v>
                </c:pt>
                <c:pt idx="1">
                  <c:v>Middle Grades 7&amp;8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83</c:v>
                </c:pt>
                <c:pt idx="1">
                  <c:v>80</c:v>
                </c:pt>
                <c:pt idx="2">
                  <c:v>74</c:v>
                </c:pt>
                <c:pt idx="3">
                  <c:v>81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Eleme Grades 3-6</c:v>
                </c:pt>
                <c:pt idx="1">
                  <c:v>Middle Grades 7&amp;8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79</c:v>
                </c:pt>
                <c:pt idx="1">
                  <c:v>77</c:v>
                </c:pt>
                <c:pt idx="2">
                  <c:v>77</c:v>
                </c:pt>
                <c:pt idx="3">
                  <c:v>78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Eleme Grades 3-6</c:v>
                </c:pt>
                <c:pt idx="1">
                  <c:v>Middle Grades 7&amp;8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81</c:v>
                </c:pt>
                <c:pt idx="1">
                  <c:v>81</c:v>
                </c:pt>
                <c:pt idx="2">
                  <c:v>81</c:v>
                </c:pt>
                <c:pt idx="3">
                  <c:v>81</c:v>
                </c:pt>
              </c:numCache>
            </c:numRef>
          </c:val>
        </c:ser>
        <c:dLbls/>
        <c:axId val="88435712"/>
        <c:axId val="88445696"/>
      </c:barChart>
      <c:catAx>
        <c:axId val="88435712"/>
        <c:scaling>
          <c:orientation val="minMax"/>
        </c:scaling>
        <c:axPos val="b"/>
        <c:tickLblPos val="nextTo"/>
        <c:crossAx val="88445696"/>
        <c:crosses val="autoZero"/>
        <c:auto val="1"/>
        <c:lblAlgn val="ctr"/>
        <c:lblOffset val="100"/>
      </c:catAx>
      <c:valAx>
        <c:axId val="88445696"/>
        <c:scaling>
          <c:orientation val="minMax"/>
          <c:max val="85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 sz="1800" dirty="0" smtClean="0"/>
                  <a:t>Percent Proficient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2.5000000000000001E-2"/>
              <c:y val="0.19877252843394569"/>
            </c:manualLayout>
          </c:layout>
        </c:title>
        <c:numFmt formatCode="General" sourceLinked="1"/>
        <c:tickLblPos val="nextTo"/>
        <c:crossAx val="8843571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TRSD: 2013 NECAP Math Results by Level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Timberlane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Elem Grades 3-6</c:v>
                </c:pt>
                <c:pt idx="1">
                  <c:v>Middle Grades 7&amp;8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74</c:v>
                </c:pt>
                <c:pt idx="1">
                  <c:v>70</c:v>
                </c:pt>
                <c:pt idx="2">
                  <c:v>38</c:v>
                </c:pt>
                <c:pt idx="3">
                  <c:v>66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Elem Grades 3-6</c:v>
                </c:pt>
                <c:pt idx="1">
                  <c:v>Middle Grades 7&amp;8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72</c:v>
                </c:pt>
                <c:pt idx="1">
                  <c:v>66</c:v>
                </c:pt>
                <c:pt idx="2">
                  <c:v>36</c:v>
                </c:pt>
                <c:pt idx="3">
                  <c:v>66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Elem Grades 3-6</c:v>
                </c:pt>
                <c:pt idx="1">
                  <c:v>Middle Grades 7&amp;8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75</c:v>
                </c:pt>
                <c:pt idx="1">
                  <c:v>68</c:v>
                </c:pt>
                <c:pt idx="2">
                  <c:v>40</c:v>
                </c:pt>
                <c:pt idx="3">
                  <c:v>68</c:v>
                </c:pt>
              </c:numCache>
            </c:numRef>
          </c:val>
        </c:ser>
        <c:dLbls/>
        <c:axId val="88795392"/>
        <c:axId val="88543232"/>
      </c:barChart>
      <c:catAx>
        <c:axId val="88795392"/>
        <c:scaling>
          <c:orientation val="minMax"/>
        </c:scaling>
        <c:axPos val="b"/>
        <c:tickLblPos val="nextTo"/>
        <c:crossAx val="88543232"/>
        <c:crosses val="autoZero"/>
        <c:auto val="1"/>
        <c:lblAlgn val="ctr"/>
        <c:lblOffset val="100"/>
      </c:catAx>
      <c:valAx>
        <c:axId val="88543232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 dirty="0" smtClean="0"/>
                  <a:t>Percent Proficient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8879539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TRSD:2013 NECAP Writing Results by Level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Timberlane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Grade 5</c:v>
                </c:pt>
                <c:pt idx="1">
                  <c:v>Grade 8</c:v>
                </c:pt>
                <c:pt idx="2">
                  <c:v>Grade 11</c:v>
                </c:pt>
                <c:pt idx="3">
                  <c:v>District Average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74</c:v>
                </c:pt>
                <c:pt idx="1">
                  <c:v>56</c:v>
                </c:pt>
                <c:pt idx="2">
                  <c:v>59</c:v>
                </c:pt>
                <c:pt idx="3">
                  <c:v>62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Grade 5</c:v>
                </c:pt>
                <c:pt idx="1">
                  <c:v>Grade 8</c:v>
                </c:pt>
                <c:pt idx="2">
                  <c:v>Grade 11</c:v>
                </c:pt>
                <c:pt idx="3">
                  <c:v>District Average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66</c:v>
                </c:pt>
                <c:pt idx="1">
                  <c:v>57</c:v>
                </c:pt>
                <c:pt idx="2">
                  <c:v>54</c:v>
                </c:pt>
                <c:pt idx="3">
                  <c:v>59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Grade 5</c:v>
                </c:pt>
                <c:pt idx="1">
                  <c:v>Grade 8</c:v>
                </c:pt>
                <c:pt idx="2">
                  <c:v>Grade 11</c:v>
                </c:pt>
                <c:pt idx="3">
                  <c:v>District Average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60</c:v>
                </c:pt>
                <c:pt idx="1">
                  <c:v>64</c:v>
                </c:pt>
                <c:pt idx="2">
                  <c:v>52</c:v>
                </c:pt>
                <c:pt idx="3">
                  <c:v>5</c:v>
                </c:pt>
              </c:numCache>
            </c:numRef>
          </c:val>
        </c:ser>
        <c:dLbls/>
        <c:axId val="90312064"/>
        <c:axId val="90326144"/>
      </c:barChart>
      <c:catAx>
        <c:axId val="90312064"/>
        <c:scaling>
          <c:orientation val="minMax"/>
        </c:scaling>
        <c:axPos val="b"/>
        <c:tickLblPos val="nextTo"/>
        <c:crossAx val="90326144"/>
        <c:crosses val="autoZero"/>
        <c:auto val="1"/>
        <c:lblAlgn val="ctr"/>
        <c:lblOffset val="100"/>
      </c:catAx>
      <c:valAx>
        <c:axId val="90326144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 dirty="0" smtClean="0"/>
                  <a:t>Percent Proficient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9031206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463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603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768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446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757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4428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118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793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012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1607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830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0E6F3-9C44-484D-997C-F91DA3B324D3}" type="datetimeFigureOut">
              <a:rPr lang="en-US" smtClean="0"/>
              <a:pPr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832F6-EF8F-428F-BF1D-6E1D91B18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013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Timberlane</a:t>
            </a:r>
            <a:r>
              <a:rPr lang="en-US" b="1" dirty="0" smtClean="0"/>
              <a:t> Regional School District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2013 NECAP Results</a:t>
            </a:r>
          </a:p>
          <a:p>
            <a:endParaRPr lang="en-US" b="1" dirty="0"/>
          </a:p>
          <a:p>
            <a:r>
              <a:rPr lang="en-US" b="1" dirty="0" smtClean="0"/>
              <a:t>(Test Taken October, 2013)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838061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xmlns="" val="1378087554"/>
              </p:ext>
            </p:extLst>
          </p:nvPr>
        </p:nvGraphicFramePr>
        <p:xfrm>
          <a:off x="0" y="0"/>
          <a:ext cx="8991600" cy="662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766189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xmlns="" val="89022727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00070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xmlns="" val="106268571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268763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xmlns="" val="381701407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78984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19729234-6BFF-4F13-AB86-0B6C2AD535E4}"/>
</file>

<file path=customXml/itemProps2.xml><?xml version="1.0" encoding="utf-8"?>
<ds:datastoreItem xmlns:ds="http://schemas.openxmlformats.org/officeDocument/2006/customXml" ds:itemID="{589B9FE6-5D65-4DC5-BCFB-B00735BA23FD}"/>
</file>

<file path=customXml/itemProps3.xml><?xml version="1.0" encoding="utf-8"?>
<ds:datastoreItem xmlns:ds="http://schemas.openxmlformats.org/officeDocument/2006/customXml" ds:itemID="{8B3439E6-A121-4D87-A4E7-BBBCD8649DCC}"/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52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Timberlane Regional School District</vt:lpstr>
      <vt:lpstr>Slide 2</vt:lpstr>
      <vt:lpstr>Slide 3</vt:lpstr>
      <vt:lpstr>Slide 4</vt:lpstr>
      <vt:lpstr>Slide 5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Timberlane Regional School District</dc:title>
  <dc:creator>Strainge, Scott</dc:creator>
  <cp:lastModifiedBy>Cathy Belcher</cp:lastModifiedBy>
  <cp:revision>15</cp:revision>
  <cp:lastPrinted>2014-03-07T13:15:33Z</cp:lastPrinted>
  <dcterms:created xsi:type="dcterms:W3CDTF">2014-02-04T15:24:23Z</dcterms:created>
  <dcterms:modified xsi:type="dcterms:W3CDTF">2014-04-01T13:01:06Z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