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8"/>
  </p:handoutMasterIdLst>
  <p:sldIdLst>
    <p:sldId id="256" r:id="rId2"/>
    <p:sldId id="306" r:id="rId3"/>
    <p:sldId id="280" r:id="rId4"/>
    <p:sldId id="299" r:id="rId5"/>
    <p:sldId id="281" r:id="rId6"/>
    <p:sldId id="262" r:id="rId7"/>
    <p:sldId id="263" r:id="rId8"/>
    <p:sldId id="272" r:id="rId9"/>
    <p:sldId id="267" r:id="rId10"/>
    <p:sldId id="307" r:id="rId11"/>
    <p:sldId id="274" r:id="rId12"/>
    <p:sldId id="292" r:id="rId13"/>
    <p:sldId id="293" r:id="rId14"/>
    <p:sldId id="284" r:id="rId15"/>
    <p:sldId id="296" r:id="rId16"/>
    <p:sldId id="30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51575"/>
    <a:srgbClr val="3174C5"/>
    <a:srgbClr val="3D33C3"/>
    <a:srgbClr val="2525D1"/>
    <a:srgbClr val="FFFF66"/>
    <a:srgbClr val="673105"/>
    <a:srgbClr val="CCECFF"/>
    <a:srgbClr val="83396A"/>
    <a:srgbClr val="1A1A92"/>
    <a:srgbClr val="1717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4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0EA4395-A3CD-43C9-B8CE-6CB170552F64}" type="datetimeFigureOut">
              <a:rPr lang="en-US" smtClean="0"/>
              <a:t>4/11/2014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0DB6C7E-3FD1-471D-8652-11B33543002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45E056-A7F4-488D-B98E-CD7432BD2816}" type="datetimeFigureOut">
              <a:rPr lang="en-US" smtClean="0"/>
              <a:pPr/>
              <a:t>4/11/2014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3700653-F278-49A4-A334-CEBE7378F9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45E056-A7F4-488D-B98E-CD7432BD2816}"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45E056-A7F4-488D-B98E-CD7432BD2816}"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45E056-A7F4-488D-B98E-CD7432BD2816}"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45E056-A7F4-488D-B98E-CD7432BD2816}"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00653-F278-49A4-A334-CEBE7378F9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45E056-A7F4-488D-B98E-CD7432BD2816}"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45E056-A7F4-488D-B98E-CD7432BD2816}" type="datetimeFigureOut">
              <a:rPr lang="en-US" smtClean="0"/>
              <a:pPr/>
              <a:t>4/11/2014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45E056-A7F4-488D-B98E-CD7432BD2816}" type="datetimeFigureOut">
              <a:rPr lang="en-US" smtClean="0"/>
              <a:pPr/>
              <a:t>4/11/2014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5E056-A7F4-488D-B98E-CD7432BD2816}" type="datetimeFigureOut">
              <a:rPr lang="en-US" smtClean="0"/>
              <a:pPr/>
              <a:t>4/11/2014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45E056-A7F4-488D-B98E-CD7432BD2816}"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00653-F278-49A4-A334-CEBE7378F9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45E056-A7F4-488D-B98E-CD7432BD2816}"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3700653-F278-49A4-A334-CEBE7378F94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45E056-A7F4-488D-B98E-CD7432BD2816}" type="datetimeFigureOut">
              <a:rPr lang="en-US" smtClean="0"/>
              <a:pPr/>
              <a:t>4/11/2014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700653-F278-49A4-A334-CEBE7378F94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google.com/url?q=http://blog.harveynorman.com.au/latest-news/on-your-bike-kid-its-ride2school-day/&amp;sa=U&amp;ei=0a9GU-iOHoqb1AXYuIHoDQ&amp;ved=0CDAQ9QEwAA&amp;sig2=dKpzxEaxdzALDW4CsvV2vQ&amp;usg=AFQjCNGQ2vfHeez9w3GVjEKF7-A6XpblHQ" TargetMode="External"/><Relationship Id="rId7" Type="http://schemas.openxmlformats.org/officeDocument/2006/relationships/hyperlink" Target="https://www.google.com/url?q=http://www.canstockphoto.com/stock-photo-images/bicycle.html&amp;sa=U&amp;ei=J7BGU4LrEMmR1AXftYG4DA&amp;ved=0CFYQ9QEwEzgU&amp;sig2=dFnWYPW_sYLkGFkji9uwJg&amp;usg=AFQjCNEoQIsAb0883StxW4qGk6qg-Gojdw"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jpeg"/><Relationship Id="rId5" Type="http://schemas.openxmlformats.org/officeDocument/2006/relationships/hyperlink" Target="https://www.google.com/url?q=http://www.illustrationsof.com/1095333-royalty-free-bicycle-clipart-illustration&amp;sa=U&amp;ei=0a9GU-iOHoqb1AXYuIHoDQ&amp;ved=0CEgQ9QEwDA&amp;sig2=d8dLK_9WOKjQLObCYzADaw&amp;usg=AFQjCNGkY3DTM0beQXBw1ay463ZM18wZWg" TargetMode="External"/><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458200" cy="2895600"/>
          </a:xfrm>
        </p:spPr>
        <p:txBody>
          <a:bodyPr>
            <a:noAutofit/>
          </a:bodyPr>
          <a:lstStyle/>
          <a:p>
            <a:pPr algn="ctr"/>
            <a:r>
              <a:rPr lang="en-US" sz="4400" dirty="0" smtClean="0"/>
              <a:t/>
            </a:r>
            <a:br>
              <a:rPr lang="en-US" sz="4400" dirty="0" smtClean="0"/>
            </a:br>
            <a:r>
              <a:rPr lang="en-US" sz="4400" dirty="0" smtClean="0"/>
              <a:t>SAFE </a:t>
            </a:r>
            <a:r>
              <a:rPr lang="en-US" sz="4400" dirty="0"/>
              <a:t>ROUTES TO </a:t>
            </a:r>
            <a:r>
              <a:rPr lang="en-US" sz="4400" dirty="0" smtClean="0"/>
              <a:t>SCHOOL</a:t>
            </a:r>
            <a:r>
              <a:rPr lang="en-US" sz="4400" dirty="0"/>
              <a:t/>
            </a:r>
            <a:br>
              <a:rPr lang="en-US" sz="4400" dirty="0"/>
            </a:br>
            <a:r>
              <a:rPr lang="en-US" sz="4400" dirty="0" smtClean="0"/>
              <a:t>The Town of Plaistow and the </a:t>
            </a:r>
            <a:r>
              <a:rPr lang="en-US" sz="4400" dirty="0"/>
              <a:t> </a:t>
            </a:r>
            <a:br>
              <a:rPr lang="en-US" sz="4400" dirty="0"/>
            </a:br>
            <a:r>
              <a:rPr lang="en-US" sz="4400" dirty="0"/>
              <a:t>Pollard Elementary </a:t>
            </a:r>
            <a:r>
              <a:rPr lang="en-US" sz="4400" dirty="0" smtClean="0"/>
              <a:t>School</a:t>
            </a:r>
            <a:r>
              <a:rPr lang="en-US" sz="4400" dirty="0"/>
              <a:t/>
            </a:r>
            <a:br>
              <a:rPr lang="en-US" sz="4400" dirty="0"/>
            </a:br>
            <a:r>
              <a:rPr lang="en-US" sz="4400" dirty="0"/>
              <a:t/>
            </a:r>
            <a:br>
              <a:rPr lang="en-US" sz="4400" dirty="0"/>
            </a:br>
            <a:endParaRPr lang="en-US" sz="4400" dirty="0"/>
          </a:p>
        </p:txBody>
      </p:sp>
      <p:sp>
        <p:nvSpPr>
          <p:cNvPr id="5" name="Rectangle 3"/>
          <p:cNvSpPr>
            <a:spLocks noGrp="1" noChangeArrowheads="1"/>
          </p:cNvSpPr>
          <p:nvPr>
            <p:ph type="subTitle" idx="1"/>
          </p:nvPr>
        </p:nvSpPr>
        <p:spPr>
          <a:xfrm>
            <a:off x="533400" y="2438400"/>
            <a:ext cx="8077200" cy="1371600"/>
          </a:xfrm>
        </p:spPr>
        <p:txBody>
          <a:bodyPr/>
          <a:lstStyle/>
          <a:p>
            <a:pPr eaLnBrk="1" hangingPunct="1"/>
            <a:endParaRPr lang="en-US" sz="1000" i="1" dirty="0" smtClean="0"/>
          </a:p>
          <a:p>
            <a:pPr algn="ctr" eaLnBrk="1" hangingPunct="1"/>
            <a:r>
              <a:rPr lang="en-US" i="1" dirty="0" smtClean="0"/>
              <a:t>Presentation to the TRSD School Board</a:t>
            </a:r>
          </a:p>
          <a:p>
            <a:pPr algn="ctr" eaLnBrk="1" hangingPunct="1"/>
            <a:r>
              <a:rPr lang="en-US" i="1" dirty="0" smtClean="0"/>
              <a:t>April 17, 2014</a:t>
            </a:r>
          </a:p>
        </p:txBody>
      </p:sp>
      <p:pic>
        <p:nvPicPr>
          <p:cNvPr id="11265" name="Picture 1"/>
          <p:cNvPicPr>
            <a:picLocks noChangeAspect="1" noChangeArrowheads="1"/>
          </p:cNvPicPr>
          <p:nvPr/>
        </p:nvPicPr>
        <p:blipFill>
          <a:blip r:embed="rId2" cstate="print"/>
          <a:srcRect/>
          <a:stretch>
            <a:fillRect/>
          </a:stretch>
        </p:blipFill>
        <p:spPr bwMode="auto">
          <a:xfrm rot="5400000">
            <a:off x="3009901" y="3390899"/>
            <a:ext cx="2743198" cy="3886200"/>
          </a:xfrm>
          <a:prstGeom prst="rect">
            <a:avLst/>
          </a:prstGeom>
          <a:noFill/>
          <a:ln w="9525">
            <a:noFill/>
            <a:miter lim="800000"/>
            <a:headEnd/>
            <a:tailEnd/>
          </a:ln>
          <a:effectLst/>
        </p:spPr>
      </p:pic>
      <p:pic>
        <p:nvPicPr>
          <p:cNvPr id="6"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343400"/>
            <a:ext cx="2154439" cy="2082624"/>
          </a:xfrm>
          <a:prstGeom prst="rect">
            <a:avLst/>
          </a:prstGeom>
          <a:noFill/>
          <a:ln w="9525">
            <a:noFill/>
            <a:miter lim="800000"/>
            <a:headEnd/>
            <a:tailEnd/>
          </a:ln>
        </p:spPr>
      </p:pic>
      <p:sp>
        <p:nvSpPr>
          <p:cNvPr id="3" name="TextBox 2"/>
          <p:cNvSpPr txBox="1"/>
          <p:nvPr/>
        </p:nvSpPr>
        <p:spPr>
          <a:xfrm>
            <a:off x="2971800" y="6348456"/>
            <a:ext cx="2895600" cy="369332"/>
          </a:xfrm>
          <a:prstGeom prst="rect">
            <a:avLst/>
          </a:prstGeom>
          <a:noFill/>
        </p:spPr>
        <p:txBody>
          <a:bodyPr wrap="square" rtlCol="0">
            <a:spAutoFit/>
          </a:bodyPr>
          <a:lstStyle/>
          <a:p>
            <a:r>
              <a:rPr lang="en-US" b="1" dirty="0" smtClean="0">
                <a:solidFill>
                  <a:schemeClr val="bg2">
                    <a:lumMod val="60000"/>
                    <a:lumOff val="40000"/>
                  </a:schemeClr>
                </a:solidFill>
              </a:rPr>
              <a:t>Michael Hollow, Grade 5</a:t>
            </a:r>
            <a:endParaRPr lang="en-US" b="1" dirty="0">
              <a:solidFill>
                <a:schemeClr val="bg2">
                  <a:lumMod val="60000"/>
                  <a:lumOff val="40000"/>
                </a:schemeClr>
              </a:solidFill>
            </a:endParaRPr>
          </a:p>
        </p:txBody>
      </p:sp>
      <p:pic>
        <p:nvPicPr>
          <p:cNvPr id="10241" name="Picture 1"/>
          <p:cNvPicPr>
            <a:picLocks noChangeAspect="1" noChangeArrowheads="1"/>
          </p:cNvPicPr>
          <p:nvPr/>
        </p:nvPicPr>
        <p:blipFill>
          <a:blip r:embed="rId4" cstate="print"/>
          <a:srcRect/>
          <a:stretch>
            <a:fillRect/>
          </a:stretch>
        </p:blipFill>
        <p:spPr bwMode="auto">
          <a:xfrm>
            <a:off x="6477000" y="4419600"/>
            <a:ext cx="2514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8815" t="13417" r="2619" b="52707"/>
          <a:stretch>
            <a:fillRect/>
          </a:stretch>
        </p:blipFill>
        <p:spPr bwMode="auto">
          <a:xfrm>
            <a:off x="0" y="0"/>
            <a:ext cx="9144000" cy="6858000"/>
          </a:xfrm>
          <a:prstGeom prst="rect">
            <a:avLst/>
          </a:prstGeom>
          <a:ln w="19050" cap="sq" cmpd="thickThin">
            <a:solidFill>
              <a:srgbClr val="000000"/>
            </a:solidFill>
            <a:prstDash val="solid"/>
            <a:miter lim="800000"/>
          </a:ln>
          <a:effectLst>
            <a:innerShdw blurRad="76200">
              <a:srgbClr val="000000"/>
            </a:innerShdw>
          </a:effectLst>
        </p:spPr>
      </p:pic>
      <p:grpSp>
        <p:nvGrpSpPr>
          <p:cNvPr id="6" name="Group 5"/>
          <p:cNvGrpSpPr/>
          <p:nvPr/>
        </p:nvGrpSpPr>
        <p:grpSpPr>
          <a:xfrm>
            <a:off x="2700364" y="1323944"/>
            <a:ext cx="5834036" cy="5659514"/>
            <a:chOff x="2700364" y="1323944"/>
            <a:chExt cx="5834036" cy="5659514"/>
          </a:xfrm>
        </p:grpSpPr>
        <p:sp>
          <p:nvSpPr>
            <p:cNvPr id="7" name="TextBox 6"/>
            <p:cNvSpPr txBox="1"/>
            <p:nvPr/>
          </p:nvSpPr>
          <p:spPr>
            <a:xfrm>
              <a:off x="6400800" y="1323944"/>
              <a:ext cx="2133600" cy="400110"/>
            </a:xfrm>
            <a:prstGeom prst="rect">
              <a:avLst/>
            </a:prstGeom>
            <a:noFill/>
          </p:spPr>
          <p:txBody>
            <a:bodyPr wrap="square" rtlCol="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Pollard School</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rot="5105630">
              <a:off x="2074664" y="2813681"/>
              <a:ext cx="3266822" cy="738664"/>
            </a:xfrm>
            <a:prstGeom prst="rect">
              <a:avLst/>
            </a:prstGeom>
            <a:noFill/>
          </p:spPr>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Main  Street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(Over 11,000 Vehicles Per Day)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rot="18457629">
              <a:off x="2214431" y="5912750"/>
              <a:ext cx="1556641" cy="584775"/>
            </a:xfrm>
            <a:prstGeom prst="rect">
              <a:avLst/>
            </a:prstGeom>
            <a:noFill/>
          </p:spPr>
          <p:txBody>
            <a:bodyPr wrap="square" rtlCol="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Elm Street </a:t>
              </a:r>
            </a:p>
            <a:p>
              <a:r>
                <a:rPr lang="en-US" sz="12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Major Intersection)</a:t>
              </a:r>
              <a:endParaRPr lang="en-US" sz="12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10" name="TextBox 9"/>
            <p:cNvSpPr txBox="1"/>
            <p:nvPr/>
          </p:nvSpPr>
          <p:spPr>
            <a:xfrm>
              <a:off x="3200400" y="6457890"/>
              <a:ext cx="1447800" cy="400110"/>
            </a:xfrm>
            <a:prstGeom prst="rect">
              <a:avLst/>
            </a:prstGeom>
            <a:noFill/>
          </p:spPr>
          <p:txBody>
            <a:bodyPr wrap="square" rtlCol="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Town Hall</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Tree"/>
            <p:cNvSpPr>
              <a:spLocks noEditPoints="1" noChangeArrowheads="1"/>
            </p:cNvSpPr>
            <p:nvPr/>
          </p:nvSpPr>
          <p:spPr bwMode="auto">
            <a:xfrm>
              <a:off x="2971800" y="4114800"/>
              <a:ext cx="228600" cy="5238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grpSp>
      <p:sp>
        <p:nvSpPr>
          <p:cNvPr id="15" name="Tree"/>
          <p:cNvSpPr>
            <a:spLocks noEditPoints="1" noChangeArrowheads="1"/>
          </p:cNvSpPr>
          <p:nvPr/>
        </p:nvSpPr>
        <p:spPr bwMode="auto">
          <a:xfrm>
            <a:off x="3048000" y="4267200"/>
            <a:ext cx="228600" cy="4476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6" name="Tree"/>
          <p:cNvSpPr>
            <a:spLocks noEditPoints="1" noChangeArrowheads="1"/>
          </p:cNvSpPr>
          <p:nvPr/>
        </p:nvSpPr>
        <p:spPr bwMode="auto">
          <a:xfrm>
            <a:off x="3124200" y="4419600"/>
            <a:ext cx="228600" cy="4476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7" name="Tree"/>
          <p:cNvSpPr>
            <a:spLocks noEditPoints="1" noChangeArrowheads="1"/>
          </p:cNvSpPr>
          <p:nvPr/>
        </p:nvSpPr>
        <p:spPr bwMode="auto">
          <a:xfrm>
            <a:off x="3200400" y="4724400"/>
            <a:ext cx="228600" cy="4476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p:nvPr/>
        </p:nvSpPr>
        <p:spPr>
          <a:xfrm>
            <a:off x="4215750" y="2608407"/>
            <a:ext cx="4800600" cy="212365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3600" dirty="0" smtClean="0">
                <a:latin typeface="+mj-lt"/>
              </a:rPr>
              <a:t>The survey results cited </a:t>
            </a:r>
            <a:r>
              <a:rPr lang="en-US" sz="6000" b="1" i="1" dirty="0" smtClean="0">
                <a:solidFill>
                  <a:srgbClr val="FF0000"/>
                </a:solidFill>
                <a:latin typeface="+mj-lt"/>
              </a:rPr>
              <a:t>SAFETY ISSUES </a:t>
            </a:r>
          </a:p>
          <a:p>
            <a:pPr algn="ctr"/>
            <a:r>
              <a:rPr lang="en-US" sz="3600" dirty="0" smtClean="0">
                <a:latin typeface="+mj-lt"/>
              </a:rPr>
              <a:t>as </a:t>
            </a:r>
            <a:r>
              <a:rPr lang="en-US" sz="3600" dirty="0">
                <a:latin typeface="+mj-lt"/>
              </a:rPr>
              <a:t>the top </a:t>
            </a:r>
            <a:r>
              <a:rPr lang="en-US" sz="3600" dirty="0" smtClean="0">
                <a:latin typeface="+mj-lt"/>
              </a:rPr>
              <a:t>reason!</a:t>
            </a:r>
            <a:endParaRPr lang="en-US" sz="3600" dirty="0">
              <a:latin typeface="+mj-lt"/>
            </a:endParaRPr>
          </a:p>
        </p:txBody>
      </p:sp>
      <p:sp>
        <p:nvSpPr>
          <p:cNvPr id="19" name="Title 5"/>
          <p:cNvSpPr>
            <a:spLocks noGrp="1"/>
          </p:cNvSpPr>
          <p:nvPr>
            <p:ph type="title"/>
          </p:nvPr>
        </p:nvSpPr>
        <p:spPr>
          <a:xfrm>
            <a:off x="457200" y="152400"/>
            <a:ext cx="7620000" cy="1143000"/>
          </a:xfrm>
          <a:solidFill>
            <a:schemeClr val="accent1"/>
          </a:solidFill>
        </p:spPr>
        <p:txBody>
          <a:bodyPr>
            <a:noAutofit/>
          </a:bodyPr>
          <a:lstStyle/>
          <a:p>
            <a:r>
              <a:rPr lang="en-US" sz="4000" dirty="0" smtClean="0"/>
              <a:t/>
            </a:r>
            <a:br>
              <a:rPr lang="en-US" sz="4000" dirty="0" smtClean="0"/>
            </a:br>
            <a:r>
              <a:rPr lang="en-US" sz="4000" b="1" dirty="0" smtClean="0">
                <a:solidFill>
                  <a:srgbClr val="FFFF00"/>
                </a:solidFill>
              </a:rPr>
              <a:t>Why Don’t Parents Allow Their Children to Walk or Bike to School?</a:t>
            </a:r>
            <a:endParaRPr lang="en-US" sz="4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8">
                                            <p:txEl>
                                              <p:pRg st="0" end="0"/>
                                            </p:txEl>
                                          </p:spTgt>
                                        </p:tgtEl>
                                      </p:cBhvr>
                                    </p:animEffect>
                                    <p:animScale>
                                      <p:cBhvr>
                                        <p:cTn id="7" dur="250" autoRev="1" fill="hold"/>
                                        <p:tgtEl>
                                          <p:spTgt spid="1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7991" b="5466"/>
          <a:stretch>
            <a:fillRect/>
          </a:stretch>
        </p:blipFill>
        <p:spPr bwMode="auto">
          <a:xfrm>
            <a:off x="2514600" y="1396601"/>
            <a:ext cx="4038600" cy="5363638"/>
          </a:xfrm>
          <a:prstGeom prst="rect">
            <a:avLst/>
          </a:prstGeom>
          <a:noFill/>
          <a:ln w="28575">
            <a:solidFill>
              <a:srgbClr val="000000"/>
            </a:solidFill>
            <a:miter lim="800000"/>
            <a:headEnd/>
            <a:tailEnd/>
          </a:ln>
          <a:effectLst>
            <a:glow rad="228600">
              <a:schemeClr val="accent2">
                <a:satMod val="175000"/>
                <a:alpha val="40000"/>
              </a:schemeClr>
            </a:glow>
          </a:effectLst>
        </p:spPr>
      </p:pic>
      <p:pic>
        <p:nvPicPr>
          <p:cNvPr id="5" name="Picture 1"/>
          <p:cNvPicPr>
            <a:picLocks noChangeAspect="1" noChangeArrowheads="1"/>
          </p:cNvPicPr>
          <p:nvPr/>
        </p:nvPicPr>
        <p:blipFill>
          <a:blip r:embed="rId3" cstate="print"/>
          <a:srcRect/>
          <a:stretch>
            <a:fillRect/>
          </a:stretch>
        </p:blipFill>
        <p:spPr bwMode="auto">
          <a:xfrm rot="5400000">
            <a:off x="7715392" y="-114300"/>
            <a:ext cx="1104617" cy="1447800"/>
          </a:xfrm>
          <a:prstGeom prst="rect">
            <a:avLst/>
          </a:prstGeom>
          <a:noFill/>
          <a:ln w="9525">
            <a:noFill/>
            <a:miter lim="800000"/>
            <a:headEnd/>
            <a:tailEnd/>
          </a:ln>
          <a:effectLst/>
        </p:spPr>
      </p:pic>
      <p:sp>
        <p:nvSpPr>
          <p:cNvPr id="6" name="Rectangle 2"/>
          <p:cNvSpPr>
            <a:spLocks noGrp="1" noChangeArrowheads="1"/>
          </p:cNvSpPr>
          <p:nvPr>
            <p:ph type="title"/>
          </p:nvPr>
        </p:nvSpPr>
        <p:spPr>
          <a:xfrm>
            <a:off x="381000" y="457200"/>
            <a:ext cx="8305800" cy="762000"/>
          </a:xfrm>
        </p:spPr>
        <p:txBody>
          <a:bodyPr>
            <a:noAutofit/>
          </a:bodyPr>
          <a:lstStyle/>
          <a:p>
            <a:pPr eaLnBrk="1" hangingPunct="1"/>
            <a:r>
              <a:rPr lang="en-US" sz="3200" b="1" i="1" dirty="0" smtClean="0"/>
              <a:t>Pollard Bike/Walk to School Days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rot="5400000">
            <a:off x="7847118" y="-77679"/>
            <a:ext cx="990600" cy="1298360"/>
          </a:xfrm>
          <a:prstGeom prst="rect">
            <a:avLst/>
          </a:prstGeom>
          <a:noFill/>
          <a:ln w="9525">
            <a:noFill/>
            <a:miter lim="800000"/>
            <a:headEnd/>
            <a:tailEnd/>
          </a:ln>
          <a:effectLst/>
        </p:spPr>
      </p:pic>
      <p:sp>
        <p:nvSpPr>
          <p:cNvPr id="5" name="Title 1"/>
          <p:cNvSpPr>
            <a:spLocks noGrp="1"/>
          </p:cNvSpPr>
          <p:nvPr>
            <p:ph type="title"/>
          </p:nvPr>
        </p:nvSpPr>
        <p:spPr>
          <a:xfrm>
            <a:off x="0" y="533400"/>
            <a:ext cx="9296400" cy="914400"/>
          </a:xfrm>
        </p:spPr>
        <p:txBody>
          <a:bodyPr>
            <a:noAutofit/>
          </a:bodyPr>
          <a:lstStyle/>
          <a:p>
            <a:r>
              <a:rPr lang="en-US" sz="4000" dirty="0" smtClean="0"/>
              <a:t/>
            </a:r>
            <a:br>
              <a:rPr lang="en-US" sz="4000" dirty="0" smtClean="0"/>
            </a:br>
            <a:r>
              <a:rPr lang="en-US" sz="3600" dirty="0" smtClean="0"/>
              <a:t> Non-Infrastructure Purchases Will Include:</a:t>
            </a:r>
            <a:endParaRPr lang="en-US" sz="6000" dirty="0"/>
          </a:p>
        </p:txBody>
      </p:sp>
      <p:sp>
        <p:nvSpPr>
          <p:cNvPr id="8" name="TextBox 7"/>
          <p:cNvSpPr txBox="1"/>
          <p:nvPr/>
        </p:nvSpPr>
        <p:spPr>
          <a:xfrm>
            <a:off x="152400" y="1600200"/>
            <a:ext cx="8839200" cy="3770263"/>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w="6350"/>
        </p:spPr>
        <p:style>
          <a:lnRef idx="2">
            <a:schemeClr val="accent3"/>
          </a:lnRef>
          <a:fillRef idx="1">
            <a:schemeClr val="lt1"/>
          </a:fillRef>
          <a:effectRef idx="0">
            <a:schemeClr val="accent3"/>
          </a:effectRef>
          <a:fontRef idx="minor">
            <a:schemeClr val="dk1"/>
          </a:fontRef>
        </p:style>
        <p:txBody>
          <a:bodyPr wrap="square" rtlCol="0">
            <a:spAutoFit/>
          </a:bodyPr>
          <a:lstStyle/>
          <a:p>
            <a:pPr>
              <a:buClr>
                <a:schemeClr val="accent6">
                  <a:lumMod val="50000"/>
                </a:schemeClr>
              </a:buClr>
              <a:buSzPct val="104000"/>
              <a:buFont typeface="Wingdings" pitchFamily="2" charset="2"/>
              <a:buChar char="§"/>
            </a:pPr>
            <a:r>
              <a:rPr lang="en-US" sz="2800" b="1" dirty="0" smtClean="0">
                <a:solidFill>
                  <a:schemeClr val="accent6">
                    <a:lumMod val="50000"/>
                  </a:schemeClr>
                </a:solidFill>
                <a:latin typeface="+mj-lt"/>
              </a:rPr>
              <a:t>  Helmets</a:t>
            </a:r>
          </a:p>
          <a:p>
            <a:pPr>
              <a:buClr>
                <a:schemeClr val="accent6">
                  <a:lumMod val="50000"/>
                </a:schemeClr>
              </a:buClr>
              <a:buSzPct val="104000"/>
              <a:buFont typeface="Wingdings" pitchFamily="2" charset="2"/>
              <a:buChar char="§"/>
            </a:pPr>
            <a:r>
              <a:rPr lang="en-US" sz="2800" b="1" dirty="0" smtClean="0">
                <a:solidFill>
                  <a:schemeClr val="accent6">
                    <a:lumMod val="50000"/>
                  </a:schemeClr>
                </a:solidFill>
                <a:latin typeface="+mj-lt"/>
              </a:rPr>
              <a:t>  Wave Bicycle Racks</a:t>
            </a:r>
          </a:p>
          <a:p>
            <a:pPr>
              <a:buClr>
                <a:schemeClr val="accent6">
                  <a:lumMod val="50000"/>
                </a:schemeClr>
              </a:buClr>
              <a:buSzPct val="104000"/>
              <a:buFont typeface="Wingdings" pitchFamily="2" charset="2"/>
              <a:buChar char="§"/>
            </a:pPr>
            <a:r>
              <a:rPr lang="en-US" sz="2800" b="1" dirty="0" smtClean="0">
                <a:solidFill>
                  <a:schemeClr val="accent6">
                    <a:lumMod val="50000"/>
                  </a:schemeClr>
                </a:solidFill>
                <a:latin typeface="+mj-lt"/>
              </a:rPr>
              <a:t>  Bike Education &amp; Rodeo Session by Chris Poulos, Inc.</a:t>
            </a:r>
          </a:p>
          <a:p>
            <a:pPr>
              <a:buClr>
                <a:schemeClr val="accent6">
                  <a:lumMod val="50000"/>
                </a:schemeClr>
              </a:buClr>
              <a:buSzPct val="104000"/>
              <a:buFont typeface="Wingdings" pitchFamily="2" charset="2"/>
              <a:buChar char="§"/>
            </a:pPr>
            <a:r>
              <a:rPr lang="en-US" sz="2800" b="1" dirty="0" smtClean="0">
                <a:solidFill>
                  <a:schemeClr val="accent6">
                    <a:lumMod val="50000"/>
                  </a:schemeClr>
                </a:solidFill>
                <a:latin typeface="+mj-lt"/>
              </a:rPr>
              <a:t>  Bike Rodeo Supplies</a:t>
            </a:r>
          </a:p>
          <a:p>
            <a:pPr>
              <a:buClr>
                <a:schemeClr val="accent6">
                  <a:lumMod val="50000"/>
                </a:schemeClr>
              </a:buClr>
              <a:buSzPct val="104000"/>
              <a:buFont typeface="Wingdings" pitchFamily="2" charset="2"/>
              <a:buChar char="§"/>
            </a:pPr>
            <a:r>
              <a:rPr lang="en-US" sz="2800" b="1" dirty="0" smtClean="0">
                <a:solidFill>
                  <a:schemeClr val="accent6">
                    <a:lumMod val="50000"/>
                  </a:schemeClr>
                </a:solidFill>
                <a:latin typeface="+mj-lt"/>
              </a:rPr>
              <a:t>  Crosswalk/Traffic Safety Signs</a:t>
            </a:r>
          </a:p>
          <a:p>
            <a:pPr>
              <a:buClr>
                <a:schemeClr val="accent6">
                  <a:lumMod val="50000"/>
                </a:schemeClr>
              </a:buClr>
              <a:buSzPct val="104000"/>
              <a:buFont typeface="Wingdings" pitchFamily="2" charset="2"/>
              <a:buChar char="§"/>
            </a:pPr>
            <a:r>
              <a:rPr lang="en-US" sz="2800" b="1" dirty="0" smtClean="0">
                <a:solidFill>
                  <a:schemeClr val="accent6">
                    <a:lumMod val="50000"/>
                  </a:schemeClr>
                </a:solidFill>
                <a:latin typeface="+mj-lt"/>
              </a:rPr>
              <a:t>  Traffic Cones</a:t>
            </a:r>
          </a:p>
          <a:p>
            <a:pPr>
              <a:buClr>
                <a:schemeClr val="accent6">
                  <a:lumMod val="50000"/>
                </a:schemeClr>
              </a:buClr>
              <a:buSzPct val="104000"/>
              <a:buFont typeface="Wingdings" pitchFamily="2" charset="2"/>
              <a:buChar char="§"/>
            </a:pPr>
            <a:r>
              <a:rPr lang="en-US" sz="2800" b="1" dirty="0" smtClean="0">
                <a:solidFill>
                  <a:schemeClr val="accent6">
                    <a:lumMod val="50000"/>
                  </a:schemeClr>
                </a:solidFill>
                <a:latin typeface="+mj-lt"/>
              </a:rPr>
              <a:t>  Custom Traffic Cone Signs to Place on Traffic Cones</a:t>
            </a:r>
          </a:p>
          <a:p>
            <a:pPr>
              <a:buClr>
                <a:schemeClr val="accent6">
                  <a:lumMod val="50000"/>
                </a:schemeClr>
              </a:buClr>
              <a:buSzPct val="104000"/>
              <a:buFont typeface="Wingdings" pitchFamily="2" charset="2"/>
              <a:buChar char="§"/>
            </a:pPr>
            <a:endParaRPr lang="en-US" sz="1100" b="1" dirty="0" smtClean="0">
              <a:solidFill>
                <a:schemeClr val="accent6">
                  <a:lumMod val="50000"/>
                </a:schemeClr>
              </a:solidFill>
              <a:latin typeface="+mj-lt"/>
            </a:endParaRPr>
          </a:p>
          <a:p>
            <a:pPr>
              <a:buClr>
                <a:schemeClr val="accent6">
                  <a:lumMod val="50000"/>
                </a:schemeClr>
              </a:buClr>
              <a:buSzPct val="104000"/>
            </a:pPr>
            <a:r>
              <a:rPr lang="en-US" sz="3200" b="1" i="1" dirty="0" smtClean="0">
                <a:solidFill>
                  <a:schemeClr val="tx2">
                    <a:lumMod val="75000"/>
                  </a:schemeClr>
                </a:solidFill>
                <a:latin typeface="+mj-lt"/>
              </a:rPr>
              <a:t>Total Cost = $10,680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srcRect t="2531"/>
          <a:stretch>
            <a:fillRect/>
          </a:stretch>
        </p:blipFill>
        <p:spPr bwMode="auto">
          <a:xfrm>
            <a:off x="1981200" y="609600"/>
            <a:ext cx="4876800" cy="6056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1"/>
          <p:cNvPicPr>
            <a:picLocks noChangeAspect="1" noChangeArrowheads="1"/>
          </p:cNvPicPr>
          <p:nvPr/>
        </p:nvPicPr>
        <p:blipFill>
          <a:blip r:embed="rId3" cstate="print"/>
          <a:srcRect/>
          <a:stretch>
            <a:fillRect/>
          </a:stretch>
        </p:blipFill>
        <p:spPr bwMode="auto">
          <a:xfrm rot="5400000">
            <a:off x="7715391" y="-19191"/>
            <a:ext cx="1104617" cy="1447800"/>
          </a:xfrm>
          <a:prstGeom prst="rect">
            <a:avLst/>
          </a:prstGeom>
          <a:noFill/>
          <a:ln w="9525">
            <a:noFill/>
            <a:miter lim="800000"/>
            <a:headEnd/>
            <a:tailEnd/>
          </a:ln>
          <a:effectLst/>
        </p:spPr>
      </p:pic>
      <p:sp>
        <p:nvSpPr>
          <p:cNvPr id="2" name="Rectangle 1"/>
          <p:cNvSpPr/>
          <p:nvPr/>
        </p:nvSpPr>
        <p:spPr>
          <a:xfrm rot="552417">
            <a:off x="7192271" y="3834493"/>
            <a:ext cx="1845270" cy="193899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Practice and develop skills</a:t>
            </a:r>
            <a:endParaRPr lang="en-US" sz="3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rot="20104884">
            <a:off x="-320860" y="1309724"/>
            <a:ext cx="2503470"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Helmet giveaway</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Rectangle 8"/>
          <p:cNvSpPr/>
          <p:nvPr/>
        </p:nvSpPr>
        <p:spPr>
          <a:xfrm rot="21270415">
            <a:off x="0" y="3352800"/>
            <a:ext cx="1828800" cy="304698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Check bike and helmet</a:t>
            </a:r>
          </a:p>
          <a:p>
            <a:pPr algn="ctr"/>
            <a:r>
              <a:rPr lang="en-US"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 safety</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rot="1066761">
            <a:off x="6907474" y="1711117"/>
            <a:ext cx="2411521"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Bike Stunt rider demonstration</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Autofit/>
          </a:bodyPr>
          <a:lstStyle/>
          <a:p>
            <a:r>
              <a:rPr lang="en-US" sz="4000" dirty="0" smtClean="0"/>
              <a:t>Infrastructure Funds</a:t>
            </a:r>
            <a:endParaRPr lang="en-US" sz="4000" dirty="0"/>
          </a:p>
        </p:txBody>
      </p:sp>
      <p:pic>
        <p:nvPicPr>
          <p:cNvPr id="6" name="Picture 1"/>
          <p:cNvPicPr>
            <a:picLocks noChangeAspect="1" noChangeArrowheads="1"/>
          </p:cNvPicPr>
          <p:nvPr/>
        </p:nvPicPr>
        <p:blipFill>
          <a:blip r:embed="rId2" cstate="print"/>
          <a:srcRect/>
          <a:stretch>
            <a:fillRect/>
          </a:stretch>
        </p:blipFill>
        <p:spPr bwMode="auto">
          <a:xfrm rot="5400000">
            <a:off x="7671047" y="-25152"/>
            <a:ext cx="1143000" cy="1498108"/>
          </a:xfrm>
          <a:prstGeom prst="rect">
            <a:avLst/>
          </a:prstGeom>
          <a:noFill/>
          <a:ln w="9525">
            <a:noFill/>
            <a:miter lim="800000"/>
            <a:headEnd/>
            <a:tailEnd/>
          </a:ln>
          <a:effectLst/>
        </p:spPr>
      </p:pic>
      <p:sp>
        <p:nvSpPr>
          <p:cNvPr id="5" name="Content Placeholder 4"/>
          <p:cNvSpPr>
            <a:spLocks noGrp="1"/>
          </p:cNvSpPr>
          <p:nvPr>
            <p:ph idx="1"/>
          </p:nvPr>
        </p:nvSpPr>
        <p:spPr>
          <a:xfrm>
            <a:off x="152400" y="1524000"/>
            <a:ext cx="8839200" cy="5105400"/>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marL="0" indent="0">
              <a:buNone/>
            </a:pPr>
            <a:r>
              <a:rPr lang="en-US" sz="5100" b="1" i="1" dirty="0" smtClean="0">
                <a:latin typeface="+mj-lt"/>
              </a:rPr>
              <a:t>The $238,438 of infrastructure funds will be utilized for:</a:t>
            </a:r>
          </a:p>
          <a:p>
            <a:pPr marL="0" indent="0">
              <a:buNone/>
            </a:pPr>
            <a:endParaRPr lang="en-US" sz="2500" b="1" i="1" dirty="0" smtClean="0">
              <a:latin typeface="+mj-lt"/>
            </a:endParaRPr>
          </a:p>
          <a:p>
            <a:r>
              <a:rPr lang="en-US" sz="3800" b="1" u="sng" dirty="0" smtClean="0">
                <a:latin typeface="+mj-lt"/>
              </a:rPr>
              <a:t>Intersection Improvements</a:t>
            </a:r>
            <a:r>
              <a:rPr lang="en-US" sz="3800" b="1" dirty="0" smtClean="0">
                <a:latin typeface="+mj-lt"/>
              </a:rPr>
              <a:t>  </a:t>
            </a:r>
            <a:endParaRPr lang="en-US" sz="3800" dirty="0" smtClean="0">
              <a:latin typeface="+mj-lt"/>
            </a:endParaRPr>
          </a:p>
          <a:p>
            <a:pPr algn="just">
              <a:buNone/>
            </a:pPr>
            <a:r>
              <a:rPr lang="en-US" sz="3800" dirty="0" smtClean="0">
                <a:latin typeface="+mj-lt"/>
              </a:rPr>
              <a:t>     The intersection of Main and Elm Streets will be reconfigured including reshaping the existing landscaped traffic island and eliminating the paving in the now-closed slip lane.  There is also a need for some additional drainage work. </a:t>
            </a:r>
          </a:p>
          <a:p>
            <a:pPr>
              <a:buNone/>
            </a:pPr>
            <a:endParaRPr lang="en-US" sz="2200" b="1" u="sng" dirty="0" smtClean="0">
              <a:latin typeface="+mj-lt"/>
            </a:endParaRPr>
          </a:p>
          <a:p>
            <a:r>
              <a:rPr lang="en-US" sz="3800" b="1" u="sng" dirty="0" smtClean="0">
                <a:latin typeface="+mj-lt"/>
              </a:rPr>
              <a:t>Sidewalk Improvements</a:t>
            </a:r>
            <a:endParaRPr lang="en-US" sz="3800" b="1" dirty="0" smtClean="0">
              <a:latin typeface="+mj-lt"/>
            </a:endParaRPr>
          </a:p>
          <a:p>
            <a:pPr algn="just">
              <a:buNone/>
            </a:pPr>
            <a:r>
              <a:rPr lang="en-US" sz="3800" b="1" dirty="0" smtClean="0">
                <a:latin typeface="+mj-lt"/>
              </a:rPr>
              <a:t>     </a:t>
            </a:r>
            <a:r>
              <a:rPr lang="en-US" sz="3800" dirty="0" smtClean="0">
                <a:latin typeface="+mj-lt"/>
              </a:rPr>
              <a:t>Sidewalk improvements will include the installation of 5’ wide asphalt sidewalks. Additionally, granite curbing will be installed where none exists today.  Possible landscaped medians will further isolate the sidewalks from the roadways.</a:t>
            </a:r>
          </a:p>
          <a:p>
            <a:pPr>
              <a:buNone/>
            </a:pPr>
            <a:endParaRPr lang="en-US" sz="2500" b="1" dirty="0" smtClean="0">
              <a:latin typeface="+mj-lt"/>
            </a:endParaRPr>
          </a:p>
          <a:p>
            <a:r>
              <a:rPr lang="en-US" sz="3800" b="1" u="sng" dirty="0" smtClean="0">
                <a:latin typeface="+mj-lt"/>
              </a:rPr>
              <a:t>Crosswalk Improvements</a:t>
            </a:r>
            <a:endParaRPr lang="en-US" sz="3800" b="1" dirty="0" smtClean="0">
              <a:latin typeface="+mj-lt"/>
            </a:endParaRPr>
          </a:p>
          <a:p>
            <a:pPr algn="just">
              <a:buNone/>
            </a:pPr>
            <a:r>
              <a:rPr lang="en-US" sz="3800" b="1" dirty="0" smtClean="0">
                <a:latin typeface="+mj-lt"/>
              </a:rPr>
              <a:t>     </a:t>
            </a:r>
            <a:r>
              <a:rPr lang="en-US" sz="3800" dirty="0" smtClean="0">
                <a:latin typeface="+mj-lt"/>
              </a:rPr>
              <a:t>Crosswalk improvements will include the installation of 2 new crosswalks.</a:t>
            </a:r>
            <a:endParaRPr lang="en-US" sz="3800" b="1" dirty="0" smtClean="0">
              <a:latin typeface="+mj-lt"/>
            </a:endParaRPr>
          </a:p>
          <a:p>
            <a:endParaRPr lang="en-US" sz="3800" b="1" dirty="0" smtClean="0">
              <a:latin typeface="+mj-lt"/>
            </a:endParaRPr>
          </a:p>
          <a:p>
            <a:pPr>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0"/>
            <a:ext cx="9067800" cy="990600"/>
          </a:xfrm>
        </p:spPr>
        <p:txBody>
          <a:bodyPr>
            <a:noAutofit/>
          </a:bodyPr>
          <a:lstStyle/>
          <a:p>
            <a:r>
              <a:rPr lang="en-US" sz="3200" dirty="0" smtClean="0"/>
              <a:t/>
            </a:r>
            <a:br>
              <a:rPr lang="en-US" sz="3200" dirty="0" smtClean="0"/>
            </a:br>
            <a:r>
              <a:rPr lang="en-US" sz="3200" dirty="0" smtClean="0"/>
              <a:t>Proposed Infrastructure Improvements: </a:t>
            </a:r>
            <a:endParaRPr lang="en-US" sz="3200" dirty="0"/>
          </a:p>
        </p:txBody>
      </p:sp>
      <p:pic>
        <p:nvPicPr>
          <p:cNvPr id="8" name="Picture 1"/>
          <p:cNvPicPr>
            <a:picLocks noChangeAspect="1" noChangeArrowheads="1"/>
          </p:cNvPicPr>
          <p:nvPr/>
        </p:nvPicPr>
        <p:blipFill>
          <a:blip r:embed="rId2" cstate="print"/>
          <a:srcRect/>
          <a:stretch>
            <a:fillRect/>
          </a:stretch>
        </p:blipFill>
        <p:spPr bwMode="auto">
          <a:xfrm rot="5400000">
            <a:off x="7840698" y="-68298"/>
            <a:ext cx="930205" cy="1219201"/>
          </a:xfrm>
          <a:prstGeom prst="rect">
            <a:avLst/>
          </a:prstGeom>
          <a:noFill/>
          <a:ln w="9525">
            <a:noFill/>
            <a:miter lim="800000"/>
            <a:headEnd/>
            <a:tailEnd/>
          </a:ln>
          <a:effectLst/>
        </p:spPr>
      </p:pic>
      <p:pic>
        <p:nvPicPr>
          <p:cNvPr id="24589" name="Picture 13"/>
          <p:cNvPicPr>
            <a:picLocks noChangeAspect="1" noChangeArrowheads="1"/>
          </p:cNvPicPr>
          <p:nvPr/>
        </p:nvPicPr>
        <p:blipFill>
          <a:blip r:embed="rId3" cstate="print"/>
          <a:srcRect t="990" b="5143"/>
          <a:stretch>
            <a:fillRect/>
          </a:stretch>
        </p:blipFill>
        <p:spPr bwMode="auto">
          <a:xfrm>
            <a:off x="1524000" y="990600"/>
            <a:ext cx="5607354" cy="5715000"/>
          </a:xfrm>
          <a:prstGeom prst="rect">
            <a:avLst/>
          </a:prstGeom>
          <a:noFill/>
          <a:ln w="9525">
            <a:noFill/>
            <a:miter lim="800000"/>
            <a:headEnd/>
            <a:tailEnd/>
          </a:ln>
        </p:spPr>
      </p:pic>
      <p:cxnSp>
        <p:nvCxnSpPr>
          <p:cNvPr id="16" name="Straight Arrow Connector 15"/>
          <p:cNvCxnSpPr/>
          <p:nvPr/>
        </p:nvCxnSpPr>
        <p:spPr>
          <a:xfrm flipV="1">
            <a:off x="2590800" y="2819400"/>
            <a:ext cx="1371600" cy="228600"/>
          </a:xfrm>
          <a:prstGeom prst="straightConnector1">
            <a:avLst/>
          </a:prstGeom>
          <a:ln w="57150">
            <a:solidFill>
              <a:schemeClr val="tx2">
                <a:lumMod val="60000"/>
                <a:lumOff val="40000"/>
              </a:schemeClr>
            </a:solidFill>
            <a:tailEnd type="arrow"/>
          </a:ln>
        </p:spPr>
        <p:style>
          <a:lnRef idx="1">
            <a:schemeClr val="accent5"/>
          </a:lnRef>
          <a:fillRef idx="0">
            <a:schemeClr val="accent5"/>
          </a:fillRef>
          <a:effectRef idx="0">
            <a:schemeClr val="accent5"/>
          </a:effectRef>
          <a:fontRef idx="minor">
            <a:schemeClr val="tx1"/>
          </a:fontRef>
        </p:style>
      </p:cxnSp>
      <p:cxnSp>
        <p:nvCxnSpPr>
          <p:cNvPr id="18" name="Straight Arrow Connector 17"/>
          <p:cNvCxnSpPr/>
          <p:nvPr/>
        </p:nvCxnSpPr>
        <p:spPr>
          <a:xfrm>
            <a:off x="2590800" y="3048000"/>
            <a:ext cx="2362200" cy="304800"/>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 y="2771001"/>
            <a:ext cx="2370551" cy="83099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latin typeface="+mj-lt"/>
              </a:rPr>
              <a:t>Crosswalk Improvements</a:t>
            </a:r>
          </a:p>
        </p:txBody>
      </p:sp>
      <p:cxnSp>
        <p:nvCxnSpPr>
          <p:cNvPr id="26" name="Straight Arrow Connector 25"/>
          <p:cNvCxnSpPr/>
          <p:nvPr/>
        </p:nvCxnSpPr>
        <p:spPr>
          <a:xfrm flipH="1">
            <a:off x="3810000" y="1828800"/>
            <a:ext cx="1524000" cy="15240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419600" y="1676400"/>
            <a:ext cx="914400" cy="266700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57800" y="1371600"/>
            <a:ext cx="3505200" cy="600164"/>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smtClean="0">
                <a:latin typeface="+mj-lt"/>
              </a:rPr>
              <a:t>Sidewalk Improvements</a:t>
            </a:r>
          </a:p>
          <a:p>
            <a:pPr algn="just">
              <a:buNone/>
            </a:pPr>
            <a:endParaRPr lang="en-US" sz="900" dirty="0" smtClean="0">
              <a:latin typeface="+mj-lt"/>
            </a:endParaRPr>
          </a:p>
        </p:txBody>
      </p:sp>
      <p:cxnSp>
        <p:nvCxnSpPr>
          <p:cNvPr id="33" name="Straight Arrow Connector 32"/>
          <p:cNvCxnSpPr/>
          <p:nvPr/>
        </p:nvCxnSpPr>
        <p:spPr>
          <a:xfrm flipH="1">
            <a:off x="4724400" y="4038600"/>
            <a:ext cx="1066800" cy="7620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713956" y="3623101"/>
            <a:ext cx="3201445" cy="830997"/>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b="1" dirty="0">
                <a:latin typeface="+mj-lt"/>
              </a:rPr>
              <a:t>Intersection </a:t>
            </a:r>
            <a:r>
              <a:rPr lang="en-US" sz="2400" b="1" dirty="0" smtClean="0">
                <a:latin typeface="+mj-lt"/>
              </a:rPr>
              <a:t>Improvements</a:t>
            </a:r>
            <a:endParaRPr lang="en-US" sz="24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16600" dirty="0" smtClean="0">
                <a:solidFill>
                  <a:srgbClr val="00B050"/>
                </a:solidFill>
              </a:rPr>
              <a:t>WE DID IT!!</a:t>
            </a:r>
            <a:endParaRPr lang="en-US" sz="16600"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1066800"/>
            <a:ext cx="2819400" cy="992012"/>
          </a:xfrm>
          <a:prstGeom prst="rect">
            <a:avLst/>
          </a:prstGeom>
        </p:spPr>
      </p:pic>
      <p:pic>
        <p:nvPicPr>
          <p:cNvPr id="25602" name="Picture 2" descr="https://encrypted-tbn1.gstatic.com/images?q=tbn:ANd9GcRhP18VISvUcuRgzJNEkklmsSk28lyBP-6MHXSy-lagcL5f2JwMS4OhikjxcQ">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8973" y="893728"/>
            <a:ext cx="1290828" cy="1373221"/>
          </a:xfrm>
          <a:prstGeom prst="rect">
            <a:avLst/>
          </a:prstGeom>
          <a:noFill/>
          <a:extLst>
            <a:ext uri="{909E8E84-426E-40DD-AFC4-6F175D3DCCD1}">
              <a14:hiddenFill xmlns:a14="http://schemas.microsoft.com/office/drawing/2010/main" xmlns="">
                <a:solidFill>
                  <a:srgbClr val="FFFFFF"/>
                </a:solidFill>
              </a14:hiddenFill>
            </a:ext>
          </a:extLst>
        </p:spPr>
      </p:pic>
      <p:pic>
        <p:nvPicPr>
          <p:cNvPr id="25604" name="Picture 4" descr="https://encrypted-tbn0.gstatic.com/images?q=tbn:ANd9GcR8YqGjMrQHAMCgjMOaRJCxBgoesNqyZERD3rWR5dSmMIkLSeEmsLjwHYA">
            <a:hlinkClick r:id="rId5"/>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5682"/>
          <a:stretch/>
        </p:blipFill>
        <p:spPr bwMode="auto">
          <a:xfrm>
            <a:off x="3657600" y="3611303"/>
            <a:ext cx="1417168" cy="1404041"/>
          </a:xfrm>
          <a:prstGeom prst="rect">
            <a:avLst/>
          </a:prstGeom>
          <a:noFill/>
          <a:extLst>
            <a:ext uri="{909E8E84-426E-40DD-AFC4-6F175D3DCCD1}">
              <a14:hiddenFill xmlns:a14="http://schemas.microsoft.com/office/drawing/2010/main" xmlns="">
                <a:solidFill>
                  <a:srgbClr val="FFFFFF"/>
                </a:solidFill>
              </a14:hiddenFill>
            </a:ext>
          </a:extLst>
        </p:spPr>
      </p:pic>
      <p:pic>
        <p:nvPicPr>
          <p:cNvPr id="25606" name="Picture 6" descr="https://encrypted-tbn0.gstatic.com/images?q=tbn:ANd9GcQcs0mrEJNX6QFccbJS3lnWHY3CN1HBqjuQxNPyyYsIqGFkUSJG10qvLvA">
            <a:hlinkClick r:id="rId7"/>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71800" y="3819209"/>
            <a:ext cx="1219200" cy="1286191"/>
          </a:xfrm>
          <a:prstGeom prst="rect">
            <a:avLst/>
          </a:prstGeom>
          <a:noFill/>
          <a:extLst>
            <a:ext uri="{909E8E84-426E-40DD-AFC4-6F175D3DCCD1}">
              <a14:hiddenFill xmlns:a14="http://schemas.microsoft.com/office/drawing/2010/main" xmlns="">
                <a:solidFill>
                  <a:srgbClr val="FFFFFF"/>
                </a:solidFill>
              </a14:hiddenFill>
            </a:ext>
          </a:extLst>
        </p:spPr>
      </p:pic>
      <p:pic>
        <p:nvPicPr>
          <p:cNvPr id="29698" name="Picture 2" descr="http://ts1.mm.bing.net/th?id=HN.607999620687465147&amp;w=181&amp;h=172&amp;c=7&amp;rs=1&amp;pid=1.7"/>
          <p:cNvPicPr>
            <a:picLocks noChangeAspect="1" noChangeArrowheads="1"/>
          </p:cNvPicPr>
          <p:nvPr/>
        </p:nvPicPr>
        <p:blipFill>
          <a:blip r:embed="rId9" cstate="print"/>
          <a:srcRect/>
          <a:stretch>
            <a:fillRect/>
          </a:stretch>
        </p:blipFill>
        <p:spPr bwMode="auto">
          <a:xfrm>
            <a:off x="6705600" y="4415811"/>
            <a:ext cx="1752600" cy="1665454"/>
          </a:xfrm>
          <a:prstGeom prst="rect">
            <a:avLst/>
          </a:prstGeom>
          <a:noFill/>
        </p:spPr>
      </p:pic>
      <p:pic>
        <p:nvPicPr>
          <p:cNvPr id="29700" name="Picture 4" descr="http://ts4.mm.bing.net/th?id=HN.608032515841068323&amp;w=258&amp;h=173&amp;c=7&amp;rs=1&amp;pid=1.7"/>
          <p:cNvPicPr>
            <a:picLocks noChangeAspect="1" noChangeArrowheads="1"/>
          </p:cNvPicPr>
          <p:nvPr/>
        </p:nvPicPr>
        <p:blipFill>
          <a:blip r:embed="rId10" cstate="print"/>
          <a:srcRect/>
          <a:stretch>
            <a:fillRect/>
          </a:stretch>
        </p:blipFill>
        <p:spPr bwMode="auto">
          <a:xfrm>
            <a:off x="381000" y="4724400"/>
            <a:ext cx="2133600" cy="1430670"/>
          </a:xfrm>
          <a:prstGeom prst="rect">
            <a:avLst/>
          </a:prstGeom>
          <a:noFill/>
        </p:spPr>
      </p:pic>
      <p:pic>
        <p:nvPicPr>
          <p:cNvPr id="9" name="Picture 1"/>
          <p:cNvPicPr>
            <a:picLocks noChangeAspect="1" noChangeArrowheads="1"/>
          </p:cNvPicPr>
          <p:nvPr/>
        </p:nvPicPr>
        <p:blipFill>
          <a:blip r:embed="rId11" cstate="print"/>
          <a:srcRect/>
          <a:stretch>
            <a:fillRect/>
          </a:stretch>
        </p:blipFill>
        <p:spPr bwMode="auto">
          <a:xfrm rot="5400000">
            <a:off x="3619500" y="495300"/>
            <a:ext cx="1828800" cy="2209800"/>
          </a:xfrm>
          <a:prstGeom prst="rect">
            <a:avLst/>
          </a:prstGeom>
          <a:noFill/>
          <a:ln w="9525">
            <a:noFill/>
            <a:miter lim="800000"/>
            <a:headEnd/>
            <a:tailEnd/>
          </a:ln>
          <a:effectLst/>
        </p:spPr>
      </p:pic>
    </p:spTree>
    <p:extLst>
      <p:ext uri="{BB962C8B-B14F-4D97-AF65-F5344CB8AC3E}">
        <p14:creationId xmlns:p14="http://schemas.microsoft.com/office/powerpoint/2010/main" xmlns="" val="2360060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447800"/>
          </a:xfrm>
        </p:spPr>
        <p:txBody>
          <a:bodyPr anchor="t">
            <a:noAutofit/>
          </a:bodyPr>
          <a:lstStyle/>
          <a:p>
            <a:r>
              <a:rPr lang="en-US" sz="4000" dirty="0" smtClean="0"/>
              <a:t>Why all the excitement about Safe </a:t>
            </a:r>
            <a:br>
              <a:rPr lang="en-US" sz="4000" dirty="0" smtClean="0"/>
            </a:br>
            <a:r>
              <a:rPr lang="en-US" sz="4000" dirty="0" smtClean="0"/>
              <a:t>Routes to School?!</a:t>
            </a:r>
            <a:endParaRPr lang="en-US" sz="4000" dirty="0"/>
          </a:p>
        </p:txBody>
      </p:sp>
      <p:sp>
        <p:nvSpPr>
          <p:cNvPr id="3" name="Content Placeholder 2"/>
          <p:cNvSpPr>
            <a:spLocks noGrp="1"/>
          </p:cNvSpPr>
          <p:nvPr>
            <p:ph idx="1"/>
          </p:nvPr>
        </p:nvSpPr>
        <p:spPr>
          <a:xfrm>
            <a:off x="152400" y="1752600"/>
            <a:ext cx="8839200" cy="4953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buClrTx/>
            </a:pPr>
            <a:r>
              <a:rPr lang="en-US" sz="2400" dirty="0" smtClean="0">
                <a:solidFill>
                  <a:schemeClr val="tx1"/>
                </a:solidFill>
                <a:latin typeface="+mj-lt"/>
              </a:rPr>
              <a:t>In 2013, the Town of Plaistow and Pollard Elementary School applied for and received a grant totaling </a:t>
            </a:r>
            <a:r>
              <a:rPr lang="en-US" sz="3600" b="1" dirty="0" smtClean="0">
                <a:solidFill>
                  <a:schemeClr val="tx2">
                    <a:lumMod val="50000"/>
                  </a:schemeClr>
                </a:solidFill>
                <a:latin typeface="+mj-lt"/>
              </a:rPr>
              <a:t>$249,170 </a:t>
            </a:r>
            <a:r>
              <a:rPr lang="en-US" sz="2400" dirty="0" smtClean="0">
                <a:solidFill>
                  <a:schemeClr val="tx1"/>
                </a:solidFill>
                <a:latin typeface="+mj-lt"/>
              </a:rPr>
              <a:t>through the NHDOT’s Safe Routes to School (SRTS) program.  In addition, in July 2013, the Town of Plaistow Board of Selectmen pledged an additional </a:t>
            </a:r>
            <a:r>
              <a:rPr lang="en-US" sz="3600" b="1" dirty="0">
                <a:solidFill>
                  <a:schemeClr val="tx2">
                    <a:lumMod val="50000"/>
                  </a:schemeClr>
                </a:solidFill>
                <a:latin typeface="+mj-lt"/>
              </a:rPr>
              <a:t>$100,000 </a:t>
            </a:r>
            <a:r>
              <a:rPr lang="en-US" sz="2400" dirty="0" smtClean="0">
                <a:solidFill>
                  <a:schemeClr val="tx1"/>
                </a:solidFill>
                <a:latin typeface="+mj-lt"/>
              </a:rPr>
              <a:t>in supplemental funding.</a:t>
            </a:r>
          </a:p>
          <a:p>
            <a:pPr algn="just">
              <a:buClrTx/>
              <a:buNone/>
            </a:pPr>
            <a:endParaRPr lang="en-US" sz="500" dirty="0" smtClean="0">
              <a:solidFill>
                <a:schemeClr val="tx1"/>
              </a:solidFill>
              <a:latin typeface="+mj-lt"/>
            </a:endParaRPr>
          </a:p>
          <a:p>
            <a:pPr algn="just">
              <a:buClrTx/>
            </a:pPr>
            <a:r>
              <a:rPr lang="en-US" sz="2400" dirty="0" smtClean="0">
                <a:solidFill>
                  <a:schemeClr val="tx1"/>
                </a:solidFill>
                <a:latin typeface="+mj-lt"/>
              </a:rPr>
              <a:t>These funds are now being used for infrastructure and non-infrastructure projects at or in the vicinity of the Pollard Elementary School and Town Hall. </a:t>
            </a:r>
          </a:p>
          <a:p>
            <a:pPr algn="just">
              <a:buNone/>
            </a:pPr>
            <a:r>
              <a:rPr lang="en-US" dirty="0" smtClean="0"/>
              <a:t/>
            </a:r>
            <a:br>
              <a:rPr lang="en-US" dirty="0" smtClean="0"/>
            </a:br>
            <a:endParaRPr lang="en-US" dirty="0" smtClean="0"/>
          </a:p>
          <a:p>
            <a:endParaRPr lang="en-US" dirty="0"/>
          </a:p>
        </p:txBody>
      </p:sp>
      <p:pic>
        <p:nvPicPr>
          <p:cNvPr id="4" name="Picture 1"/>
          <p:cNvPicPr>
            <a:picLocks noChangeAspect="1" noChangeArrowheads="1"/>
          </p:cNvPicPr>
          <p:nvPr/>
        </p:nvPicPr>
        <p:blipFill>
          <a:blip r:embed="rId2" cstate="print"/>
          <a:srcRect/>
          <a:stretch>
            <a:fillRect/>
          </a:stretch>
        </p:blipFill>
        <p:spPr bwMode="auto">
          <a:xfrm rot="5400000">
            <a:off x="7715392" y="-95391"/>
            <a:ext cx="1104617" cy="1447800"/>
          </a:xfrm>
          <a:prstGeom prst="rect">
            <a:avLst/>
          </a:prstGeom>
          <a:noFill/>
          <a:ln w="9525">
            <a:noFill/>
            <a:miter lim="800000"/>
            <a:headEnd/>
            <a:tailEnd/>
          </a:ln>
          <a:effectLst/>
        </p:spPr>
      </p:pic>
      <p:pic>
        <p:nvPicPr>
          <p:cNvPr id="30727" name="Picture 7" descr="http://ts2.mm.bing.net/th?id=HN.607986868929757771&amp;w=221&amp;h=176&amp;c=7&amp;rs=1&amp;pid=1.7"/>
          <p:cNvPicPr>
            <a:picLocks noChangeAspect="1" noChangeArrowheads="1"/>
          </p:cNvPicPr>
          <p:nvPr/>
        </p:nvPicPr>
        <p:blipFill>
          <a:blip r:embed="rId3" cstate="print"/>
          <a:srcRect/>
          <a:stretch>
            <a:fillRect/>
          </a:stretch>
        </p:blipFill>
        <p:spPr bwMode="auto">
          <a:xfrm>
            <a:off x="3505200" y="4953000"/>
            <a:ext cx="2192867" cy="174139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dirty="0" smtClean="0"/>
              <a:t/>
            </a:r>
            <a:br>
              <a:rPr lang="en-US" dirty="0" smtClean="0"/>
            </a:br>
            <a:endParaRPr lang="en-US" dirty="0"/>
          </a:p>
        </p:txBody>
      </p:sp>
      <p:sp>
        <p:nvSpPr>
          <p:cNvPr id="7" name="Rectangle 2"/>
          <p:cNvSpPr txBox="1">
            <a:spLocks noChangeArrowheads="1"/>
          </p:cNvSpPr>
          <p:nvPr/>
        </p:nvSpPr>
        <p:spPr>
          <a:xfrm>
            <a:off x="0" y="533400"/>
            <a:ext cx="87630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 </a:t>
            </a:r>
            <a:r>
              <a:rPr lang="en-US" sz="3600" b="1" dirty="0" smtClean="0">
                <a:solidFill>
                  <a:schemeClr val="tx2"/>
                </a:solidFill>
                <a:latin typeface="+mj-lt"/>
                <a:ea typeface="+mj-ea"/>
                <a:cs typeface="+mj-cs"/>
              </a:rPr>
              <a:t>The</a:t>
            </a:r>
            <a:r>
              <a:rPr lang="en-US" sz="3600" dirty="0" smtClean="0">
                <a:solidFill>
                  <a:schemeClr val="tx2"/>
                </a:solidFill>
                <a:latin typeface="+mj-lt"/>
                <a:ea typeface="+mj-ea"/>
                <a:cs typeface="+mj-cs"/>
              </a:rPr>
              <a:t> </a:t>
            </a:r>
            <a:r>
              <a:rPr lang="en-US" sz="3600" b="1" dirty="0" smtClean="0">
                <a:solidFill>
                  <a:schemeClr val="tx2"/>
                </a:solidFill>
                <a:latin typeface="+mj-lt"/>
                <a:ea typeface="+mj-ea"/>
                <a:cs typeface="+mj-cs"/>
              </a:rPr>
              <a:t>Goal of the Pollard School SRTS Program:</a:t>
            </a:r>
            <a:endParaRPr kumimoji="0" lang="en-US" sz="36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5" name="Rectangle 3"/>
          <p:cNvSpPr>
            <a:spLocks noChangeArrowheads="1"/>
          </p:cNvSpPr>
          <p:nvPr/>
        </p:nvSpPr>
        <p:spPr bwMode="auto">
          <a:xfrm>
            <a:off x="304800" y="1887686"/>
            <a:ext cx="8534400" cy="4708981"/>
          </a:xfrm>
          <a:prstGeom prst="rect">
            <a:avLst/>
          </a:prstGeom>
          <a:ln>
            <a:headEnd/>
            <a:tailEnd/>
          </a:ln>
          <a:effectLst>
            <a:glow rad="228600">
              <a:schemeClr val="accent2">
                <a:satMod val="175000"/>
                <a:alpha val="40000"/>
              </a:schemeClr>
            </a:glow>
            <a:outerShdw blurRad="57150" dist="38100" dir="5400000" algn="ctr" rotWithShape="0">
              <a:schemeClr val="accent1">
                <a:shade val="9000"/>
                <a:satMod val="105000"/>
                <a:alpha val="48000"/>
              </a:scheme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chemeClr val="accent3">
                  <a:lumMod val="75000"/>
                </a:schemeClr>
              </a:buClr>
              <a:buSzTx/>
              <a:tabLst>
                <a:tab pos="2686050" algn="l"/>
              </a:tabLst>
            </a:pPr>
            <a:r>
              <a:rPr lang="en-US" sz="6000" dirty="0">
                <a:solidFill>
                  <a:srgbClr val="FFFF00"/>
                </a:solidFill>
                <a:latin typeface="Calibri" pitchFamily="34" charset="0"/>
                <a:ea typeface="Times New Roman" pitchFamily="18" charset="0"/>
                <a:cs typeface="Arial" pitchFamily="34" charset="0"/>
              </a:rPr>
              <a:t>T</a:t>
            </a:r>
            <a:r>
              <a:rPr kumimoji="0" lang="en-US" sz="60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o allow for and encourage the safe walking and/or biking of students.</a:t>
            </a:r>
          </a:p>
          <a:p>
            <a:pPr marL="0" marR="0" lvl="0" indent="0" algn="just" defTabSz="914400" rtl="0" eaLnBrk="1" fontAlgn="base" latinLnBrk="0" hangingPunct="1">
              <a:lnSpc>
                <a:spcPct val="100000"/>
              </a:lnSpc>
              <a:spcBef>
                <a:spcPct val="0"/>
              </a:spcBef>
              <a:spcAft>
                <a:spcPct val="0"/>
              </a:spcAft>
              <a:buClr>
                <a:schemeClr val="accent3">
                  <a:lumMod val="75000"/>
                </a:schemeClr>
              </a:buClr>
              <a:buSzTx/>
              <a:tabLst>
                <a:tab pos="2686050" algn="l"/>
              </a:tabLst>
            </a:pPr>
            <a:endParaRPr kumimoji="0" lang="en-US" sz="60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
                <a:schemeClr val="accent3">
                  <a:lumMod val="75000"/>
                </a:schemeClr>
              </a:buClr>
              <a:buSzTx/>
              <a:tabLst>
                <a:tab pos="2686050" algn="l"/>
              </a:tabLst>
            </a:pPr>
            <a:r>
              <a:rPr kumimoji="0" lang="en-US" sz="60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  </a:t>
            </a:r>
          </a:p>
        </p:txBody>
      </p:sp>
      <p:pic>
        <p:nvPicPr>
          <p:cNvPr id="8" name="Picture 1"/>
          <p:cNvPicPr>
            <a:picLocks noChangeAspect="1" noChangeArrowheads="1"/>
          </p:cNvPicPr>
          <p:nvPr/>
        </p:nvPicPr>
        <p:blipFill>
          <a:blip r:embed="rId2" cstate="print"/>
          <a:srcRect/>
          <a:stretch>
            <a:fillRect/>
          </a:stretch>
        </p:blipFill>
        <p:spPr bwMode="auto">
          <a:xfrm rot="5400000">
            <a:off x="7639192" y="-95391"/>
            <a:ext cx="1104617" cy="1447800"/>
          </a:xfrm>
          <a:prstGeom prst="rect">
            <a:avLst/>
          </a:prstGeom>
          <a:noFill/>
          <a:ln w="9525">
            <a:noFill/>
            <a:miter lim="800000"/>
            <a:headEnd/>
            <a:tailEnd/>
          </a:ln>
          <a:effectLst/>
        </p:spPr>
      </p:pic>
      <p:pic>
        <p:nvPicPr>
          <p:cNvPr id="9220" name="Picture 4" descr="http://www.bridebusinessbuilders.com/wp-content/uploads/2011/12/Goal.jpg"/>
          <p:cNvPicPr>
            <a:picLocks noChangeAspect="1" noChangeArrowheads="1"/>
          </p:cNvPicPr>
          <p:nvPr/>
        </p:nvPicPr>
        <p:blipFill>
          <a:blip r:embed="rId3" cstate="print">
            <a:clrChange>
              <a:clrFrom>
                <a:srgbClr val="FFFFFF"/>
              </a:clrFrom>
              <a:clrTo>
                <a:srgbClr val="FFFFFF">
                  <a:alpha val="0"/>
                </a:srgbClr>
              </a:clrTo>
            </a:clrChange>
          </a:blip>
          <a:srcRect l="6000" t="26963" r="2000" b="20790"/>
          <a:stretch>
            <a:fillRect/>
          </a:stretch>
        </p:blipFill>
        <p:spPr bwMode="auto">
          <a:xfrm>
            <a:off x="2819400" y="4876800"/>
            <a:ext cx="3429000" cy="1460500"/>
          </a:xfrm>
          <a:prstGeom prst="rect">
            <a:avLst/>
          </a:prstGeom>
          <a:noFill/>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1676400"/>
            <a:ext cx="5943600" cy="47705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
                <a:schemeClr val="accent3">
                  <a:lumMod val="75000"/>
                </a:schemeClr>
              </a:buClr>
              <a:buSzTx/>
              <a:buFontTx/>
              <a:buChar char="•"/>
              <a:tabLst>
                <a:tab pos="2686050" algn="l"/>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Increased bicycle, pedestrian and </a:t>
            </a:r>
          </a:p>
          <a:p>
            <a:pPr marL="0" marR="0" lvl="0" indent="0" algn="just" defTabSz="914400" rtl="0" eaLnBrk="0" fontAlgn="base" latinLnBrk="0" hangingPunct="0">
              <a:lnSpc>
                <a:spcPct val="100000"/>
              </a:lnSpc>
              <a:spcBef>
                <a:spcPct val="0"/>
              </a:spcBef>
              <a:spcAft>
                <a:spcPct val="0"/>
              </a:spcAft>
              <a:buClr>
                <a:schemeClr val="accent3">
                  <a:lumMod val="75000"/>
                </a:schemeClr>
              </a:buClr>
              <a:buSzTx/>
              <a:tabLst>
                <a:tab pos="2686050" algn="l"/>
              </a:tabLst>
            </a:pPr>
            <a:r>
              <a:rPr lang="en-US" sz="2800" dirty="0" smtClean="0">
                <a:solidFill>
                  <a:srgbClr val="000000"/>
                </a:solidFill>
                <a:latin typeface="Calibri"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traffic safety.</a:t>
            </a:r>
          </a:p>
          <a:p>
            <a:pPr marL="0" marR="0" lvl="0" indent="0" algn="just" defTabSz="914400" rtl="0" eaLnBrk="0" fontAlgn="base" latinLnBrk="0" hangingPunct="0">
              <a:lnSpc>
                <a:spcPct val="100000"/>
              </a:lnSpc>
              <a:spcBef>
                <a:spcPct val="0"/>
              </a:spcBef>
              <a:spcAft>
                <a:spcPct val="0"/>
              </a:spcAft>
              <a:buClr>
                <a:schemeClr val="accent3">
                  <a:lumMod val="75000"/>
                </a:schemeClr>
              </a:buClr>
              <a:buSzTx/>
              <a:tabLst>
                <a:tab pos="2686050" algn="l"/>
              </a:tabLst>
            </a:pPr>
            <a:endPar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3">
                  <a:lumMod val="75000"/>
                </a:schemeClr>
              </a:buClr>
              <a:buSzTx/>
              <a:buFontTx/>
              <a:buChar char="•"/>
              <a:tabLst>
                <a:tab pos="2686050" algn="l"/>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More children walking and bicycling to </a:t>
            </a:r>
          </a:p>
          <a:p>
            <a:pPr marL="0" marR="0" lvl="0" indent="0" algn="just" defTabSz="914400" rtl="0" eaLnBrk="0" fontAlgn="base" latinLnBrk="0" hangingPunct="0">
              <a:lnSpc>
                <a:spcPct val="100000"/>
              </a:lnSpc>
              <a:spcBef>
                <a:spcPct val="0"/>
              </a:spcBef>
              <a:spcAft>
                <a:spcPct val="0"/>
              </a:spcAft>
              <a:buClr>
                <a:schemeClr val="accent3">
                  <a:lumMod val="75000"/>
                </a:schemeClr>
              </a:buClr>
              <a:buSzTx/>
              <a:tabLst>
                <a:tab pos="2686050" algn="l"/>
              </a:tabLst>
            </a:pPr>
            <a:r>
              <a:rPr lang="en-US" sz="2800" dirty="0" smtClean="0">
                <a:solidFill>
                  <a:srgbClr val="000000"/>
                </a:solidFill>
                <a:latin typeface="Calibri"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and from schools. </a:t>
            </a:r>
          </a:p>
          <a:p>
            <a:pPr marL="0" marR="0" lvl="0" indent="0" algn="just" defTabSz="914400" rtl="0" eaLnBrk="0" fontAlgn="base" latinLnBrk="0" hangingPunct="0">
              <a:lnSpc>
                <a:spcPct val="100000"/>
              </a:lnSpc>
              <a:spcBef>
                <a:spcPct val="0"/>
              </a:spcBef>
              <a:spcAft>
                <a:spcPct val="0"/>
              </a:spcAft>
              <a:buClr>
                <a:schemeClr val="accent3">
                  <a:lumMod val="75000"/>
                </a:schemeClr>
              </a:buClr>
              <a:buSzTx/>
              <a:tabLst>
                <a:tab pos="2686050" algn="l"/>
              </a:tabLst>
            </a:pPr>
            <a:endPar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algn="just" eaLnBrk="0" fontAlgn="base" hangingPunct="0">
              <a:spcBef>
                <a:spcPct val="0"/>
              </a:spcBef>
              <a:spcAft>
                <a:spcPct val="0"/>
              </a:spcAft>
              <a:buClr>
                <a:schemeClr val="accent3">
                  <a:lumMod val="75000"/>
                </a:schemeClr>
              </a:buClr>
              <a:buFontTx/>
              <a:buChar char="•"/>
              <a:tabLst>
                <a:tab pos="2686050" algn="l"/>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Improved childhood health </a:t>
            </a:r>
            <a:r>
              <a:rPr lang="en-US" sz="2800" dirty="0">
                <a:solidFill>
                  <a:srgbClr val="000000"/>
                </a:solidFill>
                <a:latin typeface="Calibri" pitchFamily="34" charset="0"/>
                <a:ea typeface="Times New Roman" pitchFamily="18" charset="0"/>
                <a:cs typeface="Arial" pitchFamily="34" charset="0"/>
              </a:rPr>
              <a:t>and active </a:t>
            </a:r>
            <a:endParaRPr lang="en-US" sz="2800" dirty="0" smtClean="0">
              <a:solidFill>
                <a:srgbClr val="000000"/>
              </a:solidFill>
              <a:latin typeface="Calibri" pitchFamily="34" charset="0"/>
              <a:ea typeface="Times New Roman" pitchFamily="18" charset="0"/>
              <a:cs typeface="Arial" pitchFamily="34" charset="0"/>
            </a:endParaRPr>
          </a:p>
          <a:p>
            <a:pPr algn="just" eaLnBrk="0" fontAlgn="base" hangingPunct="0">
              <a:spcBef>
                <a:spcPct val="0"/>
              </a:spcBef>
              <a:spcAft>
                <a:spcPct val="0"/>
              </a:spcAft>
              <a:buClr>
                <a:schemeClr val="accent3">
                  <a:lumMod val="75000"/>
                </a:schemeClr>
              </a:buClr>
              <a:tabLst>
                <a:tab pos="2686050" algn="l"/>
              </a:tabLst>
            </a:pPr>
            <a:r>
              <a:rPr lang="en-US" sz="2800" dirty="0" smtClean="0">
                <a:solidFill>
                  <a:srgbClr val="000000"/>
                </a:solidFill>
                <a:latin typeface="Calibri" pitchFamily="34" charset="0"/>
                <a:ea typeface="Times New Roman" pitchFamily="18" charset="0"/>
                <a:cs typeface="Arial" pitchFamily="34" charset="0"/>
              </a:rPr>
              <a:t>  lifestyles. </a:t>
            </a:r>
          </a:p>
          <a:p>
            <a:pPr algn="just" eaLnBrk="0" fontAlgn="base" hangingPunct="0">
              <a:spcBef>
                <a:spcPct val="0"/>
              </a:spcBef>
              <a:spcAft>
                <a:spcPct val="0"/>
              </a:spcAft>
              <a:buClr>
                <a:schemeClr val="accent3">
                  <a:lumMod val="75000"/>
                </a:schemeClr>
              </a:buClr>
              <a:tabLst>
                <a:tab pos="2686050" algn="l"/>
              </a:tabLst>
            </a:pPr>
            <a:endParaRPr lang="en-US" sz="1600" dirty="0">
              <a:solidFill>
                <a:srgbClr val="000000"/>
              </a:solidFill>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3">
                  <a:lumMod val="75000"/>
                </a:schemeClr>
              </a:buClr>
              <a:buSzTx/>
              <a:buFontTx/>
              <a:buChar char="•"/>
              <a:tabLst>
                <a:tab pos="2686050" algn="l"/>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Improved partnerships among </a:t>
            </a:r>
          </a:p>
          <a:p>
            <a:pPr marL="0" marR="0" lvl="0" indent="0" algn="just" defTabSz="914400" rtl="0" eaLnBrk="0" fontAlgn="base" latinLnBrk="0" hangingPunct="0">
              <a:lnSpc>
                <a:spcPct val="100000"/>
              </a:lnSpc>
              <a:spcBef>
                <a:spcPct val="0"/>
              </a:spcBef>
              <a:spcAft>
                <a:spcPct val="0"/>
              </a:spcAft>
              <a:buClr>
                <a:schemeClr val="accent3">
                  <a:lumMod val="75000"/>
                </a:schemeClr>
              </a:buClr>
              <a:buSzTx/>
              <a:tabLst>
                <a:tab pos="2686050" algn="l"/>
              </a:tabLst>
            </a:pPr>
            <a:r>
              <a:rPr lang="en-US" sz="2800" dirty="0" smtClean="0">
                <a:solidFill>
                  <a:srgbClr val="000000"/>
                </a:solidFill>
                <a:latin typeface="Calibri"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schools, local municipalities, parents </a:t>
            </a:r>
          </a:p>
          <a:p>
            <a:pPr marL="0" marR="0" lvl="0" indent="0" algn="just" defTabSz="914400" rtl="0" eaLnBrk="0" fontAlgn="base" latinLnBrk="0" hangingPunct="0">
              <a:lnSpc>
                <a:spcPct val="100000"/>
              </a:lnSpc>
              <a:spcBef>
                <a:spcPct val="0"/>
              </a:spcBef>
              <a:spcAft>
                <a:spcPct val="0"/>
              </a:spcAft>
              <a:buClr>
                <a:schemeClr val="accent3">
                  <a:lumMod val="75000"/>
                </a:schemeClr>
              </a:buClr>
              <a:buSzTx/>
              <a:tabLst>
                <a:tab pos="2686050" algn="l"/>
              </a:tabLst>
            </a:pPr>
            <a:r>
              <a:rPr lang="en-US" sz="2800" dirty="0" smtClean="0">
                <a:solidFill>
                  <a:srgbClr val="000000"/>
                </a:solidFill>
                <a:latin typeface="Calibri"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and other</a:t>
            </a:r>
            <a:r>
              <a:rPr lang="en-US" sz="2800" dirty="0" smtClean="0">
                <a:solidFill>
                  <a:srgbClr val="000000"/>
                </a:solidFill>
                <a:latin typeface="Calibri"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community groups.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txBox="1">
            <a:spLocks noChangeArrowheads="1"/>
          </p:cNvSpPr>
          <p:nvPr/>
        </p:nvSpPr>
        <p:spPr>
          <a:xfrm>
            <a:off x="0" y="381000"/>
            <a:ext cx="8534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Pollard School SRTS Program – Outcomes:</a:t>
            </a:r>
            <a:endParaRPr kumimoji="0" lang="en-US" sz="3600" b="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6" name="Content Placeholder 5" descr="lenexawalkers2"/>
          <p:cNvPicPr>
            <a:picLocks noGrp="1" noChangeAspect="1" noChangeArrowheads="1"/>
          </p:cNvPicPr>
          <p:nvPr>
            <p:ph idx="1"/>
          </p:nvPr>
        </p:nvPicPr>
        <p:blipFill>
          <a:blip r:embed="rId2" cstate="print"/>
          <a:srcRect/>
          <a:stretch>
            <a:fillRect/>
          </a:stretch>
        </p:blipFill>
        <p:spPr bwMode="auto">
          <a:xfrm>
            <a:off x="6629400" y="1905000"/>
            <a:ext cx="1981200" cy="2209800"/>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
          <p:cNvPicPr>
            <a:picLocks noChangeAspect="1" noChangeArrowheads="1"/>
          </p:cNvPicPr>
          <p:nvPr/>
        </p:nvPicPr>
        <p:blipFill>
          <a:blip r:embed="rId3" cstate="print"/>
          <a:srcRect/>
          <a:stretch>
            <a:fillRect/>
          </a:stretch>
        </p:blipFill>
        <p:spPr bwMode="auto">
          <a:xfrm rot="5400000">
            <a:off x="7925930" y="-1129"/>
            <a:ext cx="988341" cy="1295400"/>
          </a:xfrm>
          <a:prstGeom prst="rect">
            <a:avLst/>
          </a:prstGeom>
          <a:noFill/>
          <a:ln w="9525">
            <a:noFill/>
            <a:miter lim="800000"/>
            <a:headEnd/>
            <a:tailEnd/>
          </a:ln>
          <a:effectLst/>
        </p:spPr>
      </p:pic>
      <p:pic>
        <p:nvPicPr>
          <p:cNvPr id="8194" name="Picture 2" descr="http://ts2.mm.bing.net/th?id=HN.608027460666655421&amp;w=250&amp;h=170&amp;c=7&amp;rs=1&amp;qlt=80&amp;pid=1.7"/>
          <p:cNvPicPr>
            <a:picLocks noChangeAspect="1" noChangeArrowheads="1"/>
          </p:cNvPicPr>
          <p:nvPr/>
        </p:nvPicPr>
        <p:blipFill>
          <a:blip r:embed="rId4" cstate="print"/>
          <a:srcRect/>
          <a:stretch>
            <a:fillRect/>
          </a:stretch>
        </p:blipFill>
        <p:spPr bwMode="auto">
          <a:xfrm>
            <a:off x="6400800" y="4495800"/>
            <a:ext cx="2381250" cy="1771651"/>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4419600" cy="685800"/>
          </a:xfrm>
        </p:spPr>
        <p:txBody>
          <a:bodyPr>
            <a:normAutofit/>
          </a:bodyPr>
          <a:lstStyle/>
          <a:p>
            <a:r>
              <a:rPr lang="en-US" sz="4000" dirty="0" smtClean="0"/>
              <a:t>SRTS Task Force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1828800"/>
            <a:ext cx="8689028" cy="4323445"/>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
          <p:cNvPicPr>
            <a:picLocks noChangeAspect="1" noChangeArrowheads="1"/>
          </p:cNvPicPr>
          <p:nvPr/>
        </p:nvPicPr>
        <p:blipFill>
          <a:blip r:embed="rId3" cstate="print"/>
          <a:srcRect/>
          <a:stretch>
            <a:fillRect/>
          </a:stretch>
        </p:blipFill>
        <p:spPr bwMode="auto">
          <a:xfrm rot="5400000">
            <a:off x="7486792" y="57009"/>
            <a:ext cx="1104617"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915400" cy="819912"/>
          </a:xfrm>
        </p:spPr>
        <p:txBody>
          <a:bodyPr>
            <a:noAutofit/>
          </a:bodyPr>
          <a:lstStyle/>
          <a:p>
            <a:r>
              <a:rPr lang="en-US" sz="3600" dirty="0" smtClean="0"/>
              <a:t/>
            </a:r>
            <a:br>
              <a:rPr lang="en-US" sz="3600" dirty="0" smtClean="0"/>
            </a:br>
            <a:r>
              <a:rPr lang="en-US" sz="3600" dirty="0" smtClean="0"/>
              <a:t>Pollard School </a:t>
            </a:r>
            <a:br>
              <a:rPr lang="en-US" sz="3600" dirty="0" smtClean="0"/>
            </a:br>
            <a:r>
              <a:rPr lang="en-US" sz="3600" dirty="0" smtClean="0"/>
              <a:t>Student Location Mapping</a:t>
            </a:r>
            <a:endParaRPr lang="en-US" sz="3600" dirty="0"/>
          </a:p>
        </p:txBody>
      </p:sp>
      <p:pic>
        <p:nvPicPr>
          <p:cNvPr id="2063" name="Picture 15"/>
          <p:cNvPicPr>
            <a:picLocks noChangeAspect="1" noChangeArrowheads="1"/>
          </p:cNvPicPr>
          <p:nvPr/>
        </p:nvPicPr>
        <p:blipFill>
          <a:blip r:embed="rId2" cstate="print"/>
          <a:srcRect/>
          <a:stretch>
            <a:fillRect/>
          </a:stretch>
        </p:blipFill>
        <p:spPr bwMode="auto">
          <a:xfrm>
            <a:off x="4724400" y="1066800"/>
            <a:ext cx="4419600" cy="5665182"/>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rot="5400000">
            <a:off x="7612098" y="-68298"/>
            <a:ext cx="930204" cy="1219200"/>
          </a:xfrm>
          <a:prstGeom prst="rect">
            <a:avLst/>
          </a:prstGeom>
          <a:noFill/>
          <a:ln w="9525">
            <a:noFill/>
            <a:miter lim="800000"/>
            <a:headEnd/>
            <a:tailEnd/>
          </a:ln>
          <a:effectLst/>
        </p:spPr>
      </p:pic>
      <p:pic>
        <p:nvPicPr>
          <p:cNvPr id="2064" name="Picture 16"/>
          <p:cNvPicPr>
            <a:picLocks noChangeAspect="1" noChangeArrowheads="1"/>
          </p:cNvPicPr>
          <p:nvPr/>
        </p:nvPicPr>
        <p:blipFill>
          <a:blip r:embed="rId4" cstate="print"/>
          <a:srcRect r="3200"/>
          <a:stretch>
            <a:fillRect/>
          </a:stretch>
        </p:blipFill>
        <p:spPr bwMode="auto">
          <a:xfrm>
            <a:off x="304800" y="2133600"/>
            <a:ext cx="4135120" cy="29718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590691"/>
          </a:xfrm>
        </p:spPr>
        <p:txBody>
          <a:bodyPr>
            <a:noAutofit/>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4000" dirty="0" smtClean="0">
                <a:latin typeface="Calibri" pitchFamily="34" charset="0"/>
              </a:rPr>
              <a:t>Student and </a:t>
            </a:r>
            <a:r>
              <a:rPr lang="en-US" sz="4400" dirty="0" smtClean="0">
                <a:latin typeface="Calibri" pitchFamily="34" charset="0"/>
              </a:rPr>
              <a:t>Parent Surveys</a:t>
            </a:r>
            <a:endParaRPr lang="en-US" sz="3600" dirty="0">
              <a:latin typeface="Calibri" pitchFamily="34" charset="0"/>
            </a:endParaRPr>
          </a:p>
        </p:txBody>
      </p:sp>
      <p:pic>
        <p:nvPicPr>
          <p:cNvPr id="3074" name="Picture 2"/>
          <p:cNvPicPr>
            <a:picLocks noChangeAspect="1" noChangeArrowheads="1"/>
          </p:cNvPicPr>
          <p:nvPr/>
        </p:nvPicPr>
        <p:blipFill>
          <a:blip r:embed="rId2" cstate="print"/>
          <a:srcRect l="1340" t="4068" r="3549" b="5477"/>
          <a:stretch>
            <a:fillRect/>
          </a:stretch>
        </p:blipFill>
        <p:spPr bwMode="auto">
          <a:xfrm>
            <a:off x="3733800" y="1447800"/>
            <a:ext cx="5257800" cy="5257800"/>
          </a:xfrm>
          <a:prstGeom prst="rect">
            <a:avLst/>
          </a:prstGeom>
          <a:ln w="38100" cap="sq" cmpd="thickThin">
            <a:solidFill>
              <a:srgbClr val="000000"/>
            </a:solidFill>
            <a:prstDash val="solid"/>
            <a:miter lim="800000"/>
          </a:ln>
          <a:effectLst>
            <a:innerShdw blurRad="76200">
              <a:srgbClr val="000000"/>
            </a:innerShdw>
          </a:effectLst>
        </p:spPr>
      </p:pic>
      <p:sp>
        <p:nvSpPr>
          <p:cNvPr id="5" name="Rectangle 4"/>
          <p:cNvSpPr/>
          <p:nvPr/>
        </p:nvSpPr>
        <p:spPr>
          <a:xfrm>
            <a:off x="67849" y="2133600"/>
            <a:ext cx="3505200" cy="284693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Arial" pitchFamily="34" charset="0"/>
              <a:buChar char="•"/>
            </a:pPr>
            <a:r>
              <a:rPr lang="en-US" sz="3200" b="1" dirty="0" smtClean="0">
                <a:solidFill>
                  <a:srgbClr val="141472"/>
                </a:solidFill>
                <a:latin typeface="+mj-lt"/>
              </a:rPr>
              <a:t>Surveys about walking and biking to school were completed in  September  2012</a:t>
            </a:r>
            <a:r>
              <a:rPr lang="en-US" sz="2800" b="1" dirty="0" smtClean="0">
                <a:solidFill>
                  <a:srgbClr val="141472"/>
                </a:solidFill>
                <a:latin typeface="+mj-lt"/>
              </a:rPr>
              <a:t>.</a:t>
            </a:r>
          </a:p>
          <a:p>
            <a:pPr algn="just"/>
            <a:endParaRPr lang="en-US" sz="1600" b="1" dirty="0" smtClean="0">
              <a:solidFill>
                <a:srgbClr val="141472"/>
              </a:solidFill>
              <a:latin typeface="+mj-lt"/>
            </a:endParaRPr>
          </a:p>
          <a:p>
            <a:pPr algn="just"/>
            <a:endParaRPr lang="en-US" sz="300" b="1" dirty="0" smtClean="0">
              <a:solidFill>
                <a:srgbClr val="141472"/>
              </a:solidFill>
              <a:latin typeface="+mj-lt"/>
            </a:endParaRPr>
          </a:p>
        </p:txBody>
      </p:sp>
      <p:pic>
        <p:nvPicPr>
          <p:cNvPr id="6" name="Picture 1"/>
          <p:cNvPicPr>
            <a:picLocks noChangeAspect="1" noChangeArrowheads="1"/>
          </p:cNvPicPr>
          <p:nvPr/>
        </p:nvPicPr>
        <p:blipFill>
          <a:blip r:embed="rId3" cstate="print"/>
          <a:srcRect/>
          <a:stretch>
            <a:fillRect/>
          </a:stretch>
        </p:blipFill>
        <p:spPr bwMode="auto">
          <a:xfrm rot="5400000">
            <a:off x="7410592" y="-19191"/>
            <a:ext cx="1104617"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418"/>
            <a:ext cx="8610600" cy="1143000"/>
          </a:xfrm>
        </p:spPr>
        <p:txBody>
          <a:bodyPr>
            <a:noAutofit/>
          </a:bodyPr>
          <a:lstStyle/>
          <a:p>
            <a:r>
              <a:rPr lang="en-US" sz="3800" dirty="0" smtClean="0"/>
              <a:t>Student Mapping/Surveys Showed:</a:t>
            </a:r>
            <a:endParaRPr lang="en-US" sz="3800" dirty="0"/>
          </a:p>
        </p:txBody>
      </p:sp>
      <p:sp>
        <p:nvSpPr>
          <p:cNvPr id="3" name="Content Placeholder 2"/>
          <p:cNvSpPr>
            <a:spLocks noGrp="1"/>
          </p:cNvSpPr>
          <p:nvPr>
            <p:ph idx="1"/>
          </p:nvPr>
        </p:nvSpPr>
        <p:spPr>
          <a:xfrm>
            <a:off x="152400" y="1600200"/>
            <a:ext cx="8763000" cy="2590800"/>
          </a:xfrm>
        </p:spPr>
        <p:style>
          <a:lnRef idx="1">
            <a:schemeClr val="accent3"/>
          </a:lnRef>
          <a:fillRef idx="2">
            <a:schemeClr val="accent3"/>
          </a:fillRef>
          <a:effectRef idx="1">
            <a:schemeClr val="accent3"/>
          </a:effectRef>
          <a:fontRef idx="minor">
            <a:schemeClr val="dk1"/>
          </a:fontRef>
        </p:style>
        <p:txBody>
          <a:bodyPr>
            <a:noAutofit/>
          </a:bodyPr>
          <a:lstStyle/>
          <a:p>
            <a:pPr algn="just">
              <a:buClr>
                <a:srgbClr val="FFFF00"/>
              </a:buClr>
              <a:buSzPct val="65000"/>
            </a:pPr>
            <a:r>
              <a:rPr lang="en-US" sz="3100" b="1" i="1" dirty="0" smtClean="0">
                <a:solidFill>
                  <a:srgbClr val="3D33C3"/>
                </a:solidFill>
                <a:latin typeface="+mj-lt"/>
              </a:rPr>
              <a:t>63% </a:t>
            </a:r>
            <a:r>
              <a:rPr lang="en-US" sz="3100" dirty="0" smtClean="0">
                <a:latin typeface="+mj-lt"/>
              </a:rPr>
              <a:t>of the students live within </a:t>
            </a:r>
            <a:r>
              <a:rPr lang="en-US" sz="3100" b="1" i="1" dirty="0" smtClean="0">
                <a:solidFill>
                  <a:srgbClr val="3D33C3"/>
                </a:solidFill>
                <a:latin typeface="+mj-lt"/>
              </a:rPr>
              <a:t>2 </a:t>
            </a:r>
            <a:r>
              <a:rPr lang="en-US" sz="3100" dirty="0" smtClean="0">
                <a:latin typeface="+mj-lt"/>
              </a:rPr>
              <a:t>miles of the school.</a:t>
            </a:r>
          </a:p>
          <a:p>
            <a:pPr algn="just">
              <a:buClr>
                <a:srgbClr val="FFFF00"/>
              </a:buClr>
              <a:buSzPct val="65000"/>
            </a:pPr>
            <a:r>
              <a:rPr lang="en-US" sz="3100" b="1" i="1" dirty="0" smtClean="0">
                <a:solidFill>
                  <a:srgbClr val="3D33C3"/>
                </a:solidFill>
                <a:latin typeface="+mj-lt"/>
              </a:rPr>
              <a:t>37% </a:t>
            </a:r>
            <a:r>
              <a:rPr lang="en-US" sz="3100" dirty="0" smtClean="0">
                <a:latin typeface="+mj-lt"/>
              </a:rPr>
              <a:t>of the students live within</a:t>
            </a:r>
            <a:r>
              <a:rPr lang="en-US" sz="3100" b="1" i="1" dirty="0" smtClean="0">
                <a:solidFill>
                  <a:srgbClr val="3D33C3"/>
                </a:solidFill>
                <a:latin typeface="+mj-lt"/>
              </a:rPr>
              <a:t> 1 </a:t>
            </a:r>
            <a:r>
              <a:rPr lang="en-US" sz="3100" dirty="0" smtClean="0">
                <a:latin typeface="+mj-lt"/>
              </a:rPr>
              <a:t>mile of the school.</a:t>
            </a:r>
          </a:p>
          <a:p>
            <a:pPr marL="0" indent="0" algn="just">
              <a:buClr>
                <a:srgbClr val="FFFF00"/>
              </a:buClr>
              <a:buSzPct val="65000"/>
              <a:buNone/>
            </a:pPr>
            <a:r>
              <a:rPr lang="en-US" sz="1600" dirty="0" smtClean="0">
                <a:latin typeface="+mj-lt"/>
              </a:rPr>
              <a:t> </a:t>
            </a:r>
          </a:p>
          <a:p>
            <a:pPr algn="just">
              <a:buClr>
                <a:srgbClr val="FFFF00"/>
              </a:buClr>
              <a:buSzPct val="65000"/>
            </a:pPr>
            <a:r>
              <a:rPr lang="en-US" sz="3600" dirty="0" smtClean="0">
                <a:solidFill>
                  <a:srgbClr val="2525D1"/>
                </a:solidFill>
                <a:latin typeface="+mj-lt"/>
              </a:rPr>
              <a:t> </a:t>
            </a:r>
            <a:r>
              <a:rPr lang="en-US" sz="3600" b="1" i="1" dirty="0" smtClean="0">
                <a:solidFill>
                  <a:srgbClr val="FF0000"/>
                </a:solidFill>
                <a:latin typeface="+mj-lt"/>
              </a:rPr>
              <a:t>7%</a:t>
            </a:r>
            <a:r>
              <a:rPr lang="en-US" sz="3100" b="1" i="1" dirty="0" smtClean="0">
                <a:solidFill>
                  <a:srgbClr val="FF0000"/>
                </a:solidFill>
                <a:latin typeface="+mj-lt"/>
              </a:rPr>
              <a:t> </a:t>
            </a:r>
            <a:r>
              <a:rPr lang="en-US" sz="3100" dirty="0" smtClean="0">
                <a:latin typeface="+mj-lt"/>
              </a:rPr>
              <a:t>of the total students walk or bike to school.</a:t>
            </a:r>
          </a:p>
        </p:txBody>
      </p:sp>
      <p:pic>
        <p:nvPicPr>
          <p:cNvPr id="5" name="Picture 1"/>
          <p:cNvPicPr>
            <a:picLocks noChangeAspect="1" noChangeArrowheads="1"/>
          </p:cNvPicPr>
          <p:nvPr/>
        </p:nvPicPr>
        <p:blipFill>
          <a:blip r:embed="rId2" cstate="print"/>
          <a:srcRect/>
          <a:stretch>
            <a:fillRect/>
          </a:stretch>
        </p:blipFill>
        <p:spPr bwMode="auto">
          <a:xfrm rot="5400000">
            <a:off x="7639192" y="-19191"/>
            <a:ext cx="1104617" cy="1447800"/>
          </a:xfrm>
          <a:prstGeom prst="rect">
            <a:avLst/>
          </a:prstGeom>
          <a:noFill/>
          <a:ln w="9525">
            <a:noFill/>
            <a:miter lim="800000"/>
            <a:headEnd/>
            <a:tailEnd/>
          </a:ln>
          <a:effectLst/>
        </p:spPr>
      </p:pic>
      <p:sp>
        <p:nvSpPr>
          <p:cNvPr id="6" name="Content Placeholder 2"/>
          <p:cNvSpPr txBox="1">
            <a:spLocks/>
          </p:cNvSpPr>
          <p:nvPr/>
        </p:nvSpPr>
        <p:spPr>
          <a:xfrm>
            <a:off x="152400" y="4800600"/>
            <a:ext cx="8763000" cy="1600200"/>
          </a:xfrm>
          <a:prstGeom prst="rect">
            <a:avLst/>
          </a:prstGeom>
        </p:spPr>
        <p:style>
          <a:lnRef idx="1">
            <a:schemeClr val="accent5"/>
          </a:lnRef>
          <a:fillRef idx="3">
            <a:schemeClr val="accent5"/>
          </a:fillRef>
          <a:effectRef idx="2">
            <a:schemeClr val="accent5"/>
          </a:effectRef>
          <a:fontRef idx="minor">
            <a:schemeClr val="lt1"/>
          </a:fontRef>
        </p:style>
        <p:txBody>
          <a:bodyPr vert="horz">
            <a:normAutofit/>
          </a:bodyPr>
          <a:lstStyle/>
          <a:p>
            <a:pPr marL="233363" lvl="0" indent="-233363" algn="just">
              <a:spcBef>
                <a:spcPct val="20000"/>
              </a:spcBef>
              <a:buClr>
                <a:srgbClr val="FFFF00"/>
              </a:buClr>
              <a:buSzPct val="65000"/>
              <a:buFont typeface="Wingdings 2"/>
              <a:buChar char=""/>
              <a:defRPr/>
            </a:pPr>
            <a:r>
              <a:rPr lang="en-US" sz="2800" dirty="0" smtClean="0">
                <a:solidFill>
                  <a:schemeClr val="tx1"/>
                </a:solidFill>
                <a:latin typeface="+mj-lt"/>
              </a:rPr>
              <a:t>In 1969</a:t>
            </a:r>
            <a:r>
              <a:rPr kumimoji="0" lang="en-US" sz="2800" i="0" u="none" strike="noStrike" kern="1200" cap="none" spc="0" normalizeH="0" baseline="0" noProof="0" dirty="0" smtClean="0">
                <a:ln>
                  <a:noFill/>
                </a:ln>
                <a:solidFill>
                  <a:schemeClr val="tx1"/>
                </a:solidFill>
                <a:effectLst/>
                <a:uLnTx/>
                <a:uFillTx/>
                <a:latin typeface="+mj-lt"/>
              </a:rPr>
              <a:t>, </a:t>
            </a:r>
            <a:r>
              <a:rPr kumimoji="0" lang="en-US" sz="3200" b="1" i="1" u="none" strike="noStrike" kern="1200" cap="none" spc="0" normalizeH="0" noProof="0" dirty="0" smtClean="0">
                <a:ln>
                  <a:noFill/>
                </a:ln>
                <a:solidFill>
                  <a:srgbClr val="FF0000"/>
                </a:solidFill>
                <a:effectLst/>
                <a:uLnTx/>
                <a:uFillTx/>
                <a:latin typeface="+mj-lt"/>
                <a:ea typeface="+mn-ea"/>
                <a:cs typeface="+mn-cs"/>
              </a:rPr>
              <a:t>80%</a:t>
            </a:r>
            <a:r>
              <a:rPr kumimoji="0" lang="en-US" sz="3200" i="0" u="none" strike="noStrike" kern="1200" cap="none" spc="0" normalizeH="0" noProof="0" dirty="0" smtClean="0">
                <a:ln>
                  <a:noFill/>
                </a:ln>
                <a:solidFill>
                  <a:srgbClr val="FF0000"/>
                </a:solidFill>
                <a:effectLst/>
                <a:uLnTx/>
                <a:uFillTx/>
                <a:latin typeface="+mj-lt"/>
                <a:ea typeface="+mn-ea"/>
                <a:cs typeface="+mn-cs"/>
              </a:rPr>
              <a:t> </a:t>
            </a:r>
            <a:r>
              <a:rPr lang="en-US" sz="2800" dirty="0">
                <a:solidFill>
                  <a:schemeClr val="tx1"/>
                </a:solidFill>
                <a:latin typeface="+mj-lt"/>
              </a:rPr>
              <a:t>of the students </a:t>
            </a:r>
            <a:r>
              <a:rPr lang="en-US" sz="2800" dirty="0" smtClean="0">
                <a:solidFill>
                  <a:schemeClr val="tx1"/>
                </a:solidFill>
                <a:latin typeface="+mj-lt"/>
              </a:rPr>
              <a:t>who </a:t>
            </a:r>
            <a:r>
              <a:rPr lang="en-US" sz="2800" dirty="0">
                <a:solidFill>
                  <a:schemeClr val="tx1"/>
                </a:solidFill>
                <a:latin typeface="+mj-lt"/>
              </a:rPr>
              <a:t>lived within </a:t>
            </a:r>
            <a:r>
              <a:rPr lang="en-US" sz="2800" b="1" i="1" dirty="0">
                <a:solidFill>
                  <a:srgbClr val="FFFF66"/>
                </a:solidFill>
                <a:latin typeface="+mj-lt"/>
              </a:rPr>
              <a:t>1 </a:t>
            </a:r>
            <a:r>
              <a:rPr lang="en-US" sz="2800" dirty="0">
                <a:solidFill>
                  <a:schemeClr val="tx1"/>
                </a:solidFill>
                <a:latin typeface="+mj-lt"/>
              </a:rPr>
              <a:t>mile of </a:t>
            </a:r>
            <a:r>
              <a:rPr lang="en-US" sz="2800" dirty="0" smtClean="0">
                <a:solidFill>
                  <a:schemeClr val="tx1"/>
                </a:solidFill>
                <a:latin typeface="+mj-lt"/>
              </a:rPr>
              <a:t>school </a:t>
            </a:r>
            <a:r>
              <a:rPr kumimoji="0" lang="en-US" sz="2800" i="0" u="none" strike="noStrike" kern="1200" cap="none" spc="0" normalizeH="0" baseline="0" noProof="0" dirty="0" smtClean="0">
                <a:ln>
                  <a:noFill/>
                </a:ln>
                <a:solidFill>
                  <a:schemeClr val="tx1"/>
                </a:solidFill>
                <a:effectLst/>
                <a:uLnTx/>
                <a:uFillTx/>
                <a:latin typeface="+mj-lt"/>
                <a:ea typeface="+mn-ea"/>
                <a:cs typeface="+mn-cs"/>
              </a:rPr>
              <a:t>walked or biked to school!!</a:t>
            </a:r>
          </a:p>
          <a:p>
            <a:pPr marL="533400" marR="0" lvl="0" indent="-53340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3800" b="1"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lt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lt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15" y="1905000"/>
            <a:ext cx="8839200" cy="3886200"/>
          </a:xfrm>
        </p:spPr>
        <p:style>
          <a:lnRef idx="1">
            <a:schemeClr val="accent2"/>
          </a:lnRef>
          <a:fillRef idx="2">
            <a:schemeClr val="accent2"/>
          </a:fillRef>
          <a:effectRef idx="1">
            <a:schemeClr val="accent2"/>
          </a:effectRef>
          <a:fontRef idx="minor">
            <a:schemeClr val="dk1"/>
          </a:fontRef>
        </p:style>
        <p:txBody>
          <a:bodyPr>
            <a:normAutofit/>
          </a:bodyPr>
          <a:lstStyle/>
          <a:p>
            <a:pPr algn="just">
              <a:buClr>
                <a:srgbClr val="F6EC1E"/>
              </a:buClr>
            </a:pPr>
            <a:r>
              <a:rPr lang="en-US" sz="3500" b="1" i="1" dirty="0" smtClean="0">
                <a:solidFill>
                  <a:srgbClr val="3174C5"/>
                </a:solidFill>
                <a:latin typeface="+mj-lt"/>
              </a:rPr>
              <a:t>68% </a:t>
            </a:r>
            <a:r>
              <a:rPr lang="en-US" sz="3500" dirty="0">
                <a:latin typeface="+mj-lt"/>
              </a:rPr>
              <a:t>of the students ride to school by bus</a:t>
            </a:r>
            <a:r>
              <a:rPr lang="en-US" sz="3500" dirty="0" smtClean="0">
                <a:latin typeface="+mj-lt"/>
              </a:rPr>
              <a:t>.</a:t>
            </a:r>
          </a:p>
          <a:p>
            <a:pPr algn="just">
              <a:buClr>
                <a:srgbClr val="F6EC1E"/>
              </a:buClr>
              <a:buNone/>
            </a:pPr>
            <a:endParaRPr lang="en-US" sz="800" dirty="0" smtClean="0">
              <a:latin typeface="+mj-lt"/>
            </a:endParaRPr>
          </a:p>
          <a:p>
            <a:pPr algn="just">
              <a:buClr>
                <a:srgbClr val="EFEF25"/>
              </a:buClr>
            </a:pPr>
            <a:r>
              <a:rPr lang="en-US" sz="3500" b="1" i="1" dirty="0" smtClean="0">
                <a:solidFill>
                  <a:srgbClr val="3174C5"/>
                </a:solidFill>
                <a:latin typeface="+mj-lt"/>
              </a:rPr>
              <a:t>25% </a:t>
            </a:r>
            <a:r>
              <a:rPr lang="en-US" sz="3500" dirty="0" smtClean="0">
                <a:latin typeface="+mj-lt"/>
              </a:rPr>
              <a:t>of the students are dropped off and/or picked up by </a:t>
            </a:r>
            <a:r>
              <a:rPr lang="en-US" sz="3500" b="1" i="1" dirty="0" smtClean="0">
                <a:solidFill>
                  <a:srgbClr val="3174C5"/>
                </a:solidFill>
                <a:latin typeface="+mj-lt"/>
              </a:rPr>
              <a:t>family vehicles</a:t>
            </a:r>
            <a:r>
              <a:rPr lang="en-US" sz="3500" dirty="0" smtClean="0">
                <a:latin typeface="+mj-lt"/>
              </a:rPr>
              <a:t>. </a:t>
            </a:r>
          </a:p>
          <a:p>
            <a:pPr algn="just">
              <a:buClr>
                <a:srgbClr val="EFEF25"/>
              </a:buClr>
              <a:buNone/>
            </a:pPr>
            <a:endParaRPr lang="en-US" sz="800" dirty="0" smtClean="0">
              <a:latin typeface="+mj-lt"/>
            </a:endParaRPr>
          </a:p>
          <a:p>
            <a:pPr algn="just">
              <a:buClr>
                <a:srgbClr val="FAF51F"/>
              </a:buClr>
            </a:pPr>
            <a:r>
              <a:rPr lang="en-US" sz="3500" dirty="0" smtClean="0">
                <a:latin typeface="+mj-lt"/>
              </a:rPr>
              <a:t>The remaining </a:t>
            </a:r>
            <a:r>
              <a:rPr lang="en-US" sz="3500" b="1" i="1" dirty="0" smtClean="0">
                <a:solidFill>
                  <a:srgbClr val="3174C5"/>
                </a:solidFill>
                <a:latin typeface="+mj-lt"/>
              </a:rPr>
              <a:t>7% </a:t>
            </a:r>
            <a:r>
              <a:rPr lang="en-US" sz="3500" dirty="0" smtClean="0">
                <a:latin typeface="+mj-lt"/>
              </a:rPr>
              <a:t>of the students arrive and/or depart by </a:t>
            </a:r>
            <a:r>
              <a:rPr lang="en-US" sz="3500" b="1" i="1" dirty="0" smtClean="0">
                <a:solidFill>
                  <a:srgbClr val="3174C5"/>
                </a:solidFill>
                <a:latin typeface="+mj-lt"/>
              </a:rPr>
              <a:t>biking or walking</a:t>
            </a:r>
            <a:r>
              <a:rPr lang="en-US" sz="3500" dirty="0" smtClean="0">
                <a:latin typeface="+mj-lt"/>
              </a:rPr>
              <a:t>.</a:t>
            </a:r>
          </a:p>
        </p:txBody>
      </p:sp>
      <p:sp>
        <p:nvSpPr>
          <p:cNvPr id="4" name="Rectangle 2"/>
          <p:cNvSpPr>
            <a:spLocks noGrp="1" noChangeArrowheads="1"/>
          </p:cNvSpPr>
          <p:nvPr>
            <p:ph type="title"/>
          </p:nvPr>
        </p:nvSpPr>
        <p:spPr>
          <a:xfrm>
            <a:off x="228600" y="228600"/>
            <a:ext cx="7772400" cy="1143000"/>
          </a:xfrm>
        </p:spPr>
        <p:txBody>
          <a:bodyPr>
            <a:normAutofit/>
          </a:bodyPr>
          <a:lstStyle/>
          <a:p>
            <a:pPr eaLnBrk="1" hangingPunct="1"/>
            <a:r>
              <a:rPr lang="en-US" sz="4000" dirty="0" smtClean="0"/>
              <a:t>The Surveys Also Showed:</a:t>
            </a:r>
          </a:p>
        </p:txBody>
      </p:sp>
      <p:pic>
        <p:nvPicPr>
          <p:cNvPr id="5" name="Picture 1"/>
          <p:cNvPicPr>
            <a:picLocks noChangeAspect="1" noChangeArrowheads="1"/>
          </p:cNvPicPr>
          <p:nvPr/>
        </p:nvPicPr>
        <p:blipFill>
          <a:blip r:embed="rId2" cstate="print"/>
          <a:srcRect/>
          <a:stretch>
            <a:fillRect/>
          </a:stretch>
        </p:blipFill>
        <p:spPr bwMode="auto">
          <a:xfrm rot="5400000">
            <a:off x="7639191" y="-19191"/>
            <a:ext cx="1104617"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 xmlns="66445318-594c-4acb-b2fb-c62b33afc0d4" xsi:nil="true"/>
  </documentManagement>
</p:properties>
</file>

<file path=customXml/itemProps1.xml><?xml version="1.0" encoding="utf-8"?>
<ds:datastoreItem xmlns:ds="http://schemas.openxmlformats.org/officeDocument/2006/customXml" ds:itemID="{FCAC3D0C-6E53-4C97-AE36-BC4F27E343F2}"/>
</file>

<file path=customXml/itemProps2.xml><?xml version="1.0" encoding="utf-8"?>
<ds:datastoreItem xmlns:ds="http://schemas.openxmlformats.org/officeDocument/2006/customXml" ds:itemID="{44C9966E-7DD6-468E-BB7E-A4BDD422CF87}"/>
</file>

<file path=customXml/itemProps3.xml><?xml version="1.0" encoding="utf-8"?>
<ds:datastoreItem xmlns:ds="http://schemas.openxmlformats.org/officeDocument/2006/customXml" ds:itemID="{68F9265D-7CF7-47A2-93D4-36009C447EAC}"/>
</file>

<file path=docProps/app.xml><?xml version="1.0" encoding="utf-8"?>
<Properties xmlns="http://schemas.openxmlformats.org/officeDocument/2006/extended-properties" xmlns:vt="http://schemas.openxmlformats.org/officeDocument/2006/docPropsVTypes">
  <Template>Flow</Template>
  <TotalTime>1085</TotalTime>
  <Words>519</Words>
  <Application>Microsoft Office PowerPoint</Application>
  <PresentationFormat>On-screen Show (4:3)</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 SAFE ROUTES TO SCHOOL The Town of Plaistow and the   Pollard Elementary School  </vt:lpstr>
      <vt:lpstr>Why all the excitement about Safe  Routes to School?!</vt:lpstr>
      <vt:lpstr> </vt:lpstr>
      <vt:lpstr>Slide 4</vt:lpstr>
      <vt:lpstr>SRTS Task Force</vt:lpstr>
      <vt:lpstr> Pollard School  Student Location Mapping</vt:lpstr>
      <vt:lpstr>    Student and Parent Surveys</vt:lpstr>
      <vt:lpstr>Student Mapping/Surveys Showed:</vt:lpstr>
      <vt:lpstr>The Surveys Also Showed:</vt:lpstr>
      <vt:lpstr> Why Don’t Parents Allow Their Children to Walk or Bike to School?</vt:lpstr>
      <vt:lpstr>Pollard Bike/Walk to School Days</vt:lpstr>
      <vt:lpstr>  Non-Infrastructure Purchases Will Include:</vt:lpstr>
      <vt:lpstr>Slide 13</vt:lpstr>
      <vt:lpstr>Infrastructure Funds</vt:lpstr>
      <vt:lpstr> Proposed Infrastructure Improvements: </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ROUTES TO SCHOOL TRAVEL PLAN  AND ROUND 6 FUNDING APPLICATION For The   Pollard Elementary School Plaistow, NH</dc:title>
  <dc:creator>lkomornick</dc:creator>
  <cp:lastModifiedBy>Cathy Belcher</cp:lastModifiedBy>
  <cp:revision>144</cp:revision>
  <dcterms:created xsi:type="dcterms:W3CDTF">2013-01-28T21:21:01Z</dcterms:created>
  <dcterms:modified xsi:type="dcterms:W3CDTF">2014-04-11T14:12:06Z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0x0101003C3074932D6A2A49BA53FB2CF2C372F9</vt:lpwstr>
  </property>
</Properties>
</file>