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customXml/itemProps1.xml" ContentType="application/vnd.openxmlformats-officedocument.customXml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handoutMasterIdLst>
    <p:handoutMasterId r:id="rId18"/>
  </p:handoutMasterIdLst>
  <p:sldIdLst>
    <p:sldId id="256" r:id="rId3"/>
    <p:sldId id="272" r:id="rId4"/>
    <p:sldId id="288" r:id="rId5"/>
    <p:sldId id="289" r:id="rId6"/>
    <p:sldId id="269" r:id="rId7"/>
    <p:sldId id="276" r:id="rId8"/>
    <p:sldId id="281" r:id="rId9"/>
    <p:sldId id="283" r:id="rId10"/>
    <p:sldId id="285" r:id="rId11"/>
    <p:sldId id="277" r:id="rId12"/>
    <p:sldId id="278" r:id="rId13"/>
    <p:sldId id="279" r:id="rId14"/>
    <p:sldId id="280" r:id="rId15"/>
    <p:sldId id="282" r:id="rId16"/>
    <p:sldId id="284" r:id="rId17"/>
  </p:sldIdLst>
  <p:sldSz cx="9144000" cy="6858000" type="screen4x3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42" y="-4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1620" y="-78"/>
      </p:cViewPr>
      <p:guideLst>
        <p:guide orient="horz" pos="2208"/>
        <p:guide pos="292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customXml" Target="../customXml/item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ustomXml" Target="../customXml/item1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65809" y="0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1DA7204C-C7C4-41B8-A7FF-BA352FD21057}" type="datetimeFigureOut">
              <a:rPr lang="en-US" smtClean="0"/>
              <a:t>4/10/2014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65809" y="6658664"/>
            <a:ext cx="4028440" cy="3505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72289364-3E5B-47E3-B3E9-B6632AC3CE2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0C598D11-3C69-4C67-AB6D-FD5962002807}" type="datetimeFigureOut">
              <a:rPr lang="en-US" smtClean="0"/>
              <a:pPr/>
              <a:t>4/10/2014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13EB3208-24A8-4B15-AD10-281ACF9C00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8D11-3C69-4C67-AB6D-FD5962002807}" type="datetimeFigureOut">
              <a:rPr lang="en-US" smtClean="0"/>
              <a:pPr/>
              <a:t>4/10/2014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208-24A8-4B15-AD10-281ACF9C00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8D11-3C69-4C67-AB6D-FD5962002807}" type="datetimeFigureOut">
              <a:rPr lang="en-US" smtClean="0"/>
              <a:pPr/>
              <a:t>4/10/2014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208-24A8-4B15-AD10-281ACF9C00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94DC-5D96-4BF0-AE76-1EC7863C69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4FD9-436B-4A8E-A20B-54DF139EDA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38676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94DC-5D96-4BF0-AE76-1EC7863C69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4FD9-436B-4A8E-A20B-54DF139EDA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210718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94DC-5D96-4BF0-AE76-1EC7863C69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4FD9-436B-4A8E-A20B-54DF139EDA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59161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94DC-5D96-4BF0-AE76-1EC7863C69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4FD9-436B-4A8E-A20B-54DF139EDA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623306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94DC-5D96-4BF0-AE76-1EC7863C69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4FD9-436B-4A8E-A20B-54DF139EDA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8553027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94DC-5D96-4BF0-AE76-1EC7863C69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4FD9-436B-4A8E-A20B-54DF139EDA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31117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94DC-5D96-4BF0-AE76-1EC7863C69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4FD9-436B-4A8E-A20B-54DF139EDA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199396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94DC-5D96-4BF0-AE76-1EC7863C69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4FD9-436B-4A8E-A20B-54DF139EDA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4033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8D11-3C69-4C67-AB6D-FD5962002807}" type="datetimeFigureOut">
              <a:rPr lang="en-US" smtClean="0"/>
              <a:pPr/>
              <a:t>4/10/2014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208-24A8-4B15-AD10-281ACF9C00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94DC-5D96-4BF0-AE76-1EC7863C69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4FD9-436B-4A8E-A20B-54DF139EDA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164282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94DC-5D96-4BF0-AE76-1EC7863C69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4FD9-436B-4A8E-A20B-54DF139EDA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2560789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394DC-5D96-4BF0-AE76-1EC7863C69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F04FD9-436B-4A8E-A20B-54DF139EDA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56449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8D11-3C69-4C67-AB6D-FD5962002807}" type="datetimeFigureOut">
              <a:rPr lang="en-US" smtClean="0"/>
              <a:pPr/>
              <a:t>4/10/2014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208-24A8-4B15-AD10-281ACF9C00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8D11-3C69-4C67-AB6D-FD5962002807}" type="datetimeFigureOut">
              <a:rPr lang="en-US" smtClean="0"/>
              <a:pPr/>
              <a:t>4/10/2014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208-24A8-4B15-AD10-281ACF9C00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C598D11-3C69-4C67-AB6D-FD5962002807}" type="datetimeFigureOut">
              <a:rPr lang="en-US" smtClean="0"/>
              <a:pPr/>
              <a:t>4/10/2014</a:t>
            </a:fld>
            <a:endParaRPr lang="en-US" dirty="0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EB3208-24A8-4B15-AD10-281ACF9C00E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0C598D11-3C69-4C67-AB6D-FD5962002807}" type="datetimeFigureOut">
              <a:rPr lang="en-US" smtClean="0"/>
              <a:pPr/>
              <a:t>4/10/2014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13EB3208-24A8-4B15-AD10-281ACF9C00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8D11-3C69-4C67-AB6D-FD5962002807}" type="datetimeFigureOut">
              <a:rPr lang="en-US" smtClean="0"/>
              <a:pPr/>
              <a:t>4/10/2014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208-24A8-4B15-AD10-281ACF9C00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8D11-3C69-4C67-AB6D-FD5962002807}" type="datetimeFigureOut">
              <a:rPr lang="en-US" smtClean="0"/>
              <a:pPr/>
              <a:t>4/10/2014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208-24A8-4B15-AD10-281ACF9C00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598D11-3C69-4C67-AB6D-FD5962002807}" type="datetimeFigureOut">
              <a:rPr lang="en-US" smtClean="0"/>
              <a:pPr/>
              <a:t>4/10/2014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EB3208-24A8-4B15-AD10-281ACF9C00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0C598D11-3C69-4C67-AB6D-FD5962002807}" type="datetimeFigureOut">
              <a:rPr lang="en-US" smtClean="0"/>
              <a:pPr/>
              <a:t>4/10/2014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13EB3208-24A8-4B15-AD10-281ACF9C00E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7394DC-5D96-4BF0-AE76-1EC7863C693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4/10/2014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F04FD9-436B-4A8E-A20B-54DF139EDA05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64123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THE TRIPOD PROJECT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STUDENT SURVEYS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057819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Early Elementary  (K-2)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u="sng" dirty="0">
                <a:latin typeface="Calibri"/>
                <a:ea typeface="Calibri"/>
                <a:cs typeface="Times New Roman"/>
              </a:rPr>
              <a:t>Composite Score:  	76%	6</a:t>
            </a:r>
            <a:r>
              <a:rPr lang="en-US" b="1" u="sng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u="sng" dirty="0">
                <a:latin typeface="Calibri"/>
                <a:ea typeface="Calibri"/>
                <a:cs typeface="Times New Roman"/>
              </a:rPr>
              <a:t> Decile	</a:t>
            </a:r>
            <a:endParaRPr lang="en-US" sz="2400" u="sng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Care:			90%	8</a:t>
            </a:r>
            <a:r>
              <a:rPr lang="en-US" b="1" baseline="30000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Decile</a:t>
            </a:r>
            <a:r>
              <a:rPr lang="en-US" b="1" dirty="0">
                <a:latin typeface="Calibri"/>
                <a:ea typeface="Calibri"/>
                <a:cs typeface="Times New Roman"/>
              </a:rPr>
              <a:t>	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/>
                <a:ea typeface="Calibri"/>
                <a:cs typeface="Times New Roman"/>
              </a:rPr>
              <a:t>Challenge:		82%	6</a:t>
            </a:r>
            <a:r>
              <a:rPr lang="en-US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/>
                <a:ea typeface="Calibri"/>
                <a:cs typeface="Times New Roman"/>
              </a:rPr>
              <a:t>Control:		55%	4</a:t>
            </a:r>
            <a:r>
              <a:rPr lang="en-US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/>
                <a:ea typeface="Calibri"/>
                <a:cs typeface="Times New Roman"/>
              </a:rPr>
              <a:t>Clarify:		</a:t>
            </a:r>
            <a:r>
              <a:rPr lang="en-US" b="1" dirty="0" smtClean="0">
                <a:latin typeface="Calibri"/>
                <a:ea typeface="Calibri"/>
                <a:cs typeface="Times New Roman"/>
              </a:rPr>
              <a:t>80</a:t>
            </a:r>
            <a:r>
              <a:rPr lang="en-US" b="1" dirty="0">
                <a:latin typeface="Calibri"/>
                <a:ea typeface="Calibri"/>
                <a:cs typeface="Times New Roman"/>
              </a:rPr>
              <a:t>%	5</a:t>
            </a:r>
            <a:r>
              <a:rPr lang="en-US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/>
                <a:ea typeface="Calibri"/>
                <a:cs typeface="Times New Roman"/>
              </a:rPr>
              <a:t>Captivate:		74%	7</a:t>
            </a:r>
            <a:r>
              <a:rPr lang="en-US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/>
                <a:ea typeface="Calibri"/>
                <a:cs typeface="Times New Roman"/>
              </a:rPr>
              <a:t>Confer:		76%	7</a:t>
            </a:r>
            <a:r>
              <a:rPr lang="en-US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/>
                <a:ea typeface="Calibri"/>
                <a:cs typeface="Times New Roman"/>
              </a:rPr>
              <a:t>Consolidate:	</a:t>
            </a:r>
            <a:r>
              <a:rPr lang="en-US" b="1" dirty="0" smtClean="0">
                <a:latin typeface="Calibri"/>
                <a:ea typeface="Calibri"/>
                <a:cs typeface="Times New Roman"/>
              </a:rPr>
              <a:t>77</a:t>
            </a:r>
            <a:r>
              <a:rPr lang="en-US" b="1" dirty="0">
                <a:latin typeface="Calibri"/>
                <a:ea typeface="Calibri"/>
                <a:cs typeface="Times New Roman"/>
              </a:rPr>
              <a:t>%	5</a:t>
            </a:r>
            <a:r>
              <a:rPr lang="en-US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9300313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Elementary (3-5)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u="sng" dirty="0">
                <a:latin typeface="Calibri"/>
                <a:ea typeface="Calibri"/>
                <a:cs typeface="Times New Roman"/>
              </a:rPr>
              <a:t>Composite Score:	70%	6</a:t>
            </a:r>
            <a:r>
              <a:rPr lang="en-US" b="1" u="sng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u="sng" dirty="0">
                <a:latin typeface="Calibri"/>
                <a:ea typeface="Calibri"/>
                <a:cs typeface="Times New Roman"/>
              </a:rPr>
              <a:t> Decile</a:t>
            </a:r>
            <a:r>
              <a:rPr lang="en-US" b="1" dirty="0">
                <a:latin typeface="Calibri"/>
                <a:ea typeface="Calibri"/>
                <a:cs typeface="Times New Roman"/>
              </a:rPr>
              <a:t>	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Care:			89%	9</a:t>
            </a:r>
            <a:r>
              <a:rPr lang="en-US" b="1" baseline="30000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Challenge:		75%	3</a:t>
            </a:r>
            <a:r>
              <a:rPr lang="en-US" b="1" baseline="30000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rd</a:t>
            </a:r>
            <a:r>
              <a:rPr lang="en-US" b="1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Control:		70%	10</a:t>
            </a:r>
            <a:r>
              <a:rPr lang="en-US" b="1" baseline="30000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/>
                <a:ea typeface="Calibri"/>
                <a:cs typeface="Times New Roman"/>
              </a:rPr>
              <a:t>Clarify:		</a:t>
            </a:r>
            <a:r>
              <a:rPr lang="en-US" b="1" dirty="0" smtClean="0">
                <a:latin typeface="Calibri"/>
                <a:ea typeface="Calibri"/>
                <a:cs typeface="Times New Roman"/>
              </a:rPr>
              <a:t>81</a:t>
            </a:r>
            <a:r>
              <a:rPr lang="en-US" b="1" dirty="0">
                <a:latin typeface="Calibri"/>
                <a:ea typeface="Calibri"/>
                <a:cs typeface="Times New Roman"/>
              </a:rPr>
              <a:t>%	5</a:t>
            </a:r>
            <a:r>
              <a:rPr lang="en-US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Captivate:		56%	3</a:t>
            </a:r>
            <a:r>
              <a:rPr lang="en-US" b="1" baseline="30000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rd</a:t>
            </a:r>
            <a:r>
              <a:rPr lang="en-US" b="1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/>
                <a:ea typeface="Calibri"/>
                <a:cs typeface="Times New Roman"/>
              </a:rPr>
              <a:t>Confer:		55%	4</a:t>
            </a:r>
            <a:r>
              <a:rPr lang="en-US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Consolidate:	</a:t>
            </a:r>
            <a:r>
              <a:rPr lang="en-US" b="1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66</a:t>
            </a:r>
            <a:r>
              <a:rPr lang="en-US" b="1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%	3</a:t>
            </a:r>
            <a:r>
              <a:rPr lang="en-US" b="1" baseline="30000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rd</a:t>
            </a:r>
            <a:r>
              <a:rPr lang="en-US" b="1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266270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Middle School (6-8)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u="sng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Composite Score: 	64%	9</a:t>
            </a:r>
            <a:r>
              <a:rPr lang="en-US" b="1" u="sng" baseline="30000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en-US" b="1" u="sng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Decile	</a:t>
            </a:r>
            <a:endParaRPr lang="en-US" sz="2400" u="sng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Care:			63%	8</a:t>
            </a:r>
            <a:r>
              <a:rPr lang="en-US" b="1" baseline="30000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/>
                <a:ea typeface="Calibri"/>
                <a:cs typeface="Times New Roman"/>
              </a:rPr>
              <a:t>Challenge:		74%	7</a:t>
            </a:r>
            <a:r>
              <a:rPr lang="en-US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Control:		64%	10</a:t>
            </a:r>
            <a:r>
              <a:rPr lang="en-US" b="1" baseline="30000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/>
                <a:ea typeface="Calibri"/>
                <a:cs typeface="Times New Roman"/>
              </a:rPr>
              <a:t>Clarify:		</a:t>
            </a:r>
            <a:r>
              <a:rPr lang="en-US" b="1" dirty="0" smtClean="0">
                <a:latin typeface="Calibri"/>
                <a:ea typeface="Calibri"/>
                <a:cs typeface="Times New Roman"/>
              </a:rPr>
              <a:t>69</a:t>
            </a:r>
            <a:r>
              <a:rPr lang="en-US" b="1" dirty="0">
                <a:latin typeface="Calibri"/>
                <a:ea typeface="Calibri"/>
                <a:cs typeface="Times New Roman"/>
              </a:rPr>
              <a:t>%	7</a:t>
            </a:r>
            <a:r>
              <a:rPr lang="en-US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Captivate:		63%	8</a:t>
            </a:r>
            <a:r>
              <a:rPr lang="en-US" b="1" baseline="30000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Confer:		50%	8</a:t>
            </a:r>
            <a:r>
              <a:rPr lang="en-US" b="1" baseline="30000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/>
                <a:ea typeface="Calibri"/>
                <a:cs typeface="Times New Roman"/>
              </a:rPr>
              <a:t>Consolidate:	</a:t>
            </a:r>
            <a:r>
              <a:rPr lang="en-US" b="1" dirty="0" smtClean="0">
                <a:latin typeface="Calibri"/>
                <a:ea typeface="Calibri"/>
                <a:cs typeface="Times New Roman"/>
              </a:rPr>
              <a:t>63</a:t>
            </a:r>
            <a:r>
              <a:rPr lang="en-US" b="1" dirty="0">
                <a:latin typeface="Calibri"/>
                <a:ea typeface="Calibri"/>
                <a:cs typeface="Times New Roman"/>
              </a:rPr>
              <a:t>%	7</a:t>
            </a:r>
            <a:r>
              <a:rPr lang="en-US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109728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856289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School (9-12)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u="sng" dirty="0">
                <a:latin typeface="Calibri"/>
                <a:ea typeface="Calibri"/>
                <a:cs typeface="Times New Roman"/>
              </a:rPr>
              <a:t>Composite Score: 	54%	5</a:t>
            </a:r>
            <a:r>
              <a:rPr lang="en-US" b="1" u="sng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u="sng" dirty="0">
                <a:latin typeface="Calibri"/>
                <a:ea typeface="Calibri"/>
                <a:cs typeface="Times New Roman"/>
              </a:rPr>
              <a:t> Decile</a:t>
            </a:r>
            <a:r>
              <a:rPr lang="en-US" b="1" dirty="0">
                <a:latin typeface="Calibri"/>
                <a:ea typeface="Calibri"/>
                <a:cs typeface="Times New Roman"/>
              </a:rPr>
              <a:t>	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/>
                <a:ea typeface="Calibri"/>
                <a:cs typeface="Times New Roman"/>
              </a:rPr>
              <a:t>Care:			50%	4</a:t>
            </a:r>
            <a:r>
              <a:rPr lang="en-US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/>
                <a:ea typeface="Calibri"/>
                <a:cs typeface="Times New Roman"/>
              </a:rPr>
              <a:t>Challenge:		61%	4</a:t>
            </a:r>
            <a:r>
              <a:rPr lang="en-US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Control:		62%	9</a:t>
            </a:r>
            <a:r>
              <a:rPr lang="en-US" b="1" baseline="30000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solidFill>
                  <a:srgbClr val="00B050"/>
                </a:solidFill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/>
                <a:ea typeface="Calibri"/>
                <a:cs typeface="Times New Roman"/>
              </a:rPr>
              <a:t>Clarify:		</a:t>
            </a:r>
            <a:r>
              <a:rPr lang="en-US" b="1" dirty="0" smtClean="0">
                <a:latin typeface="Calibri"/>
                <a:ea typeface="Calibri"/>
                <a:cs typeface="Times New Roman"/>
              </a:rPr>
              <a:t>58</a:t>
            </a:r>
            <a:r>
              <a:rPr lang="en-US" b="1" dirty="0">
                <a:latin typeface="Calibri"/>
                <a:ea typeface="Calibri"/>
                <a:cs typeface="Times New Roman"/>
              </a:rPr>
              <a:t>%	4</a:t>
            </a:r>
            <a:r>
              <a:rPr lang="en-US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/>
                <a:ea typeface="Calibri"/>
                <a:cs typeface="Times New Roman"/>
              </a:rPr>
              <a:t>Captivate:		52%	6</a:t>
            </a:r>
            <a:r>
              <a:rPr lang="en-US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latin typeface="Calibri"/>
                <a:ea typeface="Calibri"/>
                <a:cs typeface="Times New Roman"/>
              </a:rPr>
              <a:t> Decile</a:t>
            </a:r>
            <a:endParaRPr lang="en-US" sz="2400" dirty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>
                <a:latin typeface="Calibri"/>
                <a:ea typeface="Calibri"/>
                <a:cs typeface="Times New Roman"/>
              </a:rPr>
              <a:t>Confer:		42%	4</a:t>
            </a:r>
            <a:r>
              <a:rPr lang="en-US" b="1" baseline="30000" dirty="0">
                <a:latin typeface="Calibri"/>
                <a:ea typeface="Calibri"/>
                <a:cs typeface="Times New Roman"/>
              </a:rPr>
              <a:t>th</a:t>
            </a:r>
            <a:r>
              <a:rPr lang="en-US" b="1" dirty="0">
                <a:latin typeface="Calibri"/>
                <a:ea typeface="Calibri"/>
                <a:cs typeface="Times New Roman"/>
              </a:rPr>
              <a:t> </a:t>
            </a:r>
            <a:r>
              <a:rPr lang="en-US" b="1" dirty="0" smtClean="0">
                <a:latin typeface="Calibri"/>
                <a:ea typeface="Calibri"/>
                <a:cs typeface="Times New Roman"/>
              </a:rPr>
              <a:t>Decile</a:t>
            </a:r>
            <a:endParaRPr lang="en-US" sz="2400" dirty="0" smtClean="0">
              <a:latin typeface="Calibri"/>
              <a:ea typeface="Calibri"/>
              <a:cs typeface="Times New Roman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b="1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Consolidate</a:t>
            </a:r>
            <a:r>
              <a:rPr lang="en-US" b="1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:	</a:t>
            </a:r>
            <a:r>
              <a:rPr lang="en-US" b="1" dirty="0" smtClean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51</a:t>
            </a:r>
            <a:r>
              <a:rPr lang="en-US" b="1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%	3</a:t>
            </a:r>
            <a:r>
              <a:rPr lang="en-US" b="1" baseline="30000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rd</a:t>
            </a:r>
            <a:r>
              <a:rPr lang="en-US" b="1" dirty="0">
                <a:solidFill>
                  <a:srgbClr val="C00000"/>
                </a:solidFill>
                <a:latin typeface="Calibri"/>
                <a:ea typeface="Calibri"/>
                <a:cs typeface="Times New Roman"/>
              </a:rPr>
              <a:t> Decile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46128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are we using this data?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Individual goal setting for teachers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School Action Plans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District Planning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Professional Development</a:t>
            </a:r>
          </a:p>
          <a:p>
            <a:pPr lvl="1">
              <a:buFont typeface="Wingdings" pitchFamily="2" charset="2"/>
              <a:buChar char="ü"/>
            </a:pPr>
            <a:r>
              <a:rPr lang="en-US" dirty="0" smtClean="0"/>
              <a:t>46 workshops in the 7C’s offered at the full district workshop day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23022607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 Data Points to identify trends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Continue to offer workshops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Monitor growth and improvement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Focus on effective practice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70079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Tripod Project?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Student voice survey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Measures student perceptions and perspectives</a:t>
            </a:r>
          </a:p>
          <a:p>
            <a:pPr marL="109728" indent="0">
              <a:buNone/>
            </a:pPr>
            <a:r>
              <a:rPr lang="en-US" dirty="0" smtClean="0"/>
              <a:t> </a:t>
            </a:r>
          </a:p>
          <a:p>
            <a:r>
              <a:rPr lang="en-US" dirty="0" smtClean="0"/>
              <a:t>Captures key dimensions of school life and teaching practices as students experience them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Developed and refined for more than decade by Dr. Ronald Ferguson of Harvard University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12917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lowchart: Extract 3"/>
          <p:cNvSpPr/>
          <p:nvPr/>
        </p:nvSpPr>
        <p:spPr>
          <a:xfrm>
            <a:off x="2765879" y="2895600"/>
            <a:ext cx="3314700" cy="2514600"/>
          </a:xfrm>
          <a:prstGeom prst="flowChartExtra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u="sng" dirty="0" smtClean="0"/>
              <a:t>Student Achievement Outcomes</a:t>
            </a:r>
            <a:endParaRPr lang="en-US" u="sng" dirty="0"/>
          </a:p>
        </p:txBody>
      </p:sp>
      <p:sp>
        <p:nvSpPr>
          <p:cNvPr id="6" name="TextBox 5"/>
          <p:cNvSpPr txBox="1"/>
          <p:nvPr/>
        </p:nvSpPr>
        <p:spPr>
          <a:xfrm>
            <a:off x="2362200" y="2572434"/>
            <a:ext cx="426720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    Content </a:t>
            </a:r>
            <a:r>
              <a:rPr lang="en-US" sz="2800" b="1" dirty="0">
                <a:solidFill>
                  <a:prstClr val="black"/>
                </a:solidFill>
              </a:rPr>
              <a:t>Knowledge</a:t>
            </a:r>
          </a:p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505200" y="4596677"/>
            <a:ext cx="220979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THE </a:t>
            </a:r>
            <a:r>
              <a:rPr lang="en-US" sz="2800" b="1" dirty="0" smtClean="0">
                <a:solidFill>
                  <a:schemeClr val="bg1"/>
                </a:solidFill>
              </a:rPr>
              <a:t>TRIPOD</a:t>
            </a:r>
            <a:endParaRPr lang="en-US" sz="2800" b="1" dirty="0">
              <a:solidFill>
                <a:schemeClr val="bg1"/>
              </a:solidFill>
            </a:endParaRPr>
          </a:p>
          <a:p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38200" y="5225534"/>
            <a:ext cx="2057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prstClr val="black"/>
                </a:solidFill>
              </a:rPr>
              <a:t>Pedagogical Skill</a:t>
            </a:r>
            <a:endParaRPr lang="en-US" sz="2800" b="1" dirty="0">
              <a:solidFill>
                <a:prstClr val="black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80579" y="5087034"/>
            <a:ext cx="2286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prstClr val="black"/>
                </a:solidFill>
              </a:rPr>
              <a:t>Relationship Building</a:t>
            </a:r>
          </a:p>
        </p:txBody>
      </p:sp>
    </p:spTree>
    <p:extLst>
      <p:ext uri="{BB962C8B-B14F-4D97-AF65-F5344CB8AC3E}">
        <p14:creationId xmlns:p14="http://schemas.microsoft.com/office/powerpoint/2010/main" xmlns="" val="37110118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/>
                </a:solidFill>
              </a:rPr>
              <a:t>The 7 C’s</a:t>
            </a:r>
            <a:endParaRPr lang="en-US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dirty="0" smtClean="0"/>
              <a:t>Care: </a:t>
            </a:r>
            <a:r>
              <a:rPr lang="en-US" sz="2800" dirty="0" smtClean="0"/>
              <a:t>emotional safety</a:t>
            </a:r>
          </a:p>
          <a:p>
            <a:r>
              <a:rPr lang="en-US" sz="2800" b="1" dirty="0" smtClean="0"/>
              <a:t>Control: </a:t>
            </a:r>
            <a:r>
              <a:rPr lang="en-US" sz="2800" dirty="0"/>
              <a:t>c</a:t>
            </a:r>
            <a:r>
              <a:rPr lang="en-US" sz="2800" dirty="0" smtClean="0"/>
              <a:t>lassroom </a:t>
            </a:r>
            <a:r>
              <a:rPr lang="en-US" sz="2800" dirty="0"/>
              <a:t>m</a:t>
            </a:r>
            <a:r>
              <a:rPr lang="en-US" sz="2800" dirty="0" smtClean="0"/>
              <a:t>anagement</a:t>
            </a:r>
          </a:p>
          <a:p>
            <a:r>
              <a:rPr lang="en-US" sz="2800" b="1" dirty="0" smtClean="0"/>
              <a:t>Clarify:</a:t>
            </a:r>
            <a:r>
              <a:rPr lang="en-US" sz="2800" dirty="0" smtClean="0"/>
              <a:t> clearing up confusion </a:t>
            </a:r>
          </a:p>
          <a:p>
            <a:r>
              <a:rPr lang="en-US" sz="2800" b="1" dirty="0" smtClean="0"/>
              <a:t>Challenge: </a:t>
            </a:r>
            <a:r>
              <a:rPr lang="en-US" sz="2800" dirty="0" smtClean="0"/>
              <a:t>press for effort and rigor</a:t>
            </a:r>
          </a:p>
          <a:p>
            <a:r>
              <a:rPr lang="en-US" sz="2800" b="1" dirty="0" smtClean="0"/>
              <a:t>Captivate:</a:t>
            </a:r>
            <a:r>
              <a:rPr lang="en-US" sz="2800" dirty="0" smtClean="0"/>
              <a:t> instruction is stimulating and relevant</a:t>
            </a:r>
          </a:p>
          <a:p>
            <a:r>
              <a:rPr lang="en-US" sz="2800" b="1" dirty="0" smtClean="0"/>
              <a:t>Confer: </a:t>
            </a:r>
            <a:r>
              <a:rPr lang="en-US" sz="2800" dirty="0" smtClean="0"/>
              <a:t>social reinforcement of learning communities</a:t>
            </a:r>
          </a:p>
          <a:p>
            <a:r>
              <a:rPr lang="en-US" sz="2800" b="1" dirty="0" smtClean="0"/>
              <a:t>Consolidate:</a:t>
            </a:r>
            <a:r>
              <a:rPr lang="en-US" sz="2800" dirty="0" smtClean="0"/>
              <a:t> connecting, reviewing and summarizing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375142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Survey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Presentation to teachers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Parents informed 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Students surveyed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District and school level data unpacked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Teachers unpack individual reports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District PD Day</a:t>
            </a:r>
          </a:p>
        </p:txBody>
      </p:sp>
    </p:spTree>
    <p:extLst>
      <p:ext uri="{BB962C8B-B14F-4D97-AF65-F5344CB8AC3E}">
        <p14:creationId xmlns:p14="http://schemas.microsoft.com/office/powerpoint/2010/main" xmlns="" val="3521211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Teacher and School Results Sample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14400" y="1981200"/>
            <a:ext cx="72390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472512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Comparisons</a:t>
            </a:r>
            <a:endParaRPr lang="en-US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0" y="2362201"/>
            <a:ext cx="9144000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3889520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762000"/>
          </a:xfrm>
        </p:spPr>
        <p:txBody>
          <a:bodyPr/>
          <a:lstStyle/>
          <a:p>
            <a:r>
              <a:rPr lang="en-US" dirty="0" smtClean="0"/>
              <a:t>Teacher Results</a:t>
            </a:r>
            <a:endParaRPr lang="en-US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2400" y="1981200"/>
            <a:ext cx="8839200" cy="472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40532252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Normative Data </a:t>
            </a:r>
            <a:r>
              <a:rPr lang="en-US" sz="3200" i="1" dirty="0" smtClean="0"/>
              <a:t>based on 750,000 responses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itchFamily="34" charset="0"/>
              <a:buChar char="•"/>
            </a:pPr>
            <a:r>
              <a:rPr lang="en-US" dirty="0" smtClean="0"/>
              <a:t>Norms provided for individual teacher and school results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Each </a:t>
            </a:r>
            <a:r>
              <a:rPr lang="en-US" dirty="0" err="1" smtClean="0"/>
              <a:t>decile</a:t>
            </a:r>
            <a:r>
              <a:rPr lang="en-US" dirty="0" smtClean="0"/>
              <a:t> represents one-tenth of all classrooms in the norm group</a:t>
            </a:r>
          </a:p>
          <a:p>
            <a:pPr marL="109728" indent="0">
              <a:buNone/>
            </a:pPr>
            <a:endParaRPr lang="en-US" dirty="0" smtClean="0"/>
          </a:p>
          <a:p>
            <a:r>
              <a:rPr lang="en-US" dirty="0" smtClean="0"/>
              <a:t>The bottom 10% of favorability ratings are ranked in the 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  <a:r>
              <a:rPr lang="en-US" dirty="0" err="1" smtClean="0"/>
              <a:t>decile</a:t>
            </a:r>
            <a:r>
              <a:rPr lang="en-US" dirty="0"/>
              <a:t> </a:t>
            </a:r>
            <a:r>
              <a:rPr lang="en-US" dirty="0" smtClean="0"/>
              <a:t>and the top 10% are ranked in the 10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lang="en-US" dirty="0" err="1" smtClean="0"/>
              <a:t>decile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333769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3074932D6A2A49BA53FB2CF2C372F9" ma:contentTypeVersion="7" ma:contentTypeDescription="Create a new document." ma:contentTypeScope="" ma:versionID="c59c01cc42d8aa5db832685147da447e">
  <xsd:schema xmlns:xsd="http://www.w3.org/2001/XMLSchema" xmlns:xs="http://www.w3.org/2001/XMLSchema" xmlns:p="http://schemas.microsoft.com/office/2006/metadata/properties" xmlns:ns2="66445318-594c-4acb-b2fb-c62b33afc0d4" targetNamespace="http://schemas.microsoft.com/office/2006/metadata/properties" ma:root="true" ma:fieldsID="a5d163288106e17fa4d174469e049b52" ns2:_="">
    <xsd:import namespace="66445318-594c-4acb-b2fb-c62b33afc0d4"/>
    <xsd:element name="properties">
      <xsd:complexType>
        <xsd:sequence>
          <xsd:element name="documentManagement">
            <xsd:complexType>
              <xsd:all>
                <xsd:element ref="ns2: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45318-594c-4acb-b2fb-c62b33afc0d4" elementFormDefault="qualified">
    <xsd:import namespace="http://schemas.microsoft.com/office/2006/documentManagement/types"/>
    <xsd:import namespace="http://schemas.microsoft.com/office/infopath/2007/PartnerControls"/>
    <xsd:element name="Date" ma:index="8" nillable="true" ma:displayName="Date" ma:format="DateTime" ma:internalName="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7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>
    <Date xmlns="66445318-594c-4acb-b2fb-c62b33afc0d4" xsi:nil="true"/>
  </documentManagement>
</p:properties>
</file>

<file path=customXml/itemProps1.xml><?xml version="1.0" encoding="utf-8"?>
<ds:datastoreItem xmlns:ds="http://schemas.openxmlformats.org/officeDocument/2006/customXml" ds:itemID="{07046850-BFBF-4D48-905D-95D6F1D6705F}"/>
</file>

<file path=customXml/itemProps2.xml><?xml version="1.0" encoding="utf-8"?>
<ds:datastoreItem xmlns:ds="http://schemas.openxmlformats.org/officeDocument/2006/customXml" ds:itemID="{4108D5F4-8C02-4B6F-A595-1BF9385CB420}"/>
</file>

<file path=customXml/itemProps3.xml><?xml version="1.0" encoding="utf-8"?>
<ds:datastoreItem xmlns:ds="http://schemas.openxmlformats.org/officeDocument/2006/customXml" ds:itemID="{6B939C1A-46A5-4E31-9AAE-69A8C8585365}"/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414</TotalTime>
  <Words>265</Words>
  <Application>Microsoft Office PowerPoint</Application>
  <PresentationFormat>On-screen Show (4:3)</PresentationFormat>
  <Paragraphs>100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Urban</vt:lpstr>
      <vt:lpstr>Office Theme</vt:lpstr>
      <vt:lpstr>THE TRIPOD PROJECT</vt:lpstr>
      <vt:lpstr>What is the Tripod Project?</vt:lpstr>
      <vt:lpstr>Student Achievement Outcomes</vt:lpstr>
      <vt:lpstr>The 7 C’s</vt:lpstr>
      <vt:lpstr>Survey Processes</vt:lpstr>
      <vt:lpstr>Teacher and School Results Sample</vt:lpstr>
      <vt:lpstr>Comparisons</vt:lpstr>
      <vt:lpstr>Teacher Results</vt:lpstr>
      <vt:lpstr>Normative Data based on 750,000 responses</vt:lpstr>
      <vt:lpstr>Early Elementary  (K-2) </vt:lpstr>
      <vt:lpstr>Elementary (3-5)</vt:lpstr>
      <vt:lpstr>Middle School (6-8)</vt:lpstr>
      <vt:lpstr>High School (9-12)</vt:lpstr>
      <vt:lpstr>How are we using this data?</vt:lpstr>
      <vt:lpstr>Next Steps</vt:lpstr>
    </vt:vector>
  </TitlesOfParts>
  <Company>SAU 55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TRIPOD PROJECT</dc:title>
  <dc:creator>Armfield, Debra</dc:creator>
  <cp:lastModifiedBy>Cathy Belcher</cp:lastModifiedBy>
  <cp:revision>30</cp:revision>
  <dcterms:created xsi:type="dcterms:W3CDTF">2013-08-14T16:54:33Z</dcterms:created>
  <dcterms:modified xsi:type="dcterms:W3CDTF">2014-04-10T14:19:39Z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0x0101003C3074932D6A2A49BA53FB2CF2C372F9</vt:lpwstr>
  </property>
</Properties>
</file>