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2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C66E8-2EB2-4298-9297-FD6B4504ACAF}" type="slidenum">
              <a:rPr lang="en-US" smtClean="0"/>
              <a:pPr/>
              <a:t>‹#›</a:t>
            </a:fld>
            <a:endParaRPr lang="en-US" dirty="0"/>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3C66E8-2EB2-4298-9297-FD6B4504ACAF}" type="slidenum">
              <a:rPr lang="en-US" smtClean="0"/>
              <a:pPr/>
              <a:t>‹#›</a:t>
            </a:fld>
            <a:endParaRPr lang="en-US" dirty="0"/>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A648C-97CB-4ACA-A52B-81DC51B79E3B}" type="datetimeFigureOut">
              <a:rPr lang="en-US" smtClean="0"/>
              <a:pPr/>
              <a:t>5/16/2014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573A648C-97CB-4ACA-A52B-81DC51B79E3B}" type="datetimeFigureOut">
              <a:rPr lang="en-US" smtClean="0"/>
              <a:pPr/>
              <a:t>5/16/2014</a:t>
            </a:fld>
            <a:endParaRPr lang="en-US" dirty="0"/>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73A648C-97CB-4ACA-A52B-81DC51B79E3B}" type="datetimeFigureOut">
              <a:rPr lang="en-US" smtClean="0"/>
              <a:pPr/>
              <a:t>5/16/2014</a:t>
            </a:fld>
            <a:endParaRPr lang="en-US" dirty="0"/>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273C66E8-2EB2-4298-9297-FD6B4504ACAF}" type="slidenum">
              <a:rPr lang="en-US" smtClean="0"/>
              <a:pPr/>
              <a:t>‹#›</a:t>
            </a:fld>
            <a:endParaRPr lang="en-US" dirty="0"/>
          </a:p>
        </p:txBody>
      </p:sp>
    </p:spTree>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73A648C-97CB-4ACA-A52B-81DC51B79E3B}" type="datetimeFigureOut">
              <a:rPr lang="en-US" smtClean="0"/>
              <a:pPr/>
              <a:t>5/16/2014</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73C66E8-2EB2-4298-9297-FD6B4504A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pull dir="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TRMS ACTION PLAN</a:t>
            </a:r>
            <a:endParaRPr lang="en-US" dirty="0"/>
          </a:p>
        </p:txBody>
      </p:sp>
      <p:sp>
        <p:nvSpPr>
          <p:cNvPr id="3" name="Subtitle 2"/>
          <p:cNvSpPr>
            <a:spLocks noGrp="1"/>
          </p:cNvSpPr>
          <p:nvPr>
            <p:ph type="subTitle" idx="1"/>
          </p:nvPr>
        </p:nvSpPr>
        <p:spPr/>
        <p:txBody>
          <a:bodyPr/>
          <a:lstStyle/>
          <a:p>
            <a:r>
              <a:rPr lang="en-US" dirty="0" smtClean="0"/>
              <a:t>2013-14</a:t>
            </a:r>
            <a:endParaRPr lang="en-US" dirty="0"/>
          </a:p>
        </p:txBody>
      </p:sp>
    </p:spTree>
    <p:extLst>
      <p:ext uri="{BB962C8B-B14F-4D97-AF65-F5344CB8AC3E}">
        <p14:creationId xmlns:p14="http://schemas.microsoft.com/office/powerpoint/2010/main" xmlns="" val="120169745"/>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Tri-Pod</a:t>
            </a:r>
            <a:endParaRPr lang="en-US" i="1" dirty="0"/>
          </a:p>
        </p:txBody>
      </p:sp>
      <p:sp>
        <p:nvSpPr>
          <p:cNvPr id="3" name="Content Placeholder 2"/>
          <p:cNvSpPr>
            <a:spLocks noGrp="1"/>
          </p:cNvSpPr>
          <p:nvPr>
            <p:ph idx="1"/>
          </p:nvPr>
        </p:nvSpPr>
        <p:spPr>
          <a:xfrm>
            <a:off x="990600" y="1828800"/>
            <a:ext cx="7162800" cy="3976743"/>
          </a:xfrm>
        </p:spPr>
        <p:txBody>
          <a:bodyPr>
            <a:normAutofit fontScale="92500"/>
          </a:bodyPr>
          <a:lstStyle/>
          <a:p>
            <a:r>
              <a:rPr lang="en-US" sz="2600" i="1" dirty="0"/>
              <a:t>MIDDLE SCHOOL OVERALL</a:t>
            </a:r>
          </a:p>
          <a:p>
            <a:r>
              <a:rPr lang="en-US" sz="2600" i="1" dirty="0"/>
              <a:t>Composite Score:            </a:t>
            </a:r>
            <a:r>
              <a:rPr lang="en-US" sz="2600" i="1" dirty="0" smtClean="0"/>
              <a:t> 64</a:t>
            </a:r>
            <a:r>
              <a:rPr lang="en-US" sz="2600" i="1" dirty="0"/>
              <a:t>%       9th </a:t>
            </a:r>
            <a:r>
              <a:rPr lang="en-US" sz="2600" i="1" dirty="0" err="1"/>
              <a:t>Decile</a:t>
            </a:r>
            <a:r>
              <a:rPr lang="en-US" sz="2600" i="1" dirty="0"/>
              <a:t>            </a:t>
            </a:r>
          </a:p>
          <a:p>
            <a:r>
              <a:rPr lang="en-US" sz="2600" i="1" dirty="0"/>
              <a:t>Care:                                   </a:t>
            </a:r>
            <a:r>
              <a:rPr lang="en-US" sz="2600" i="1" dirty="0" smtClean="0"/>
              <a:t>63</a:t>
            </a:r>
            <a:r>
              <a:rPr lang="en-US" sz="2600" i="1" dirty="0"/>
              <a:t>%       8th </a:t>
            </a:r>
            <a:r>
              <a:rPr lang="en-US" sz="2600" i="1" dirty="0" err="1"/>
              <a:t>Decile</a:t>
            </a:r>
            <a:endParaRPr lang="en-US" sz="2600" i="1" dirty="0"/>
          </a:p>
          <a:p>
            <a:r>
              <a:rPr lang="en-US" sz="2600" i="1" dirty="0"/>
              <a:t>Challenge:                         </a:t>
            </a:r>
            <a:r>
              <a:rPr lang="en-US" sz="2600" i="1" dirty="0" smtClean="0"/>
              <a:t>74</a:t>
            </a:r>
            <a:r>
              <a:rPr lang="en-US" sz="2600" i="1" dirty="0"/>
              <a:t>%        7th </a:t>
            </a:r>
            <a:r>
              <a:rPr lang="en-US" sz="2600" i="1" dirty="0" err="1"/>
              <a:t>Decile</a:t>
            </a:r>
            <a:endParaRPr lang="en-US" sz="2600" i="1" dirty="0"/>
          </a:p>
          <a:p>
            <a:r>
              <a:rPr lang="en-US" sz="2600" i="1" dirty="0"/>
              <a:t>Control:                              </a:t>
            </a:r>
            <a:r>
              <a:rPr lang="en-US" sz="2600" i="1" dirty="0" smtClean="0"/>
              <a:t>64</a:t>
            </a:r>
            <a:r>
              <a:rPr lang="en-US" sz="2600" i="1" dirty="0"/>
              <a:t>%       </a:t>
            </a:r>
            <a:r>
              <a:rPr lang="en-US" sz="2600" i="1" dirty="0" smtClean="0"/>
              <a:t>10th </a:t>
            </a:r>
            <a:r>
              <a:rPr lang="en-US" sz="2600" i="1" dirty="0" err="1"/>
              <a:t>Decile</a:t>
            </a:r>
            <a:endParaRPr lang="en-US" sz="2600" i="1" dirty="0"/>
          </a:p>
          <a:p>
            <a:r>
              <a:rPr lang="en-US" sz="2600" i="1" dirty="0"/>
              <a:t>Clarify:                               </a:t>
            </a:r>
            <a:r>
              <a:rPr lang="en-US" sz="2600" i="1" dirty="0" smtClean="0"/>
              <a:t> </a:t>
            </a:r>
            <a:r>
              <a:rPr lang="en-US" sz="2600" i="1" dirty="0"/>
              <a:t>69%        7th </a:t>
            </a:r>
            <a:r>
              <a:rPr lang="en-US" sz="2600" i="1" dirty="0" err="1"/>
              <a:t>Decile</a:t>
            </a:r>
            <a:endParaRPr lang="en-US" sz="2600" i="1" dirty="0"/>
          </a:p>
          <a:p>
            <a:r>
              <a:rPr lang="en-US" sz="2600" i="1" dirty="0"/>
              <a:t>Captivate:                           63%        8th </a:t>
            </a:r>
            <a:r>
              <a:rPr lang="en-US" sz="2600" i="1" dirty="0" err="1"/>
              <a:t>Decile</a:t>
            </a:r>
            <a:endParaRPr lang="en-US" sz="2600" i="1" dirty="0"/>
          </a:p>
          <a:p>
            <a:r>
              <a:rPr lang="en-US" sz="2600" i="1" dirty="0"/>
              <a:t>Confer:                                </a:t>
            </a:r>
            <a:r>
              <a:rPr lang="en-US" sz="2600" i="1" dirty="0" smtClean="0"/>
              <a:t>50</a:t>
            </a:r>
            <a:r>
              <a:rPr lang="en-US" sz="2600" i="1" dirty="0"/>
              <a:t>%        8th </a:t>
            </a:r>
            <a:r>
              <a:rPr lang="en-US" sz="2600" i="1" dirty="0" err="1"/>
              <a:t>Decile</a:t>
            </a:r>
            <a:endParaRPr lang="en-US" sz="2600" i="1" dirty="0"/>
          </a:p>
          <a:p>
            <a:r>
              <a:rPr lang="en-US" sz="2600" i="1" dirty="0"/>
              <a:t>Consolidate:                       63%        7th </a:t>
            </a:r>
            <a:r>
              <a:rPr lang="en-US" sz="2600" i="1" dirty="0" err="1"/>
              <a:t>Decile</a:t>
            </a:r>
            <a:endParaRPr lang="en-US" sz="2600" i="1" dirty="0"/>
          </a:p>
          <a:p>
            <a:endParaRPr lang="en-US" i="1" dirty="0"/>
          </a:p>
        </p:txBody>
      </p:sp>
    </p:spTree>
    <p:extLst>
      <p:ext uri="{BB962C8B-B14F-4D97-AF65-F5344CB8AC3E}">
        <p14:creationId xmlns:p14="http://schemas.microsoft.com/office/powerpoint/2010/main" xmlns="" val="2433034523"/>
      </p:ext>
    </p:extLst>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rotWithShape="1">
          <a:blip r:embed="rId2" cstate="print">
            <a:extLst>
              <a:ext uri="{28A0092B-C50C-407E-A947-70E740481C1C}">
                <a14:useLocalDpi xmlns:a14="http://schemas.microsoft.com/office/drawing/2010/main" xmlns="" val="0"/>
              </a:ext>
            </a:extLst>
          </a:blip>
          <a:srcRect l="-962" t="34405" r="6979" b="1134"/>
          <a:stretch/>
        </p:blipFill>
        <p:spPr bwMode="auto">
          <a:xfrm>
            <a:off x="152400" y="942975"/>
            <a:ext cx="8915400" cy="5000625"/>
          </a:xfrm>
          <a:prstGeom prst="rect">
            <a:avLst/>
          </a:prstGeom>
          <a:solidFill>
            <a:srgbClr val="FFFFFF">
              <a:shade val="85000"/>
            </a:srgbClr>
          </a:solidFill>
          <a:ln w="88900" cap="sq" cmpd="sng" algn="ctr">
            <a:solidFill>
              <a:srgbClr val="FFFFFF"/>
            </a:solidFill>
            <a:prstDash val="solid"/>
            <a:miter lim="800000"/>
            <a:headEnd type="none" w="med" len="med"/>
            <a:tailEnd type="none" w="med" len="me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074603327"/>
      </p:ext>
    </p:extLst>
  </p:cSld>
  <p:clrMapOvr>
    <a:masterClrMapping/>
  </p:clrMapOvr>
  <p:transition>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a:xfrm>
            <a:off x="1463040" y="2119256"/>
            <a:ext cx="6766560" cy="4052943"/>
          </a:xfrm>
        </p:spPr>
        <p:txBody>
          <a:bodyPr>
            <a:normAutofit fontScale="92500"/>
          </a:bodyPr>
          <a:lstStyle/>
          <a:p>
            <a:pPr>
              <a:lnSpc>
                <a:spcPct val="124000"/>
              </a:lnSpc>
            </a:pPr>
            <a:r>
              <a:rPr lang="en-US" sz="2600" i="1" dirty="0" smtClean="0"/>
              <a:t>In </a:t>
            </a:r>
            <a:r>
              <a:rPr lang="en-US" sz="2600" i="1" dirty="0"/>
              <a:t>the 2013-2014 school year, TRMS will increase the utilization of available technology through on-going professional development.  Areas for PD will be identified through a gap analysis survey of staff to determine levels of proficiency and need.  Achievement of this goal will be demonstrated through completed survey results, identified areas of PD and PLC minutes.    </a:t>
            </a:r>
          </a:p>
          <a:p>
            <a:endParaRPr lang="en-US" dirty="0"/>
          </a:p>
        </p:txBody>
      </p:sp>
    </p:spTree>
    <p:extLst>
      <p:ext uri="{BB962C8B-B14F-4D97-AF65-F5344CB8AC3E}">
        <p14:creationId xmlns:p14="http://schemas.microsoft.com/office/powerpoint/2010/main" xmlns="" val="1106892244"/>
      </p:ext>
    </p:extLst>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 Action Steps</a:t>
            </a:r>
            <a:endParaRPr lang="en-US" i="1" dirty="0"/>
          </a:p>
        </p:txBody>
      </p:sp>
      <p:sp>
        <p:nvSpPr>
          <p:cNvPr id="3" name="Content Placeholder 2"/>
          <p:cNvSpPr>
            <a:spLocks noGrp="1"/>
          </p:cNvSpPr>
          <p:nvPr>
            <p:ph idx="1"/>
          </p:nvPr>
        </p:nvSpPr>
        <p:spPr/>
        <p:txBody>
          <a:bodyPr/>
          <a:lstStyle/>
          <a:p>
            <a:pPr>
              <a:lnSpc>
                <a:spcPct val="114000"/>
              </a:lnSpc>
              <a:spcAft>
                <a:spcPts val="600"/>
              </a:spcAft>
            </a:pPr>
            <a:r>
              <a:rPr lang="en-US" i="1" dirty="0" smtClean="0"/>
              <a:t>Create a technology mentoring team</a:t>
            </a:r>
          </a:p>
          <a:p>
            <a:pPr>
              <a:lnSpc>
                <a:spcPct val="114000"/>
              </a:lnSpc>
              <a:spcAft>
                <a:spcPts val="600"/>
              </a:spcAft>
            </a:pPr>
            <a:r>
              <a:rPr lang="en-US" i="1" dirty="0" smtClean="0"/>
              <a:t>Gap analysis survey implemented</a:t>
            </a:r>
          </a:p>
          <a:p>
            <a:pPr>
              <a:lnSpc>
                <a:spcPct val="114000"/>
              </a:lnSpc>
              <a:spcAft>
                <a:spcPts val="600"/>
              </a:spcAft>
            </a:pPr>
            <a:r>
              <a:rPr lang="en-US" i="1" dirty="0" smtClean="0"/>
              <a:t>Walk through tracking of technology use</a:t>
            </a:r>
          </a:p>
          <a:p>
            <a:pPr>
              <a:lnSpc>
                <a:spcPct val="114000"/>
              </a:lnSpc>
              <a:spcAft>
                <a:spcPts val="600"/>
              </a:spcAft>
            </a:pPr>
            <a:r>
              <a:rPr lang="en-US" i="1" dirty="0" smtClean="0"/>
              <a:t>Related Professional Development opportunities</a:t>
            </a:r>
            <a:endParaRPr lang="en-US" i="1" dirty="0"/>
          </a:p>
        </p:txBody>
      </p:sp>
    </p:spTree>
    <p:extLst>
      <p:ext uri="{BB962C8B-B14F-4D97-AF65-F5344CB8AC3E}">
        <p14:creationId xmlns:p14="http://schemas.microsoft.com/office/powerpoint/2010/main" xmlns="" val="2841408444"/>
      </p:ext>
    </p:extLst>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  </a:t>
            </a:r>
            <a:r>
              <a:rPr lang="en-US" i="1" dirty="0" smtClean="0">
                <a:solidFill>
                  <a:srgbClr val="FF0000"/>
                </a:solidFill>
              </a:rPr>
              <a:t>Complete</a:t>
            </a:r>
            <a:endParaRPr lang="en-US" i="1" dirty="0">
              <a:solidFill>
                <a:srgbClr val="FF0000"/>
              </a:solidFill>
            </a:endParaRPr>
          </a:p>
        </p:txBody>
      </p:sp>
      <p:sp>
        <p:nvSpPr>
          <p:cNvPr id="3" name="Content Placeholder 2"/>
          <p:cNvSpPr>
            <a:spLocks noGrp="1"/>
          </p:cNvSpPr>
          <p:nvPr>
            <p:ph idx="1"/>
          </p:nvPr>
        </p:nvSpPr>
        <p:spPr>
          <a:xfrm>
            <a:off x="1463040" y="2119256"/>
            <a:ext cx="6690360" cy="4052943"/>
          </a:xfrm>
        </p:spPr>
        <p:txBody>
          <a:bodyPr>
            <a:normAutofit lnSpcReduction="10000"/>
          </a:bodyPr>
          <a:lstStyle/>
          <a:p>
            <a:pPr>
              <a:lnSpc>
                <a:spcPct val="114000"/>
              </a:lnSpc>
              <a:spcAft>
                <a:spcPts val="600"/>
              </a:spcAft>
            </a:pPr>
            <a:r>
              <a:rPr lang="en-US" i="1" dirty="0" smtClean="0"/>
              <a:t>Created the TRMS Technology Team comprised of 10 teachers, administration and technology integrators.</a:t>
            </a:r>
          </a:p>
          <a:p>
            <a:pPr>
              <a:lnSpc>
                <a:spcPct val="114000"/>
              </a:lnSpc>
              <a:spcAft>
                <a:spcPts val="600"/>
              </a:spcAft>
            </a:pPr>
            <a:r>
              <a:rPr lang="en-US" i="1" dirty="0"/>
              <a:t>created a survey to  identify needs</a:t>
            </a:r>
            <a:r>
              <a:rPr lang="en-US" i="1" dirty="0" smtClean="0"/>
              <a:t>.</a:t>
            </a:r>
          </a:p>
          <a:p>
            <a:pPr>
              <a:lnSpc>
                <a:spcPct val="114000"/>
              </a:lnSpc>
              <a:spcAft>
                <a:spcPts val="600"/>
              </a:spcAft>
            </a:pPr>
            <a:r>
              <a:rPr lang="en-US" i="1" dirty="0" smtClean="0"/>
              <a:t>Met to plan and create professional development opportunities for staff </a:t>
            </a:r>
            <a:r>
              <a:rPr lang="en-US" i="1" dirty="0"/>
              <a:t> </a:t>
            </a:r>
            <a:r>
              <a:rPr lang="en-US" i="1" dirty="0" smtClean="0"/>
              <a:t>based on the survey results</a:t>
            </a:r>
          </a:p>
          <a:p>
            <a:pPr>
              <a:lnSpc>
                <a:spcPct val="114000"/>
              </a:lnSpc>
              <a:spcAft>
                <a:spcPts val="600"/>
              </a:spcAft>
            </a:pPr>
            <a:r>
              <a:rPr lang="en-US" i="1" dirty="0" smtClean="0"/>
              <a:t>Created Google related training for 2 Professional Learning Community meetings</a:t>
            </a:r>
            <a:endParaRPr lang="en-US" i="1" dirty="0" smtClean="0">
              <a:solidFill>
                <a:srgbClr val="FF0000"/>
              </a:solidFill>
            </a:endParaRPr>
          </a:p>
        </p:txBody>
      </p:sp>
    </p:spTree>
    <p:extLst>
      <p:ext uri="{BB962C8B-B14F-4D97-AF65-F5344CB8AC3E}">
        <p14:creationId xmlns:p14="http://schemas.microsoft.com/office/powerpoint/2010/main" xmlns="" val="4165106728"/>
      </p:ext>
    </p:extLst>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a:t>
            </a:r>
            <a:endParaRPr lang="en-US" i="1" dirty="0"/>
          </a:p>
        </p:txBody>
      </p:sp>
      <p:sp>
        <p:nvSpPr>
          <p:cNvPr id="3" name="Content Placeholder 2"/>
          <p:cNvSpPr>
            <a:spLocks noGrp="1"/>
          </p:cNvSpPr>
          <p:nvPr>
            <p:ph idx="1"/>
          </p:nvPr>
        </p:nvSpPr>
        <p:spPr/>
        <p:txBody>
          <a:bodyPr/>
          <a:lstStyle/>
          <a:p>
            <a:pPr>
              <a:lnSpc>
                <a:spcPct val="114000"/>
              </a:lnSpc>
            </a:pPr>
            <a:r>
              <a:rPr lang="en-US" i="1" dirty="0" smtClean="0"/>
              <a:t>Throughout </a:t>
            </a:r>
            <a:r>
              <a:rPr lang="en-US" i="1" dirty="0"/>
              <a:t>the 2013-2014 school year, core content teams will develop pedagogy and strategies to integrate Common Core content literacy into all disciplines.  Achievement of this goal will be evidenced through PLC agendas and minutes and administrative observation.    </a:t>
            </a:r>
          </a:p>
          <a:p>
            <a:pPr>
              <a:lnSpc>
                <a:spcPct val="114000"/>
              </a:lnSpc>
            </a:pPr>
            <a:endParaRPr lang="en-US" i="1" dirty="0"/>
          </a:p>
        </p:txBody>
      </p:sp>
    </p:spTree>
    <p:extLst>
      <p:ext uri="{BB962C8B-B14F-4D97-AF65-F5344CB8AC3E}">
        <p14:creationId xmlns:p14="http://schemas.microsoft.com/office/powerpoint/2010/main" xmlns="" val="3465357528"/>
      </p:ext>
    </p:extLst>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Action Steps</a:t>
            </a:r>
            <a:endParaRPr lang="en-US" i="1" dirty="0"/>
          </a:p>
        </p:txBody>
      </p:sp>
      <p:sp>
        <p:nvSpPr>
          <p:cNvPr id="3" name="Content Placeholder 2"/>
          <p:cNvSpPr>
            <a:spLocks noGrp="1"/>
          </p:cNvSpPr>
          <p:nvPr>
            <p:ph idx="1"/>
          </p:nvPr>
        </p:nvSpPr>
        <p:spPr/>
        <p:txBody>
          <a:bodyPr/>
          <a:lstStyle/>
          <a:p>
            <a:pPr>
              <a:lnSpc>
                <a:spcPct val="114000"/>
              </a:lnSpc>
              <a:spcAft>
                <a:spcPts val="600"/>
              </a:spcAft>
            </a:pPr>
            <a:r>
              <a:rPr lang="en-US" i="1" dirty="0" smtClean="0"/>
              <a:t>Targeted Walk Through Data</a:t>
            </a:r>
          </a:p>
          <a:p>
            <a:pPr>
              <a:lnSpc>
                <a:spcPct val="114000"/>
              </a:lnSpc>
              <a:spcAft>
                <a:spcPts val="600"/>
              </a:spcAft>
            </a:pPr>
            <a:r>
              <a:rPr lang="en-US" i="1" dirty="0" smtClean="0"/>
              <a:t>Content Team Discussions—planning using Common Core</a:t>
            </a:r>
          </a:p>
          <a:p>
            <a:pPr>
              <a:lnSpc>
                <a:spcPct val="114000"/>
              </a:lnSpc>
              <a:spcAft>
                <a:spcPts val="600"/>
              </a:spcAft>
            </a:pPr>
            <a:r>
              <a:rPr lang="en-US" i="1" dirty="0" smtClean="0"/>
              <a:t>Professional Development Course</a:t>
            </a:r>
            <a:endParaRPr lang="en-US" i="1" dirty="0"/>
          </a:p>
        </p:txBody>
      </p:sp>
    </p:spTree>
    <p:extLst>
      <p:ext uri="{BB962C8B-B14F-4D97-AF65-F5344CB8AC3E}">
        <p14:creationId xmlns:p14="http://schemas.microsoft.com/office/powerpoint/2010/main" xmlns="" val="936012324"/>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r>
              <a:rPr lang="en-US" i="1" dirty="0" smtClean="0">
                <a:solidFill>
                  <a:srgbClr val="FF0000"/>
                </a:solidFill>
              </a:rPr>
              <a:t>Complete</a:t>
            </a:r>
            <a:r>
              <a:rPr lang="en-US" i="1" dirty="0" smtClean="0"/>
              <a:t> </a:t>
            </a:r>
            <a:endParaRPr lang="en-US" i="1" dirty="0"/>
          </a:p>
        </p:txBody>
      </p:sp>
      <p:sp>
        <p:nvSpPr>
          <p:cNvPr id="3" name="Content Placeholder 2"/>
          <p:cNvSpPr>
            <a:spLocks noGrp="1"/>
          </p:cNvSpPr>
          <p:nvPr>
            <p:ph idx="1"/>
          </p:nvPr>
        </p:nvSpPr>
        <p:spPr>
          <a:xfrm>
            <a:off x="914400" y="2119256"/>
            <a:ext cx="7391400" cy="4052943"/>
          </a:xfrm>
        </p:spPr>
        <p:txBody>
          <a:bodyPr>
            <a:normAutofit fontScale="85000" lnSpcReduction="20000"/>
          </a:bodyPr>
          <a:lstStyle/>
          <a:p>
            <a:pPr lvl="1">
              <a:lnSpc>
                <a:spcPct val="134000"/>
              </a:lnSpc>
              <a:spcAft>
                <a:spcPts val="600"/>
              </a:spcAft>
            </a:pPr>
            <a:r>
              <a:rPr lang="en-US" sz="2600" i="1" dirty="0" smtClean="0"/>
              <a:t>TRMS faculty PLC’s meet on the 3</a:t>
            </a:r>
            <a:r>
              <a:rPr lang="en-US" sz="2600" i="1" baseline="30000" dirty="0" smtClean="0"/>
              <a:t>rd</a:t>
            </a:r>
            <a:r>
              <a:rPr lang="en-US" sz="2600" i="1" dirty="0" smtClean="0"/>
              <a:t> Wednesday of the month.  </a:t>
            </a:r>
          </a:p>
          <a:p>
            <a:pPr lvl="1">
              <a:lnSpc>
                <a:spcPct val="134000"/>
              </a:lnSpc>
              <a:spcAft>
                <a:spcPts val="600"/>
              </a:spcAft>
            </a:pPr>
            <a:r>
              <a:rPr lang="en-US" sz="2600" i="1" dirty="0" smtClean="0"/>
              <a:t>Focus has been on implementing the Common Core standards into each curriculum area.</a:t>
            </a:r>
          </a:p>
          <a:p>
            <a:pPr lvl="1">
              <a:lnSpc>
                <a:spcPct val="134000"/>
              </a:lnSpc>
              <a:spcAft>
                <a:spcPts val="600"/>
              </a:spcAft>
            </a:pPr>
            <a:r>
              <a:rPr lang="en-US" sz="2600" i="1" dirty="0" smtClean="0"/>
              <a:t>TRMS faculty worked with Jodi Pollock on three (3) sessions to implement literacy strategies across the curriculum </a:t>
            </a:r>
          </a:p>
          <a:p>
            <a:pPr lvl="1">
              <a:lnSpc>
                <a:spcPct val="134000"/>
              </a:lnSpc>
              <a:spcAft>
                <a:spcPts val="600"/>
              </a:spcAft>
            </a:pPr>
            <a:r>
              <a:rPr lang="en-US" sz="2600" i="1" dirty="0" smtClean="0"/>
              <a:t>Walk through form was formatted to collect data on content literacy for use 6 to </a:t>
            </a:r>
            <a:r>
              <a:rPr lang="en-US" sz="2600" i="1" dirty="0" smtClean="0"/>
              <a:t>12</a:t>
            </a:r>
            <a:endParaRPr lang="en-US" dirty="0" smtClean="0"/>
          </a:p>
        </p:txBody>
      </p:sp>
    </p:spTree>
    <p:extLst>
      <p:ext uri="{BB962C8B-B14F-4D97-AF65-F5344CB8AC3E}">
        <p14:creationId xmlns:p14="http://schemas.microsoft.com/office/powerpoint/2010/main" xmlns="" val="156870316"/>
      </p:ext>
    </p:extLst>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p:txBody>
          <a:bodyPr/>
          <a:lstStyle/>
          <a:p>
            <a:pPr>
              <a:lnSpc>
                <a:spcPct val="114000"/>
              </a:lnSpc>
            </a:pPr>
            <a:r>
              <a:rPr lang="en-US" i="1" dirty="0" smtClean="0"/>
              <a:t>In </a:t>
            </a:r>
            <a:r>
              <a:rPr lang="en-US" i="1" dirty="0"/>
              <a:t>the </a:t>
            </a:r>
            <a:r>
              <a:rPr lang="en-US" i="1" dirty="0" smtClean="0"/>
              <a:t>2013-14 </a:t>
            </a:r>
            <a:r>
              <a:rPr lang="en-US" i="1" dirty="0"/>
              <a:t>School Year, TRMS will develop a tracking system for monitoring students who are engaging in specific at-risk behaviors. This data will be used to provide targeted behavioral interventions.  Evidence of goal achievement will be demonstrated through school data team analysis and reporting.  </a:t>
            </a:r>
          </a:p>
          <a:p>
            <a:endParaRPr lang="en-US" dirty="0"/>
          </a:p>
        </p:txBody>
      </p:sp>
    </p:spTree>
    <p:extLst>
      <p:ext uri="{BB962C8B-B14F-4D97-AF65-F5344CB8AC3E}">
        <p14:creationId xmlns:p14="http://schemas.microsoft.com/office/powerpoint/2010/main" xmlns="" val="3439697192"/>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Action Steps</a:t>
            </a:r>
            <a:endParaRPr lang="en-US" i="1" dirty="0"/>
          </a:p>
        </p:txBody>
      </p:sp>
      <p:sp>
        <p:nvSpPr>
          <p:cNvPr id="3" name="Content Placeholder 2"/>
          <p:cNvSpPr>
            <a:spLocks noGrp="1"/>
          </p:cNvSpPr>
          <p:nvPr>
            <p:ph idx="1"/>
          </p:nvPr>
        </p:nvSpPr>
        <p:spPr/>
        <p:txBody>
          <a:bodyPr/>
          <a:lstStyle/>
          <a:p>
            <a:pPr>
              <a:lnSpc>
                <a:spcPct val="114000"/>
              </a:lnSpc>
              <a:spcAft>
                <a:spcPts val="600"/>
              </a:spcAft>
            </a:pPr>
            <a:r>
              <a:rPr lang="en-US" i="1" dirty="0" smtClean="0"/>
              <a:t>Create tracking system for data related to student success (academic and social-emotional)</a:t>
            </a:r>
          </a:p>
          <a:p>
            <a:pPr>
              <a:lnSpc>
                <a:spcPct val="114000"/>
              </a:lnSpc>
              <a:spcAft>
                <a:spcPts val="600"/>
              </a:spcAft>
            </a:pPr>
            <a:r>
              <a:rPr lang="en-US" i="1" dirty="0" smtClean="0"/>
              <a:t>Use tracking system for data related to student success </a:t>
            </a:r>
            <a:r>
              <a:rPr lang="en-US" i="1" dirty="0"/>
              <a:t>(academic and social-emotional</a:t>
            </a:r>
            <a:r>
              <a:rPr lang="en-US" i="1" dirty="0" smtClean="0"/>
              <a:t>)</a:t>
            </a:r>
          </a:p>
          <a:p>
            <a:pPr>
              <a:lnSpc>
                <a:spcPct val="114000"/>
              </a:lnSpc>
              <a:spcAft>
                <a:spcPts val="600"/>
              </a:spcAft>
            </a:pPr>
            <a:r>
              <a:rPr lang="en-US" i="1" dirty="0" smtClean="0"/>
              <a:t>Data Team Analysis </a:t>
            </a:r>
            <a:endParaRPr lang="en-US" i="1" dirty="0"/>
          </a:p>
        </p:txBody>
      </p:sp>
    </p:spTree>
    <p:extLst>
      <p:ext uri="{BB962C8B-B14F-4D97-AF65-F5344CB8AC3E}">
        <p14:creationId xmlns:p14="http://schemas.microsoft.com/office/powerpoint/2010/main" xmlns="" val="1019523321"/>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r>
              <a:rPr lang="en-US" i="1" dirty="0" smtClean="0">
                <a:solidFill>
                  <a:srgbClr val="FF0000"/>
                </a:solidFill>
              </a:rPr>
              <a:t>Complete</a:t>
            </a:r>
            <a:endParaRPr lang="en-US" i="1" dirty="0">
              <a:solidFill>
                <a:srgbClr val="FF0000"/>
              </a:solidFill>
            </a:endParaRPr>
          </a:p>
        </p:txBody>
      </p:sp>
      <p:sp>
        <p:nvSpPr>
          <p:cNvPr id="3" name="Content Placeholder 2"/>
          <p:cNvSpPr>
            <a:spLocks noGrp="1"/>
          </p:cNvSpPr>
          <p:nvPr>
            <p:ph idx="1"/>
          </p:nvPr>
        </p:nvSpPr>
        <p:spPr/>
        <p:txBody>
          <a:bodyPr/>
          <a:lstStyle/>
          <a:p>
            <a:pPr>
              <a:lnSpc>
                <a:spcPct val="114000"/>
              </a:lnSpc>
              <a:spcAft>
                <a:spcPts val="600"/>
              </a:spcAft>
            </a:pPr>
            <a:r>
              <a:rPr lang="en-US" i="1" dirty="0" smtClean="0"/>
              <a:t>Tracking system developed and being used.</a:t>
            </a:r>
          </a:p>
          <a:p>
            <a:pPr>
              <a:lnSpc>
                <a:spcPct val="114000"/>
              </a:lnSpc>
              <a:spcAft>
                <a:spcPts val="600"/>
              </a:spcAft>
            </a:pPr>
            <a:r>
              <a:rPr lang="en-US" i="1" dirty="0" smtClean="0"/>
              <a:t>Data Team analysis</a:t>
            </a:r>
          </a:p>
          <a:p>
            <a:pPr lvl="1">
              <a:lnSpc>
                <a:spcPct val="114000"/>
              </a:lnSpc>
              <a:spcAft>
                <a:spcPts val="600"/>
              </a:spcAft>
            </a:pPr>
            <a:r>
              <a:rPr lang="en-US" i="1" dirty="0" smtClean="0"/>
              <a:t>Tripod data</a:t>
            </a:r>
          </a:p>
          <a:p>
            <a:pPr lvl="1">
              <a:lnSpc>
                <a:spcPct val="114000"/>
              </a:lnSpc>
              <a:spcAft>
                <a:spcPts val="600"/>
              </a:spcAft>
            </a:pPr>
            <a:r>
              <a:rPr lang="en-US" i="1" dirty="0" smtClean="0"/>
              <a:t>School Performance Data</a:t>
            </a:r>
            <a:endParaRPr lang="en-US" i="1" dirty="0"/>
          </a:p>
        </p:txBody>
      </p:sp>
    </p:spTree>
    <p:extLst>
      <p:ext uri="{BB962C8B-B14F-4D97-AF65-F5344CB8AC3E}">
        <p14:creationId xmlns:p14="http://schemas.microsoft.com/office/powerpoint/2010/main" xmlns="" val="1224741434"/>
      </p:ext>
    </p:extLst>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extLst>
              <p:ext uri="{D42A27DB-BD31-4B8C-83A1-F6EECF244321}">
                <p14:modId xmlns:p14="http://schemas.microsoft.com/office/powerpoint/2010/main" xmlns="" val="839459974"/>
              </p:ext>
            </p:extLst>
          </p:nvPr>
        </p:nvGraphicFramePr>
        <p:xfrm>
          <a:off x="381000" y="533400"/>
          <a:ext cx="8305802" cy="5943598"/>
        </p:xfrm>
        <a:graphic>
          <a:graphicData uri="http://schemas.openxmlformats.org/drawingml/2006/table">
            <a:tbl>
              <a:tblPr>
                <a:tableStyleId>{5C22544A-7EE6-4342-B048-85BDC9FD1C3A}</a:tableStyleId>
              </a:tblPr>
              <a:tblGrid>
                <a:gridCol w="838263"/>
                <a:gridCol w="1285339"/>
                <a:gridCol w="1285339"/>
                <a:gridCol w="1285339"/>
                <a:gridCol w="1487920"/>
                <a:gridCol w="838263"/>
                <a:gridCol w="1285339"/>
              </a:tblGrid>
              <a:tr h="2095225">
                <a:tc>
                  <a:txBody>
                    <a:bodyPr/>
                    <a:lstStyle/>
                    <a:p>
                      <a:pPr algn="ctr" fontAlgn="ctr"/>
                      <a:r>
                        <a:rPr lang="en-US" sz="2000" u="none" strike="noStrike" dirty="0">
                          <a:effectLst/>
                        </a:rPr>
                        <a:t>Team</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Absences 8/28 thru 1/24/14</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Absences 1/25/14 Thru 6/16/14</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Tardy 8/28 Thru 1/24/14</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Tardy 1/25/14 Thru 6/16/14</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Grades</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Citizenship</a:t>
                      </a:r>
                      <a:endParaRPr lang="en-US" sz="2000" b="1" i="0" u="none" strike="noStrike" dirty="0">
                        <a:solidFill>
                          <a:srgbClr val="000000"/>
                        </a:solidFill>
                        <a:effectLst/>
                        <a:latin typeface="Arial"/>
                      </a:endParaRPr>
                    </a:p>
                  </a:txBody>
                  <a:tcPr marL="9525" marR="9525" marT="9525" marB="0" vert="vert" anchor="ctr"/>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ctr" fontAlgn="b"/>
                      <a:endParaRPr lang="en-US" sz="1100" b="0" i="0" u="none" strike="noStrike" dirty="0">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r h="427597">
                <a:tc>
                  <a:txBody>
                    <a:bodyPr/>
                    <a:lstStyle/>
                    <a:p>
                      <a:pPr algn="ctr" fontAlgn="ctr"/>
                      <a:r>
                        <a:rPr lang="en-US" sz="2000" u="none" strike="noStrike" dirty="0">
                          <a:effectLst/>
                        </a:rPr>
                        <a:t>7A</a:t>
                      </a:r>
                      <a:endParaRPr lang="en-US" sz="2000" b="0" i="0" u="none" strike="noStrike" dirty="0">
                        <a:solidFill>
                          <a:srgbClr val="000000"/>
                        </a:solidFill>
                        <a:effectLst/>
                        <a:latin typeface="Calibri"/>
                      </a:endParaRPr>
                    </a:p>
                  </a:txBody>
                  <a:tcPr marL="9525" marR="9525" marT="9525" marB="0" anchor="ct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xmlns="" val="3116049734"/>
      </p:ext>
    </p:extLst>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879485108"/>
              </p:ext>
            </p:extLst>
          </p:nvPr>
        </p:nvGraphicFramePr>
        <p:xfrm>
          <a:off x="457200" y="304800"/>
          <a:ext cx="8458201" cy="6248401"/>
        </p:xfrm>
        <a:graphic>
          <a:graphicData uri="http://schemas.openxmlformats.org/drawingml/2006/table">
            <a:tbl>
              <a:tblPr>
                <a:tableStyleId>{5C22544A-7EE6-4342-B048-85BDC9FD1C3A}</a:tableStyleId>
              </a:tblPr>
              <a:tblGrid>
                <a:gridCol w="1554754"/>
                <a:gridCol w="1554754"/>
                <a:gridCol w="1554754"/>
                <a:gridCol w="988621"/>
                <a:gridCol w="1554754"/>
                <a:gridCol w="1250564"/>
              </a:tblGrid>
              <a:tr h="2572869">
                <a:tc>
                  <a:txBody>
                    <a:bodyPr/>
                    <a:lstStyle/>
                    <a:p>
                      <a:pPr algn="ctr" fontAlgn="ctr"/>
                      <a:r>
                        <a:rPr lang="en-US" sz="2000" u="none" strike="noStrike" dirty="0">
                          <a:effectLst/>
                        </a:rPr>
                        <a:t>Discipline</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Family Circumstances</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IEP/504/Bridges</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Economics</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Nurses office visit</a:t>
                      </a:r>
                      <a:endParaRPr lang="en-US" sz="2000" b="1" i="0" u="none" strike="noStrike" dirty="0">
                        <a:solidFill>
                          <a:srgbClr val="000000"/>
                        </a:solidFill>
                        <a:effectLst/>
                        <a:latin typeface="Arial"/>
                      </a:endParaRPr>
                    </a:p>
                  </a:txBody>
                  <a:tcPr marL="9525" marR="9525" marT="9525" marB="0" vert="vert" anchor="ctr"/>
                </a:tc>
                <a:tc>
                  <a:txBody>
                    <a:bodyPr/>
                    <a:lstStyle/>
                    <a:p>
                      <a:pPr algn="ctr" fontAlgn="ctr"/>
                      <a:r>
                        <a:rPr lang="en-US" sz="2000" u="none" strike="noStrike" dirty="0">
                          <a:effectLst/>
                        </a:rPr>
                        <a:t>Guidance office visits</a:t>
                      </a:r>
                      <a:endParaRPr lang="en-US" sz="2000" b="1" i="0" u="none" strike="noStrike" dirty="0">
                        <a:solidFill>
                          <a:srgbClr val="000000"/>
                        </a:solidFill>
                        <a:effectLst/>
                        <a:latin typeface="Arial"/>
                      </a:endParaRPr>
                    </a:p>
                  </a:txBody>
                  <a:tcPr marL="9525" marR="9525" marT="9525" marB="0" vert="vert" anchor="ctr"/>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r h="525076">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xmlns="" val="3834210326"/>
      </p:ext>
    </p:extLst>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ate xmlns="66445318-594c-4acb-b2fb-c62b33afc0d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F796D8-D0EE-450D-9778-9341B9F985CD}"/>
</file>

<file path=customXml/itemProps2.xml><?xml version="1.0" encoding="utf-8"?>
<ds:datastoreItem xmlns:ds="http://schemas.openxmlformats.org/officeDocument/2006/customXml" ds:itemID="{42348655-5422-4590-8B3F-3EFCBD9A43AB}"/>
</file>

<file path=customXml/itemProps3.xml><?xml version="1.0" encoding="utf-8"?>
<ds:datastoreItem xmlns:ds="http://schemas.openxmlformats.org/officeDocument/2006/customXml" ds:itemID="{9E7A5609-81D8-42ED-9DFD-9C9C47A19622}"/>
</file>

<file path=docProps/app.xml><?xml version="1.0" encoding="utf-8"?>
<Properties xmlns="http://schemas.openxmlformats.org/officeDocument/2006/extended-properties" xmlns:vt="http://schemas.openxmlformats.org/officeDocument/2006/docPropsVTypes">
  <Template>Pushpin</Template>
  <TotalTime>1441</TotalTime>
  <Words>423</Words>
  <Application>Microsoft Office PowerPoint</Application>
  <PresentationFormat>On-screen Show (4:3)</PresentationFormat>
  <Paragraphs>152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Pushpin</vt:lpstr>
      <vt:lpstr>TRMS ACTION PLAN</vt:lpstr>
      <vt:lpstr>Goal #1</vt:lpstr>
      <vt:lpstr>Goal #1 Action Steps</vt:lpstr>
      <vt:lpstr>Goal #1 Complete </vt:lpstr>
      <vt:lpstr>Goal #2</vt:lpstr>
      <vt:lpstr>Goal #2 Action Steps</vt:lpstr>
      <vt:lpstr>Goal #2:  Complete</vt:lpstr>
      <vt:lpstr>Slide 8</vt:lpstr>
      <vt:lpstr>Slide 9</vt:lpstr>
      <vt:lpstr>Tri-Pod</vt:lpstr>
      <vt:lpstr>Slide 11</vt:lpstr>
      <vt:lpstr>Goal #3</vt:lpstr>
      <vt:lpstr>Goal #3 Action Steps</vt:lpstr>
      <vt:lpstr>Goal #3:  Complete</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TRHS Action Plan</dc:title>
  <dc:creator>Widman, Mary</dc:creator>
  <cp:lastModifiedBy>Cathy Belcher</cp:lastModifiedBy>
  <cp:revision>74</cp:revision>
  <dcterms:created xsi:type="dcterms:W3CDTF">2013-06-17T13:33:20Z</dcterms:created>
  <dcterms:modified xsi:type="dcterms:W3CDTF">2014-05-16T17:34:26Z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