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65" r:id="rId4"/>
    <p:sldId id="257" r:id="rId5"/>
    <p:sldId id="258" r:id="rId6"/>
    <p:sldId id="267" r:id="rId7"/>
    <p:sldId id="266" r:id="rId8"/>
    <p:sldId id="269" r:id="rId9"/>
    <p:sldId id="268" r:id="rId10"/>
    <p:sldId id="270" r:id="rId11"/>
    <p:sldId id="260" r:id="rId12"/>
    <p:sldId id="271" r:id="rId13"/>
    <p:sldId id="273"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4660"/>
  </p:normalViewPr>
  <p:slideViewPr>
    <p:cSldViewPr>
      <p:cViewPr varScale="1">
        <p:scale>
          <a:sx n="80" d="100"/>
          <a:sy n="80" d="100"/>
        </p:scale>
        <p:origin x="-95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2012-13</c:v>
                </c:pt>
              </c:strCache>
            </c:strRef>
          </c:tx>
          <c:cat>
            <c:strRef>
              <c:f>Sheet1!$A$2</c:f>
              <c:strCache>
                <c:ptCount val="1"/>
                <c:pt idx="0">
                  <c:v>% of students involved</c:v>
                </c:pt>
              </c:strCache>
            </c:strRef>
          </c:cat>
          <c:val>
            <c:numRef>
              <c:f>Sheet1!$B$2</c:f>
              <c:numCache>
                <c:formatCode>General</c:formatCode>
                <c:ptCount val="1"/>
                <c:pt idx="0">
                  <c:v>29</c:v>
                </c:pt>
              </c:numCache>
            </c:numRef>
          </c:val>
        </c:ser>
        <c:ser>
          <c:idx val="1"/>
          <c:order val="1"/>
          <c:tx>
            <c:strRef>
              <c:f>Sheet1!$C$1</c:f>
              <c:strCache>
                <c:ptCount val="1"/>
                <c:pt idx="0">
                  <c:v>2013-14</c:v>
                </c:pt>
              </c:strCache>
            </c:strRef>
          </c:tx>
          <c:cat>
            <c:strRef>
              <c:f>Sheet1!$A$2</c:f>
              <c:strCache>
                <c:ptCount val="1"/>
                <c:pt idx="0">
                  <c:v>% of students involved</c:v>
                </c:pt>
              </c:strCache>
            </c:strRef>
          </c:cat>
          <c:val>
            <c:numRef>
              <c:f>Sheet1!$C$2</c:f>
              <c:numCache>
                <c:formatCode>General</c:formatCode>
                <c:ptCount val="1"/>
                <c:pt idx="0">
                  <c:v>18</c:v>
                </c:pt>
              </c:numCache>
            </c:numRef>
          </c:val>
        </c:ser>
        <c:dLbls/>
        <c:axId val="96920320"/>
        <c:axId val="96921856"/>
      </c:barChart>
      <c:catAx>
        <c:axId val="96920320"/>
        <c:scaling>
          <c:orientation val="minMax"/>
        </c:scaling>
        <c:axPos val="b"/>
        <c:tickLblPos val="nextTo"/>
        <c:crossAx val="96921856"/>
        <c:crosses val="autoZero"/>
        <c:auto val="1"/>
        <c:lblAlgn val="ctr"/>
        <c:lblOffset val="100"/>
      </c:catAx>
      <c:valAx>
        <c:axId val="96921856"/>
        <c:scaling>
          <c:orientation val="minMax"/>
        </c:scaling>
        <c:axPos val="l"/>
        <c:majorGridlines/>
        <c:numFmt formatCode="General" sourceLinked="1"/>
        <c:tickLblPos val="nextTo"/>
        <c:crossAx val="96920320"/>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650BA-35E2-4C08-A40D-20A68B216AAD}"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9AA1-B9B3-42FC-A708-A406CD57E8FC}"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650BA-35E2-4C08-A40D-20A68B216AAD}"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9AA1-B9B3-42FC-A708-A406CD57E8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650BA-35E2-4C08-A40D-20A68B216AAD}"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9AA1-B9B3-42FC-A708-A406CD57E8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650BA-35E2-4C08-A40D-20A68B216AAD}"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9AA1-B9B3-42FC-A708-A406CD57E8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650BA-35E2-4C08-A40D-20A68B216AAD}"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9AA1-B9B3-42FC-A708-A406CD57E8FC}"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650BA-35E2-4C08-A40D-20A68B216AAD}"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9AA1-B9B3-42FC-A708-A406CD57E8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650BA-35E2-4C08-A40D-20A68B216AAD}" type="datetimeFigureOut">
              <a:rPr lang="en-US" smtClean="0"/>
              <a:pPr/>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59AA1-B9B3-42FC-A708-A406CD57E8F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650BA-35E2-4C08-A40D-20A68B216AAD}" type="datetimeFigureOut">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59AA1-B9B3-42FC-A708-A406CD57E8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650BA-35E2-4C08-A40D-20A68B216AAD}" type="datetimeFigureOut">
              <a:rPr lang="en-US" smtClean="0"/>
              <a:pPr/>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59AA1-B9B3-42FC-A708-A406CD57E8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650BA-35E2-4C08-A40D-20A68B216AAD}"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9AA1-B9B3-42FC-A708-A406CD57E8FC}"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650BA-35E2-4C08-A40D-20A68B216AAD}"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9AA1-B9B3-42FC-A708-A406CD57E8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A1650BA-35E2-4C08-A40D-20A68B216AAD}" type="datetimeFigureOut">
              <a:rPr lang="en-US" smtClean="0"/>
              <a:pPr/>
              <a:t>5/16/2014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6359AA1-B9B3-42FC-A708-A406CD57E8FC}"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smtClean="0"/>
              <a:t>Freshman Academy Update</a:t>
            </a:r>
            <a:endParaRPr lang="en-US" sz="5400" dirty="0"/>
          </a:p>
        </p:txBody>
      </p:sp>
      <p:sp>
        <p:nvSpPr>
          <p:cNvPr id="3" name="Subtitle 2"/>
          <p:cNvSpPr>
            <a:spLocks noGrp="1"/>
          </p:cNvSpPr>
          <p:nvPr>
            <p:ph type="subTitle" idx="1"/>
          </p:nvPr>
        </p:nvSpPr>
        <p:spPr/>
        <p:txBody>
          <a:bodyPr/>
          <a:lstStyle/>
          <a:p>
            <a:pPr algn="ctr"/>
            <a:r>
              <a:rPr lang="en-US" dirty="0" smtClean="0"/>
              <a:t>        May 22, 2014</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5200" y="542725"/>
            <a:ext cx="2209800" cy="2209800"/>
          </a:xfrm>
          <a:prstGeom prst="rect">
            <a:avLst/>
          </a:prstGeom>
        </p:spPr>
      </p:pic>
    </p:spTree>
    <p:extLst>
      <p:ext uri="{BB962C8B-B14F-4D97-AF65-F5344CB8AC3E}">
        <p14:creationId xmlns:p14="http://schemas.microsoft.com/office/powerpoint/2010/main" xmlns="" val="2452668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know it is working?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4042863"/>
            <a:ext cx="1752600" cy="2157046"/>
          </a:xfrm>
          <a:prstGeom prst="rect">
            <a:avLst/>
          </a:prstGeom>
        </p:spPr>
      </p:pic>
    </p:spTree>
    <p:extLst>
      <p:ext uri="{BB962C8B-B14F-4D97-AF65-F5344CB8AC3E}">
        <p14:creationId xmlns:p14="http://schemas.microsoft.com/office/powerpoint/2010/main" xmlns="" val="3079942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81600"/>
            <a:ext cx="8001000" cy="990600"/>
          </a:xfrm>
        </p:spPr>
        <p:txBody>
          <a:bodyPr>
            <a:normAutofit/>
          </a:bodyPr>
          <a:lstStyle/>
          <a:p>
            <a:r>
              <a:rPr lang="en-US" sz="3300" dirty="0" smtClean="0"/>
              <a:t>Behavioral incidents are down significantly</a:t>
            </a:r>
            <a:endParaRPr lang="en-US" sz="3300" dirty="0"/>
          </a:p>
        </p:txBody>
      </p:sp>
      <p:graphicFrame>
        <p:nvGraphicFramePr>
          <p:cNvPr id="5" name="Chart 4"/>
          <p:cNvGraphicFramePr/>
          <p:nvPr>
            <p:extLst>
              <p:ext uri="{D42A27DB-BD31-4B8C-83A1-F6EECF244321}">
                <p14:modId xmlns:p14="http://schemas.microsoft.com/office/powerpoint/2010/main" xmlns="" val="2815404573"/>
              </p:ext>
            </p:extLst>
          </p:nvPr>
        </p:nvGraphicFramePr>
        <p:xfrm>
          <a:off x="838200" y="685800"/>
          <a:ext cx="7696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16071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90600"/>
            <a:ext cx="7543800" cy="4278094"/>
          </a:xfrm>
          <a:prstGeom prst="rect">
            <a:avLst/>
          </a:prstGeom>
          <a:noFill/>
        </p:spPr>
        <p:txBody>
          <a:bodyPr wrap="square" rtlCol="0">
            <a:spAutoFit/>
          </a:bodyPr>
          <a:lstStyle/>
          <a:p>
            <a:pPr marL="342900" indent="-342900">
              <a:buFont typeface="Arial" charset="0"/>
              <a:buChar char="•"/>
            </a:pPr>
            <a:r>
              <a:rPr lang="en-US" sz="3200" dirty="0" smtClean="0"/>
              <a:t>The number of students who feel a connection to an adult other than their guidance counselor has risen from 77% to 86%.</a:t>
            </a:r>
          </a:p>
          <a:p>
            <a:endParaRPr lang="en-US" sz="3200" dirty="0" smtClean="0"/>
          </a:p>
          <a:p>
            <a:pPr marL="342900" indent="-342900">
              <a:buFont typeface="Arial" charset="0"/>
              <a:buChar char="•"/>
            </a:pPr>
            <a:r>
              <a:rPr lang="en-US" sz="3200" dirty="0" smtClean="0"/>
              <a:t>Semester 1 grade distribution has remained fairly consistent to last year.</a:t>
            </a:r>
          </a:p>
          <a:p>
            <a:pPr marL="342900" indent="-342900">
              <a:buFont typeface="Arial" charset="0"/>
              <a:buChar char="•"/>
            </a:pPr>
            <a:endParaRPr lang="en-US" sz="2400" dirty="0" smtClean="0"/>
          </a:p>
          <a:p>
            <a:pPr marL="342900" indent="-342900">
              <a:buFont typeface="Arial" charset="0"/>
              <a:buChar char="•"/>
            </a:pP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24672" y="4102248"/>
            <a:ext cx="1895475" cy="2332892"/>
          </a:xfrm>
          <a:prstGeom prst="rect">
            <a:avLst/>
          </a:prstGeom>
        </p:spPr>
      </p:pic>
    </p:spTree>
    <p:extLst>
      <p:ext uri="{BB962C8B-B14F-4D97-AF65-F5344CB8AC3E}">
        <p14:creationId xmlns:p14="http://schemas.microsoft.com/office/powerpoint/2010/main" xmlns="" val="1991942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ahead for 14-15?</a:t>
            </a:r>
            <a:endParaRPr lang="en-US" dirty="0"/>
          </a:p>
        </p:txBody>
      </p:sp>
    </p:spTree>
    <p:extLst>
      <p:ext uri="{BB962C8B-B14F-4D97-AF65-F5344CB8AC3E}">
        <p14:creationId xmlns:p14="http://schemas.microsoft.com/office/powerpoint/2010/main" xmlns="" val="4114974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543800" cy="4247317"/>
          </a:xfrm>
          <a:prstGeom prst="rect">
            <a:avLst/>
          </a:prstGeom>
          <a:noFill/>
        </p:spPr>
        <p:txBody>
          <a:bodyPr wrap="square" rtlCol="0">
            <a:spAutoFit/>
          </a:bodyPr>
          <a:lstStyle/>
          <a:p>
            <a:pPr marL="285750" indent="-285750">
              <a:buFont typeface="Arial" charset="0"/>
              <a:buChar char="•"/>
            </a:pPr>
            <a:r>
              <a:rPr lang="en-US" sz="2800" dirty="0" smtClean="0"/>
              <a:t>STAR assessment will help </a:t>
            </a:r>
            <a:r>
              <a:rPr lang="en-US" sz="2800" smtClean="0"/>
              <a:t>ensure appropriate </a:t>
            </a:r>
            <a:r>
              <a:rPr lang="en-US" sz="2800" dirty="0" smtClean="0"/>
              <a:t>student placement.</a:t>
            </a:r>
          </a:p>
          <a:p>
            <a:pPr marL="285750" indent="-285750">
              <a:buFont typeface="Arial" charset="0"/>
              <a:buChar char="•"/>
            </a:pPr>
            <a:r>
              <a:rPr lang="en-US" sz="2800" dirty="0" smtClean="0"/>
              <a:t>Revised advisory program for 14-15 school year.</a:t>
            </a:r>
          </a:p>
          <a:p>
            <a:pPr marL="285750" indent="-285750">
              <a:buFont typeface="Arial" charset="0"/>
              <a:buChar char="•"/>
            </a:pPr>
            <a:r>
              <a:rPr lang="en-US" sz="2800" dirty="0" smtClean="0"/>
              <a:t>Academy-wide common vocabulary chart will be finalized.</a:t>
            </a:r>
          </a:p>
          <a:p>
            <a:pPr marL="285750" indent="-285750">
              <a:buFont typeface="Arial" charset="0"/>
              <a:buChar char="•"/>
            </a:pPr>
            <a:r>
              <a:rPr lang="en-US" sz="2800" dirty="0" smtClean="0"/>
              <a:t>Streamlined supports for both students needing support and enrichment.</a:t>
            </a:r>
          </a:p>
          <a:p>
            <a:pPr marL="285750" indent="-285750">
              <a:buFont typeface="Arial" charset="0"/>
              <a:buChar char="•"/>
            </a:pPr>
            <a:r>
              <a:rPr lang="en-US" sz="2800" dirty="0" smtClean="0"/>
              <a:t>Continued focus on reading and literacy.</a:t>
            </a:r>
          </a:p>
          <a:p>
            <a:pPr marL="285750" indent="-285750">
              <a:buFont typeface="Arial" charset="0"/>
              <a:buChar char="•"/>
            </a:pPr>
            <a:endParaRPr lang="en-US" sz="2800" dirty="0" smtClean="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0" y="4305567"/>
            <a:ext cx="1454727" cy="1790433"/>
          </a:xfrm>
          <a:prstGeom prst="rect">
            <a:avLst/>
          </a:prstGeom>
        </p:spPr>
      </p:pic>
    </p:spTree>
    <p:extLst>
      <p:ext uri="{BB962C8B-B14F-4D97-AF65-F5344CB8AC3E}">
        <p14:creationId xmlns:p14="http://schemas.microsoft.com/office/powerpoint/2010/main" xmlns="" val="1549655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dirty="0" smtClean="0"/>
              <a:t>The Program Goals</a:t>
            </a:r>
            <a:endParaRPr lang="en-US" sz="6600" b="1" dirty="0"/>
          </a:p>
        </p:txBody>
      </p:sp>
      <p:sp>
        <p:nvSpPr>
          <p:cNvPr id="3" name="Content Placeholder 2"/>
          <p:cNvSpPr>
            <a:spLocks noGrp="1"/>
          </p:cNvSpPr>
          <p:nvPr>
            <p:ph idx="1"/>
          </p:nvPr>
        </p:nvSpPr>
        <p:spPr>
          <a:xfrm>
            <a:off x="457200" y="533400"/>
            <a:ext cx="8229600" cy="4800599"/>
          </a:xfrm>
        </p:spPr>
        <p:txBody>
          <a:bodyPr>
            <a:normAutofit/>
          </a:bodyPr>
          <a:lstStyle/>
          <a:p>
            <a:r>
              <a:rPr lang="en-US" sz="4800" dirty="0" smtClean="0"/>
              <a:t>Personalization</a:t>
            </a:r>
          </a:p>
          <a:p>
            <a:r>
              <a:rPr lang="en-US" sz="4800" dirty="0" smtClean="0"/>
              <a:t>Collaboration</a:t>
            </a:r>
          </a:p>
          <a:p>
            <a:r>
              <a:rPr lang="en-US" sz="4800" dirty="0" smtClean="0"/>
              <a:t>Communication</a:t>
            </a:r>
          </a:p>
          <a:p>
            <a:pPr>
              <a:buNone/>
            </a:pPr>
            <a:endParaRPr lang="en-US" dirty="0"/>
          </a:p>
        </p:txBody>
      </p:sp>
      <p:pic>
        <p:nvPicPr>
          <p:cNvPr id="4" name="Picture 4" descr="Connection triangle"/>
          <p:cNvPicPr>
            <a:picLocks noChangeAspect="1" noChangeArrowheads="1"/>
          </p:cNvPicPr>
          <p:nvPr/>
        </p:nvPicPr>
        <p:blipFill>
          <a:blip r:embed="rId2" cstate="print"/>
          <a:srcRect/>
          <a:stretch>
            <a:fillRect/>
          </a:stretch>
        </p:blipFill>
        <p:spPr bwMode="auto">
          <a:xfrm>
            <a:off x="5029200" y="1143000"/>
            <a:ext cx="3352800" cy="3048000"/>
          </a:xfrm>
          <a:prstGeom prst="rect">
            <a:avLst/>
          </a:prstGeom>
          <a:noFill/>
          <a:ln w="9525">
            <a:noFill/>
            <a:miter lim="800000"/>
            <a:headEnd/>
            <a:tailEnd/>
          </a:ln>
        </p:spPr>
      </p:pic>
    </p:spTree>
    <p:extLst>
      <p:ext uri="{BB962C8B-B14F-4D97-AF65-F5344CB8AC3E}">
        <p14:creationId xmlns:p14="http://schemas.microsoft.com/office/powerpoint/2010/main" xmlns="" val="30299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are we accomplishing personalization?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34200" y="4484077"/>
            <a:ext cx="1600200" cy="1969477"/>
          </a:xfrm>
          <a:prstGeom prst="rect">
            <a:avLst/>
          </a:prstGeom>
        </p:spPr>
      </p:pic>
    </p:spTree>
    <p:extLst>
      <p:ext uri="{BB962C8B-B14F-4D97-AF65-F5344CB8AC3E}">
        <p14:creationId xmlns:p14="http://schemas.microsoft.com/office/powerpoint/2010/main" xmlns="" val="17310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Adventurelore</a:t>
            </a:r>
            <a:r>
              <a:rPr lang="en-US" dirty="0" smtClean="0"/>
              <a:t> 9/16-19</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4411" b="24411"/>
          <a:stretch>
            <a:fillRect/>
          </a:stretch>
        </p:blipFill>
        <p:spPr>
          <a:xfrm>
            <a:off x="563649" y="2447925"/>
            <a:ext cx="3185160" cy="1447800"/>
          </a:xfrm>
        </p:spPr>
      </p:pic>
      <p:sp>
        <p:nvSpPr>
          <p:cNvPr id="4" name="Text Placeholder 3"/>
          <p:cNvSpPr>
            <a:spLocks noGrp="1"/>
          </p:cNvSpPr>
          <p:nvPr>
            <p:ph type="body" sz="half" idx="2"/>
          </p:nvPr>
        </p:nvSpPr>
        <p:spPr>
          <a:xfrm>
            <a:off x="850392" y="4267200"/>
            <a:ext cx="7391400" cy="762000"/>
          </a:xfrm>
        </p:spPr>
        <p:txBody>
          <a:bodyPr/>
          <a:lstStyle/>
          <a:p>
            <a:r>
              <a:rPr lang="en-US" dirty="0" smtClean="0"/>
              <a:t>Both students and teachers took part in team building and risk taking activities to strengthen 21</a:t>
            </a:r>
            <a:r>
              <a:rPr lang="en-US" baseline="30000" dirty="0" smtClean="0"/>
              <a:t>st</a:t>
            </a:r>
            <a:r>
              <a:rPr lang="en-US" dirty="0" smtClean="0"/>
              <a:t> century skills such as collaboration and problem solving.</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8600" y="1828800"/>
            <a:ext cx="3175000" cy="23812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33600" y="533400"/>
            <a:ext cx="2717800" cy="20383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91464" y="437284"/>
            <a:ext cx="2336800" cy="1752600"/>
          </a:xfrm>
          <a:prstGeom prst="rect">
            <a:avLst/>
          </a:prstGeom>
        </p:spPr>
      </p:pic>
    </p:spTree>
    <p:extLst>
      <p:ext uri="{BB962C8B-B14F-4D97-AF65-F5344CB8AC3E}">
        <p14:creationId xmlns:p14="http://schemas.microsoft.com/office/powerpoint/2010/main" xmlns="" val="1747740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Freshman Advisory</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1202" b="21202"/>
          <a:stretch>
            <a:fillRect/>
          </a:stretch>
        </p:blipFill>
        <p:spPr/>
      </p:pic>
      <p:sp>
        <p:nvSpPr>
          <p:cNvPr id="4" name="Text Placeholder 3"/>
          <p:cNvSpPr>
            <a:spLocks noGrp="1"/>
          </p:cNvSpPr>
          <p:nvPr>
            <p:ph type="body" sz="half" idx="2"/>
          </p:nvPr>
        </p:nvSpPr>
        <p:spPr>
          <a:xfrm>
            <a:off x="850392" y="3962400"/>
            <a:ext cx="7391400" cy="1143000"/>
          </a:xfrm>
        </p:spPr>
        <p:txBody>
          <a:bodyPr>
            <a:normAutofit lnSpcReduction="10000"/>
          </a:bodyPr>
          <a:lstStyle/>
          <a:p>
            <a:r>
              <a:rPr lang="en-US" dirty="0" smtClean="0"/>
              <a:t>With a revised curriculum, including two study days and a silent reading day, we have merged the academic and social education in the program.  Students have taken part in Project X, in helping the school newspaper, and in preparing “come to </a:t>
            </a:r>
            <a:r>
              <a:rPr lang="en-US" dirty="0" err="1" smtClean="0"/>
              <a:t>Timberlane</a:t>
            </a:r>
            <a:r>
              <a:rPr lang="en-US" dirty="0" smtClean="0"/>
              <a:t>” PSA’s.</a:t>
            </a:r>
            <a:endParaRPr lang="en-US" dirty="0"/>
          </a:p>
        </p:txBody>
      </p:sp>
    </p:spTree>
    <p:extLst>
      <p:ext uri="{BB962C8B-B14F-4D97-AF65-F5344CB8AC3E}">
        <p14:creationId xmlns:p14="http://schemas.microsoft.com/office/powerpoint/2010/main" xmlns="" val="124463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we encouraging collaboration?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9400" y="4267200"/>
            <a:ext cx="1676400" cy="2063262"/>
          </a:xfrm>
          <a:prstGeom prst="rect">
            <a:avLst/>
          </a:prstGeom>
        </p:spPr>
      </p:pic>
    </p:spTree>
    <p:extLst>
      <p:ext uri="{BB962C8B-B14F-4D97-AF65-F5344CB8AC3E}">
        <p14:creationId xmlns:p14="http://schemas.microsoft.com/office/powerpoint/2010/main" xmlns="" val="95751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001000" cy="4524315"/>
          </a:xfrm>
          <a:prstGeom prst="rect">
            <a:avLst/>
          </a:prstGeom>
          <a:noFill/>
        </p:spPr>
        <p:txBody>
          <a:bodyPr wrap="square" rtlCol="0">
            <a:spAutoFit/>
          </a:bodyPr>
          <a:lstStyle/>
          <a:p>
            <a:pPr marL="342900" indent="-342900">
              <a:buAutoNum type="arabicParenR"/>
            </a:pPr>
            <a:r>
              <a:rPr lang="en-US" sz="3200" dirty="0" smtClean="0"/>
              <a:t>Common planning time- allows for deeper discussion around students and school initiatives.</a:t>
            </a:r>
          </a:p>
          <a:p>
            <a:pPr marL="342900" indent="-342900">
              <a:buAutoNum type="arabicParenR"/>
            </a:pPr>
            <a:r>
              <a:rPr lang="en-US" sz="3200" dirty="0" smtClean="0"/>
              <a:t>Team-wide collaboration around vocabulary instruction.</a:t>
            </a:r>
            <a:endParaRPr lang="en-US" sz="3200" dirty="0"/>
          </a:p>
          <a:p>
            <a:pPr marL="342900" indent="-342900">
              <a:buAutoNum type="arabicParenR"/>
            </a:pPr>
            <a:r>
              <a:rPr lang="en-US" sz="3200" dirty="0" smtClean="0"/>
              <a:t>Continued focus on academy-wide study skills- utilizing advisory. </a:t>
            </a:r>
          </a:p>
          <a:p>
            <a:pPr marL="342900" indent="-342900">
              <a:buAutoNum type="arabicParenR"/>
            </a:pPr>
            <a:r>
              <a:rPr lang="en-US" sz="3200" dirty="0" smtClean="0"/>
              <a:t>Professional camaraderie and sharing between disciplines and levels</a:t>
            </a:r>
            <a:endParaRPr lang="en-US" sz="3200" dirty="0"/>
          </a:p>
        </p:txBody>
      </p:sp>
    </p:spTree>
    <p:extLst>
      <p:ext uri="{BB962C8B-B14F-4D97-AF65-F5344CB8AC3E}">
        <p14:creationId xmlns:p14="http://schemas.microsoft.com/office/powerpoint/2010/main" xmlns="" val="57733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we facilitating communication?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7000" y="4343400"/>
            <a:ext cx="1676400" cy="2063262"/>
          </a:xfrm>
          <a:prstGeom prst="rect">
            <a:avLst/>
          </a:prstGeom>
        </p:spPr>
      </p:pic>
    </p:spTree>
    <p:extLst>
      <p:ext uri="{BB962C8B-B14F-4D97-AF65-F5344CB8AC3E}">
        <p14:creationId xmlns:p14="http://schemas.microsoft.com/office/powerpoint/2010/main" xmlns="" val="2912756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8153400" cy="3847207"/>
          </a:xfrm>
          <a:prstGeom prst="rect">
            <a:avLst/>
          </a:prstGeom>
          <a:noFill/>
        </p:spPr>
        <p:txBody>
          <a:bodyPr wrap="square" rtlCol="0">
            <a:spAutoFit/>
          </a:bodyPr>
          <a:lstStyle/>
          <a:p>
            <a:pPr marL="342900" indent="-342900">
              <a:buAutoNum type="arabicParenR"/>
            </a:pPr>
            <a:r>
              <a:rPr lang="en-US" sz="3600" dirty="0" smtClean="0"/>
              <a:t>Weekly team meetings – increased inclusion of guidance and non-core teachers.</a:t>
            </a:r>
            <a:endParaRPr lang="en-US" sz="3600" dirty="0"/>
          </a:p>
          <a:p>
            <a:pPr marL="342900" indent="-342900">
              <a:buAutoNum type="arabicParenR"/>
            </a:pPr>
            <a:r>
              <a:rPr lang="en-US" sz="3600" dirty="0" smtClean="0"/>
              <a:t>Streamlined communication to parents</a:t>
            </a:r>
          </a:p>
          <a:p>
            <a:pPr marL="342900" indent="-342900">
              <a:buAutoNum type="arabicParenR"/>
            </a:pPr>
            <a:r>
              <a:rPr lang="en-US" sz="3600" dirty="0" smtClean="0"/>
              <a:t>Increased use of team/course websites.</a:t>
            </a:r>
          </a:p>
          <a:p>
            <a:pPr marL="342900" indent="-342900">
              <a:buAutoNum type="arabicParenR"/>
            </a:pPr>
            <a:r>
              <a:rPr lang="en-US" sz="3600" dirty="0" smtClean="0"/>
              <a:t>Whole academy meetings each month.</a:t>
            </a:r>
          </a:p>
          <a:p>
            <a:pPr marL="342900" indent="-342900">
              <a:buAutoNum type="arabicParenR"/>
            </a:pPr>
            <a:endParaRPr lang="en-US" sz="2800" dirty="0" smtClean="0"/>
          </a:p>
        </p:txBody>
      </p:sp>
    </p:spTree>
    <p:extLst>
      <p:ext uri="{BB962C8B-B14F-4D97-AF65-F5344CB8AC3E}">
        <p14:creationId xmlns:p14="http://schemas.microsoft.com/office/powerpoint/2010/main" xmlns="" val="1064583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e xmlns="66445318-594c-4acb-b2fb-c62b33afc0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E3B0A-F0B4-4230-B72D-9D2A386F6560}"/>
</file>

<file path=customXml/itemProps2.xml><?xml version="1.0" encoding="utf-8"?>
<ds:datastoreItem xmlns:ds="http://schemas.openxmlformats.org/officeDocument/2006/customXml" ds:itemID="{223BDB42-5D4E-41AA-AF71-EE81E2CB5B82}"/>
</file>

<file path=customXml/itemProps3.xml><?xml version="1.0" encoding="utf-8"?>
<ds:datastoreItem xmlns:ds="http://schemas.openxmlformats.org/officeDocument/2006/customXml" ds:itemID="{DC823C77-01EC-4C12-A835-23454267050D}"/>
</file>

<file path=docProps/app.xml><?xml version="1.0" encoding="utf-8"?>
<Properties xmlns="http://schemas.openxmlformats.org/officeDocument/2006/extended-properties" xmlns:vt="http://schemas.openxmlformats.org/officeDocument/2006/docPropsVTypes">
  <Template>Newsprint</Template>
  <TotalTime>542</TotalTime>
  <Words>272</Words>
  <Application>Microsoft Office PowerPoint</Application>
  <PresentationFormat>On-screen Show (4:3)</PresentationFormat>
  <Paragraphs>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NewsPrint</vt:lpstr>
      <vt:lpstr>Freshman Academy Update</vt:lpstr>
      <vt:lpstr>The Program Goals</vt:lpstr>
      <vt:lpstr>How are we accomplishing personalization?</vt:lpstr>
      <vt:lpstr>Adventurelore 9/16-19</vt:lpstr>
      <vt:lpstr>Freshman Advisory</vt:lpstr>
      <vt:lpstr>How are we encouraging collaboration?</vt:lpstr>
      <vt:lpstr>Slide 7</vt:lpstr>
      <vt:lpstr>How are we facilitating communication?</vt:lpstr>
      <vt:lpstr>Slide 9</vt:lpstr>
      <vt:lpstr>How do we know it is working?</vt:lpstr>
      <vt:lpstr>Behavioral incidents are down significantly</vt:lpstr>
      <vt:lpstr>Slide 12</vt:lpstr>
      <vt:lpstr>What’s ahead for 14-15?</vt:lpstr>
      <vt:lpstr>Slide 14</vt:lpstr>
    </vt:vector>
  </TitlesOfParts>
  <Company>SAU 55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Freshman Academy Update</dc:title>
  <dc:creator>Widman, Mary</dc:creator>
  <cp:lastModifiedBy>Cathy Belcher</cp:lastModifiedBy>
  <cp:revision>28</cp:revision>
  <dcterms:created xsi:type="dcterms:W3CDTF">2014-05-12T20:23:56Z</dcterms:created>
  <dcterms:modified xsi:type="dcterms:W3CDTF">2014-05-16T18:13:09Z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0x0101003C3074932D6A2A49BA53FB2CF2C372F9</vt:lpwstr>
  </property>
</Properties>
</file>