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9" r:id="rId5"/>
    <p:sldId id="271" r:id="rId6"/>
    <p:sldId id="261" r:id="rId7"/>
    <p:sldId id="262" r:id="rId8"/>
    <p:sldId id="275" r:id="rId9"/>
    <p:sldId id="276" r:id="rId10"/>
    <p:sldId id="274" r:id="rId11"/>
    <p:sldId id="277" r:id="rId12"/>
    <p:sldId id="278" r:id="rId13"/>
    <p:sldId id="264" r:id="rId14"/>
    <p:sldId id="265" r:id="rId15"/>
    <p:sldId id="279" r:id="rId16"/>
    <p:sldId id="280"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2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C66E8-2EB2-4298-9297-FD6B4504ACAF}" type="slidenum">
              <a:rPr lang="en-US" smtClean="0"/>
              <a:pPr/>
              <a:t>‹#›</a:t>
            </a:fld>
            <a:endParaRPr lang="en-US" dirty="0"/>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3C66E8-2EB2-4298-9297-FD6B4504ACAF}" type="slidenum">
              <a:rPr lang="en-US" smtClean="0"/>
              <a:pPr/>
              <a:t>‹#›</a:t>
            </a:fld>
            <a:endParaRPr lang="en-US" dirty="0"/>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A648C-97CB-4ACA-A52B-81DC51B79E3B}" type="datetimeFigureOut">
              <a:rPr lang="en-US" smtClean="0"/>
              <a:pPr/>
              <a:t>5/21/2014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573A648C-97CB-4ACA-A52B-81DC51B79E3B}" type="datetimeFigureOut">
              <a:rPr lang="en-US" smtClean="0"/>
              <a:pPr/>
              <a:t>5/21/2014</a:t>
            </a:fld>
            <a:endParaRPr lang="en-US" dirty="0"/>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73A648C-97CB-4ACA-A52B-81DC51B79E3B}" type="datetimeFigureOut">
              <a:rPr lang="en-US" smtClean="0"/>
              <a:pPr/>
              <a:t>5/21/2014</a:t>
            </a:fld>
            <a:endParaRPr lang="en-US" dirty="0"/>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273C66E8-2EB2-4298-9297-FD6B4504ACAF}" type="slidenum">
              <a:rPr lang="en-US" smtClean="0"/>
              <a:pPr/>
              <a:t>‹#›</a:t>
            </a:fld>
            <a:endParaRPr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73A648C-97CB-4ACA-A52B-81DC51B79E3B}" type="datetimeFigureOut">
              <a:rPr lang="en-US" smtClean="0"/>
              <a:pPr/>
              <a:t>5/21/2014</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73C66E8-2EB2-4298-9297-FD6B4504A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7201" y="1600200"/>
            <a:ext cx="5723468" cy="2022825"/>
          </a:xfrm>
        </p:spPr>
        <p:txBody>
          <a:bodyPr>
            <a:normAutofit fontScale="90000"/>
          </a:bodyPr>
          <a:lstStyle/>
          <a:p>
            <a:r>
              <a:rPr lang="en-US" i="1" dirty="0" smtClean="0"/>
              <a:t>Music Department Action Plan</a:t>
            </a:r>
            <a:br>
              <a:rPr lang="en-US" i="1" dirty="0" smtClean="0"/>
            </a:br>
            <a:r>
              <a:rPr lang="en-US" i="1" dirty="0" smtClean="0"/>
              <a:t>Update</a:t>
            </a:r>
            <a:endParaRPr lang="en-US" i="1" dirty="0"/>
          </a:p>
        </p:txBody>
      </p:sp>
      <p:sp>
        <p:nvSpPr>
          <p:cNvPr id="3" name="Subtitle 2"/>
          <p:cNvSpPr>
            <a:spLocks noGrp="1"/>
          </p:cNvSpPr>
          <p:nvPr>
            <p:ph type="subTitle" idx="1"/>
          </p:nvPr>
        </p:nvSpPr>
        <p:spPr/>
        <p:txBody>
          <a:bodyPr/>
          <a:lstStyle/>
          <a:p>
            <a:endParaRPr lang="en-US" dirty="0" smtClean="0"/>
          </a:p>
          <a:p>
            <a:r>
              <a:rPr lang="en-US" dirty="0" smtClean="0"/>
              <a:t>2013-14</a:t>
            </a:r>
            <a:endParaRPr lang="en-US" dirty="0"/>
          </a:p>
        </p:txBody>
      </p:sp>
    </p:spTree>
    <p:extLst>
      <p:ext uri="{BB962C8B-B14F-4D97-AF65-F5344CB8AC3E}">
        <p14:creationId xmlns:p14="http://schemas.microsoft.com/office/powerpoint/2010/main" xmlns="" val="3384247698"/>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1" y="838200"/>
            <a:ext cx="8077199" cy="1202485"/>
          </a:xfrm>
        </p:spPr>
        <p:txBody>
          <a:bodyPr>
            <a:noAutofit/>
          </a:bodyPr>
          <a:lstStyle/>
          <a:p>
            <a:r>
              <a:rPr lang="en-US" sz="3600" i="1" dirty="0" smtClean="0"/>
              <a:t>Update: High School Program Offerings and Advanced Ensembles Credit</a:t>
            </a:r>
            <a:br>
              <a:rPr lang="en-US" sz="3600" i="1" dirty="0" smtClean="0"/>
            </a:br>
            <a:r>
              <a:rPr lang="en-US" sz="3600" i="1" dirty="0" smtClean="0"/>
              <a:t> </a:t>
            </a:r>
            <a:r>
              <a:rPr lang="en-US" sz="3600" i="1" dirty="0" smtClean="0">
                <a:solidFill>
                  <a:srgbClr val="FF0000"/>
                </a:solidFill>
              </a:rPr>
              <a:t>Ongoing</a:t>
            </a:r>
            <a:endParaRPr lang="en-US" sz="3600" i="1" dirty="0">
              <a:solidFill>
                <a:srgbClr val="FF0000"/>
              </a:solidFill>
            </a:endParaRPr>
          </a:p>
        </p:txBody>
      </p:sp>
      <p:sp>
        <p:nvSpPr>
          <p:cNvPr id="3" name="Content Placeholder 2"/>
          <p:cNvSpPr>
            <a:spLocks noGrp="1"/>
          </p:cNvSpPr>
          <p:nvPr>
            <p:ph idx="1"/>
          </p:nvPr>
        </p:nvSpPr>
        <p:spPr>
          <a:xfrm>
            <a:off x="914400" y="2362200"/>
            <a:ext cx="7391400" cy="3589469"/>
          </a:xfrm>
        </p:spPr>
        <p:txBody>
          <a:bodyPr>
            <a:normAutofit/>
          </a:bodyPr>
          <a:lstStyle/>
          <a:p>
            <a:pPr>
              <a:lnSpc>
                <a:spcPct val="114000"/>
              </a:lnSpc>
              <a:spcAft>
                <a:spcPts val="600"/>
              </a:spcAft>
            </a:pPr>
            <a:r>
              <a:rPr lang="en-US" i="1" dirty="0" smtClean="0"/>
              <a:t>Numerous discussions were held in the High School’s Principal’s Leadership Team meetings.  The concept of offering accelerated level ensemble credit was put into the larger context of analyzing credit offerings building-wide.</a:t>
            </a:r>
          </a:p>
          <a:p>
            <a:pPr>
              <a:lnSpc>
                <a:spcPct val="114000"/>
              </a:lnSpc>
              <a:spcAft>
                <a:spcPts val="600"/>
              </a:spcAft>
            </a:pPr>
            <a:r>
              <a:rPr lang="en-US" i="1" dirty="0" smtClean="0"/>
              <a:t>The suggestion was made that all courses that are being considered for a change in credit status go through the approval and implementation process. </a:t>
            </a:r>
            <a:endParaRPr lang="en-US" i="1" dirty="0"/>
          </a:p>
        </p:txBody>
      </p:sp>
    </p:spTree>
    <p:extLst>
      <p:ext uri="{BB962C8B-B14F-4D97-AF65-F5344CB8AC3E}">
        <p14:creationId xmlns:p14="http://schemas.microsoft.com/office/powerpoint/2010/main" xmlns="" val="91372142"/>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1202485"/>
          </a:xfrm>
        </p:spPr>
        <p:txBody>
          <a:bodyPr>
            <a:normAutofit/>
          </a:bodyPr>
          <a:lstStyle/>
          <a:p>
            <a:r>
              <a:rPr lang="en-US" sz="3400" i="1" dirty="0" smtClean="0"/>
              <a:t>Update: Additional Music Ensemble Classes </a:t>
            </a:r>
            <a:r>
              <a:rPr lang="en-US" sz="3600" i="1" dirty="0" smtClean="0">
                <a:solidFill>
                  <a:srgbClr val="FF0000"/>
                </a:solidFill>
              </a:rPr>
              <a:t>Ongoing</a:t>
            </a:r>
            <a:endParaRPr lang="en-US" sz="3600" i="1" dirty="0">
              <a:solidFill>
                <a:srgbClr val="FF0000"/>
              </a:solidFill>
            </a:endParaRPr>
          </a:p>
        </p:txBody>
      </p:sp>
      <p:sp>
        <p:nvSpPr>
          <p:cNvPr id="3" name="Content Placeholder 2"/>
          <p:cNvSpPr>
            <a:spLocks noGrp="1"/>
          </p:cNvSpPr>
          <p:nvPr>
            <p:ph idx="1"/>
          </p:nvPr>
        </p:nvSpPr>
        <p:spPr>
          <a:xfrm>
            <a:off x="762000" y="1981200"/>
            <a:ext cx="7620000" cy="4419600"/>
          </a:xfrm>
        </p:spPr>
        <p:txBody>
          <a:bodyPr>
            <a:normAutofit fontScale="92500" lnSpcReduction="20000"/>
          </a:bodyPr>
          <a:lstStyle/>
          <a:p>
            <a:pPr>
              <a:lnSpc>
                <a:spcPct val="124000"/>
              </a:lnSpc>
              <a:spcAft>
                <a:spcPts val="600"/>
              </a:spcAft>
            </a:pPr>
            <a:r>
              <a:rPr lang="en-US" i="1" dirty="0" smtClean="0"/>
              <a:t>Discussions were held with the HS principal and Guidance Department regarding the addition of a Contemporary Music Ensemble (Rock) to the high school curriculum. </a:t>
            </a:r>
          </a:p>
          <a:p>
            <a:pPr lvl="1">
              <a:lnSpc>
                <a:spcPct val="124000"/>
              </a:lnSpc>
              <a:spcAft>
                <a:spcPts val="600"/>
              </a:spcAft>
            </a:pPr>
            <a:r>
              <a:rPr lang="en-US" i="1" dirty="0" smtClean="0"/>
              <a:t>During the year, a Rock ensemble was created that met after school and was directed by John Zevos.</a:t>
            </a:r>
          </a:p>
          <a:p>
            <a:pPr lvl="1">
              <a:lnSpc>
                <a:spcPct val="124000"/>
              </a:lnSpc>
              <a:spcAft>
                <a:spcPts val="600"/>
              </a:spcAft>
            </a:pPr>
            <a:r>
              <a:rPr lang="en-US" i="1" dirty="0" smtClean="0"/>
              <a:t>This ensemble will present their first performance on May 17 at the PAC. </a:t>
            </a:r>
          </a:p>
          <a:p>
            <a:pPr lvl="1">
              <a:lnSpc>
                <a:spcPct val="124000"/>
              </a:lnSpc>
              <a:spcAft>
                <a:spcPts val="600"/>
              </a:spcAft>
            </a:pPr>
            <a:r>
              <a:rPr lang="en-US" i="1" dirty="0" smtClean="0"/>
              <a:t>Discussion will continue with HS administration and  the Director of Secondary Curriculum and Instruction to get the necessary approvals for inclusion for the 2015-2016 school year. </a:t>
            </a:r>
          </a:p>
        </p:txBody>
      </p:sp>
    </p:spTree>
    <p:extLst>
      <p:ext uri="{BB962C8B-B14F-4D97-AF65-F5344CB8AC3E}">
        <p14:creationId xmlns:p14="http://schemas.microsoft.com/office/powerpoint/2010/main" xmlns="" val="3787516654"/>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17582"/>
            <a:ext cx="8458200" cy="1773218"/>
          </a:xfrm>
        </p:spPr>
        <p:txBody>
          <a:bodyPr>
            <a:normAutofit/>
          </a:bodyPr>
          <a:lstStyle/>
          <a:p>
            <a:r>
              <a:rPr lang="en-US" sz="3600" i="1" dirty="0" smtClean="0"/>
              <a:t>Update: </a:t>
            </a:r>
            <a:r>
              <a:rPr lang="en-US" sz="3600" i="1" dirty="0"/>
              <a:t>Additional </a:t>
            </a:r>
            <a:r>
              <a:rPr lang="en-US" sz="3600" i="1" dirty="0" smtClean="0"/>
              <a:t>Music Ensemble Classes</a:t>
            </a:r>
            <a:br>
              <a:rPr lang="en-US" sz="3600" i="1" dirty="0" smtClean="0"/>
            </a:br>
            <a:r>
              <a:rPr lang="en-US" sz="3600" i="1" dirty="0" smtClean="0">
                <a:solidFill>
                  <a:srgbClr val="FF0000"/>
                </a:solidFill>
              </a:rPr>
              <a:t>Completed</a:t>
            </a:r>
            <a:endParaRPr lang="en-US" sz="3600" i="1" dirty="0">
              <a:solidFill>
                <a:srgbClr val="FF0000"/>
              </a:solidFill>
            </a:endParaRPr>
          </a:p>
        </p:txBody>
      </p:sp>
      <p:sp>
        <p:nvSpPr>
          <p:cNvPr id="3" name="Content Placeholder 2"/>
          <p:cNvSpPr>
            <a:spLocks noGrp="1"/>
          </p:cNvSpPr>
          <p:nvPr>
            <p:ph idx="1"/>
          </p:nvPr>
        </p:nvSpPr>
        <p:spPr>
          <a:xfrm>
            <a:off x="1371600" y="3124200"/>
            <a:ext cx="6196405" cy="2438400"/>
          </a:xfrm>
        </p:spPr>
        <p:txBody>
          <a:bodyPr>
            <a:normAutofit/>
          </a:bodyPr>
          <a:lstStyle/>
          <a:p>
            <a:pPr>
              <a:lnSpc>
                <a:spcPct val="114000"/>
              </a:lnSpc>
              <a:spcAft>
                <a:spcPts val="600"/>
              </a:spcAft>
            </a:pPr>
            <a:r>
              <a:rPr lang="en-US" i="1" dirty="0" smtClean="0"/>
              <a:t>After investigating the feasibility of a class piano component, it was decided that due to the lack of space available in the PAC, the addition of a group piano class will not be possible. </a:t>
            </a:r>
          </a:p>
        </p:txBody>
      </p:sp>
    </p:spTree>
    <p:extLst>
      <p:ext uri="{BB962C8B-B14F-4D97-AF65-F5344CB8AC3E}">
        <p14:creationId xmlns:p14="http://schemas.microsoft.com/office/powerpoint/2010/main" xmlns="" val="1999229009"/>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p:txBody>
          <a:bodyPr/>
          <a:lstStyle/>
          <a:p>
            <a:pPr>
              <a:lnSpc>
                <a:spcPct val="114000"/>
              </a:lnSpc>
            </a:pPr>
            <a:r>
              <a:rPr lang="en-US" i="1" dirty="0" smtClean="0"/>
              <a:t>In the 2013-14 school year there will be a fully articulated and written curriculum for the 3-12 music program. </a:t>
            </a:r>
            <a:endParaRPr lang="en-US" i="1" dirty="0"/>
          </a:p>
        </p:txBody>
      </p:sp>
    </p:spTree>
    <p:extLst>
      <p:ext uri="{BB962C8B-B14F-4D97-AF65-F5344CB8AC3E}">
        <p14:creationId xmlns:p14="http://schemas.microsoft.com/office/powerpoint/2010/main" xmlns="" val="200123041"/>
      </p:ext>
    </p:extLst>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p:txBody>
          <a:bodyPr/>
          <a:lstStyle/>
          <a:p>
            <a:pPr>
              <a:lnSpc>
                <a:spcPct val="114000"/>
              </a:lnSpc>
            </a:pPr>
            <a:r>
              <a:rPr lang="en-US" i="1" dirty="0" smtClean="0"/>
              <a:t>All music courses from grades 3–12 will be reviewed and revised. </a:t>
            </a:r>
          </a:p>
        </p:txBody>
      </p:sp>
    </p:spTree>
    <p:extLst>
      <p:ext uri="{BB962C8B-B14F-4D97-AF65-F5344CB8AC3E}">
        <p14:creationId xmlns:p14="http://schemas.microsoft.com/office/powerpoint/2010/main" xmlns="" val="4050168538"/>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t>Update: Music Course Curriculum Revision and Update</a:t>
            </a:r>
            <a:endParaRPr lang="en-US" sz="3600" i="1" dirty="0">
              <a:solidFill>
                <a:srgbClr val="FF0000"/>
              </a:solidFill>
            </a:endParaRPr>
          </a:p>
        </p:txBody>
      </p:sp>
      <p:sp>
        <p:nvSpPr>
          <p:cNvPr id="3" name="Content Placeholder 2"/>
          <p:cNvSpPr>
            <a:spLocks noGrp="1"/>
          </p:cNvSpPr>
          <p:nvPr>
            <p:ph idx="1"/>
          </p:nvPr>
        </p:nvSpPr>
        <p:spPr>
          <a:xfrm>
            <a:off x="1447800" y="1981200"/>
            <a:ext cx="6196405" cy="3970469"/>
          </a:xfrm>
        </p:spPr>
        <p:txBody>
          <a:bodyPr>
            <a:normAutofit fontScale="92500"/>
          </a:bodyPr>
          <a:lstStyle/>
          <a:p>
            <a:pPr marL="0" indent="0">
              <a:buNone/>
            </a:pPr>
            <a:endParaRPr lang="en-US" dirty="0"/>
          </a:p>
          <a:p>
            <a:pPr>
              <a:lnSpc>
                <a:spcPct val="114000"/>
              </a:lnSpc>
              <a:spcAft>
                <a:spcPts val="600"/>
              </a:spcAft>
            </a:pPr>
            <a:r>
              <a:rPr lang="en-US" i="1" dirty="0" smtClean="0"/>
              <a:t>The elementary grade 1 - 5 PLC has met this year and a draft of the music curriculum in the current district format has been submitted.  </a:t>
            </a:r>
          </a:p>
          <a:p>
            <a:pPr>
              <a:lnSpc>
                <a:spcPct val="114000"/>
              </a:lnSpc>
              <a:spcAft>
                <a:spcPts val="600"/>
              </a:spcAft>
            </a:pPr>
            <a:r>
              <a:rPr lang="en-US" i="1" dirty="0" smtClean="0"/>
              <a:t>The topic and course progression for grades 6-12 has been discussed and will be further refined during the 2014 – 15 school year.  </a:t>
            </a:r>
          </a:p>
          <a:p>
            <a:pPr>
              <a:lnSpc>
                <a:spcPct val="114000"/>
              </a:lnSpc>
              <a:spcAft>
                <a:spcPts val="600"/>
              </a:spcAft>
            </a:pPr>
            <a:r>
              <a:rPr lang="en-US" i="1" dirty="0" smtClean="0"/>
              <a:t> This goal will be pursued during the 2014– 2015 school year. </a:t>
            </a:r>
            <a:endParaRPr lang="en-US" i="1" dirty="0"/>
          </a:p>
          <a:p>
            <a:endParaRPr lang="en-US" dirty="0"/>
          </a:p>
        </p:txBody>
      </p:sp>
    </p:spTree>
    <p:extLst>
      <p:ext uri="{BB962C8B-B14F-4D97-AF65-F5344CB8AC3E}">
        <p14:creationId xmlns:p14="http://schemas.microsoft.com/office/powerpoint/2010/main" xmlns="" val="1656242318"/>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4</a:t>
            </a:r>
            <a:endParaRPr lang="en-US" i="1" dirty="0"/>
          </a:p>
        </p:txBody>
      </p:sp>
      <p:sp>
        <p:nvSpPr>
          <p:cNvPr id="3" name="Content Placeholder 2"/>
          <p:cNvSpPr>
            <a:spLocks noGrp="1"/>
          </p:cNvSpPr>
          <p:nvPr>
            <p:ph idx="1"/>
          </p:nvPr>
        </p:nvSpPr>
        <p:spPr/>
        <p:txBody>
          <a:bodyPr/>
          <a:lstStyle/>
          <a:p>
            <a:pPr>
              <a:lnSpc>
                <a:spcPct val="114000"/>
              </a:lnSpc>
            </a:pPr>
            <a:r>
              <a:rPr lang="en-US" i="1" dirty="0" smtClean="0"/>
              <a:t>In the 2013-14 school year, the Music Department staff will seek out professional development opportunities in the areas of SMARTMUSIC, current trends of effective music programs, general pedagogy and curriculum development along with other district initiatives. </a:t>
            </a:r>
            <a:endParaRPr lang="en-US" i="1" dirty="0"/>
          </a:p>
        </p:txBody>
      </p:sp>
    </p:spTree>
    <p:extLst>
      <p:ext uri="{BB962C8B-B14F-4D97-AF65-F5344CB8AC3E}">
        <p14:creationId xmlns:p14="http://schemas.microsoft.com/office/powerpoint/2010/main" xmlns="" val="2148540136"/>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199" cy="1371600"/>
          </a:xfrm>
        </p:spPr>
        <p:txBody>
          <a:bodyPr>
            <a:noAutofit/>
          </a:bodyPr>
          <a:lstStyle/>
          <a:p>
            <a:r>
              <a:rPr lang="en-US" sz="3600" i="1" dirty="0" smtClean="0"/>
              <a:t>Update: Professional Development Opportunities</a:t>
            </a:r>
            <a:r>
              <a:rPr lang="en-US" sz="3600" i="1" dirty="0"/>
              <a:t> </a:t>
            </a:r>
            <a:r>
              <a:rPr lang="en-US" sz="3600" i="1" dirty="0" smtClean="0"/>
              <a:t/>
            </a:r>
            <a:br>
              <a:rPr lang="en-US" sz="3600" i="1" dirty="0" smtClean="0"/>
            </a:br>
            <a:r>
              <a:rPr lang="en-US" sz="3600" i="1" dirty="0" smtClean="0">
                <a:solidFill>
                  <a:srgbClr val="FF0000"/>
                </a:solidFill>
              </a:rPr>
              <a:t>Completed</a:t>
            </a:r>
            <a:endParaRPr lang="en-US" sz="3600" i="1" dirty="0">
              <a:solidFill>
                <a:srgbClr val="FF0000"/>
              </a:solidFill>
            </a:endParaRPr>
          </a:p>
        </p:txBody>
      </p:sp>
      <p:sp>
        <p:nvSpPr>
          <p:cNvPr id="3" name="Content Placeholder 2"/>
          <p:cNvSpPr>
            <a:spLocks noGrp="1"/>
          </p:cNvSpPr>
          <p:nvPr>
            <p:ph idx="1"/>
          </p:nvPr>
        </p:nvSpPr>
        <p:spPr>
          <a:xfrm>
            <a:off x="990600" y="1981200"/>
            <a:ext cx="7239000" cy="4343400"/>
          </a:xfrm>
        </p:spPr>
        <p:txBody>
          <a:bodyPr>
            <a:normAutofit fontScale="85000" lnSpcReduction="20000"/>
          </a:bodyPr>
          <a:lstStyle/>
          <a:p>
            <a:pPr>
              <a:lnSpc>
                <a:spcPct val="124000"/>
              </a:lnSpc>
              <a:spcAft>
                <a:spcPts val="600"/>
              </a:spcAft>
            </a:pPr>
            <a:r>
              <a:rPr lang="en-US" i="1" dirty="0" smtClean="0"/>
              <a:t>With the approval of the professional development coordinator, Deb Armfield, the music department members used the October 13 Professional Development Day to conduct visitations to area schools.  </a:t>
            </a:r>
          </a:p>
          <a:p>
            <a:pPr>
              <a:lnSpc>
                <a:spcPct val="124000"/>
              </a:lnSpc>
              <a:spcAft>
                <a:spcPts val="600"/>
              </a:spcAft>
            </a:pPr>
            <a:r>
              <a:rPr lang="en-US" i="1" dirty="0" smtClean="0"/>
              <a:t>Some of the schools visited were Pinkerton Academy, Plymouth State College, Westbrook HS (ME), Hillside MS, Nashua South HS, Laconia HS and Chelmsford HS (MA). </a:t>
            </a:r>
          </a:p>
          <a:p>
            <a:pPr>
              <a:lnSpc>
                <a:spcPct val="124000"/>
              </a:lnSpc>
              <a:spcAft>
                <a:spcPts val="600"/>
              </a:spcAft>
            </a:pPr>
            <a:r>
              <a:rPr lang="en-US" i="1" dirty="0" smtClean="0"/>
              <a:t>At the December 5 Professional Development day, faculty discussed their visitations.  Additionally, staff members had the opportunity to work cooperatively on either the Finale software program or the SMARTMUSIC software music program.  </a:t>
            </a:r>
          </a:p>
        </p:txBody>
      </p:sp>
    </p:spTree>
    <p:extLst>
      <p:ext uri="{BB962C8B-B14F-4D97-AF65-F5344CB8AC3E}">
        <p14:creationId xmlns:p14="http://schemas.microsoft.com/office/powerpoint/2010/main" xmlns="" val="895561390"/>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a:bodyPr>
          <a:lstStyle/>
          <a:p>
            <a:pPr algn="just">
              <a:lnSpc>
                <a:spcPct val="114000"/>
              </a:lnSpc>
            </a:pPr>
            <a:r>
              <a:rPr lang="en-US" i="1" dirty="0" smtClean="0"/>
              <a:t>During the 2013-14 school year the TRSD Music Department will conduct an exploration and review of all courses and programs offered in grades 3-12 in order to ensure these courses and programs are delivering the most current pedagogy and content. </a:t>
            </a:r>
            <a:endParaRPr lang="en-US" i="1" dirty="0"/>
          </a:p>
          <a:p>
            <a:pPr marL="0" indent="0">
              <a:buNone/>
            </a:pPr>
            <a:endParaRPr lang="en-US" dirty="0"/>
          </a:p>
        </p:txBody>
      </p:sp>
    </p:spTree>
    <p:extLst>
      <p:ext uri="{BB962C8B-B14F-4D97-AF65-F5344CB8AC3E}">
        <p14:creationId xmlns:p14="http://schemas.microsoft.com/office/powerpoint/2010/main" xmlns="" val="45623783"/>
      </p:ext>
    </p:extLst>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a:bodyPr>
          <a:lstStyle/>
          <a:p>
            <a:pPr>
              <a:lnSpc>
                <a:spcPct val="114000"/>
              </a:lnSpc>
              <a:spcAft>
                <a:spcPts val="600"/>
              </a:spcAft>
            </a:pPr>
            <a:r>
              <a:rPr lang="en-US" sz="2800" i="1" dirty="0" smtClean="0"/>
              <a:t>A complete review of current music department offerings in grades 6 -12.</a:t>
            </a:r>
          </a:p>
          <a:p>
            <a:pPr>
              <a:lnSpc>
                <a:spcPct val="114000"/>
              </a:lnSpc>
              <a:spcAft>
                <a:spcPts val="600"/>
              </a:spcAft>
            </a:pPr>
            <a:r>
              <a:rPr lang="en-US" sz="2800" i="1" dirty="0"/>
              <a:t>A complete review of current music department offerings in grades </a:t>
            </a:r>
            <a:r>
              <a:rPr lang="en-US" sz="2800" i="1" dirty="0" smtClean="0"/>
              <a:t>3-5.</a:t>
            </a:r>
            <a:endParaRPr lang="en-US" sz="2800" i="1" dirty="0"/>
          </a:p>
          <a:p>
            <a:pPr>
              <a:lnSpc>
                <a:spcPct val="114000"/>
              </a:lnSpc>
              <a:spcAft>
                <a:spcPts val="600"/>
              </a:spcAft>
            </a:pPr>
            <a:r>
              <a:rPr lang="en-US" sz="2800" i="1" dirty="0" smtClean="0"/>
              <a:t>Review with each faculty member their class syllabus and expectations. </a:t>
            </a:r>
          </a:p>
        </p:txBody>
      </p:sp>
    </p:spTree>
    <p:extLst>
      <p:ext uri="{BB962C8B-B14F-4D97-AF65-F5344CB8AC3E}">
        <p14:creationId xmlns:p14="http://schemas.microsoft.com/office/powerpoint/2010/main" xmlns="" val="2660514094"/>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t>Update: Department Offerings 3-12  </a:t>
            </a:r>
            <a:r>
              <a:rPr lang="en-US" sz="3600" i="1" dirty="0" smtClean="0">
                <a:solidFill>
                  <a:srgbClr val="FF0000"/>
                </a:solidFill>
              </a:rPr>
              <a:t>Ongoing</a:t>
            </a:r>
            <a:endParaRPr lang="en-US" sz="3600" i="1" dirty="0">
              <a:solidFill>
                <a:srgbClr val="FF0000"/>
              </a:solidFill>
            </a:endParaRPr>
          </a:p>
        </p:txBody>
      </p:sp>
      <p:sp>
        <p:nvSpPr>
          <p:cNvPr id="3" name="Content Placeholder 2"/>
          <p:cNvSpPr>
            <a:spLocks noGrp="1"/>
          </p:cNvSpPr>
          <p:nvPr>
            <p:ph idx="1"/>
          </p:nvPr>
        </p:nvSpPr>
        <p:spPr/>
        <p:txBody>
          <a:bodyPr>
            <a:normAutofit/>
          </a:bodyPr>
          <a:lstStyle/>
          <a:p>
            <a:pPr>
              <a:lnSpc>
                <a:spcPct val="114000"/>
              </a:lnSpc>
            </a:pPr>
            <a:r>
              <a:rPr lang="en-US" i="1" dirty="0" smtClean="0"/>
              <a:t>Through the PLC and music department meetings, department offerings were discussed.  Discussion centered around consistency of instruction, common terminology and assessment procedures. </a:t>
            </a:r>
          </a:p>
          <a:p>
            <a:pPr marL="0" indent="0">
              <a:buNone/>
            </a:pPr>
            <a:endParaRPr lang="en-US" dirty="0" smtClean="0"/>
          </a:p>
        </p:txBody>
      </p:sp>
    </p:spTree>
    <p:extLst>
      <p:ext uri="{BB962C8B-B14F-4D97-AF65-F5344CB8AC3E}">
        <p14:creationId xmlns:p14="http://schemas.microsoft.com/office/powerpoint/2010/main" xmlns="" val="3733714074"/>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1007315"/>
            <a:ext cx="6965245" cy="1202485"/>
          </a:xfrm>
        </p:spPr>
        <p:txBody>
          <a:bodyPr>
            <a:normAutofit fontScale="90000"/>
          </a:bodyPr>
          <a:lstStyle/>
          <a:p>
            <a:r>
              <a:rPr lang="en-US" sz="4000" i="1" dirty="0" smtClean="0"/>
              <a:t>Update: Class Syllabus and Class Expectations</a:t>
            </a:r>
            <a:r>
              <a:rPr lang="en-US" sz="3200" i="1" dirty="0" smtClean="0"/>
              <a:t> </a:t>
            </a:r>
            <a:br>
              <a:rPr lang="en-US" sz="3200" i="1" dirty="0" smtClean="0"/>
            </a:br>
            <a:r>
              <a:rPr lang="en-US" sz="4000" i="1" dirty="0" smtClean="0">
                <a:solidFill>
                  <a:srgbClr val="FF0000"/>
                </a:solidFill>
              </a:rPr>
              <a:t>Completed</a:t>
            </a:r>
            <a:endParaRPr lang="en-US" sz="4000" i="1" dirty="0">
              <a:solidFill>
                <a:srgbClr val="FF0000"/>
              </a:solidFill>
            </a:endParaRPr>
          </a:p>
        </p:txBody>
      </p:sp>
      <p:sp>
        <p:nvSpPr>
          <p:cNvPr id="3" name="Content Placeholder 2"/>
          <p:cNvSpPr>
            <a:spLocks noGrp="1"/>
          </p:cNvSpPr>
          <p:nvPr>
            <p:ph idx="1"/>
          </p:nvPr>
        </p:nvSpPr>
        <p:spPr>
          <a:xfrm>
            <a:off x="1447800" y="2514600"/>
            <a:ext cx="6196405" cy="2438400"/>
          </a:xfrm>
        </p:spPr>
        <p:txBody>
          <a:bodyPr>
            <a:normAutofit/>
          </a:bodyPr>
          <a:lstStyle/>
          <a:p>
            <a:r>
              <a:rPr lang="en-US" i="1" dirty="0"/>
              <a:t>All faculty </a:t>
            </a:r>
            <a:r>
              <a:rPr lang="en-US" i="1" dirty="0" smtClean="0"/>
              <a:t>members submitted </a:t>
            </a:r>
            <a:r>
              <a:rPr lang="en-US" i="1" dirty="0"/>
              <a:t>their course syllabi </a:t>
            </a:r>
            <a:r>
              <a:rPr lang="en-US" i="1" dirty="0" smtClean="0"/>
              <a:t>for </a:t>
            </a:r>
            <a:r>
              <a:rPr lang="en-US" i="1" dirty="0"/>
              <a:t>approval </a:t>
            </a:r>
            <a:r>
              <a:rPr lang="en-US" i="1" dirty="0" smtClean="0"/>
              <a:t>to </a:t>
            </a:r>
            <a:r>
              <a:rPr lang="en-US" i="1" dirty="0"/>
              <a:t>the Director.  All material was then submitted to the Dean for </a:t>
            </a:r>
            <a:r>
              <a:rPr lang="en-US" i="1" dirty="0" smtClean="0"/>
              <a:t>final approval.</a:t>
            </a:r>
          </a:p>
          <a:p>
            <a:pPr marL="0" indent="0">
              <a:buNone/>
            </a:pPr>
            <a:endParaRPr lang="en-US" dirty="0"/>
          </a:p>
          <a:p>
            <a:endParaRPr lang="en-US" dirty="0"/>
          </a:p>
        </p:txBody>
      </p:sp>
    </p:spTree>
    <p:extLst>
      <p:ext uri="{BB962C8B-B14F-4D97-AF65-F5344CB8AC3E}">
        <p14:creationId xmlns:p14="http://schemas.microsoft.com/office/powerpoint/2010/main" xmlns="" val="4272649277"/>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p:txBody>
          <a:bodyPr/>
          <a:lstStyle/>
          <a:p>
            <a:r>
              <a:rPr lang="en-US" i="1" dirty="0" smtClean="0"/>
              <a:t>During the 2013-14 School year, the Music Department will explore potential changes in offerings and programs. </a:t>
            </a:r>
            <a:endParaRPr lang="en-US" i="1" dirty="0"/>
          </a:p>
        </p:txBody>
      </p:sp>
    </p:spTree>
    <p:extLst>
      <p:ext uri="{BB962C8B-B14F-4D97-AF65-F5344CB8AC3E}">
        <p14:creationId xmlns:p14="http://schemas.microsoft.com/office/powerpoint/2010/main" xmlns="" val="2433284870"/>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463040" y="1905000"/>
            <a:ext cx="6196405" cy="4114800"/>
          </a:xfrm>
        </p:spPr>
        <p:txBody>
          <a:bodyPr>
            <a:normAutofit fontScale="92500" lnSpcReduction="10000"/>
          </a:bodyPr>
          <a:lstStyle/>
          <a:p>
            <a:pPr>
              <a:lnSpc>
                <a:spcPct val="124000"/>
              </a:lnSpc>
              <a:spcAft>
                <a:spcPts val="600"/>
              </a:spcAft>
            </a:pPr>
            <a:r>
              <a:rPr lang="en-US" i="1" dirty="0" smtClean="0"/>
              <a:t>Elementary – Explore the implementation of advances performing ensembles for band, orchestra and chorus.</a:t>
            </a:r>
          </a:p>
          <a:p>
            <a:pPr>
              <a:lnSpc>
                <a:spcPct val="124000"/>
              </a:lnSpc>
              <a:spcAft>
                <a:spcPts val="600"/>
              </a:spcAft>
            </a:pPr>
            <a:r>
              <a:rPr lang="en-US" i="1" dirty="0" smtClean="0"/>
              <a:t>Middle School – Explore the possibility of offering only band, chorus and orchestra for entering sixth grade students. </a:t>
            </a:r>
          </a:p>
          <a:p>
            <a:pPr>
              <a:lnSpc>
                <a:spcPct val="124000"/>
              </a:lnSpc>
              <a:spcAft>
                <a:spcPts val="600"/>
              </a:spcAft>
            </a:pPr>
            <a:r>
              <a:rPr lang="en-US" i="1" dirty="0" smtClean="0"/>
              <a:t>High School – Explore the possibility of offering advanced credit for students in band, chorus, orchestra</a:t>
            </a:r>
            <a:r>
              <a:rPr lang="en-US" i="1" dirty="0"/>
              <a:t> </a:t>
            </a:r>
            <a:r>
              <a:rPr lang="en-US" i="1" dirty="0" smtClean="0"/>
              <a:t>and guitar orchestra.</a:t>
            </a:r>
          </a:p>
        </p:txBody>
      </p:sp>
    </p:spTree>
    <p:extLst>
      <p:ext uri="{BB962C8B-B14F-4D97-AF65-F5344CB8AC3E}">
        <p14:creationId xmlns:p14="http://schemas.microsoft.com/office/powerpoint/2010/main" xmlns="" val="2682364942"/>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t>Update: Elementary Ensembles </a:t>
            </a:r>
            <a:r>
              <a:rPr lang="en-US" sz="3600" i="1" dirty="0" smtClean="0">
                <a:solidFill>
                  <a:srgbClr val="FF0000"/>
                </a:solidFill>
              </a:rPr>
              <a:t>Ongoing</a:t>
            </a:r>
            <a:endParaRPr lang="en-US" sz="3600" i="1" dirty="0">
              <a:solidFill>
                <a:srgbClr val="FF0000"/>
              </a:solidFill>
            </a:endParaRPr>
          </a:p>
        </p:txBody>
      </p:sp>
      <p:sp>
        <p:nvSpPr>
          <p:cNvPr id="3" name="Content Placeholder 2"/>
          <p:cNvSpPr>
            <a:spLocks noGrp="1"/>
          </p:cNvSpPr>
          <p:nvPr>
            <p:ph idx="1"/>
          </p:nvPr>
        </p:nvSpPr>
        <p:spPr>
          <a:xfrm>
            <a:off x="1066800" y="2057400"/>
            <a:ext cx="7010400" cy="4191000"/>
          </a:xfrm>
        </p:spPr>
        <p:txBody>
          <a:bodyPr>
            <a:normAutofit fontScale="92500" lnSpcReduction="10000"/>
          </a:bodyPr>
          <a:lstStyle/>
          <a:p>
            <a:pPr>
              <a:lnSpc>
                <a:spcPct val="114000"/>
              </a:lnSpc>
              <a:spcAft>
                <a:spcPts val="600"/>
              </a:spcAft>
            </a:pPr>
            <a:r>
              <a:rPr lang="en-US" i="1" dirty="0" smtClean="0"/>
              <a:t>In discussions with the elementary faculty it was decided to pursue the advanced elementary fourth and fifth band this year. </a:t>
            </a:r>
          </a:p>
          <a:p>
            <a:pPr>
              <a:lnSpc>
                <a:spcPct val="114000"/>
              </a:lnSpc>
              <a:spcAft>
                <a:spcPts val="600"/>
              </a:spcAft>
            </a:pPr>
            <a:r>
              <a:rPr lang="en-US" i="1" dirty="0" smtClean="0"/>
              <a:t>The band consisted of 45 elementary students from all four elementary schools. </a:t>
            </a:r>
          </a:p>
          <a:p>
            <a:pPr>
              <a:lnSpc>
                <a:spcPct val="114000"/>
              </a:lnSpc>
              <a:spcAft>
                <a:spcPts val="600"/>
              </a:spcAft>
            </a:pPr>
            <a:r>
              <a:rPr lang="en-US" i="1" dirty="0" smtClean="0"/>
              <a:t>Tuesday evening rehearsals were held at the PAC and </a:t>
            </a:r>
            <a:r>
              <a:rPr lang="en-US" i="1" dirty="0"/>
              <a:t>the ensemble was directed by John Mainella and Kurt Schweiss.  </a:t>
            </a:r>
            <a:endParaRPr lang="en-US" i="1" dirty="0" smtClean="0"/>
          </a:p>
          <a:p>
            <a:pPr>
              <a:lnSpc>
                <a:spcPct val="114000"/>
              </a:lnSpc>
              <a:spcAft>
                <a:spcPts val="600"/>
              </a:spcAft>
            </a:pPr>
            <a:r>
              <a:rPr lang="en-US" i="1" dirty="0" smtClean="0"/>
              <a:t>A final concert will be presented on Tuesday May 27 at the PAC.  </a:t>
            </a:r>
            <a:endParaRPr lang="en-US" i="1" dirty="0"/>
          </a:p>
        </p:txBody>
      </p:sp>
    </p:spTree>
    <p:extLst>
      <p:ext uri="{BB962C8B-B14F-4D97-AF65-F5344CB8AC3E}">
        <p14:creationId xmlns:p14="http://schemas.microsoft.com/office/powerpoint/2010/main" xmlns="" val="2579007385"/>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17582"/>
            <a:ext cx="7619999" cy="1849418"/>
          </a:xfrm>
        </p:spPr>
        <p:txBody>
          <a:bodyPr>
            <a:normAutofit/>
          </a:bodyPr>
          <a:lstStyle/>
          <a:p>
            <a:r>
              <a:rPr lang="en-US" sz="3600" i="1" dirty="0" smtClean="0"/>
              <a:t>Update: Middle School 6th Grade Offerings </a:t>
            </a:r>
            <a:br>
              <a:rPr lang="en-US" sz="3600" i="1" dirty="0" smtClean="0"/>
            </a:br>
            <a:r>
              <a:rPr lang="en-US" sz="3600" i="1" dirty="0" smtClean="0"/>
              <a:t> </a:t>
            </a:r>
            <a:r>
              <a:rPr lang="en-US" sz="3600" i="1" dirty="0" smtClean="0">
                <a:solidFill>
                  <a:srgbClr val="FF0000"/>
                </a:solidFill>
              </a:rPr>
              <a:t>Ongoing</a:t>
            </a:r>
            <a:endParaRPr lang="en-US" sz="3600" i="1" dirty="0">
              <a:solidFill>
                <a:srgbClr val="FF0000"/>
              </a:solidFill>
            </a:endParaRPr>
          </a:p>
        </p:txBody>
      </p:sp>
      <p:sp>
        <p:nvSpPr>
          <p:cNvPr id="3" name="Content Placeholder 2"/>
          <p:cNvSpPr>
            <a:spLocks noGrp="1"/>
          </p:cNvSpPr>
          <p:nvPr>
            <p:ph idx="1"/>
          </p:nvPr>
        </p:nvSpPr>
        <p:spPr>
          <a:xfrm>
            <a:off x="1447800" y="2971800"/>
            <a:ext cx="6477000" cy="3056069"/>
          </a:xfrm>
        </p:spPr>
        <p:txBody>
          <a:bodyPr>
            <a:normAutofit lnSpcReduction="10000"/>
          </a:bodyPr>
          <a:lstStyle/>
          <a:p>
            <a:pPr>
              <a:lnSpc>
                <a:spcPct val="114000"/>
              </a:lnSpc>
              <a:spcAft>
                <a:spcPts val="600"/>
              </a:spcAft>
            </a:pPr>
            <a:r>
              <a:rPr lang="en-US" i="1" dirty="0" smtClean="0"/>
              <a:t>Discussions concerning the course offerings for the sixth grade music students were held with music faculty, members of the guidance department and the Middle School principal. </a:t>
            </a:r>
          </a:p>
          <a:p>
            <a:pPr>
              <a:lnSpc>
                <a:spcPct val="114000"/>
              </a:lnSpc>
              <a:spcAft>
                <a:spcPts val="600"/>
              </a:spcAft>
            </a:pPr>
            <a:r>
              <a:rPr lang="en-US" i="1" dirty="0" smtClean="0"/>
              <a:t>The exploration will continue during the 2014 – 2015 school year regarding the potential for changing these sixth grade offerings. </a:t>
            </a:r>
            <a:endParaRPr lang="en-US" dirty="0"/>
          </a:p>
        </p:txBody>
      </p:sp>
    </p:spTree>
    <p:extLst>
      <p:ext uri="{BB962C8B-B14F-4D97-AF65-F5344CB8AC3E}">
        <p14:creationId xmlns:p14="http://schemas.microsoft.com/office/powerpoint/2010/main" xmlns="" val="1876799096"/>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BC395FF9-F7A2-4977-A549-326C84D9F660}"/>
</file>

<file path=customXml/itemProps2.xml><?xml version="1.0" encoding="utf-8"?>
<ds:datastoreItem xmlns:ds="http://schemas.openxmlformats.org/officeDocument/2006/customXml" ds:itemID="{6E86E12A-1CA5-45A0-BB1E-A38DA899CBE9}"/>
</file>

<file path=customXml/itemProps3.xml><?xml version="1.0" encoding="utf-8"?>
<ds:datastoreItem xmlns:ds="http://schemas.openxmlformats.org/officeDocument/2006/customXml" ds:itemID="{0F6CED4F-95D2-46A7-8F9A-A6B61252987F}"/>
</file>

<file path=docProps/app.xml><?xml version="1.0" encoding="utf-8"?>
<Properties xmlns="http://schemas.openxmlformats.org/officeDocument/2006/extended-properties" xmlns:vt="http://schemas.openxmlformats.org/officeDocument/2006/docPropsVTypes">
  <Template>Pushpin</Template>
  <TotalTime>1571</TotalTime>
  <Words>830</Words>
  <Application>Microsoft Office PowerPoint</Application>
  <PresentationFormat>On-screen Show (4:3)</PresentationFormat>
  <Paragraphs>52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Pushpin</vt:lpstr>
      <vt:lpstr>Music Department Action Plan Update</vt:lpstr>
      <vt:lpstr>Goal 1  </vt:lpstr>
      <vt:lpstr>Action Steps for Goal 1</vt:lpstr>
      <vt:lpstr>Update: Department Offerings 3-12  Ongoing</vt:lpstr>
      <vt:lpstr>Update: Class Syllabus and Class Expectations  Completed</vt:lpstr>
      <vt:lpstr>Goal 2</vt:lpstr>
      <vt:lpstr>Action Steps for Goal 2</vt:lpstr>
      <vt:lpstr>Update: Elementary Ensembles Ongoing</vt:lpstr>
      <vt:lpstr>Update: Middle School 6th Grade Offerings   Ongoing</vt:lpstr>
      <vt:lpstr>Update: High School Program Offerings and Advanced Ensembles Credit  Ongoing</vt:lpstr>
      <vt:lpstr>Update: Additional Music Ensemble Classes Ongoing</vt:lpstr>
      <vt:lpstr>Update: Additional Music Ensemble Classes Completed</vt:lpstr>
      <vt:lpstr>Goal 3</vt:lpstr>
      <vt:lpstr>Action Steps for Goal 3</vt:lpstr>
      <vt:lpstr>Update: Music Course Curriculum Revision and Update</vt:lpstr>
      <vt:lpstr>Goal 4</vt:lpstr>
      <vt:lpstr>Update: Professional Development Opportunities  Completed</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TRHS Action Plan</dc:title>
  <dc:creator>Widman, Mary</dc:creator>
  <cp:lastModifiedBy>Cathy Belcher</cp:lastModifiedBy>
  <cp:revision>83</cp:revision>
  <dcterms:created xsi:type="dcterms:W3CDTF">2013-06-17T13:33:20Z</dcterms:created>
  <dcterms:modified xsi:type="dcterms:W3CDTF">2014-05-21T18:34:59Z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