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  <p:sldId id="260" r:id="rId7"/>
    <p:sldId id="269" r:id="rId8"/>
    <p:sldId id="271" r:id="rId9"/>
    <p:sldId id="288" r:id="rId10"/>
    <p:sldId id="272" r:id="rId11"/>
    <p:sldId id="273" r:id="rId12"/>
    <p:sldId id="261" r:id="rId13"/>
    <p:sldId id="262" r:id="rId14"/>
    <p:sldId id="263" r:id="rId15"/>
    <p:sldId id="275" r:id="rId16"/>
    <p:sldId id="276" r:id="rId17"/>
    <p:sldId id="274" r:id="rId18"/>
    <p:sldId id="277" r:id="rId19"/>
    <p:sldId id="278" r:id="rId20"/>
    <p:sldId id="264" r:id="rId21"/>
    <p:sldId id="265" r:id="rId22"/>
    <p:sldId id="266" r:id="rId23"/>
    <p:sldId id="279" r:id="rId24"/>
    <p:sldId id="280" r:id="rId25"/>
    <p:sldId id="281" r:id="rId26"/>
    <p:sldId id="282" r:id="rId27"/>
    <p:sldId id="283" r:id="rId28"/>
    <p:sldId id="267" r:id="rId29"/>
    <p:sldId id="268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73A648C-97CB-4ACA-A52B-81DC51B79E3B}" type="datetimeFigureOut">
              <a:rPr lang="en-US" smtClean="0"/>
              <a:pPr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73C66E8-2EB2-4298-9297-FD6B4504ACA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TRHS Action Plan</a:t>
            </a:r>
            <a:br>
              <a:rPr lang="en-US" dirty="0" smtClean="0"/>
            </a:br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2013-14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424769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6"/>
            <a:ext cx="6537960" cy="4129143"/>
          </a:xfrm>
        </p:spPr>
        <p:txBody>
          <a:bodyPr>
            <a:normAutofit lnSpcReduction="10000"/>
          </a:bodyPr>
          <a:lstStyle/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/>
              <a:t>Attendance Dean will create relationships with students with poor attendance and strategize to create new patterns of improved attendance</a:t>
            </a:r>
            <a:r>
              <a:rPr lang="en-US" i="1" dirty="0" smtClean="0"/>
              <a:t>. </a:t>
            </a:r>
            <a:r>
              <a:rPr lang="en-US" i="1" dirty="0"/>
              <a:t>(Engaging all kids in their </a:t>
            </a:r>
            <a:r>
              <a:rPr lang="en-US" i="1" dirty="0" smtClean="0"/>
              <a:t>education)</a:t>
            </a:r>
          </a:p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/>
              <a:t>Re-organization of Administrative team and Curriculum Deans to </a:t>
            </a:r>
            <a:r>
              <a:rPr lang="en-US" i="1" dirty="0" smtClean="0"/>
              <a:t>ensure best practices in instruction and assessment through classroom observation and targeted feedback.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236494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457200"/>
            <a:ext cx="6965245" cy="1202485"/>
          </a:xfrm>
        </p:spPr>
        <p:txBody>
          <a:bodyPr/>
          <a:lstStyle/>
          <a:p>
            <a:r>
              <a:rPr lang="en-US" i="1" dirty="0"/>
              <a:t>Action Steps for Goal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162800" cy="464819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Align TRHS RTI practices with the newly created district guidelines and provide professional development to </a:t>
            </a:r>
            <a:r>
              <a:rPr lang="en-US" i="1" dirty="0" smtClean="0"/>
              <a:t>staff.</a:t>
            </a:r>
            <a:endParaRPr lang="en-US" i="1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Work with the Director of Secondary Education and Director of Guidance to align grade and competency reporting for grades 6-12.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Improve </a:t>
            </a:r>
            <a:r>
              <a:rPr lang="en-US" i="1" dirty="0"/>
              <a:t>academic performance of at-risk and special needs students through analysis of standardized test results and targeted instruction.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8357758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7582"/>
            <a:ext cx="8305799" cy="1202485"/>
          </a:xfrm>
        </p:spPr>
        <p:txBody>
          <a:bodyPr>
            <a:noAutofit/>
          </a:bodyPr>
          <a:lstStyle/>
          <a:p>
            <a:r>
              <a:rPr lang="en-US" sz="3600" i="1" dirty="0" smtClean="0"/>
              <a:t>Update: The Attendance Dean Will Work to Engage Students in Their Education </a:t>
            </a:r>
            <a:r>
              <a:rPr lang="en-US" sz="3600" i="1" dirty="0" smtClean="0">
                <a:solidFill>
                  <a:srgbClr val="FF0000"/>
                </a:solidFill>
              </a:rPr>
              <a:t>Ongoing</a:t>
            </a:r>
            <a:endParaRPr lang="en-US" sz="36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77931"/>
            <a:ext cx="7467600" cy="3970469"/>
          </a:xfrm>
        </p:spPr>
        <p:txBody>
          <a:bodyPr>
            <a:normAutofit/>
          </a:bodyPr>
          <a:lstStyle/>
          <a:p>
            <a:r>
              <a:rPr lang="en-US" i="1" dirty="0"/>
              <a:t>Through Quarter 3, the total number of absences has decreased by 8.56% </a:t>
            </a:r>
          </a:p>
          <a:p>
            <a:r>
              <a:rPr lang="en-US" i="1" dirty="0"/>
              <a:t>Through Semester 1, </a:t>
            </a:r>
            <a:r>
              <a:rPr lang="en-US" i="1" dirty="0" smtClean="0"/>
              <a:t>students </a:t>
            </a:r>
            <a:r>
              <a:rPr lang="en-US" i="1" dirty="0"/>
              <a:t>with 10 or more absences has decreased by 14.67%</a:t>
            </a:r>
          </a:p>
          <a:p>
            <a:r>
              <a:rPr lang="en-US" i="1" dirty="0"/>
              <a:t>2012-2013 Semester 1, 103 students in jeopardy of not receiving </a:t>
            </a:r>
            <a:r>
              <a:rPr lang="en-US" i="1" dirty="0" smtClean="0"/>
              <a:t>credit. </a:t>
            </a:r>
            <a:r>
              <a:rPr lang="en-US" i="1" dirty="0"/>
              <a:t>100% completed Attendance Recovery work</a:t>
            </a:r>
          </a:p>
          <a:p>
            <a:r>
              <a:rPr lang="en-US" i="1" dirty="0"/>
              <a:t>2013-2014 Semester 1, 46 students in jeopardy of not receiving credit due to </a:t>
            </a:r>
            <a:r>
              <a:rPr lang="en-US" i="1" dirty="0" smtClean="0"/>
              <a:t>absences. 85% completed </a:t>
            </a:r>
            <a:r>
              <a:rPr lang="en-US" i="1" dirty="0"/>
              <a:t>Attendance Recovery 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900738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3515"/>
            <a:ext cx="8153400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Reorganization of Administrative Unit 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Completed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971800"/>
            <a:ext cx="7086600" cy="32004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M</a:t>
            </a:r>
            <a:r>
              <a:rPr lang="en-US" i="1" dirty="0" smtClean="0"/>
              <a:t>embers are able to focus </a:t>
            </a:r>
            <a:r>
              <a:rPr lang="en-US" i="1" dirty="0"/>
              <a:t>on their particular </a:t>
            </a:r>
            <a:r>
              <a:rPr lang="en-US" i="1" dirty="0" smtClean="0"/>
              <a:t>areas.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There is more </a:t>
            </a:r>
            <a:r>
              <a:rPr lang="en-US" i="1" dirty="0"/>
              <a:t>opportunity for </a:t>
            </a:r>
            <a:r>
              <a:rPr lang="en-US" i="1" dirty="0" smtClean="0"/>
              <a:t>meaningful </a:t>
            </a:r>
            <a:r>
              <a:rPr lang="en-US" i="1" dirty="0"/>
              <a:t>conversations around teaching and </a:t>
            </a:r>
            <a:r>
              <a:rPr lang="en-US" i="1" dirty="0" smtClean="0"/>
              <a:t>learning.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We have more clearly defined goals and objectives.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87679909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17582"/>
            <a:ext cx="78485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Create </a:t>
            </a:r>
            <a:r>
              <a:rPr lang="en-US" i="1" dirty="0" err="1" smtClean="0"/>
              <a:t>RTI</a:t>
            </a:r>
            <a:r>
              <a:rPr lang="en-US" i="1" dirty="0" smtClean="0"/>
              <a:t> Practices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162800" cy="41910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April</a:t>
            </a:r>
            <a:r>
              <a:rPr lang="en-US" i="1" dirty="0"/>
              <a:t>, 2014: RTI Needs Assessment Survey distributed to district staff. 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Results </a:t>
            </a:r>
            <a:r>
              <a:rPr lang="en-US" i="1" dirty="0" smtClean="0"/>
              <a:t>will </a:t>
            </a:r>
            <a:r>
              <a:rPr lang="en-US" i="1" dirty="0"/>
              <a:t>be used to identify professional development needs and to create a plan to further implement RTI at the high school and throughout the district. </a:t>
            </a:r>
            <a:endParaRPr lang="en-US" i="1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2014-2015: data from STAR assessment will be available to teachers to help focus Tier II interventions.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9137214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007315"/>
            <a:ext cx="76199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6-12 Alignment of Grade Reporting 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658931"/>
            <a:ext cx="7086600" cy="36656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Our monthly 6-12 alignment meetings have brought about the following: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A consistent report card format for both the Middle and High Schools for 13-14.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Reported grades based on a 100 point scale.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A common 10% homework grade for 14-15.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Competency based assessments at both levels.</a:t>
            </a:r>
          </a:p>
        </p:txBody>
      </p:sp>
    </p:spTree>
    <p:extLst>
      <p:ext uri="{BB962C8B-B14F-4D97-AF65-F5344CB8AC3E}">
        <p14:creationId xmlns:p14="http://schemas.microsoft.com/office/powerpoint/2010/main" xmlns="" val="378751665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515"/>
            <a:ext cx="81533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Performance </a:t>
            </a:r>
            <a:r>
              <a:rPr lang="en-US" i="1" dirty="0"/>
              <a:t>of </a:t>
            </a:r>
            <a:r>
              <a:rPr lang="en-US" i="1" dirty="0" smtClean="0"/>
              <a:t>Special Needs Students 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90800"/>
            <a:ext cx="7391400" cy="39704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A centralized a </a:t>
            </a:r>
            <a:r>
              <a:rPr lang="en-US" i="1" dirty="0"/>
              <a:t>unified method for data collection of student </a:t>
            </a:r>
            <a:r>
              <a:rPr lang="en-US" i="1" dirty="0" smtClean="0"/>
              <a:t>skills</a:t>
            </a:r>
            <a:r>
              <a:rPr lang="en-US" i="1" dirty="0"/>
              <a:t> </a:t>
            </a:r>
            <a:r>
              <a:rPr lang="en-US" i="1" dirty="0" smtClean="0"/>
              <a:t>has been established by the Special Ed. Department.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Targeted </a:t>
            </a:r>
            <a:r>
              <a:rPr lang="en-US" i="1" dirty="0"/>
              <a:t>instruction delivery options have been very successful. </a:t>
            </a:r>
            <a:endParaRPr lang="en-US" i="1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Student </a:t>
            </a:r>
            <a:r>
              <a:rPr lang="en-US" i="1" dirty="0"/>
              <a:t>needs for </a:t>
            </a:r>
            <a:r>
              <a:rPr lang="en-US" i="1" dirty="0" smtClean="0"/>
              <a:t>2014-2015 will </a:t>
            </a:r>
            <a:r>
              <a:rPr lang="en-US" i="1" dirty="0"/>
              <a:t>be examined to determine if current delivery systems will meet the </a:t>
            </a:r>
            <a:r>
              <a:rPr lang="en-US" i="1" dirty="0" smtClean="0"/>
              <a:t>demands.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99922900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i="1" dirty="0"/>
              <a:t>Align TRHS curriculum to the Common Core State Standards (CCSS) as measured by “cross walk” documents and approval by the district curriculum and assessment committee by June 2014.</a:t>
            </a:r>
          </a:p>
        </p:txBody>
      </p:sp>
    </p:spTree>
    <p:extLst>
      <p:ext uri="{BB962C8B-B14F-4D97-AF65-F5344CB8AC3E}">
        <p14:creationId xmlns:p14="http://schemas.microsoft.com/office/powerpoint/2010/main" xmlns="" val="20012304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3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19256"/>
            <a:ext cx="7239000" cy="4129143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Create a timeline for curriculum, course and program of studies approvals</a:t>
            </a:r>
            <a:r>
              <a:rPr lang="en-US" i="1" dirty="0" smtClean="0"/>
              <a:t>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Continue the work of aligning current curricula to the Common Core State Standards using the new district curriculum template.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Focus professional development on content based literacy to align with the Common Core State Standards.</a:t>
            </a:r>
          </a:p>
        </p:txBody>
      </p:sp>
    </p:spTree>
    <p:extLst>
      <p:ext uri="{BB962C8B-B14F-4D97-AF65-F5344CB8AC3E}">
        <p14:creationId xmlns:p14="http://schemas.microsoft.com/office/powerpoint/2010/main" xmlns="" val="405016853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Action Steps for Goal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19257"/>
            <a:ext cx="7010400" cy="3603812"/>
          </a:xfrm>
        </p:spPr>
        <p:txBody>
          <a:bodyPr/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Teachers will present course syllabi using a common </a:t>
            </a:r>
            <a:r>
              <a:rPr lang="en-US" i="1" dirty="0" smtClean="0"/>
              <a:t>template.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Identify career and college readiness standards that will be embedded into the curriculum documents. </a:t>
            </a:r>
          </a:p>
        </p:txBody>
      </p:sp>
    </p:spTree>
    <p:extLst>
      <p:ext uri="{BB962C8B-B14F-4D97-AF65-F5344CB8AC3E}">
        <p14:creationId xmlns:p14="http://schemas.microsoft.com/office/powerpoint/2010/main" xmlns="" val="88854614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457200"/>
            <a:ext cx="6965245" cy="1202485"/>
          </a:xfrm>
        </p:spPr>
        <p:txBody>
          <a:bodyPr/>
          <a:lstStyle/>
          <a:p>
            <a:r>
              <a:rPr lang="en-US" i="1" dirty="0" smtClean="0"/>
              <a:t>Goal 1 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0104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Increase Academic, </a:t>
            </a:r>
            <a:r>
              <a:rPr lang="en-US" i="1" dirty="0" smtClean="0"/>
              <a:t>Personal</a:t>
            </a:r>
            <a:r>
              <a:rPr lang="en-US" i="1" dirty="0"/>
              <a:t>, Creative and Social Growth as measured by: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An </a:t>
            </a:r>
            <a:r>
              <a:rPr lang="en-US" sz="2400" i="1" dirty="0"/>
              <a:t>increase of 20% of students who identify </a:t>
            </a:r>
            <a:r>
              <a:rPr lang="en-US" sz="2400" i="1" dirty="0" smtClean="0"/>
              <a:t>a TRHS </a:t>
            </a:r>
            <a:r>
              <a:rPr lang="en-US" sz="2400" i="1" dirty="0"/>
              <a:t>adult who supports them, by February, 2014;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A </a:t>
            </a:r>
            <a:r>
              <a:rPr lang="en-US" sz="2400" i="1" dirty="0"/>
              <a:t>plan for </a:t>
            </a:r>
            <a:r>
              <a:rPr lang="en-US" sz="2400" i="1" dirty="0" smtClean="0"/>
              <a:t>the </a:t>
            </a:r>
            <a:r>
              <a:rPr lang="en-US" sz="2400" i="1" dirty="0"/>
              <a:t>implementation of individualized digital portfolio by September, 2014;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An </a:t>
            </a:r>
            <a:r>
              <a:rPr lang="en-US" sz="2400" i="1" dirty="0"/>
              <a:t>increase of 10% </a:t>
            </a:r>
            <a:r>
              <a:rPr lang="en-US" sz="2400" i="1" dirty="0" smtClean="0"/>
              <a:t>of </a:t>
            </a:r>
            <a:r>
              <a:rPr lang="en-US" sz="2400" i="1" dirty="0"/>
              <a:t>student participation in </a:t>
            </a:r>
            <a:r>
              <a:rPr lang="en-US" sz="2400" i="1" dirty="0" smtClean="0"/>
              <a:t>multiple, </a:t>
            </a:r>
            <a:r>
              <a:rPr lang="en-US" sz="2400" i="1" dirty="0"/>
              <a:t>flexible pathways towards college and career readiness by June, 2014.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623783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07315"/>
            <a:ext cx="81533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Timeline for Course Approval and Program of Studies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Completed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362200"/>
            <a:ext cx="6196405" cy="39704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A </a:t>
            </a:r>
            <a:r>
              <a:rPr lang="en-US" i="1" dirty="0"/>
              <a:t>timeline and </a:t>
            </a:r>
            <a:r>
              <a:rPr lang="en-US" i="1" dirty="0" smtClean="0"/>
              <a:t>procedures for new course approvals was created by </a:t>
            </a:r>
            <a:r>
              <a:rPr lang="en-US" i="1" dirty="0"/>
              <a:t>the TRSD Curriculum and Assessment Committee. 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We have done a full AP </a:t>
            </a:r>
            <a:r>
              <a:rPr lang="en-US" i="1" dirty="0"/>
              <a:t>curriculum and </a:t>
            </a:r>
            <a:r>
              <a:rPr lang="en-US" i="1" dirty="0" smtClean="0"/>
              <a:t>training </a:t>
            </a:r>
            <a:r>
              <a:rPr lang="en-US" i="1" dirty="0"/>
              <a:t>needs </a:t>
            </a:r>
            <a:r>
              <a:rPr lang="en-US" i="1" dirty="0" smtClean="0"/>
              <a:t>analysis. 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65624231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17582"/>
            <a:ext cx="79247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Curriculum Aligned to </a:t>
            </a:r>
            <a:r>
              <a:rPr lang="en-US" i="1" dirty="0" err="1" smtClean="0"/>
              <a:t>CCSS</a:t>
            </a:r>
            <a:r>
              <a:rPr lang="en-US" i="1" dirty="0" smtClean="0"/>
              <a:t> Using the New </a:t>
            </a:r>
            <a:r>
              <a:rPr lang="en-US" i="1" dirty="0" err="1" smtClean="0"/>
              <a:t>UBD</a:t>
            </a:r>
            <a:r>
              <a:rPr lang="en-US" i="1" dirty="0" smtClean="0"/>
              <a:t> Template 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514600"/>
            <a:ext cx="7391400" cy="39704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We will finish </a:t>
            </a:r>
            <a:r>
              <a:rPr lang="en-US" i="1" dirty="0"/>
              <a:t>K-12 </a:t>
            </a:r>
            <a:r>
              <a:rPr lang="en-US" i="1" dirty="0" smtClean="0"/>
              <a:t>Math and bring </a:t>
            </a:r>
            <a:r>
              <a:rPr lang="en-US" i="1" dirty="0"/>
              <a:t>it </a:t>
            </a:r>
            <a:r>
              <a:rPr lang="en-US" i="1" dirty="0" smtClean="0"/>
              <a:t>forward in the </a:t>
            </a:r>
            <a:r>
              <a:rPr lang="en-US" i="1" dirty="0"/>
              <a:t>fall 2014. </a:t>
            </a:r>
            <a:endParaRPr lang="en-US" i="1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From there we will move on to Language Arts, then Science, Social Studies, World Languages and Unified Arts.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Weekly K-12 meetings to review the process.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Workgroups will meet throughout the summer to ensure completion.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284639385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17582"/>
            <a:ext cx="82295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Focused PD Around </a:t>
            </a:r>
            <a:r>
              <a:rPr lang="en-US" i="1" dirty="0" err="1" smtClean="0"/>
              <a:t>CCSS</a:t>
            </a:r>
            <a:r>
              <a:rPr lang="en-US" i="1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315200" cy="3970469"/>
          </a:xfrm>
        </p:spPr>
        <p:txBody>
          <a:bodyPr>
            <a:noAutofit/>
          </a:bodyPr>
          <a:lstStyle/>
          <a:p>
            <a:r>
              <a:rPr lang="en-US" i="1" dirty="0" smtClean="0"/>
              <a:t>Dr</a:t>
            </a:r>
            <a:r>
              <a:rPr lang="en-US" i="1" dirty="0"/>
              <a:t>. Jody </a:t>
            </a:r>
            <a:r>
              <a:rPr lang="en-US" i="1" dirty="0" err="1" smtClean="0"/>
              <a:t>Polleck</a:t>
            </a:r>
            <a:r>
              <a:rPr lang="en-US" i="1" dirty="0"/>
              <a:t> </a:t>
            </a:r>
            <a:r>
              <a:rPr lang="en-US" i="1" dirty="0" smtClean="0"/>
              <a:t>- vocabulary </a:t>
            </a:r>
            <a:r>
              <a:rPr lang="en-US" i="1" dirty="0"/>
              <a:t>instruction and reading in the content area.  </a:t>
            </a:r>
            <a:endParaRPr lang="en-US" i="1" dirty="0" smtClean="0"/>
          </a:p>
          <a:p>
            <a:pPr lvl="1"/>
            <a:r>
              <a:rPr lang="en-US" sz="2400" i="1" dirty="0" smtClean="0"/>
              <a:t>This year focus on vocabulary and reading. </a:t>
            </a:r>
          </a:p>
          <a:p>
            <a:pPr lvl="1"/>
            <a:r>
              <a:rPr lang="en-US" sz="2400" i="1" dirty="0" smtClean="0"/>
              <a:t>Next year focus on writing.</a:t>
            </a:r>
            <a:endParaRPr lang="en-US" sz="2400" i="1" dirty="0"/>
          </a:p>
          <a:p>
            <a:r>
              <a:rPr lang="en-US" i="1" dirty="0" smtClean="0"/>
              <a:t>March, 2014: 6-12 Instructional Rounds on vocabulary instruction.</a:t>
            </a:r>
          </a:p>
          <a:p>
            <a:r>
              <a:rPr lang="en-US" i="1" dirty="0" smtClean="0"/>
              <a:t>Secondary literacy committee has been formed and has met three times</a:t>
            </a:r>
            <a:r>
              <a:rPr lang="en-US" i="1" dirty="0"/>
              <a:t>. </a:t>
            </a:r>
            <a:endParaRPr lang="en-US" i="1" dirty="0" smtClean="0"/>
          </a:p>
          <a:p>
            <a:r>
              <a:rPr lang="en-US" i="1" dirty="0" smtClean="0"/>
              <a:t>2014-15: Content </a:t>
            </a:r>
            <a:r>
              <a:rPr lang="en-US" i="1" dirty="0"/>
              <a:t>literacy will be added to 6-12 walk-through forms for data collection purposes. 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31485935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07315"/>
            <a:ext cx="81533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Common Course Syllabi in All Courses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971800"/>
            <a:ext cx="6577405" cy="29798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2013-14: All course </a:t>
            </a:r>
            <a:r>
              <a:rPr lang="en-US" i="1" dirty="0"/>
              <a:t>syllabi </a:t>
            </a:r>
            <a:r>
              <a:rPr lang="en-US" i="1" dirty="0" smtClean="0"/>
              <a:t>used a common </a:t>
            </a:r>
            <a:r>
              <a:rPr lang="en-US" i="1" dirty="0"/>
              <a:t>template.  </a:t>
            </a:r>
            <a:endParaRPr lang="en-US" i="1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Teachers </a:t>
            </a:r>
            <a:r>
              <a:rPr lang="en-US" i="1" dirty="0"/>
              <a:t>submitted </a:t>
            </a:r>
            <a:r>
              <a:rPr lang="en-US" i="1" dirty="0" smtClean="0"/>
              <a:t>all syllabi for approval.  </a:t>
            </a:r>
            <a:endParaRPr lang="en-US" i="1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2014-15: alignment of grading </a:t>
            </a:r>
            <a:r>
              <a:rPr lang="en-US" i="1" dirty="0"/>
              <a:t>policies </a:t>
            </a:r>
            <a:r>
              <a:rPr lang="en-US" i="1" dirty="0" smtClean="0"/>
              <a:t>and protocols across courses will be added.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88248841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22382"/>
            <a:ext cx="8153399" cy="1316018"/>
          </a:xfrm>
        </p:spPr>
        <p:txBody>
          <a:bodyPr>
            <a:noAutofit/>
          </a:bodyPr>
          <a:lstStyle/>
          <a:p>
            <a:r>
              <a:rPr lang="en-US" sz="4000" i="1" dirty="0" smtClean="0"/>
              <a:t>Update: Career </a:t>
            </a:r>
            <a:r>
              <a:rPr lang="en-US" sz="4000" i="1" dirty="0"/>
              <a:t>and </a:t>
            </a:r>
            <a:r>
              <a:rPr lang="en-US" sz="4000" i="1" dirty="0" smtClean="0"/>
              <a:t>College Standards Included in </a:t>
            </a:r>
            <a:r>
              <a:rPr lang="en-US" sz="4000" i="1" dirty="0"/>
              <a:t>the </a:t>
            </a:r>
            <a:r>
              <a:rPr lang="en-US" sz="4000" i="1" dirty="0" smtClean="0"/>
              <a:t>New Curriculum Documents</a:t>
            </a:r>
            <a:r>
              <a:rPr lang="en-US" sz="4000" i="1" dirty="0"/>
              <a:t/>
            </a:r>
            <a:br>
              <a:rPr lang="en-US" sz="4000" i="1" dirty="0"/>
            </a:br>
            <a:r>
              <a:rPr lang="en-US" sz="4000" i="1" dirty="0"/>
              <a:t> </a:t>
            </a:r>
            <a:r>
              <a:rPr lang="en-US" sz="4000" i="1" dirty="0" smtClean="0">
                <a:solidFill>
                  <a:srgbClr val="FF0000"/>
                </a:solidFill>
              </a:rPr>
              <a:t>Ongoing</a:t>
            </a:r>
            <a:endParaRPr lang="en-US" sz="40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124200"/>
            <a:ext cx="6553200" cy="33528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The characteristics of the Timberlane Graduate have been identified 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These characteristics will define </a:t>
            </a:r>
            <a:r>
              <a:rPr lang="en-US" sz="2400" i="1" dirty="0"/>
              <a:t>our career and college readiness standards.  </a:t>
            </a:r>
            <a:endParaRPr lang="en-US" sz="2400" i="1" dirty="0" smtClean="0"/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These characteristics will be </a:t>
            </a:r>
            <a:r>
              <a:rPr lang="en-US" sz="2400" i="1" dirty="0"/>
              <a:t>embedded </a:t>
            </a:r>
            <a:r>
              <a:rPr lang="en-US" sz="2400" i="1" dirty="0" smtClean="0"/>
              <a:t>in the </a:t>
            </a:r>
            <a:r>
              <a:rPr lang="en-US" sz="2400" i="1" dirty="0"/>
              <a:t>new UBD </a:t>
            </a:r>
            <a:r>
              <a:rPr lang="en-US" sz="2400" i="1" dirty="0" smtClean="0"/>
              <a:t>curriculum documents.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2828330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4 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4000"/>
              </a:lnSpc>
            </a:pPr>
            <a:r>
              <a:rPr lang="en-US" i="1" dirty="0"/>
              <a:t>Increase security measures and maintain the physical plant utilizing preventative measures in order to create better learning and teaching environments.</a:t>
            </a:r>
          </a:p>
        </p:txBody>
      </p:sp>
    </p:spTree>
    <p:extLst>
      <p:ext uri="{BB962C8B-B14F-4D97-AF65-F5344CB8AC3E}">
        <p14:creationId xmlns:p14="http://schemas.microsoft.com/office/powerpoint/2010/main" xmlns="" val="291577767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4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19256"/>
            <a:ext cx="7391400" cy="4052943"/>
          </a:xfrm>
        </p:spPr>
        <p:txBody>
          <a:bodyPr>
            <a:noAutofit/>
          </a:bodyPr>
          <a:lstStyle/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/>
              <a:t>Examine options for multi-purpose instructional spaces and learning suites within the current facility</a:t>
            </a:r>
            <a:r>
              <a:rPr lang="en-US" i="1" dirty="0" smtClean="0"/>
              <a:t>.</a:t>
            </a:r>
          </a:p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/>
              <a:t>Facilitate safety training for all staff members</a:t>
            </a:r>
            <a:r>
              <a:rPr lang="en-US" i="1" dirty="0" smtClean="0"/>
              <a:t>.</a:t>
            </a:r>
          </a:p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/>
              <a:t>Explore options to ensure security for students traveling between the buildings on the </a:t>
            </a:r>
            <a:r>
              <a:rPr lang="en-US" i="1" dirty="0" err="1"/>
              <a:t>Greenough</a:t>
            </a:r>
            <a:r>
              <a:rPr lang="en-US" i="1" dirty="0"/>
              <a:t> Road </a:t>
            </a:r>
            <a:r>
              <a:rPr lang="en-US" i="1" dirty="0" smtClean="0"/>
              <a:t>campus.</a:t>
            </a:r>
            <a:endParaRPr lang="en-US" i="1" dirty="0"/>
          </a:p>
          <a:p>
            <a:pPr>
              <a:lnSpc>
                <a:spcPct val="124000"/>
              </a:lnSpc>
              <a:spcAft>
                <a:spcPts val="600"/>
              </a:spcAft>
            </a:pPr>
            <a:r>
              <a:rPr lang="en-US" i="1" dirty="0" smtClean="0"/>
              <a:t>Improve </a:t>
            </a:r>
            <a:r>
              <a:rPr lang="en-US" i="1" dirty="0"/>
              <a:t>the “curb appeal” of the high school grounds. </a:t>
            </a:r>
          </a:p>
        </p:txBody>
      </p:sp>
    </p:spTree>
    <p:extLst>
      <p:ext uri="{BB962C8B-B14F-4D97-AF65-F5344CB8AC3E}">
        <p14:creationId xmlns:p14="http://schemas.microsoft.com/office/powerpoint/2010/main" xmlns="" val="27172259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8582"/>
            <a:ext cx="8153399" cy="1316018"/>
          </a:xfrm>
        </p:spPr>
        <p:txBody>
          <a:bodyPr>
            <a:normAutofit fontScale="90000"/>
          </a:bodyPr>
          <a:lstStyle/>
          <a:p>
            <a:r>
              <a:rPr lang="en-US" sz="4900" i="1" dirty="0" smtClean="0"/>
              <a:t>Update: Look for Multi-Purpose Spaces </a:t>
            </a:r>
            <a:r>
              <a:rPr lang="en-US" sz="4900" i="1" dirty="0"/>
              <a:t>and </a:t>
            </a:r>
            <a:r>
              <a:rPr lang="en-US" sz="4900" i="1" dirty="0" smtClean="0"/>
              <a:t>Learning Suites </a:t>
            </a:r>
            <a:br>
              <a:rPr lang="en-US" sz="4900" i="1" dirty="0" smtClean="0"/>
            </a:br>
            <a:r>
              <a:rPr lang="en-US" sz="4900" i="1" dirty="0" smtClean="0"/>
              <a:t>in the Building</a:t>
            </a: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4900" i="1" dirty="0"/>
              <a:t> </a:t>
            </a:r>
            <a:r>
              <a:rPr lang="en-US" sz="4900" i="1" dirty="0" smtClean="0">
                <a:solidFill>
                  <a:srgbClr val="FF0000"/>
                </a:solidFill>
              </a:rPr>
              <a:t>Ongoing</a:t>
            </a:r>
            <a:endParaRPr lang="en-US" sz="49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68531"/>
            <a:ext cx="7391400" cy="33608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Identified need for improvement </a:t>
            </a:r>
            <a:r>
              <a:rPr lang="en-US" i="1" dirty="0"/>
              <a:t>of existing learning </a:t>
            </a:r>
            <a:r>
              <a:rPr lang="en-US" i="1" dirty="0" smtClean="0"/>
              <a:t>spaces by constructing permanent </a:t>
            </a:r>
            <a:r>
              <a:rPr lang="en-US" i="1" dirty="0"/>
              <a:t>walls in the triad classrooms i.e. 412, 600 and 612.  </a:t>
            </a:r>
            <a:endParaRPr lang="en-US" i="1" dirty="0" smtClean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The removal of temporary partitioned walls will decrease noise from adjacent rooms and improve the overall learning environment for students.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31713792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3782"/>
            <a:ext cx="8229599" cy="1316018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</a:t>
            </a:r>
            <a:r>
              <a:rPr lang="en-US" i="1" dirty="0"/>
              <a:t>Facilitate </a:t>
            </a:r>
            <a:r>
              <a:rPr lang="en-US" i="1" dirty="0" smtClean="0"/>
              <a:t>Safety Training For All Staff Members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Completed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82731"/>
            <a:ext cx="7315200" cy="3741869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Safety </a:t>
            </a:r>
            <a:r>
              <a:rPr lang="en-US" i="1" dirty="0"/>
              <a:t>training for all </a:t>
            </a:r>
            <a:r>
              <a:rPr lang="en-US" i="1" dirty="0" smtClean="0"/>
              <a:t>staff </a:t>
            </a:r>
            <a:r>
              <a:rPr lang="en-US" i="1" dirty="0"/>
              <a:t>was performed at PD day in August, </a:t>
            </a:r>
            <a:r>
              <a:rPr lang="en-US" i="1" dirty="0" smtClean="0"/>
              <a:t>2013.</a:t>
            </a:r>
            <a:endParaRPr lang="en-US" i="1" dirty="0"/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TRHS Safety Committee Meetings have been held </a:t>
            </a:r>
            <a:r>
              <a:rPr lang="en-US" i="1" dirty="0" smtClean="0"/>
              <a:t>quarterly and minutes have been distributed to the staff.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NIMS </a:t>
            </a:r>
            <a:r>
              <a:rPr lang="en-US" i="1" dirty="0"/>
              <a:t>Training for all safety personnel was recommended </a:t>
            </a:r>
            <a:r>
              <a:rPr lang="en-US" i="1" dirty="0" smtClean="0"/>
              <a:t>on </a:t>
            </a:r>
            <a:r>
              <a:rPr lang="en-US" i="1" dirty="0"/>
              <a:t>10-22-2013.</a:t>
            </a:r>
          </a:p>
        </p:txBody>
      </p:sp>
    </p:spTree>
    <p:extLst>
      <p:ext uri="{BB962C8B-B14F-4D97-AF65-F5344CB8AC3E}">
        <p14:creationId xmlns:p14="http://schemas.microsoft.com/office/powerpoint/2010/main" xmlns="" val="119191327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1198582"/>
            <a:ext cx="6965245" cy="1316018"/>
          </a:xfrm>
        </p:spPr>
        <p:txBody>
          <a:bodyPr>
            <a:normAutofit fontScale="90000"/>
          </a:bodyPr>
          <a:lstStyle/>
          <a:p>
            <a:r>
              <a:rPr lang="en-US" sz="4900" i="1" dirty="0" smtClean="0"/>
              <a:t>Update: Ensure Security </a:t>
            </a:r>
            <a:r>
              <a:rPr lang="en-US" sz="4900" i="1" dirty="0"/>
              <a:t>for </a:t>
            </a:r>
            <a:r>
              <a:rPr lang="en-US" sz="4900" i="1" dirty="0" smtClean="0"/>
              <a:t>Students Between </a:t>
            </a:r>
            <a:r>
              <a:rPr lang="en-US" sz="4900" i="1" dirty="0"/>
              <a:t>the </a:t>
            </a:r>
            <a:r>
              <a:rPr lang="en-US" sz="4900" i="1" dirty="0" smtClean="0"/>
              <a:t>Buildings </a:t>
            </a:r>
            <a:r>
              <a:rPr lang="en-US" sz="4900" i="1" dirty="0"/>
              <a:t>on the </a:t>
            </a:r>
            <a:r>
              <a:rPr lang="en-US" sz="4900" i="1" dirty="0" smtClean="0"/>
              <a:t>Campus</a:t>
            </a:r>
            <a:r>
              <a:rPr lang="en-US" sz="4900" i="1" dirty="0"/>
              <a:t/>
            </a:r>
            <a:br>
              <a:rPr lang="en-US" sz="4900" i="1" dirty="0"/>
            </a:br>
            <a:r>
              <a:rPr lang="en-US" sz="4900" i="1" dirty="0"/>
              <a:t> </a:t>
            </a:r>
            <a:r>
              <a:rPr lang="en-US" sz="4900" i="1" dirty="0" smtClean="0">
                <a:solidFill>
                  <a:srgbClr val="FF0000"/>
                </a:solidFill>
              </a:rPr>
              <a:t>Completed</a:t>
            </a:r>
            <a:endParaRPr lang="en-US" sz="49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268531"/>
            <a:ext cx="7391400" cy="2903669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TRSD </a:t>
            </a:r>
            <a:r>
              <a:rPr lang="en-US" i="1" dirty="0"/>
              <a:t>Campus Security meetings held </a:t>
            </a:r>
            <a:r>
              <a:rPr lang="en-US" i="1" dirty="0" smtClean="0"/>
              <a:t>on February 14, March </a:t>
            </a:r>
            <a:r>
              <a:rPr lang="en-US" i="1" dirty="0"/>
              <a:t>3, </a:t>
            </a:r>
            <a:r>
              <a:rPr lang="en-US" i="1" dirty="0" smtClean="0"/>
              <a:t>and April </a:t>
            </a:r>
            <a:r>
              <a:rPr lang="en-US" i="1" dirty="0"/>
              <a:t>18, </a:t>
            </a:r>
            <a:r>
              <a:rPr lang="en-US" i="1" dirty="0" smtClean="0"/>
              <a:t>2014.</a:t>
            </a:r>
            <a:endParaRPr lang="en-US" i="1" dirty="0"/>
          </a:p>
          <a:p>
            <a:pPr marL="285750" indent="-285750"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Attendees:  Scott Strainge, Maria Di Nola, Mike Hogan, Chief </a:t>
            </a:r>
            <a:r>
              <a:rPr lang="en-US" i="1" dirty="0" err="1"/>
              <a:t>McCardle</a:t>
            </a:r>
            <a:r>
              <a:rPr lang="en-US" i="1" dirty="0"/>
              <a:t>, Officer Garney, Anthony DiBartolomeo, </a:t>
            </a:r>
            <a:r>
              <a:rPr lang="en-US" i="1" dirty="0" smtClean="0"/>
              <a:t>and Dana Giampaolo.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118005268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Action Steps for Goal 1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119256"/>
            <a:ext cx="6614160" cy="4052943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Restructure the current advisory program to strengthen student </a:t>
            </a:r>
            <a:r>
              <a:rPr lang="en-US" i="1" dirty="0" smtClean="0"/>
              <a:t>to </a:t>
            </a:r>
            <a:r>
              <a:rPr lang="en-US" i="1" dirty="0"/>
              <a:t>adult </a:t>
            </a:r>
            <a:r>
              <a:rPr lang="en-US" i="1" dirty="0" smtClean="0"/>
              <a:t>connections.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Promote and expand multiple, flexible pathways for college and career readiness.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Explore the increased use of digital portfolios.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Increase student participation in school activities that promote positive school culture and social interactions.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266051409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46182"/>
            <a:ext cx="8610600" cy="1316018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</a:t>
            </a:r>
            <a:r>
              <a:rPr lang="en-US" i="1" dirty="0"/>
              <a:t>Improve the </a:t>
            </a:r>
            <a:r>
              <a:rPr lang="en-US" i="1" dirty="0" smtClean="0"/>
              <a:t>“Curb Appeal</a:t>
            </a:r>
            <a:r>
              <a:rPr lang="en-US" i="1" dirty="0"/>
              <a:t>” of the </a:t>
            </a:r>
            <a:r>
              <a:rPr lang="en-US" i="1" dirty="0" smtClean="0"/>
              <a:t>High School Grounds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3124200"/>
            <a:ext cx="6196405" cy="29718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The new sign and owl on the building have added visibility and identity to the school.</a:t>
            </a:r>
          </a:p>
          <a:p>
            <a:pPr marL="365760" lvl="1" indent="0">
              <a:lnSpc>
                <a:spcPct val="114000"/>
              </a:lnSpc>
              <a:spcAft>
                <a:spcPts val="600"/>
              </a:spcAft>
              <a:buNone/>
            </a:pPr>
            <a:r>
              <a:rPr lang="en-US" sz="2400" i="1" dirty="0"/>
              <a:t>(Gift of the Class of 2013)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 An additional facilities crew member has been hired.  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0494729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i="1" dirty="0" smtClean="0"/>
              <a:t>Update: Advisory Program 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2271656"/>
            <a:ext cx="6196405" cy="3748144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Freshman Advisory Program - increased adult to student connection from 77% to 86%.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School-Wide Advisory Program – goal is for the start of the 14-15 school year. 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 smtClean="0"/>
              <a:t>A committee is working on the logistics and curriculum.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xmlns="" val="373371407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854915"/>
            <a:ext cx="8686800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Multiple-Flexible Pathways 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239000" cy="4191000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Evening Division </a:t>
            </a:r>
            <a:r>
              <a:rPr lang="en-US" i="1" dirty="0" smtClean="0"/>
              <a:t>: </a:t>
            </a:r>
            <a:r>
              <a:rPr lang="en-US" i="1" dirty="0"/>
              <a:t>Spring 2014: 148 students for 228 enrollments.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err="1" smtClean="0"/>
              <a:t>VLACS</a:t>
            </a:r>
            <a:r>
              <a:rPr lang="en-US" i="1" dirty="0" smtClean="0"/>
              <a:t>: </a:t>
            </a:r>
            <a:r>
              <a:rPr lang="en-US" i="1" dirty="0"/>
              <a:t>Currently 77 course enrollments with an additional 16  course completions.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Dual </a:t>
            </a:r>
            <a:r>
              <a:rPr lang="en-US" i="1" dirty="0" smtClean="0"/>
              <a:t>Enrollment: </a:t>
            </a:r>
            <a:endParaRPr lang="en-US" i="1" dirty="0"/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/>
              <a:t>Added discrete math. 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/>
              <a:t>Looking at additional courses through NECCO in conjunction with Sanborn HS</a:t>
            </a:r>
            <a:r>
              <a:rPr lang="en-US" sz="2400" i="1" dirty="0" smtClean="0"/>
              <a:t>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xmlns="" val="427264927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610600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Multiple-Flexible Pathways </a:t>
            </a:r>
            <a:br>
              <a:rPr lang="en-US" i="1" dirty="0" smtClean="0"/>
            </a:b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95600"/>
            <a:ext cx="7239000" cy="3200400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Summer School</a:t>
            </a:r>
            <a:endParaRPr lang="en-US" i="1" dirty="0"/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/>
              <a:t>Exploring half credit elective classes and enrichment activities.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sz="2400" i="1" dirty="0"/>
              <a:t>An expanded plan has been written for </a:t>
            </a:r>
            <a:r>
              <a:rPr lang="en-US" sz="2400" i="1" dirty="0" smtClean="0"/>
              <a:t>Summer School 2015 </a:t>
            </a:r>
            <a:r>
              <a:rPr lang="en-US" sz="2400" i="1" dirty="0"/>
              <a:t>with additions to be reflected in FY16 budget proposal. </a:t>
            </a:r>
          </a:p>
        </p:txBody>
      </p:sp>
    </p:spTree>
    <p:extLst>
      <p:ext uri="{BB962C8B-B14F-4D97-AF65-F5344CB8AC3E}">
        <p14:creationId xmlns:p14="http://schemas.microsoft.com/office/powerpoint/2010/main" xmlns="" val="4272649277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i="1" dirty="0" smtClean="0"/>
              <a:t>Update: Digital Portfolios 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362200"/>
            <a:ext cx="6781800" cy="3733800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Committee is looking at Google Apps in Education for </a:t>
            </a:r>
            <a:r>
              <a:rPr lang="en-US" i="1" dirty="0" err="1"/>
              <a:t>ePortfolios</a:t>
            </a:r>
            <a:r>
              <a:rPr lang="en-US" i="1" dirty="0"/>
              <a:t>.  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Implementation </a:t>
            </a:r>
            <a:r>
              <a:rPr lang="en-US" i="1" dirty="0"/>
              <a:t>plan is over 2 years. 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Start in 14/15 school year at the middle school.</a:t>
            </a:r>
          </a:p>
          <a:p>
            <a:pPr lvl="1">
              <a:lnSpc>
                <a:spcPct val="114000"/>
              </a:lnSpc>
              <a:spcAft>
                <a:spcPts val="600"/>
              </a:spcAft>
            </a:pPr>
            <a:r>
              <a:rPr lang="en-US" i="1" dirty="0"/>
              <a:t>15/16 in Freshman Academy.</a:t>
            </a:r>
          </a:p>
          <a:p>
            <a:pPr>
              <a:lnSpc>
                <a:spcPct val="114000"/>
              </a:lnSpc>
              <a:spcAft>
                <a:spcPts val="600"/>
              </a:spcAft>
            </a:pPr>
            <a:r>
              <a:rPr lang="en-US" i="1" dirty="0" smtClean="0"/>
              <a:t>This </a:t>
            </a:r>
            <a:r>
              <a:rPr lang="en-US" i="1" dirty="0"/>
              <a:t>will be presented to the Curriculum and Assessment Committee at June meeting.</a:t>
            </a:r>
          </a:p>
        </p:txBody>
      </p:sp>
    </p:spTree>
    <p:extLst>
      <p:ext uri="{BB962C8B-B14F-4D97-AF65-F5344CB8AC3E}">
        <p14:creationId xmlns:p14="http://schemas.microsoft.com/office/powerpoint/2010/main" xmlns="" val="339670049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17582"/>
            <a:ext cx="8381999" cy="1202485"/>
          </a:xfrm>
        </p:spPr>
        <p:txBody>
          <a:bodyPr>
            <a:noAutofit/>
          </a:bodyPr>
          <a:lstStyle/>
          <a:p>
            <a:r>
              <a:rPr lang="en-US" i="1" dirty="0" smtClean="0"/>
              <a:t>Update: Student Involvement Towards a Positive School Climate </a:t>
            </a:r>
            <a:r>
              <a:rPr lang="en-US" i="1" dirty="0" smtClean="0">
                <a:solidFill>
                  <a:srgbClr val="FF0000"/>
                </a:solidFill>
              </a:rPr>
              <a:t>Ongoing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315200" cy="4038600"/>
          </a:xfrm>
        </p:spPr>
        <p:txBody>
          <a:bodyPr>
            <a:normAutofit fontScale="92500"/>
          </a:bodyPr>
          <a:lstStyle/>
          <a:p>
            <a:r>
              <a:rPr lang="en-US" i="1" dirty="0" smtClean="0"/>
              <a:t>Jeff </a:t>
            </a:r>
            <a:r>
              <a:rPr lang="en-US" i="1" dirty="0" err="1"/>
              <a:t>Yalden</a:t>
            </a:r>
            <a:r>
              <a:rPr lang="en-US" i="1" dirty="0"/>
              <a:t> </a:t>
            </a:r>
            <a:endParaRPr lang="en-US" i="1" dirty="0" smtClean="0"/>
          </a:p>
          <a:p>
            <a:pPr lvl="1"/>
            <a:r>
              <a:rPr lang="en-US" i="1" dirty="0" smtClean="0"/>
              <a:t>Recognizing and embracing </a:t>
            </a:r>
            <a:r>
              <a:rPr lang="en-US" i="1" dirty="0"/>
              <a:t>our </a:t>
            </a:r>
            <a:r>
              <a:rPr lang="en-US" i="1" dirty="0" smtClean="0"/>
              <a:t>differences. </a:t>
            </a:r>
          </a:p>
          <a:p>
            <a:r>
              <a:rPr lang="en-US" i="1" dirty="0" smtClean="0"/>
              <a:t>School-wide celebration </a:t>
            </a:r>
            <a:r>
              <a:rPr lang="en-US" i="1" dirty="0"/>
              <a:t>of our students </a:t>
            </a:r>
            <a:r>
              <a:rPr lang="en-US" i="1" dirty="0" smtClean="0"/>
              <a:t>on December 20</a:t>
            </a:r>
            <a:r>
              <a:rPr lang="en-US" i="1" baseline="30000" dirty="0" smtClean="0"/>
              <a:t>th</a:t>
            </a:r>
            <a:r>
              <a:rPr lang="en-US" i="1" dirty="0" smtClean="0"/>
              <a:t> and May 9</a:t>
            </a:r>
            <a:r>
              <a:rPr lang="en-US" i="1" baseline="30000" dirty="0" smtClean="0"/>
              <a:t>th</a:t>
            </a:r>
            <a:r>
              <a:rPr lang="en-US" i="1" dirty="0" smtClean="0"/>
              <a:t>.</a:t>
            </a:r>
          </a:p>
          <a:p>
            <a:r>
              <a:rPr lang="en-US" i="1" smtClean="0"/>
              <a:t>Life </a:t>
            </a:r>
            <a:r>
              <a:rPr lang="en-US" i="1" dirty="0"/>
              <a:t>of an Athlete.  </a:t>
            </a:r>
            <a:endParaRPr lang="en-US" i="1" dirty="0" smtClean="0"/>
          </a:p>
          <a:p>
            <a:r>
              <a:rPr lang="en-US" i="1" dirty="0" smtClean="0"/>
              <a:t>Increased community activities</a:t>
            </a:r>
          </a:p>
          <a:p>
            <a:pPr lvl="1"/>
            <a:r>
              <a:rPr lang="en-US" i="1" dirty="0" smtClean="0"/>
              <a:t>Dance lessons and Senior Citizen Prom.</a:t>
            </a:r>
          </a:p>
          <a:p>
            <a:pPr lvl="1"/>
            <a:r>
              <a:rPr lang="en-US" i="1" dirty="0" smtClean="0"/>
              <a:t>Strut for a cure and Relay for a Cause.</a:t>
            </a:r>
          </a:p>
          <a:p>
            <a:pPr lvl="1"/>
            <a:r>
              <a:rPr lang="en-US" i="1" dirty="0" smtClean="0"/>
              <a:t>Owls Pantry</a:t>
            </a:r>
          </a:p>
          <a:p>
            <a:r>
              <a:rPr lang="en-US" i="1" dirty="0" smtClean="0"/>
              <a:t>Through </a:t>
            </a:r>
            <a:r>
              <a:rPr lang="en-US" i="1" dirty="0"/>
              <a:t>Quarter 3, discipline referrals are down 37.09%.  </a:t>
            </a:r>
          </a:p>
        </p:txBody>
      </p:sp>
    </p:spTree>
    <p:extLst>
      <p:ext uri="{BB962C8B-B14F-4D97-AF65-F5344CB8AC3E}">
        <p14:creationId xmlns:p14="http://schemas.microsoft.com/office/powerpoint/2010/main" xmlns="" val="199821894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Goal 2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i="1" dirty="0"/>
              <a:t>Increase student achievement as measured by a </a:t>
            </a:r>
            <a:r>
              <a:rPr lang="en-US" i="1" dirty="0" smtClean="0"/>
              <a:t>3 percentage </a:t>
            </a:r>
            <a:r>
              <a:rPr lang="en-US" i="1" dirty="0"/>
              <a:t>point increase in </a:t>
            </a:r>
            <a:r>
              <a:rPr lang="en-US" i="1" dirty="0" smtClean="0"/>
              <a:t>students scoring proficiency or better </a:t>
            </a:r>
            <a:r>
              <a:rPr lang="en-US" i="1" dirty="0"/>
              <a:t>in NECAP standardized testing, a 10% increase in student attendance rates, and a 10% increase in the number of students with passing grades by June 2014.</a:t>
            </a:r>
          </a:p>
        </p:txBody>
      </p:sp>
    </p:spTree>
    <p:extLst>
      <p:ext uri="{BB962C8B-B14F-4D97-AF65-F5344CB8AC3E}">
        <p14:creationId xmlns:p14="http://schemas.microsoft.com/office/powerpoint/2010/main" xmlns="" val="243328487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FEA67D-B866-4225-94CD-E1E3A5E669CA}"/>
</file>

<file path=customXml/itemProps2.xml><?xml version="1.0" encoding="utf-8"?>
<ds:datastoreItem xmlns:ds="http://schemas.openxmlformats.org/officeDocument/2006/customXml" ds:itemID="{40848C67-31F7-4054-86CF-5E7D28FDA300}"/>
</file>

<file path=customXml/itemProps3.xml><?xml version="1.0" encoding="utf-8"?>
<ds:datastoreItem xmlns:ds="http://schemas.openxmlformats.org/officeDocument/2006/customXml" ds:itemID="{D54BA1B4-5093-4B79-8F46-278DDD2C63FE}"/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1442</TotalTime>
  <Words>1512</Words>
  <Application>Microsoft Office PowerPoint</Application>
  <PresentationFormat>On-screen Show (4:3)</PresentationFormat>
  <Paragraphs>129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Pushpin</vt:lpstr>
      <vt:lpstr>TRHS Action Plan Updates</vt:lpstr>
      <vt:lpstr>Goal 1  </vt:lpstr>
      <vt:lpstr>Action Steps for Goal 1</vt:lpstr>
      <vt:lpstr>Update: Advisory Program  Ongoing</vt:lpstr>
      <vt:lpstr>Update: Multiple-Flexible Pathways  Ongoing</vt:lpstr>
      <vt:lpstr>Update: Multiple-Flexible Pathways  Ongoing</vt:lpstr>
      <vt:lpstr>Update: Digital Portfolios  Ongoing</vt:lpstr>
      <vt:lpstr>Update: Student Involvement Towards a Positive School Climate Ongoing</vt:lpstr>
      <vt:lpstr>Goal 2</vt:lpstr>
      <vt:lpstr>Action Steps for Goal 2</vt:lpstr>
      <vt:lpstr>Action Steps for Goal 2</vt:lpstr>
      <vt:lpstr>Update: The Attendance Dean Will Work to Engage Students in Their Education Ongoing</vt:lpstr>
      <vt:lpstr>Update: Reorganization of Administrative Unit  Completed</vt:lpstr>
      <vt:lpstr>Update: Create RTI Practices Ongoing</vt:lpstr>
      <vt:lpstr>Update: 6-12 Alignment of Grade Reporting  Ongoing</vt:lpstr>
      <vt:lpstr>Update: Performance of Special Needs Students  Ongoing</vt:lpstr>
      <vt:lpstr>Goal 3</vt:lpstr>
      <vt:lpstr>Action Steps for Goal 3</vt:lpstr>
      <vt:lpstr>Action Steps for Goal 3</vt:lpstr>
      <vt:lpstr>Update: Timeline for Course Approval and Program of Studies Completed</vt:lpstr>
      <vt:lpstr>Update: Curriculum Aligned to CCSS Using the New UBD Template  Ongoing</vt:lpstr>
      <vt:lpstr>Update: Focused PD Around CCSS Ongoing</vt:lpstr>
      <vt:lpstr>Update: Common Course Syllabi in All Courses Ongoing</vt:lpstr>
      <vt:lpstr>Update: Career and College Standards Included in the New Curriculum Documents  Ongoing</vt:lpstr>
      <vt:lpstr>Goal 4  </vt:lpstr>
      <vt:lpstr>Action Steps for Goal 4 </vt:lpstr>
      <vt:lpstr>Update: Look for Multi-Purpose Spaces and Learning Suites  in the Building  Ongoing</vt:lpstr>
      <vt:lpstr>Update: Facilitate Safety Training For All Staff Members  Completed</vt:lpstr>
      <vt:lpstr>Update: Ensure Security for Students Between the Buildings on the Campus  Completed</vt:lpstr>
      <vt:lpstr>Update: Improve the “Curb Appeal” of the High School Grounds  Ongoing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TRHS Action Plan</dc:title>
  <dc:creator>Widman, Mary</dc:creator>
  <cp:lastModifiedBy>Cathy Belcher</cp:lastModifiedBy>
  <cp:revision>74</cp:revision>
  <dcterms:created xsi:type="dcterms:W3CDTF">2013-06-17T13:33:20Z</dcterms:created>
  <dcterms:modified xsi:type="dcterms:W3CDTF">2014-05-20T17:48:04Z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