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handoutMasterIdLst>
    <p:handoutMasterId r:id="rId53"/>
  </p:handoutMasterIdLst>
  <p:sldIdLst>
    <p:sldId id="305" r:id="rId2"/>
    <p:sldId id="330" r:id="rId3"/>
    <p:sldId id="331" r:id="rId4"/>
    <p:sldId id="332" r:id="rId5"/>
    <p:sldId id="333" r:id="rId6"/>
    <p:sldId id="334" r:id="rId7"/>
    <p:sldId id="335" r:id="rId8"/>
    <p:sldId id="336" r:id="rId9"/>
    <p:sldId id="337" r:id="rId10"/>
    <p:sldId id="338" r:id="rId11"/>
    <p:sldId id="339" r:id="rId12"/>
    <p:sldId id="349" r:id="rId13"/>
    <p:sldId id="350" r:id="rId14"/>
    <p:sldId id="351" r:id="rId15"/>
    <p:sldId id="365" r:id="rId16"/>
    <p:sldId id="352" r:id="rId17"/>
    <p:sldId id="353" r:id="rId18"/>
    <p:sldId id="354" r:id="rId19"/>
    <p:sldId id="355" r:id="rId20"/>
    <p:sldId id="356" r:id="rId21"/>
    <p:sldId id="256" r:id="rId22"/>
    <p:sldId id="257" r:id="rId23"/>
    <p:sldId id="260" r:id="rId24"/>
    <p:sldId id="269" r:id="rId25"/>
    <p:sldId id="286" r:id="rId26"/>
    <p:sldId id="287" r:id="rId27"/>
    <p:sldId id="288" r:id="rId28"/>
    <p:sldId id="289" r:id="rId29"/>
    <p:sldId id="290" r:id="rId30"/>
    <p:sldId id="291" r:id="rId31"/>
    <p:sldId id="292" r:id="rId32"/>
    <p:sldId id="293" r:id="rId33"/>
    <p:sldId id="294" r:id="rId34"/>
    <p:sldId id="306" r:id="rId35"/>
    <p:sldId id="320"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9" autoAdjust="0"/>
  </p:normalViewPr>
  <p:slideViewPr>
    <p:cSldViewPr>
      <p:cViewPr>
        <p:scale>
          <a:sx n="60" d="100"/>
          <a:sy n="60" d="100"/>
        </p:scale>
        <p:origin x="-1692" y="-3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698" y="-84"/>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F6F4898-B569-4823-BF6A-6F1D2DD8943D}" type="datetimeFigureOut">
              <a:rPr lang="en-US" smtClean="0"/>
              <a:pPr/>
              <a:t>5/30/2014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3A4E3E0E-B2BA-4EB1-A612-72370A7540F3}" type="slidenum">
              <a:rPr lang="en-US" smtClean="0"/>
              <a:pPr/>
              <a:t>‹#›</a:t>
            </a:fld>
            <a:endParaRPr lang="en-US"/>
          </a:p>
        </p:txBody>
      </p:sp>
    </p:spTree>
    <p:extLst>
      <p:ext uri="{BB962C8B-B14F-4D97-AF65-F5344CB8AC3E}">
        <p14:creationId xmlns:p14="http://schemas.microsoft.com/office/powerpoint/2010/main" xmlns="" val="199151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CF2FC306-8B24-41AF-B2B1-5817A9CE49B2}" type="datetimeFigureOut">
              <a:rPr lang="en-US" smtClean="0"/>
              <a:pPr/>
              <a:t>5/30/2014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EED70FD-545D-419D-A609-2C879B861BA4}" type="slidenum">
              <a:rPr lang="en-US" smtClean="0"/>
              <a:pPr/>
              <a:t>‹#›</a:t>
            </a:fld>
            <a:endParaRPr lang="en-US"/>
          </a:p>
        </p:txBody>
      </p:sp>
    </p:spTree>
    <p:extLst>
      <p:ext uri="{BB962C8B-B14F-4D97-AF65-F5344CB8AC3E}">
        <p14:creationId xmlns:p14="http://schemas.microsoft.com/office/powerpoint/2010/main" xmlns="" val="392804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8D529-B541-427B-9360-7877174AAAF2}" type="slidenum">
              <a:rPr lang="en-US"/>
              <a:pPr/>
              <a:t>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This team identified a school mascot </a:t>
            </a:r>
            <a:r>
              <a:rPr lang="en-US" dirty="0" smtClean="0">
                <a:solidFill>
                  <a:schemeClr val="tx1"/>
                </a:solidFill>
              </a:rPr>
              <a:t>and prepared three different rollouts throughout the year.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The SWIS data </a:t>
            </a:r>
            <a:r>
              <a:rPr lang="en-US" dirty="0" smtClean="0">
                <a:solidFill>
                  <a:schemeClr val="tx1"/>
                </a:solidFill>
              </a:rPr>
              <a:t>collection system was introduced late spring and will continue to be used in the fall 2014.</a:t>
            </a: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10</a:t>
            </a:fld>
            <a:endParaRPr lang="en-US"/>
          </a:p>
        </p:txBody>
      </p:sp>
    </p:spTree>
    <p:extLst>
      <p:ext uri="{BB962C8B-B14F-4D97-AF65-F5344CB8AC3E}">
        <p14:creationId xmlns:p14="http://schemas.microsoft.com/office/powerpoint/2010/main" xmlns="" val="115669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D70FD-545D-419D-A609-2C879B861BA4}" type="slidenum">
              <a:rPr lang="en-US" smtClean="0"/>
              <a:pPr/>
              <a:t>11</a:t>
            </a:fld>
            <a:endParaRPr lang="en-US"/>
          </a:p>
        </p:txBody>
      </p:sp>
    </p:spTree>
    <p:extLst>
      <p:ext uri="{BB962C8B-B14F-4D97-AF65-F5344CB8AC3E}">
        <p14:creationId xmlns:p14="http://schemas.microsoft.com/office/powerpoint/2010/main" xmlns="" val="349985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14</a:t>
            </a:fld>
            <a:endParaRPr lang="en-US"/>
          </a:p>
        </p:txBody>
      </p:sp>
    </p:spTree>
    <p:extLst>
      <p:ext uri="{BB962C8B-B14F-4D97-AF65-F5344CB8AC3E}">
        <p14:creationId xmlns:p14="http://schemas.microsoft.com/office/powerpoint/2010/main" xmlns="" val="429329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Words Their Way Instructional philosophy was utilized as our main resource during </a:t>
            </a:r>
            <a:r>
              <a:rPr lang="en-US" i="1" dirty="0" smtClean="0">
                <a:solidFill>
                  <a:srgbClr val="FF0000"/>
                </a:solidFill>
              </a:rPr>
              <a:t>Tier 2 instruction </a:t>
            </a:r>
            <a:r>
              <a:rPr lang="en-US" dirty="0" smtClean="0">
                <a:solidFill>
                  <a:schemeClr val="tx1"/>
                </a:solidFill>
              </a:rPr>
              <a:t>for struggling students’ grades K-five. This program </a:t>
            </a:r>
            <a:r>
              <a:rPr lang="en-US" i="1" dirty="0" smtClean="0">
                <a:solidFill>
                  <a:srgbClr val="FF0000"/>
                </a:solidFill>
              </a:rPr>
              <a:t>improves students’ spelling, their word attack, reading fluency, vocabulary, and comprehension at the word level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Progress Monitoring </a:t>
            </a:r>
            <a:r>
              <a:rPr lang="en-US" sz="1100" dirty="0" smtClean="0">
                <a:solidFill>
                  <a:schemeClr val="tx1"/>
                </a:solidFill>
              </a:rPr>
              <a:t>completed regularly on </a:t>
            </a:r>
            <a:r>
              <a:rPr lang="en-US" smtClean="0">
                <a:solidFill>
                  <a:schemeClr val="tx1"/>
                </a:solidFill>
              </a:rPr>
              <a:t>strategic</a:t>
            </a:r>
            <a:r>
              <a:rPr lang="en-US" baseline="0" smtClean="0">
                <a:solidFill>
                  <a:schemeClr val="tx1"/>
                </a:solidFill>
              </a:rPr>
              <a:t> Tier 2 </a:t>
            </a:r>
            <a:r>
              <a:rPr lang="en-US" smtClean="0">
                <a:solidFill>
                  <a:schemeClr val="tx1"/>
                </a:solidFill>
              </a:rPr>
              <a:t>students </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23</a:t>
            </a:fld>
            <a:endParaRPr lang="en-US"/>
          </a:p>
        </p:txBody>
      </p:sp>
    </p:spTree>
    <p:extLst>
      <p:ext uri="{BB962C8B-B14F-4D97-AF65-F5344CB8AC3E}">
        <p14:creationId xmlns:p14="http://schemas.microsoft.com/office/powerpoint/2010/main" xmlns="" val="2841934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Letter and Sound ID is the basis for the kindergarten data   52 letters (lower and upper case) and the sounds of the 52 letters</a:t>
            </a:r>
            <a:endParaRPr lang="en-US" sz="18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Words Their Way Spelling Inventories </a:t>
            </a:r>
            <a:r>
              <a:rPr lang="en-US" sz="1200" kern="1200" dirty="0" smtClean="0">
                <a:solidFill>
                  <a:schemeClr val="tx1"/>
                </a:solidFill>
                <a:effectLst/>
                <a:latin typeface="+mn-lt"/>
                <a:ea typeface="+mn-ea"/>
                <a:cs typeface="+mn-cs"/>
              </a:rPr>
              <a:t>are the basis for the grades 1-5 data </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Scores used for the action plan were the number of words spelled correctly (grades 1-2: 26 words and grades 3-5: 25 words) </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Another way to look at the WTW data is the number of spelling features students were able to spell correctly.  Scores looked at through this </a:t>
            </a:r>
            <a:r>
              <a:rPr lang="en-US" sz="1200" kern="1200" dirty="0" err="1" smtClean="0">
                <a:solidFill>
                  <a:schemeClr val="tx1"/>
                </a:solidFill>
                <a:effectLst/>
                <a:latin typeface="+mn-lt"/>
                <a:ea typeface="+mn-ea"/>
                <a:cs typeface="+mn-cs"/>
              </a:rPr>
              <a:t>lense</a:t>
            </a:r>
            <a:r>
              <a:rPr lang="en-US" sz="1200" kern="1200" dirty="0" smtClean="0">
                <a:solidFill>
                  <a:schemeClr val="tx1"/>
                </a:solidFill>
                <a:effectLst/>
                <a:latin typeface="+mn-lt"/>
                <a:ea typeface="+mn-ea"/>
                <a:cs typeface="+mn-cs"/>
              </a:rPr>
              <a:t> were not reported in the action plan report.  They were, however, reported by teachers, discussed at PLCs, used for strategic Tier 2 programming, and discussed at A-Team.  Knowledge of spelling features (short and long vowels, digraphs, blends, syllables, base words, affixes...) is the ultimate goal, but not as easily reported on as "words spelled correctly." </a:t>
            </a:r>
            <a:endParaRPr lang="en-US" sz="18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Our intent with WTW was to use it with our strategic Tier 2 students, with the assumption that increasing their word knowledge would lead to being more proficient readers.</a:t>
            </a:r>
            <a:endParaRPr lang="en-US" sz="18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Grade 4</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62% of the kids meeting the action plan goal of increasing their score at least 5% was accurate.  On the spring scores, 32 (out of 83) kids did not make the 5% increase. Of these kids: 3 have an IEP with reading/writing goals, 1 receives Tier 2 instruction from classroom </a:t>
            </a:r>
            <a:r>
              <a:rPr lang="en-US" sz="1200" i="1" kern="1200" dirty="0" err="1" smtClean="0">
                <a:solidFill>
                  <a:schemeClr val="tx1"/>
                </a:solidFill>
                <a:effectLst/>
                <a:latin typeface="+mn-lt"/>
                <a:ea typeface="+mn-ea"/>
                <a:cs typeface="+mn-cs"/>
              </a:rPr>
              <a:t>Tchrs</a:t>
            </a:r>
            <a:r>
              <a:rPr lang="en-US" sz="1200" i="1" kern="1200" dirty="0" smtClean="0">
                <a:solidFill>
                  <a:schemeClr val="tx1"/>
                </a:solidFill>
                <a:effectLst/>
                <a:latin typeface="+mn-lt"/>
                <a:ea typeface="+mn-ea"/>
                <a:cs typeface="+mn-cs"/>
              </a:rPr>
              <a:t>, 2 receive Tier 2 instruction,</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26 receive no specialized instruction outside the classroom.</a:t>
            </a:r>
            <a:endParaRPr lang="en-US" sz="18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24</a:t>
            </a:fld>
            <a:endParaRPr lang="en-US"/>
          </a:p>
        </p:txBody>
      </p:sp>
    </p:spTree>
    <p:extLst>
      <p:ext uri="{BB962C8B-B14F-4D97-AF65-F5344CB8AC3E}">
        <p14:creationId xmlns:p14="http://schemas.microsoft.com/office/powerpoint/2010/main" xmlns="" val="425965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FF0000"/>
                </a:solidFill>
              </a:rPr>
              <a:t>Data was discussed at PLC’s </a:t>
            </a:r>
            <a:r>
              <a:rPr lang="en-US" sz="1200" dirty="0" smtClean="0">
                <a:solidFill>
                  <a:schemeClr val="tx1"/>
                </a:solidFill>
              </a:rPr>
              <a:t>and grade level teachers implement a plan using Tier 2 times based on their class/grade level data. </a:t>
            </a: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26</a:t>
            </a:fld>
            <a:endParaRPr lang="en-US"/>
          </a:p>
        </p:txBody>
      </p:sp>
    </p:spTree>
    <p:extLst>
      <p:ext uri="{BB962C8B-B14F-4D97-AF65-F5344CB8AC3E}">
        <p14:creationId xmlns:p14="http://schemas.microsoft.com/office/powerpoint/2010/main" xmlns="" val="324411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5 students not making the  5-8% made 4% growth</a:t>
            </a:r>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27</a:t>
            </a:fld>
            <a:endParaRPr lang="en-US"/>
          </a:p>
        </p:txBody>
      </p:sp>
    </p:spTree>
    <p:extLst>
      <p:ext uri="{BB962C8B-B14F-4D97-AF65-F5344CB8AC3E}">
        <p14:creationId xmlns:p14="http://schemas.microsoft.com/office/powerpoint/2010/main" xmlns="" val="49714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Purchased</a:t>
            </a:r>
            <a:r>
              <a:rPr lang="en-US" sz="1200" dirty="0" smtClean="0"/>
              <a:t> </a:t>
            </a:r>
            <a:r>
              <a:rPr lang="en-US" sz="1200" dirty="0" smtClean="0">
                <a:solidFill>
                  <a:srgbClr val="FF0000"/>
                </a:solidFill>
              </a:rPr>
              <a:t>“</a:t>
            </a:r>
            <a:r>
              <a:rPr lang="en-US" sz="1200" i="1" dirty="0" smtClean="0">
                <a:solidFill>
                  <a:srgbClr val="FF0000"/>
                </a:solidFill>
              </a:rPr>
              <a:t>Navigating the Information Tsunami: Engaging Research Projects that meet the Common Core State Standards</a:t>
            </a:r>
            <a:r>
              <a:rPr lang="en-US" sz="1200" dirty="0" smtClean="0">
                <a:solidFill>
                  <a:srgbClr val="FF0000"/>
                </a:solidFill>
              </a:rPr>
              <a:t>” </a:t>
            </a:r>
            <a:r>
              <a:rPr lang="en-US" sz="1200" dirty="0" smtClean="0">
                <a:solidFill>
                  <a:schemeClr val="tx1"/>
                </a:solidFill>
              </a:rPr>
              <a:t>for all staff to assist with the creation of their scientific research based projects </a:t>
            </a: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29</a:t>
            </a:fld>
            <a:endParaRPr lang="en-US"/>
          </a:p>
        </p:txBody>
      </p:sp>
    </p:spTree>
    <p:extLst>
      <p:ext uri="{BB962C8B-B14F-4D97-AF65-F5344CB8AC3E}">
        <p14:creationId xmlns:p14="http://schemas.microsoft.com/office/powerpoint/2010/main" xmlns="" val="316352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tx1"/>
                </a:solidFill>
              </a:rPr>
              <a:t>August PD day and a follow-up questionnaire to determine </a:t>
            </a:r>
            <a:r>
              <a:rPr lang="en-US" sz="1800" i="1" dirty="0" smtClean="0">
                <a:solidFill>
                  <a:srgbClr val="FF0000"/>
                </a:solidFill>
              </a:rPr>
              <a:t>changes or modifications to Behavior matric and Behavior Form.</a:t>
            </a:r>
          </a:p>
          <a:p>
            <a:pPr lvl="1"/>
            <a:r>
              <a:rPr lang="en-US" sz="1600" dirty="0" smtClean="0">
                <a:solidFill>
                  <a:schemeClr val="tx1"/>
                </a:solidFill>
              </a:rPr>
              <a:t>Informed staff of current behavior procedures and notes based upon a staff feedback. Our School Values, Vision, Mission statement were also discussed. </a:t>
            </a:r>
          </a:p>
          <a:p>
            <a:r>
              <a:rPr lang="en-US" sz="1800" dirty="0" smtClean="0">
                <a:solidFill>
                  <a:schemeClr val="tx1"/>
                </a:solidFill>
              </a:rPr>
              <a:t>The Building level Sunshine/Wellness Committee will administered </a:t>
            </a:r>
            <a:r>
              <a:rPr lang="en-US" sz="1800" i="1" dirty="0" smtClean="0">
                <a:solidFill>
                  <a:srgbClr val="FF0000"/>
                </a:solidFill>
              </a:rPr>
              <a:t>end of year staff survey </a:t>
            </a:r>
            <a:r>
              <a:rPr lang="en-US" sz="1800" dirty="0" smtClean="0">
                <a:solidFill>
                  <a:schemeClr val="tx1"/>
                </a:solidFill>
              </a:rPr>
              <a:t>(similar to 2013’s)</a:t>
            </a:r>
            <a:r>
              <a:rPr lang="en-US" sz="2000" dirty="0" smtClean="0">
                <a:solidFill>
                  <a:schemeClr val="tx1"/>
                </a:solidFill>
              </a:rPr>
              <a:t> </a:t>
            </a:r>
          </a:p>
          <a:p>
            <a:r>
              <a:rPr lang="en-US" sz="1800" dirty="0" smtClean="0">
                <a:solidFill>
                  <a:schemeClr val="tx1"/>
                </a:solidFill>
              </a:rPr>
              <a:t>4 Professional staff members trained in Social Thinking</a:t>
            </a:r>
          </a:p>
          <a:p>
            <a:r>
              <a:rPr lang="en-US" sz="1800" dirty="0" smtClean="0">
                <a:solidFill>
                  <a:schemeClr val="tx1"/>
                </a:solidFill>
              </a:rPr>
              <a:t>3 Staff</a:t>
            </a:r>
            <a:r>
              <a:rPr lang="en-US" sz="1800" dirty="0" smtClean="0"/>
              <a:t> </a:t>
            </a:r>
            <a:r>
              <a:rPr lang="en-US" sz="1800" i="1" dirty="0" smtClean="0">
                <a:solidFill>
                  <a:srgbClr val="FF0000"/>
                </a:solidFill>
              </a:rPr>
              <a:t>Book groups </a:t>
            </a:r>
            <a:r>
              <a:rPr lang="en-US" sz="1800" dirty="0" smtClean="0">
                <a:solidFill>
                  <a:schemeClr val="tx1"/>
                </a:solidFill>
              </a:rPr>
              <a:t>have been completed</a:t>
            </a:r>
          </a:p>
          <a:p>
            <a:r>
              <a:rPr lang="en-US" sz="1800" i="1" dirty="0" smtClean="0">
                <a:solidFill>
                  <a:srgbClr val="FF0000"/>
                </a:solidFill>
              </a:rPr>
              <a:t>Staff Golden Goose </a:t>
            </a:r>
            <a:r>
              <a:rPr lang="en-US" sz="1800" dirty="0" smtClean="0">
                <a:solidFill>
                  <a:schemeClr val="tx1"/>
                </a:solidFill>
              </a:rPr>
              <a:t>is awarded monthly</a:t>
            </a:r>
          </a:p>
          <a:p>
            <a:r>
              <a:rPr lang="en-US" sz="1800" dirty="0" smtClean="0">
                <a:solidFill>
                  <a:schemeClr val="tx1"/>
                </a:solidFill>
              </a:rPr>
              <a:t>Staff</a:t>
            </a:r>
            <a:r>
              <a:rPr lang="en-US" sz="1800" dirty="0" smtClean="0"/>
              <a:t> </a:t>
            </a:r>
            <a:r>
              <a:rPr lang="en-US" sz="1800" i="1" dirty="0" smtClean="0">
                <a:solidFill>
                  <a:srgbClr val="FF0000"/>
                </a:solidFill>
              </a:rPr>
              <a:t>Literature Luncheons</a:t>
            </a:r>
            <a:r>
              <a:rPr lang="en-US" sz="1800" i="1" dirty="0" smtClean="0">
                <a:solidFill>
                  <a:schemeClr val="tx1"/>
                </a:solidFill>
              </a:rPr>
              <a:t> </a:t>
            </a:r>
            <a:r>
              <a:rPr lang="en-US" sz="1800" dirty="0" smtClean="0">
                <a:solidFill>
                  <a:schemeClr val="tx1"/>
                </a:solidFill>
              </a:rPr>
              <a:t>(3)</a:t>
            </a:r>
          </a:p>
          <a:p>
            <a:pPr lvl="1"/>
            <a:endParaRPr lang="en-US" sz="1600" dirty="0" smtClean="0">
              <a:solidFill>
                <a:schemeClr val="tx1"/>
              </a:solidFill>
            </a:endParaRPr>
          </a:p>
        </p:txBody>
      </p:sp>
      <p:sp>
        <p:nvSpPr>
          <p:cNvPr id="4" name="Slide Number Placeholder 3"/>
          <p:cNvSpPr>
            <a:spLocks noGrp="1"/>
          </p:cNvSpPr>
          <p:nvPr>
            <p:ph type="sldNum" sz="quarter" idx="10"/>
          </p:nvPr>
        </p:nvSpPr>
        <p:spPr/>
        <p:txBody>
          <a:bodyPr/>
          <a:lstStyle/>
          <a:p>
            <a:fld id="{FEED70FD-545D-419D-A609-2C879B861BA4}" type="slidenum">
              <a:rPr lang="en-US" smtClean="0"/>
              <a:pPr/>
              <a:t>32</a:t>
            </a:fld>
            <a:endParaRPr lang="en-US"/>
          </a:p>
        </p:txBody>
      </p:sp>
    </p:spTree>
    <p:extLst>
      <p:ext uri="{BB962C8B-B14F-4D97-AF65-F5344CB8AC3E}">
        <p14:creationId xmlns:p14="http://schemas.microsoft.com/office/powerpoint/2010/main" xmlns="" val="348811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Continue to </a:t>
            </a:r>
            <a:r>
              <a:rPr lang="en-US" sz="1200" dirty="0" smtClean="0">
                <a:solidFill>
                  <a:srgbClr val="FF0000"/>
                </a:solidFill>
              </a:rPr>
              <a:t>review SWIS data </a:t>
            </a:r>
            <a:r>
              <a:rPr lang="en-US" sz="1200" dirty="0" smtClean="0">
                <a:solidFill>
                  <a:schemeClr val="tx1"/>
                </a:solidFill>
              </a:rPr>
              <a:t>to inform our instruction around behavioral needs</a:t>
            </a:r>
          </a:p>
          <a:p>
            <a:r>
              <a:rPr lang="en-US" sz="1200" dirty="0" smtClean="0">
                <a:solidFill>
                  <a:srgbClr val="FF0000"/>
                </a:solidFill>
              </a:rPr>
              <a:t>Infuse Social Thinking and Zones of Regulation</a:t>
            </a:r>
            <a:r>
              <a:rPr lang="en-US" sz="1200" dirty="0" smtClean="0">
                <a:solidFill>
                  <a:schemeClr val="tx1"/>
                </a:solidFill>
              </a:rPr>
              <a:t> </a:t>
            </a:r>
            <a:r>
              <a:rPr lang="en-US" sz="1200" b="1" dirty="0" smtClean="0">
                <a:solidFill>
                  <a:schemeClr val="tx1"/>
                </a:solidFill>
              </a:rPr>
              <a:t>RESEARCH BASED PROGRAM</a:t>
            </a:r>
            <a:endParaRPr lang="en-US" b="1"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34</a:t>
            </a:fld>
            <a:endParaRPr lang="en-US"/>
          </a:p>
        </p:txBody>
      </p:sp>
    </p:spTree>
    <p:extLst>
      <p:ext uri="{BB962C8B-B14F-4D97-AF65-F5344CB8AC3E}">
        <p14:creationId xmlns:p14="http://schemas.microsoft.com/office/powerpoint/2010/main" xmlns="" val="89191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D70FD-545D-419D-A609-2C879B861BA4}" type="slidenum">
              <a:rPr lang="en-US" smtClean="0"/>
              <a:pPr/>
              <a:t>2</a:t>
            </a:fld>
            <a:endParaRPr lang="en-US"/>
          </a:p>
        </p:txBody>
      </p:sp>
    </p:spTree>
    <p:extLst>
      <p:ext uri="{BB962C8B-B14F-4D97-AF65-F5344CB8AC3E}">
        <p14:creationId xmlns:p14="http://schemas.microsoft.com/office/powerpoint/2010/main" xmlns="" val="122671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solidFill>
                  <a:schemeClr val="tx1"/>
                </a:solidFill>
              </a:rPr>
              <a:t>Language Arts Measures: Reading Street Benchmark Assessments, DIBELS Next</a:t>
            </a:r>
          </a:p>
          <a:p>
            <a:pPr lvl="1"/>
            <a:r>
              <a:rPr lang="en-US" sz="2000" dirty="0" smtClean="0">
                <a:solidFill>
                  <a:schemeClr val="tx1"/>
                </a:solidFill>
              </a:rPr>
              <a:t>Math Measures: End-of-Unit Assessments, </a:t>
            </a:r>
            <a:r>
              <a:rPr lang="en-US" sz="2000" dirty="0" err="1" smtClean="0">
                <a:solidFill>
                  <a:schemeClr val="tx1"/>
                </a:solidFill>
              </a:rPr>
              <a:t>EasyCBM</a:t>
            </a:r>
            <a:r>
              <a:rPr lang="en-US" sz="2000" dirty="0" smtClean="0">
                <a:solidFill>
                  <a:schemeClr val="tx1"/>
                </a:solidFill>
              </a:rPr>
              <a:t> (DIBELS Math)</a:t>
            </a: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3</a:t>
            </a:fld>
            <a:endParaRPr lang="en-US"/>
          </a:p>
        </p:txBody>
      </p:sp>
    </p:spTree>
    <p:extLst>
      <p:ext uri="{BB962C8B-B14F-4D97-AF65-F5344CB8AC3E}">
        <p14:creationId xmlns:p14="http://schemas.microsoft.com/office/powerpoint/2010/main" xmlns="" val="354189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1"/>
                </a:solidFill>
              </a:rPr>
              <a:t>Tier 2: began in early September using data collected at the end of the previous school year </a:t>
            </a:r>
            <a:r>
              <a:rPr lang="en-US" sz="2600" b="1" dirty="0" smtClean="0">
                <a:solidFill>
                  <a:schemeClr val="tx1"/>
                </a:solidFill>
              </a:rPr>
              <a:t>RESEARCH BASED PROGRAMS</a:t>
            </a:r>
          </a:p>
          <a:p>
            <a:r>
              <a:rPr lang="en-US" sz="2600" dirty="0" smtClean="0">
                <a:solidFill>
                  <a:schemeClr val="tx1"/>
                </a:solidFill>
              </a:rPr>
              <a:t>Two enrichment days have been held:</a:t>
            </a:r>
          </a:p>
          <a:p>
            <a:pPr lvl="1"/>
            <a:r>
              <a:rPr lang="en-US" sz="2600" dirty="0" smtClean="0">
                <a:solidFill>
                  <a:schemeClr val="tx1"/>
                </a:solidFill>
              </a:rPr>
              <a:t>Math Enrichment Day/December 6</a:t>
            </a:r>
            <a:r>
              <a:rPr lang="en-US" sz="2600" baseline="30000" dirty="0" smtClean="0">
                <a:solidFill>
                  <a:schemeClr val="tx1"/>
                </a:solidFill>
              </a:rPr>
              <a:t>th</a:t>
            </a:r>
            <a:endParaRPr lang="en-US" sz="2600" dirty="0" smtClean="0">
              <a:solidFill>
                <a:schemeClr val="tx1"/>
              </a:solidFill>
            </a:endParaRPr>
          </a:p>
          <a:p>
            <a:pPr lvl="1"/>
            <a:r>
              <a:rPr lang="en-US" sz="2600" dirty="0" smtClean="0">
                <a:solidFill>
                  <a:schemeClr val="tx1"/>
                </a:solidFill>
              </a:rPr>
              <a:t>Literacy Enrichment Day/May 22</a:t>
            </a:r>
            <a:r>
              <a:rPr lang="en-US" sz="2600" baseline="30000" dirty="0" smtClean="0">
                <a:solidFill>
                  <a:schemeClr val="tx1"/>
                </a:solidFill>
              </a:rPr>
              <a:t>nd</a:t>
            </a:r>
            <a:endParaRPr lang="en-US" sz="2600" dirty="0" smtClean="0">
              <a:solidFill>
                <a:schemeClr val="tx1"/>
              </a:solidFill>
            </a:endParaRPr>
          </a:p>
          <a:p>
            <a:pPr lvl="1"/>
            <a:r>
              <a:rPr lang="en-US" sz="2600" dirty="0" smtClean="0">
                <a:solidFill>
                  <a:schemeClr val="tx1"/>
                </a:solidFill>
              </a:rPr>
              <a:t>Math/Science Club   </a:t>
            </a: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4</a:t>
            </a:fld>
            <a:endParaRPr lang="en-US"/>
          </a:p>
        </p:txBody>
      </p:sp>
    </p:spTree>
    <p:extLst>
      <p:ext uri="{BB962C8B-B14F-4D97-AF65-F5344CB8AC3E}">
        <p14:creationId xmlns:p14="http://schemas.microsoft.com/office/powerpoint/2010/main" xmlns="" val="131702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solidFill>
                  <a:schemeClr val="tx1"/>
                </a:solidFill>
              </a:rPr>
              <a:t>Star Training-Summer 2014</a:t>
            </a:r>
          </a:p>
          <a:p>
            <a:pPr lvl="1"/>
            <a:r>
              <a:rPr lang="en-US" dirty="0" smtClean="0">
                <a:solidFill>
                  <a:schemeClr val="tx1"/>
                </a:solidFill>
              </a:rPr>
              <a:t>Staff Training/Champions-Sept. 2014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Math Tier 2: </a:t>
            </a:r>
            <a:r>
              <a:rPr lang="en-US" b="0" dirty="0" smtClean="0">
                <a:solidFill>
                  <a:srgbClr val="FF0000"/>
                </a:solidFill>
              </a:rPr>
              <a:t>We didn’t have baseline</a:t>
            </a:r>
            <a:r>
              <a:rPr lang="en-US" b="0" baseline="0" dirty="0" smtClean="0">
                <a:solidFill>
                  <a:srgbClr val="FF0000"/>
                </a:solidFill>
              </a:rPr>
              <a:t> available so we will be tracking math similar to Literacy next year using the end of the year data.</a:t>
            </a:r>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5</a:t>
            </a:fld>
            <a:endParaRPr lang="en-US"/>
          </a:p>
        </p:txBody>
      </p:sp>
    </p:spTree>
    <p:extLst>
      <p:ext uri="{BB962C8B-B14F-4D97-AF65-F5344CB8AC3E}">
        <p14:creationId xmlns:p14="http://schemas.microsoft.com/office/powerpoint/2010/main" xmlns="" val="22386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D70FD-545D-419D-A609-2C879B861BA4}" type="slidenum">
              <a:rPr lang="en-US" smtClean="0"/>
              <a:pPr/>
              <a:t>6</a:t>
            </a:fld>
            <a:endParaRPr lang="en-US"/>
          </a:p>
        </p:txBody>
      </p:sp>
    </p:spTree>
    <p:extLst>
      <p:ext uri="{BB962C8B-B14F-4D97-AF65-F5344CB8AC3E}">
        <p14:creationId xmlns:p14="http://schemas.microsoft.com/office/powerpoint/2010/main" xmlns="" val="125104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An assessment timeline </a:t>
            </a:r>
            <a:r>
              <a:rPr lang="en-US" dirty="0" smtClean="0">
                <a:solidFill>
                  <a:schemeClr val="tx1"/>
                </a:solidFill>
              </a:rPr>
              <a:t>for mathematics and language arts was provided to staff in September.</a:t>
            </a:r>
          </a:p>
          <a:p>
            <a:r>
              <a:rPr lang="en-US" dirty="0" smtClean="0">
                <a:solidFill>
                  <a:srgbClr val="FF0000"/>
                </a:solidFill>
              </a:rPr>
              <a:t>PLC conversations </a:t>
            </a:r>
            <a:r>
              <a:rPr lang="en-US" dirty="0" smtClean="0">
                <a:solidFill>
                  <a:schemeClr val="tx1"/>
                </a:solidFill>
              </a:rPr>
              <a:t>have been focused on assessment data throughout the year.</a:t>
            </a:r>
          </a:p>
          <a:p>
            <a:r>
              <a:rPr lang="en-US" dirty="0" smtClean="0">
                <a:solidFill>
                  <a:srgbClr val="FF0000"/>
                </a:solidFill>
              </a:rPr>
              <a:t>DIBELS Next </a:t>
            </a:r>
            <a:r>
              <a:rPr lang="en-US" dirty="0" smtClean="0">
                <a:solidFill>
                  <a:schemeClr val="tx1"/>
                </a:solidFill>
              </a:rPr>
              <a:t>data has been collected 3 times this year.</a:t>
            </a:r>
          </a:p>
          <a:p>
            <a:r>
              <a:rPr lang="en-US" dirty="0" err="1" smtClean="0">
                <a:solidFill>
                  <a:srgbClr val="FF0000"/>
                </a:solidFill>
              </a:rPr>
              <a:t>EasyCBM</a:t>
            </a:r>
            <a:r>
              <a:rPr lang="en-US" dirty="0" smtClean="0"/>
              <a:t> </a:t>
            </a:r>
            <a:r>
              <a:rPr lang="en-US" dirty="0" smtClean="0">
                <a:solidFill>
                  <a:schemeClr val="tx1"/>
                </a:solidFill>
              </a:rPr>
              <a:t>math data was collected once this spring.</a:t>
            </a:r>
          </a:p>
          <a:p>
            <a:r>
              <a:rPr lang="en-US" dirty="0" smtClean="0">
                <a:solidFill>
                  <a:schemeClr val="tx1"/>
                </a:solidFill>
              </a:rPr>
              <a:t>NECAP scores</a:t>
            </a:r>
          </a:p>
          <a:p>
            <a:endParaRPr lang="en-US" dirty="0"/>
          </a:p>
        </p:txBody>
      </p:sp>
      <p:sp>
        <p:nvSpPr>
          <p:cNvPr id="4" name="Slide Number Placeholder 3"/>
          <p:cNvSpPr>
            <a:spLocks noGrp="1"/>
          </p:cNvSpPr>
          <p:nvPr>
            <p:ph type="sldNum" sz="quarter" idx="10"/>
          </p:nvPr>
        </p:nvSpPr>
        <p:spPr/>
        <p:txBody>
          <a:bodyPr/>
          <a:lstStyle/>
          <a:p>
            <a:fld id="{FEED70FD-545D-419D-A609-2C879B861BA4}" type="slidenum">
              <a:rPr lang="en-US" smtClean="0"/>
              <a:pPr/>
              <a:t>7</a:t>
            </a:fld>
            <a:endParaRPr lang="en-US"/>
          </a:p>
        </p:txBody>
      </p:sp>
    </p:spTree>
    <p:extLst>
      <p:ext uri="{BB962C8B-B14F-4D97-AF65-F5344CB8AC3E}">
        <p14:creationId xmlns:p14="http://schemas.microsoft.com/office/powerpoint/2010/main" xmlns="" val="307888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D70FD-545D-419D-A609-2C879B861BA4}" type="slidenum">
              <a:rPr lang="en-US" smtClean="0"/>
              <a:pPr/>
              <a:t>8</a:t>
            </a:fld>
            <a:endParaRPr lang="en-US"/>
          </a:p>
        </p:txBody>
      </p:sp>
    </p:spTree>
    <p:extLst>
      <p:ext uri="{BB962C8B-B14F-4D97-AF65-F5344CB8AC3E}">
        <p14:creationId xmlns:p14="http://schemas.microsoft.com/office/powerpoint/2010/main" xmlns="" val="308393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D70FD-545D-419D-A609-2C879B861BA4}" type="slidenum">
              <a:rPr lang="en-US" smtClean="0"/>
              <a:pPr/>
              <a:t>9</a:t>
            </a:fld>
            <a:endParaRPr lang="en-US"/>
          </a:p>
        </p:txBody>
      </p:sp>
    </p:spTree>
    <p:extLst>
      <p:ext uri="{BB962C8B-B14F-4D97-AF65-F5344CB8AC3E}">
        <p14:creationId xmlns:p14="http://schemas.microsoft.com/office/powerpoint/2010/main" xmlns="" val="253973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4556 -32000"/>
              <a:gd name="T13" fmla="*/ T12 w 64000"/>
              <a:gd name="T14" fmla="+- 0 -28498 -32000"/>
              <a:gd name="T15" fmla="*/ -28498 h 64000"/>
              <a:gd name="T16" fmla="+- 0 32000 -32000"/>
              <a:gd name="T17" fmla="*/ T16 w 64000"/>
              <a:gd name="T18" fmla="+- 0 0 -32000"/>
              <a:gd name="T19" fmla="*/ 0 h 64000"/>
              <a:gd name="T20" fmla="+- 0 14556 -32000"/>
              <a:gd name="T21" fmla="*/ T20 w 64000"/>
              <a:gd name="T22" fmla="+- 0 28497 -32000"/>
              <a:gd name="T23" fmla="*/ 28497 h 64000"/>
              <a:gd name="T24" fmla="+- 0 14556 -32000"/>
              <a:gd name="T25" fmla="*/ T24 w 64000"/>
              <a:gd name="T26" fmla="+- 0 28497 -32000"/>
              <a:gd name="T27" fmla="*/ 28497 h 64000"/>
              <a:gd name="T28" fmla="+- 0 14555 -32000"/>
              <a:gd name="T29" fmla="*/ T28 w 64000"/>
              <a:gd name="T30" fmla="+- 0 28497 -32000"/>
              <a:gd name="T31" fmla="*/ 28497 h 64000"/>
              <a:gd name="T32" fmla="+- 0 14556 -32000"/>
              <a:gd name="T33" fmla="*/ T32 w 64000"/>
              <a:gd name="T34" fmla="+- 0 28498 -32000"/>
              <a:gd name="T35" fmla="*/ 28498 h 64000"/>
              <a:gd name="T36" fmla="+- 0 14556 -32000"/>
              <a:gd name="T37" fmla="*/ T36 w 64000"/>
              <a:gd name="T38" fmla="+- 0 -28498 -32000"/>
              <a:gd name="T39" fmla="*/ -28498 h 64000"/>
              <a:gd name="T40" fmla="+- 0 14555 -32000"/>
              <a:gd name="T41" fmla="*/ T40 w 64000"/>
              <a:gd name="T42" fmla="+- 0 -28498 -32000"/>
              <a:gd name="T43" fmla="*/ -28498 h 64000"/>
              <a:gd name="T44" fmla="+- 0 14556 -32000"/>
              <a:gd name="T45" fmla="*/ T44 w 64000"/>
              <a:gd name="T46" fmla="+- 0 -28498 -32000"/>
              <a:gd name="T47" fmla="*/ -2849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pPr lvl="0"/>
            <a:r>
              <a:rPr lang="en-US" noProof="0" smtClean="0"/>
              <a:t>Click to edit Master title style</a:t>
            </a:r>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389129" name="Rectangle 9"/>
          <p:cNvSpPr>
            <a:spLocks noGrp="1" noChangeArrowheads="1"/>
          </p:cNvSpPr>
          <p:nvPr>
            <p:ph type="dt" sz="half" idx="2"/>
          </p:nvPr>
        </p:nvSpPr>
        <p:spPr/>
        <p:txBody>
          <a:bodyPr/>
          <a:lstStyle>
            <a:lvl1pPr>
              <a:defRPr/>
            </a:lvl1pPr>
          </a:lstStyle>
          <a:p>
            <a:fld id="{573A648C-97CB-4ACA-A52B-81DC51B79E3B}" type="datetimeFigureOut">
              <a:rPr lang="en-US" smtClean="0"/>
              <a:pPr/>
              <a:t>5/30/2014</a:t>
            </a:fld>
            <a:endParaRPr lang="en-US" dirty="0"/>
          </a:p>
        </p:txBody>
      </p:sp>
      <p:sp>
        <p:nvSpPr>
          <p:cNvPr id="389130" name="Rectangle 10"/>
          <p:cNvSpPr>
            <a:spLocks noGrp="1" noChangeArrowheads="1"/>
          </p:cNvSpPr>
          <p:nvPr>
            <p:ph type="ftr" sz="quarter" idx="3"/>
          </p:nvPr>
        </p:nvSpPr>
        <p:spPr/>
        <p:txBody>
          <a:bodyPr/>
          <a:lstStyle>
            <a:lvl1pPr>
              <a:defRPr/>
            </a:lvl1pPr>
          </a:lstStyle>
          <a:p>
            <a:endParaRPr lang="en-US" dirty="0"/>
          </a:p>
        </p:txBody>
      </p:sp>
      <p:sp>
        <p:nvSpPr>
          <p:cNvPr id="389131" name="Rectangle 11"/>
          <p:cNvSpPr>
            <a:spLocks noGrp="1" noChangeArrowheads="1"/>
          </p:cNvSpPr>
          <p:nvPr>
            <p:ph type="sldNum" sz="quarter" idx="4"/>
          </p:nvPr>
        </p:nvSpPr>
        <p:spPr/>
        <p:txBody>
          <a:bodyPr/>
          <a:lstStyle>
            <a:lvl1pPr>
              <a:defRPr/>
            </a:lvl1pPr>
          </a:lstStyle>
          <a:p>
            <a:fld id="{273C66E8-2EB2-4298-9297-FD6B4504ACAF}" type="slidenum">
              <a:rPr lang="en-US" smtClean="0"/>
              <a:pPr/>
              <a:t>‹#›</a:t>
            </a:fld>
            <a:endParaRPr lang="en-US" dirty="0"/>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4556 -32000"/>
              <a:gd name="T13" fmla="*/ T12 w 64000"/>
              <a:gd name="T14" fmla="+- 0 -28498 -32000"/>
              <a:gd name="T15" fmla="*/ -28498 h 64000"/>
              <a:gd name="T16" fmla="+- 0 32000 -32000"/>
              <a:gd name="T17" fmla="*/ T16 w 64000"/>
              <a:gd name="T18" fmla="+- 0 0 -32000"/>
              <a:gd name="T19" fmla="*/ 0 h 64000"/>
              <a:gd name="T20" fmla="+- 0 14556 -32000"/>
              <a:gd name="T21" fmla="*/ T20 w 64000"/>
              <a:gd name="T22" fmla="+- 0 28497 -32000"/>
              <a:gd name="T23" fmla="*/ 28497 h 64000"/>
              <a:gd name="T24" fmla="+- 0 14556 -32000"/>
              <a:gd name="T25" fmla="*/ T24 w 64000"/>
              <a:gd name="T26" fmla="+- 0 28497 -32000"/>
              <a:gd name="T27" fmla="*/ 28497 h 64000"/>
              <a:gd name="T28" fmla="+- 0 14555 -32000"/>
              <a:gd name="T29" fmla="*/ T28 w 64000"/>
              <a:gd name="T30" fmla="+- 0 28497 -32000"/>
              <a:gd name="T31" fmla="*/ 28497 h 64000"/>
              <a:gd name="T32" fmla="+- 0 14556 -32000"/>
              <a:gd name="T33" fmla="*/ T32 w 64000"/>
              <a:gd name="T34" fmla="+- 0 28498 -32000"/>
              <a:gd name="T35" fmla="*/ 28498 h 64000"/>
              <a:gd name="T36" fmla="+- 0 14556 -32000"/>
              <a:gd name="T37" fmla="*/ T36 w 64000"/>
              <a:gd name="T38" fmla="+- 0 -28498 -32000"/>
              <a:gd name="T39" fmla="*/ -28498 h 64000"/>
              <a:gd name="T40" fmla="+- 0 14555 -32000"/>
              <a:gd name="T41" fmla="*/ T40 w 64000"/>
              <a:gd name="T42" fmla="+- 0 -28498 -32000"/>
              <a:gd name="T43" fmla="*/ -28498 h 64000"/>
              <a:gd name="T44" fmla="+- 0 14556 -32000"/>
              <a:gd name="T45" fmla="*/ T44 w 64000"/>
              <a:gd name="T46" fmla="+- 0 -28498 -32000"/>
              <a:gd name="T47" fmla="*/ -2849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279985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114503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178005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222784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364078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403144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172656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311670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234492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73A648C-97CB-4ACA-A52B-81DC51B79E3B}" type="datetimeFigureOut">
              <a:rPr lang="en-US" smtClean="0"/>
              <a:pPr/>
              <a:t>5/30/2014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73C66E8-2EB2-4298-9297-FD6B4504ACAF}" type="slidenum">
              <a:rPr lang="en-US" smtClean="0"/>
              <a:pPr/>
              <a:t>‹#›</a:t>
            </a:fld>
            <a:endParaRPr lang="en-US" dirty="0"/>
          </a:p>
        </p:txBody>
      </p:sp>
    </p:spTree>
    <p:extLst>
      <p:ext uri="{BB962C8B-B14F-4D97-AF65-F5344CB8AC3E}">
        <p14:creationId xmlns:p14="http://schemas.microsoft.com/office/powerpoint/2010/main" xmlns="" val="94846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8098"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573A648C-97CB-4ACA-A52B-81DC51B79E3B}" type="datetimeFigureOut">
              <a:rPr lang="en-US" smtClean="0"/>
              <a:pPr/>
              <a:t>5/30/2014</a:t>
            </a:fld>
            <a:endParaRPr lang="en-US" dirty="0"/>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dirty="0"/>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273C66E8-2EB2-4298-9297-FD6B4504ACAF}" type="slidenum">
              <a:rPr lang="en-US" smtClean="0"/>
              <a:pPr/>
              <a:t>‹#›</a:t>
            </a:fld>
            <a:endParaRPr lang="en-US" dirty="0"/>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7444 -32000"/>
              <a:gd name="T13" fmla="*/ T12 w 64000"/>
              <a:gd name="T14" fmla="+- 0 -26828 -32000"/>
              <a:gd name="T15" fmla="*/ -26828 h 64000"/>
              <a:gd name="T16" fmla="+- 0 32000 -32000"/>
              <a:gd name="T17" fmla="*/ T16 w 64000"/>
              <a:gd name="T18" fmla="+- 0 0 -32000"/>
              <a:gd name="T19" fmla="*/ 0 h 64000"/>
              <a:gd name="T20" fmla="+- 0 17444 -32000"/>
              <a:gd name="T21" fmla="*/ T20 w 64000"/>
              <a:gd name="T22" fmla="+- 0 26827 -32000"/>
              <a:gd name="T23" fmla="*/ 26827 h 64000"/>
              <a:gd name="T24" fmla="+- 0 17444 -32000"/>
              <a:gd name="T25" fmla="*/ T24 w 64000"/>
              <a:gd name="T26" fmla="+- 0 26827 -32000"/>
              <a:gd name="T27" fmla="*/ 26827 h 64000"/>
              <a:gd name="T28" fmla="+- 0 17443 -32000"/>
              <a:gd name="T29" fmla="*/ T28 w 64000"/>
              <a:gd name="T30" fmla="+- 0 26827 -32000"/>
              <a:gd name="T31" fmla="*/ 26827 h 64000"/>
              <a:gd name="T32" fmla="+- 0 17444 -32000"/>
              <a:gd name="T33" fmla="*/ T32 w 64000"/>
              <a:gd name="T34" fmla="+- 0 26828 -32000"/>
              <a:gd name="T35" fmla="*/ 26828 h 64000"/>
              <a:gd name="T36" fmla="+- 0 17444 -32000"/>
              <a:gd name="T37" fmla="*/ T36 w 64000"/>
              <a:gd name="T38" fmla="+- 0 -26828 -32000"/>
              <a:gd name="T39" fmla="*/ -26828 h 64000"/>
              <a:gd name="T40" fmla="+- 0 17443 -32000"/>
              <a:gd name="T41" fmla="*/ T40 w 64000"/>
              <a:gd name="T42" fmla="+- 0 -26828 -32000"/>
              <a:gd name="T43" fmla="*/ -26828 h 64000"/>
              <a:gd name="T44" fmla="+- 0 17444 -32000"/>
              <a:gd name="T45" fmla="*/ T44 w 64000"/>
              <a:gd name="T46" fmla="+- 0 -26828 -32000"/>
              <a:gd name="T47" fmla="*/ -2682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grpSp>
        <p:nvGrpSpPr>
          <p:cNvPr id="388109"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7444 -32000"/>
              <a:gd name="T13" fmla="*/ T12 w 64000"/>
              <a:gd name="T14" fmla="+- 0 -26828 -32000"/>
              <a:gd name="T15" fmla="*/ -26828 h 64000"/>
              <a:gd name="T16" fmla="+- 0 32000 -32000"/>
              <a:gd name="T17" fmla="*/ T16 w 64000"/>
              <a:gd name="T18" fmla="+- 0 0 -32000"/>
              <a:gd name="T19" fmla="*/ 0 h 64000"/>
              <a:gd name="T20" fmla="+- 0 17444 -32000"/>
              <a:gd name="T21" fmla="*/ T20 w 64000"/>
              <a:gd name="T22" fmla="+- 0 26827 -32000"/>
              <a:gd name="T23" fmla="*/ 26827 h 64000"/>
              <a:gd name="T24" fmla="+- 0 17444 -32000"/>
              <a:gd name="T25" fmla="*/ T24 w 64000"/>
              <a:gd name="T26" fmla="+- 0 26827 -32000"/>
              <a:gd name="T27" fmla="*/ 26827 h 64000"/>
              <a:gd name="T28" fmla="+- 0 17443 -32000"/>
              <a:gd name="T29" fmla="*/ T28 w 64000"/>
              <a:gd name="T30" fmla="+- 0 26827 -32000"/>
              <a:gd name="T31" fmla="*/ 26827 h 64000"/>
              <a:gd name="T32" fmla="+- 0 17444 -32000"/>
              <a:gd name="T33" fmla="*/ T32 w 64000"/>
              <a:gd name="T34" fmla="+- 0 26828 -32000"/>
              <a:gd name="T35" fmla="*/ 26828 h 64000"/>
              <a:gd name="T36" fmla="+- 0 17444 -32000"/>
              <a:gd name="T37" fmla="*/ T36 w 64000"/>
              <a:gd name="T38" fmla="+- 0 -26828 -32000"/>
              <a:gd name="T39" fmla="*/ -26828 h 64000"/>
              <a:gd name="T40" fmla="+- 0 17443 -32000"/>
              <a:gd name="T41" fmla="*/ T40 w 64000"/>
              <a:gd name="T42" fmla="+- 0 -26828 -32000"/>
              <a:gd name="T43" fmla="*/ -26828 h 64000"/>
              <a:gd name="T44" fmla="+- 0 17444 -32000"/>
              <a:gd name="T45" fmla="*/ T44 w 64000"/>
              <a:gd name="T46" fmla="+- 0 -26828 -32000"/>
              <a:gd name="T47" fmla="*/ -2682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1057 -32000"/>
              <a:gd name="T13" fmla="*/ T12 w 64000"/>
              <a:gd name="T14" fmla="+- 0 -24096 -32000"/>
              <a:gd name="T15" fmla="*/ -24096 h 64000"/>
              <a:gd name="T16" fmla="+- 0 32000 -32000"/>
              <a:gd name="T17" fmla="*/ T16 w 64000"/>
              <a:gd name="T18" fmla="+- 0 0 -32000"/>
              <a:gd name="T19" fmla="*/ 0 h 64000"/>
              <a:gd name="T20" fmla="+- 0 21057 -32000"/>
              <a:gd name="T21" fmla="*/ T20 w 64000"/>
              <a:gd name="T22" fmla="+- 0 24095 -32000"/>
              <a:gd name="T23" fmla="*/ 24095 h 64000"/>
              <a:gd name="T24" fmla="+- 0 21057 -32000"/>
              <a:gd name="T25" fmla="*/ T24 w 64000"/>
              <a:gd name="T26" fmla="+- 0 24095 -32000"/>
              <a:gd name="T27" fmla="*/ 24095 h 64000"/>
              <a:gd name="T28" fmla="+- 0 21056 -32000"/>
              <a:gd name="T29" fmla="*/ T28 w 64000"/>
              <a:gd name="T30" fmla="+- 0 24095 -32000"/>
              <a:gd name="T31" fmla="*/ 24095 h 64000"/>
              <a:gd name="T32" fmla="+- 0 21057 -32000"/>
              <a:gd name="T33" fmla="*/ T32 w 64000"/>
              <a:gd name="T34" fmla="+- 0 24096 -32000"/>
              <a:gd name="T35" fmla="*/ 24096 h 64000"/>
              <a:gd name="T36" fmla="+- 0 21057 -32000"/>
              <a:gd name="T37" fmla="*/ T36 w 64000"/>
              <a:gd name="T38" fmla="+- 0 -24096 -32000"/>
              <a:gd name="T39" fmla="*/ -24096 h 64000"/>
              <a:gd name="T40" fmla="+- 0 21056 -32000"/>
              <a:gd name="T41" fmla="*/ T40 w 64000"/>
              <a:gd name="T42" fmla="+- 0 -24096 -32000"/>
              <a:gd name="T43" fmla="*/ -24096 h 64000"/>
              <a:gd name="T44" fmla="+- 0 21057 -32000"/>
              <a:gd name="T45" fmla="*/ T44 w 64000"/>
              <a:gd name="T46" fmla="+- 0 -24096 -32000"/>
              <a:gd name="T47" fmla="*/ -24096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hyperlink" Target="http://www.clipartof.com/portfolio/toons4biz/illustration/penguin-mascot-cartoon-character-wearing-a-red-hat-looking-around-a-corner-33826.html" TargetMode="Externa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1443038" y="990600"/>
            <a:ext cx="7015162" cy="1444625"/>
          </a:xfrm>
        </p:spPr>
        <p:txBody>
          <a:bodyPr/>
          <a:lstStyle/>
          <a:p>
            <a:r>
              <a:rPr lang="en-US" sz="4000" dirty="0" smtClean="0"/>
              <a:t>Elementary Schools’ Action Plan Review</a:t>
            </a:r>
            <a:endParaRPr lang="en-US" sz="4000" dirty="0"/>
          </a:p>
        </p:txBody>
      </p:sp>
      <p:sp>
        <p:nvSpPr>
          <p:cNvPr id="305155" name="Rectangle 3"/>
          <p:cNvSpPr>
            <a:spLocks noGrp="1" noChangeArrowheads="1"/>
          </p:cNvSpPr>
          <p:nvPr>
            <p:ph type="subTitle" idx="1"/>
          </p:nvPr>
        </p:nvSpPr>
        <p:spPr>
          <a:xfrm>
            <a:off x="6553200" y="6324600"/>
            <a:ext cx="2205038" cy="533400"/>
          </a:xfrm>
        </p:spPr>
        <p:txBody>
          <a:bodyPr/>
          <a:lstStyle/>
          <a:p>
            <a:r>
              <a:rPr lang="en-US" sz="2400" dirty="0" smtClean="0"/>
              <a:t>June 5, 2014</a:t>
            </a:r>
            <a:endParaRPr lang="en-US" sz="2400" dirty="0"/>
          </a:p>
          <a:p>
            <a:endParaRPr lang="en-US" sz="2800" dirty="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a:off x="3886200" y="2743200"/>
            <a:ext cx="1752600" cy="1524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 name="Picture 1" descr="image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5400" y="2743200"/>
            <a:ext cx="2290164" cy="1524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3" name="Picture 2" descr="imgres-3.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39436" y="2743200"/>
            <a:ext cx="2290164" cy="1524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descr="imgres-2.jpg"/>
          <p:cNvPicPr>
            <a:picLocks noChangeAspect="1"/>
          </p:cNvPicPr>
          <p:nvPr/>
        </p:nvPicPr>
        <p:blipFill rotWithShape="1">
          <a:blip r:embed="rId6" cstate="print">
            <a:extLst>
              <a:ext uri="{28A0092B-C50C-407E-A947-70E740481C1C}">
                <a14:useLocalDpi xmlns:a14="http://schemas.microsoft.com/office/drawing/2010/main" xmlns="" val="0"/>
              </a:ext>
            </a:extLst>
          </a:blip>
          <a:srcRect l="3703" t="9731" r="3217" b="8320"/>
          <a:stretch/>
        </p:blipFill>
        <p:spPr>
          <a:xfrm>
            <a:off x="1600200" y="4495800"/>
            <a:ext cx="2553369" cy="155073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6" name="Picture 5" descr="imgres-1.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05400" y="4495800"/>
            <a:ext cx="2286000" cy="152122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27690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3</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An “ABC Bear Community Team” was formed </a:t>
            </a:r>
            <a:r>
              <a:rPr lang="en-US" dirty="0" smtClean="0">
                <a:solidFill>
                  <a:schemeClr val="tx1"/>
                </a:solidFill>
              </a:rPr>
              <a:t>and</a:t>
            </a:r>
            <a:r>
              <a:rPr lang="en-US" dirty="0" smtClean="0">
                <a:solidFill>
                  <a:srgbClr val="FF0000"/>
                </a:solidFill>
              </a:rPr>
              <a:t> </a:t>
            </a:r>
            <a:r>
              <a:rPr lang="en-US" dirty="0" smtClean="0">
                <a:solidFill>
                  <a:schemeClr val="tx1"/>
                </a:solidFill>
              </a:rPr>
              <a:t>includes a cross-section of the staff.</a:t>
            </a:r>
          </a:p>
          <a:p>
            <a:r>
              <a:rPr lang="en-US" dirty="0" smtClean="0">
                <a:solidFill>
                  <a:srgbClr val="FF0000"/>
                </a:solidFill>
              </a:rPr>
              <a:t>Data was collected on student behavior</a:t>
            </a:r>
          </a:p>
          <a:p>
            <a:r>
              <a:rPr lang="en-US" dirty="0" smtClean="0">
                <a:solidFill>
                  <a:srgbClr val="FF0000"/>
                </a:solidFill>
              </a:rPr>
              <a:t>Our PBIS </a:t>
            </a:r>
            <a:r>
              <a:rPr lang="en-US" dirty="0">
                <a:solidFill>
                  <a:srgbClr val="FF0000"/>
                </a:solidFill>
              </a:rPr>
              <a:t>consultant </a:t>
            </a:r>
            <a:r>
              <a:rPr lang="en-US" sz="2000" dirty="0" smtClean="0">
                <a:solidFill>
                  <a:srgbClr val="FF0000"/>
                </a:solidFill>
              </a:rPr>
              <a:t> </a:t>
            </a:r>
            <a:r>
              <a:rPr lang="en-US" sz="2100" dirty="0" smtClean="0">
                <a:solidFill>
                  <a:schemeClr val="tx1"/>
                </a:solidFill>
              </a:rPr>
              <a:t>(Positive Behavioral Interventions and Supports) </a:t>
            </a:r>
            <a:r>
              <a:rPr lang="en-US" dirty="0" smtClean="0">
                <a:solidFill>
                  <a:schemeClr val="tx1"/>
                </a:solidFill>
              </a:rPr>
              <a:t>worked with the ABC Team to finalize behavior expectations.</a:t>
            </a:r>
          </a:p>
          <a:p>
            <a:r>
              <a:rPr lang="en-US" dirty="0" smtClean="0">
                <a:solidFill>
                  <a:srgbClr val="FF0000"/>
                </a:solidFill>
              </a:rPr>
              <a:t>SWIS </a:t>
            </a:r>
            <a:r>
              <a:rPr lang="en-US" dirty="0">
                <a:solidFill>
                  <a:srgbClr val="FF0000"/>
                </a:solidFill>
              </a:rPr>
              <a:t>data </a:t>
            </a:r>
            <a:r>
              <a:rPr lang="en-US" dirty="0" smtClean="0">
                <a:solidFill>
                  <a:srgbClr val="FF0000"/>
                </a:solidFill>
              </a:rPr>
              <a:t>collection system </a:t>
            </a:r>
            <a:r>
              <a:rPr lang="en-US" dirty="0" smtClean="0">
                <a:solidFill>
                  <a:schemeClr val="tx1"/>
                </a:solidFill>
              </a:rPr>
              <a:t>was introduced </a:t>
            </a:r>
            <a:r>
              <a:rPr lang="en-US" sz="2100" dirty="0" smtClean="0">
                <a:solidFill>
                  <a:schemeClr val="tx1"/>
                </a:solidFill>
              </a:rPr>
              <a:t>(</a:t>
            </a:r>
            <a:r>
              <a:rPr lang="en-US" sz="2100" dirty="0">
                <a:solidFill>
                  <a:schemeClr val="tx1"/>
                </a:solidFill>
              </a:rPr>
              <a:t>School-Wide Informational System) </a:t>
            </a:r>
            <a:endParaRPr lang="en-US" dirty="0">
              <a:solidFill>
                <a:schemeClr val="tx1"/>
              </a:solidFill>
            </a:endParaRPr>
          </a:p>
        </p:txBody>
      </p:sp>
      <p:pic>
        <p:nvPicPr>
          <p:cNvPr id="5" name="Picture 4"/>
          <p:cNvPicPr/>
          <p:nvPr/>
        </p:nvPicPr>
        <p:blipFill rotWithShape="1">
          <a:blip r:embed="rId3" cstate="print"/>
          <a:srcRect l="70589" t="19445" r="12609" b="50172"/>
          <a:stretch/>
        </p:blipFill>
        <p:spPr bwMode="auto">
          <a:xfrm>
            <a:off x="6743702" y="370114"/>
            <a:ext cx="1295400" cy="1219200"/>
          </a:xfrm>
          <a:prstGeom prst="rect">
            <a:avLst/>
          </a:prstGeom>
          <a:ln>
            <a:noFill/>
          </a:ln>
          <a:effectLst>
            <a:softEdge rad="11250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30352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3: </a:t>
            </a:r>
            <a:r>
              <a:rPr lang="en-US" sz="3100" i="1" dirty="0" smtClean="0">
                <a:solidFill>
                  <a:srgbClr val="FF0000"/>
                </a:solidFill>
              </a:rPr>
              <a:t>Met and Ongoing</a:t>
            </a:r>
            <a:endParaRPr lang="en-US" sz="3100" i="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Met</a:t>
            </a:r>
          </a:p>
          <a:p>
            <a:pPr lvl="1"/>
            <a:r>
              <a:rPr lang="en-US" sz="2600" dirty="0">
                <a:solidFill>
                  <a:schemeClr val="tx1"/>
                </a:solidFill>
              </a:rPr>
              <a:t>The structure is in place and the tools needed to monitor behavior are in place. </a:t>
            </a:r>
          </a:p>
          <a:p>
            <a:pPr marL="0" indent="0">
              <a:buNone/>
            </a:pPr>
            <a:r>
              <a:rPr lang="en-US" dirty="0" smtClean="0">
                <a:solidFill>
                  <a:schemeClr val="tx1"/>
                </a:solidFill>
              </a:rPr>
              <a:t> </a:t>
            </a:r>
          </a:p>
          <a:p>
            <a:r>
              <a:rPr lang="en-US" dirty="0" smtClean="0">
                <a:solidFill>
                  <a:srgbClr val="FF0000"/>
                </a:solidFill>
              </a:rPr>
              <a:t>Ongoing</a:t>
            </a:r>
            <a:endParaRPr lang="en-US" sz="1900" dirty="0" smtClean="0">
              <a:solidFill>
                <a:schemeClr val="tx1"/>
              </a:solidFill>
            </a:endParaRPr>
          </a:p>
          <a:p>
            <a:pPr lvl="1"/>
            <a:r>
              <a:rPr lang="en-US" sz="2600" dirty="0" smtClean="0">
                <a:solidFill>
                  <a:schemeClr val="tx1"/>
                </a:solidFill>
              </a:rPr>
              <a:t>The team is prepared to begin </a:t>
            </a:r>
            <a:r>
              <a:rPr lang="en-US" sz="2600" dirty="0" smtClean="0">
                <a:solidFill>
                  <a:srgbClr val="FF0000"/>
                </a:solidFill>
              </a:rPr>
              <a:t>collecting student behavior data </a:t>
            </a:r>
            <a:r>
              <a:rPr lang="en-US" sz="2600" dirty="0" smtClean="0">
                <a:solidFill>
                  <a:schemeClr val="tx1"/>
                </a:solidFill>
              </a:rPr>
              <a:t>in the Fall.</a:t>
            </a:r>
          </a:p>
          <a:p>
            <a:pPr lvl="1"/>
            <a:r>
              <a:rPr lang="en-US" sz="2600" dirty="0" smtClean="0">
                <a:solidFill>
                  <a:schemeClr val="tx1"/>
                </a:solidFill>
              </a:rPr>
              <a:t>Continue using </a:t>
            </a:r>
            <a:r>
              <a:rPr lang="en-US" sz="2600" dirty="0" smtClean="0">
                <a:solidFill>
                  <a:srgbClr val="FF0000"/>
                </a:solidFill>
              </a:rPr>
              <a:t>SWIS</a:t>
            </a:r>
            <a:r>
              <a:rPr lang="en-US" sz="2600" dirty="0" smtClean="0">
                <a:solidFill>
                  <a:schemeClr val="tx1"/>
                </a:solidFill>
              </a:rPr>
              <a:t> behavior program. </a:t>
            </a:r>
          </a:p>
          <a:p>
            <a:pPr lvl="1"/>
            <a:r>
              <a:rPr lang="en-US" sz="2600" dirty="0" smtClean="0">
                <a:solidFill>
                  <a:schemeClr val="tx1"/>
                </a:solidFill>
              </a:rPr>
              <a:t>Continue with ongoing </a:t>
            </a:r>
            <a:r>
              <a:rPr lang="en-US" sz="2600" dirty="0" smtClean="0">
                <a:solidFill>
                  <a:srgbClr val="FF0000"/>
                </a:solidFill>
              </a:rPr>
              <a:t>roll-outs</a:t>
            </a:r>
            <a:r>
              <a:rPr lang="en-US" sz="2600" dirty="0" smtClean="0">
                <a:solidFill>
                  <a:schemeClr val="tx1"/>
                </a:solidFill>
              </a:rPr>
              <a:t>.</a:t>
            </a:r>
            <a:endParaRPr lang="en-US" sz="2600" dirty="0">
              <a:solidFill>
                <a:schemeClr val="tx1"/>
              </a:solidFill>
            </a:endParaRPr>
          </a:p>
        </p:txBody>
      </p:sp>
    </p:spTree>
    <p:extLst>
      <p:ext uri="{BB962C8B-B14F-4D97-AF65-F5344CB8AC3E}">
        <p14:creationId xmlns:p14="http://schemas.microsoft.com/office/powerpoint/2010/main" xmlns="" val="273623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Danville School’s </a:t>
            </a:r>
            <a:br>
              <a:rPr lang="en-US" dirty="0" smtClean="0"/>
            </a:br>
            <a:r>
              <a:rPr lang="en-US" dirty="0" smtClean="0"/>
              <a:t>Action Plan Updates</a:t>
            </a:r>
            <a:endParaRPr lang="en-US" dirty="0"/>
          </a:p>
        </p:txBody>
      </p:sp>
      <p:pic>
        <p:nvPicPr>
          <p:cNvPr id="2050" name="Picture 2" descr="Z:\ACTION PLAN\EndOfYear2014\destiny morgan SOW 06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379" r="13552"/>
          <a:stretch/>
        </p:blipFill>
        <p:spPr bwMode="auto">
          <a:xfrm>
            <a:off x="6172200" y="685800"/>
            <a:ext cx="2133600" cy="16589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1" name="Picture 3" descr="Z:\ACTION PLAN\EndOfYear2014\destiny morgan SOW 09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787"/>
          <a:stretch/>
        </p:blipFill>
        <p:spPr bwMode="auto">
          <a:xfrm>
            <a:off x="4354496" y="3124200"/>
            <a:ext cx="3958978" cy="256116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Z:\ACTION PLAN\EndOfYear2014\destiny morgan SOW 07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5900" y="2620434"/>
            <a:ext cx="2676708" cy="20071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3" name="Picture 5" descr="Z:\ACTION PLAN\EndOfYear2014\destiny morgan SOW 07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9407"/>
          <a:stretch/>
        </p:blipFill>
        <p:spPr bwMode="auto">
          <a:xfrm>
            <a:off x="1828800" y="4541603"/>
            <a:ext cx="2462662" cy="167431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5312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1: Differentiated Instruction  </a:t>
            </a:r>
            <a:endParaRPr lang="en-US" i="1" dirty="0"/>
          </a:p>
        </p:txBody>
      </p:sp>
      <p:sp>
        <p:nvSpPr>
          <p:cNvPr id="3" name="Content Placeholder 2"/>
          <p:cNvSpPr>
            <a:spLocks noGrp="1"/>
          </p:cNvSpPr>
          <p:nvPr>
            <p:ph idx="1"/>
          </p:nvPr>
        </p:nvSpPr>
        <p:spPr>
          <a:xfrm>
            <a:off x="1447800" y="1828800"/>
            <a:ext cx="7011987" cy="4114800"/>
          </a:xfrm>
        </p:spPr>
        <p:txBody>
          <a:bodyPr>
            <a:normAutofit/>
          </a:bodyPr>
          <a:lstStyle/>
          <a:p>
            <a:r>
              <a:rPr lang="en-US" sz="2800" dirty="0" smtClean="0">
                <a:solidFill>
                  <a:schemeClr val="tx1"/>
                </a:solidFill>
              </a:rPr>
              <a:t>During the school year 2013-2014, Danville Staff will explore and develop a plan for differentiated instruction during small group instruction in reading and math to ensure no more than 15% of students participate in tier 2 instruction for remediation.</a:t>
            </a:r>
            <a:endParaRPr lang="en-US" sz="2800" dirty="0">
              <a:solidFill>
                <a:schemeClr val="tx1"/>
              </a:solidFill>
            </a:endParaRPr>
          </a:p>
          <a:p>
            <a:pPr marL="457200" lvl="1" indent="0">
              <a:buNone/>
            </a:pPr>
            <a:endParaRPr lang="en-US" dirty="0"/>
          </a:p>
        </p:txBody>
      </p:sp>
    </p:spTree>
    <p:extLst>
      <p:ext uri="{BB962C8B-B14F-4D97-AF65-F5344CB8AC3E}">
        <p14:creationId xmlns:p14="http://schemas.microsoft.com/office/powerpoint/2010/main" xmlns="" val="456555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1</a:t>
            </a:r>
            <a:endParaRPr lang="en-US" i="1" dirty="0"/>
          </a:p>
        </p:txBody>
      </p:sp>
      <p:sp>
        <p:nvSpPr>
          <p:cNvPr id="3" name="Content Placeholder 2"/>
          <p:cNvSpPr>
            <a:spLocks noGrp="1"/>
          </p:cNvSpPr>
          <p:nvPr>
            <p:ph idx="1"/>
          </p:nvPr>
        </p:nvSpPr>
        <p:spPr>
          <a:xfrm>
            <a:off x="1370013" y="1827212"/>
            <a:ext cx="7313612" cy="4497387"/>
          </a:xfrm>
        </p:spPr>
        <p:txBody>
          <a:bodyPr>
            <a:normAutofit lnSpcReduction="10000"/>
          </a:bodyPr>
          <a:lstStyle/>
          <a:p>
            <a:r>
              <a:rPr lang="en-US" sz="2400" dirty="0" smtClean="0">
                <a:solidFill>
                  <a:srgbClr val="FF0000"/>
                </a:solidFill>
              </a:rPr>
              <a:t>Weekly Professional Learning Communities (PLC) meetings </a:t>
            </a:r>
            <a:r>
              <a:rPr lang="en-US" sz="2400" dirty="0" smtClean="0">
                <a:solidFill>
                  <a:schemeClr val="tx1"/>
                </a:solidFill>
              </a:rPr>
              <a:t>membership represented from all facets of our instructional team</a:t>
            </a:r>
          </a:p>
          <a:p>
            <a:r>
              <a:rPr lang="en-US" sz="2400" dirty="0" smtClean="0">
                <a:solidFill>
                  <a:srgbClr val="FF0000"/>
                </a:solidFill>
              </a:rPr>
              <a:t>Weekly Target Team </a:t>
            </a:r>
            <a:r>
              <a:rPr lang="en-US" sz="2400" dirty="0" smtClean="0">
                <a:solidFill>
                  <a:schemeClr val="tx1"/>
                </a:solidFill>
              </a:rPr>
              <a:t>reviewed progress monitoring interventions</a:t>
            </a:r>
          </a:p>
          <a:p>
            <a:r>
              <a:rPr lang="en-US" sz="2400" dirty="0" smtClean="0">
                <a:solidFill>
                  <a:srgbClr val="FF0000"/>
                </a:solidFill>
              </a:rPr>
              <a:t>Tier 2 instruction </a:t>
            </a:r>
            <a:r>
              <a:rPr lang="en-US" sz="2400" dirty="0" smtClean="0">
                <a:solidFill>
                  <a:schemeClr val="tx1"/>
                </a:solidFill>
              </a:rPr>
              <a:t>is based on need: extension, practice, reteach</a:t>
            </a:r>
          </a:p>
          <a:p>
            <a:r>
              <a:rPr lang="en-US" sz="2400" dirty="0" smtClean="0">
                <a:solidFill>
                  <a:srgbClr val="FF0000"/>
                </a:solidFill>
              </a:rPr>
              <a:t>Title </a:t>
            </a:r>
            <a:r>
              <a:rPr lang="en-US" sz="2400" dirty="0">
                <a:solidFill>
                  <a:srgbClr val="FF0000"/>
                </a:solidFill>
              </a:rPr>
              <a:t>1</a:t>
            </a:r>
            <a:r>
              <a:rPr lang="en-US" sz="2400" dirty="0" smtClean="0">
                <a:solidFill>
                  <a:srgbClr val="FF0000"/>
                </a:solidFill>
              </a:rPr>
              <a:t> collaborates </a:t>
            </a:r>
            <a:r>
              <a:rPr lang="en-US" sz="2400" dirty="0" smtClean="0">
                <a:solidFill>
                  <a:schemeClr val="tx1"/>
                </a:solidFill>
              </a:rPr>
              <a:t>with teachers to provide focus lessons to demonstrate application of learned skills</a:t>
            </a:r>
          </a:p>
          <a:p>
            <a:r>
              <a:rPr lang="en-US" sz="2400" dirty="0" smtClean="0">
                <a:solidFill>
                  <a:schemeClr val="tx1"/>
                </a:solidFill>
              </a:rPr>
              <a:t>Researched based materials for </a:t>
            </a:r>
            <a:r>
              <a:rPr lang="en-US" sz="2400" dirty="0" smtClean="0">
                <a:solidFill>
                  <a:srgbClr val="FF0000"/>
                </a:solidFill>
              </a:rPr>
              <a:t>interventions</a:t>
            </a:r>
            <a:endParaRPr lang="en-US" sz="2400" dirty="0">
              <a:solidFill>
                <a:srgbClr val="FF0000"/>
              </a:solidFill>
            </a:endParaRP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xmlns="" val="327019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Update Goal </a:t>
            </a:r>
            <a:r>
              <a:rPr lang="en-US" i="1" dirty="0" smtClean="0"/>
              <a:t>1: In Progress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27334436"/>
              </p:ext>
            </p:extLst>
          </p:nvPr>
        </p:nvGraphicFramePr>
        <p:xfrm>
          <a:off x="1524000" y="2286000"/>
          <a:ext cx="7164390" cy="3166110"/>
        </p:xfrm>
        <a:graphic>
          <a:graphicData uri="http://schemas.openxmlformats.org/drawingml/2006/table">
            <a:tbl>
              <a:tblPr firstRow="1" bandRow="1">
                <a:tableStyleId>{5C22544A-7EE6-4342-B048-85BDC9FD1C3A}</a:tableStyleId>
              </a:tblPr>
              <a:tblGrid>
                <a:gridCol w="1182315"/>
                <a:gridCol w="1338096"/>
                <a:gridCol w="1338096"/>
                <a:gridCol w="236135"/>
                <a:gridCol w="1574230"/>
                <a:gridCol w="1495518"/>
              </a:tblGrid>
              <a:tr h="370840">
                <a:tc>
                  <a:txBody>
                    <a:bodyPr/>
                    <a:lstStyle/>
                    <a:p>
                      <a:pPr algn="ctr"/>
                      <a:endParaRPr lang="en-US" dirty="0" smtClean="0"/>
                    </a:p>
                    <a:p>
                      <a:pPr algn="ctr"/>
                      <a:r>
                        <a:rPr lang="en-US" dirty="0" smtClean="0"/>
                        <a:t>Grade </a:t>
                      </a:r>
                      <a:endParaRPr lang="en-US" dirty="0"/>
                    </a:p>
                  </a:txBody>
                  <a:tcPr/>
                </a:tc>
                <a:tc>
                  <a:txBody>
                    <a:bodyPr/>
                    <a:lstStyle/>
                    <a:p>
                      <a:pPr algn="ctr"/>
                      <a:r>
                        <a:rPr lang="en-US" dirty="0" smtClean="0"/>
                        <a:t>% Reading Fall</a:t>
                      </a:r>
                      <a:endParaRPr lang="en-US" dirty="0"/>
                    </a:p>
                  </a:txBody>
                  <a:tcPr>
                    <a:solidFill>
                      <a:srgbClr val="FFC000"/>
                    </a:solidFill>
                  </a:tcPr>
                </a:tc>
                <a:tc>
                  <a:txBody>
                    <a:bodyPr/>
                    <a:lstStyle/>
                    <a:p>
                      <a:pPr algn="ctr"/>
                      <a:r>
                        <a:rPr lang="en-US" dirty="0" smtClean="0"/>
                        <a:t>% Reading now</a:t>
                      </a:r>
                      <a:endParaRPr lang="en-US" dirty="0"/>
                    </a:p>
                  </a:txBody>
                  <a:tcPr>
                    <a:solidFill>
                      <a:srgbClr val="FFC000"/>
                    </a:solidFill>
                  </a:tcPr>
                </a:tc>
                <a:tc>
                  <a:txBody>
                    <a:bodyPr/>
                    <a:lstStyle/>
                    <a:p>
                      <a:pPr algn="ctr"/>
                      <a:endParaRPr lang="en-US" dirty="0"/>
                    </a:p>
                  </a:txBody>
                  <a:tcPr/>
                </a:tc>
                <a:tc>
                  <a:txBody>
                    <a:bodyPr/>
                    <a:lstStyle/>
                    <a:p>
                      <a:pPr algn="ctr"/>
                      <a:r>
                        <a:rPr lang="en-US" dirty="0" smtClean="0"/>
                        <a:t>% Math Fall</a:t>
                      </a:r>
                      <a:endParaRPr lang="en-US" dirty="0"/>
                    </a:p>
                  </a:txBody>
                  <a:tcPr>
                    <a:solidFill>
                      <a:srgbClr val="FF6600"/>
                    </a:solidFill>
                  </a:tcPr>
                </a:tc>
                <a:tc>
                  <a:txBody>
                    <a:bodyPr/>
                    <a:lstStyle/>
                    <a:p>
                      <a:pPr algn="ctr"/>
                      <a:r>
                        <a:rPr lang="en-US" dirty="0" smtClean="0"/>
                        <a:t>% Math Now</a:t>
                      </a:r>
                      <a:endParaRPr lang="en-US" dirty="0"/>
                    </a:p>
                  </a:txBody>
                  <a:tcPr>
                    <a:solidFill>
                      <a:srgbClr val="FF6600"/>
                    </a:solidFill>
                  </a:tcPr>
                </a:tc>
              </a:tr>
              <a:tr h="370840">
                <a:tc>
                  <a:txBody>
                    <a:bodyPr/>
                    <a:lstStyle/>
                    <a:p>
                      <a:pPr algn="ctr" fontAlgn="b"/>
                      <a:r>
                        <a:rPr lang="en-US" sz="2400" b="0" i="0" u="none" strike="noStrike" dirty="0">
                          <a:solidFill>
                            <a:schemeClr val="tx1"/>
                          </a:solidFill>
                          <a:effectLst/>
                          <a:latin typeface="Calibri"/>
                        </a:rPr>
                        <a:t>K</a:t>
                      </a:r>
                    </a:p>
                  </a:txBody>
                  <a:tcPr marL="9525" marR="9525" marT="9525" marB="0" anchor="b"/>
                </a:tc>
                <a:tc>
                  <a:txBody>
                    <a:bodyPr/>
                    <a:lstStyle/>
                    <a:p>
                      <a:pPr algn="ctr" fontAlgn="b"/>
                      <a:r>
                        <a:rPr lang="en-US" sz="2400" b="0" i="0" u="none" strike="noStrike" dirty="0" smtClean="0">
                          <a:solidFill>
                            <a:schemeClr val="tx1"/>
                          </a:solidFill>
                          <a:effectLst/>
                          <a:latin typeface="Calibri"/>
                        </a:rPr>
                        <a:t>31</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27</a:t>
                      </a:r>
                      <a:endParaRPr lang="en-US" sz="2400" b="0" i="0" u="none" strike="noStrike" dirty="0">
                        <a:solidFill>
                          <a:schemeClr val="tx1"/>
                        </a:solidFill>
                        <a:effectLst/>
                        <a:latin typeface="Calibri"/>
                      </a:endParaRPr>
                    </a:p>
                  </a:txBody>
                  <a:tcPr marL="9525" marR="9525" marT="9525" marB="0" anchor="b"/>
                </a:tc>
                <a:tc>
                  <a:txBody>
                    <a:bodyPr/>
                    <a:lstStyle/>
                    <a:p>
                      <a:pPr algn="ctr" fontAlgn="b"/>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11</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11</a:t>
                      </a:r>
                      <a:endParaRPr lang="en-US" sz="2400" b="0" i="0" u="none" strike="noStrike" dirty="0">
                        <a:solidFill>
                          <a:schemeClr val="tx1"/>
                        </a:solidFill>
                        <a:effectLst/>
                        <a:latin typeface="Calibri"/>
                      </a:endParaRPr>
                    </a:p>
                  </a:txBody>
                  <a:tcPr marL="9525" marR="9525" marT="9525" marB="0" anchor="b"/>
                </a:tc>
              </a:tr>
              <a:tr h="370840">
                <a:tc>
                  <a:txBody>
                    <a:bodyPr/>
                    <a:lstStyle/>
                    <a:p>
                      <a:pPr algn="ctr" fontAlgn="ctr"/>
                      <a:r>
                        <a:rPr lang="en-US" sz="2400" b="0" i="0" u="none" strike="noStrike" dirty="0">
                          <a:solidFill>
                            <a:schemeClr val="tx1"/>
                          </a:solidFill>
                          <a:effectLst/>
                          <a:latin typeface="Calibri"/>
                        </a:rPr>
                        <a:t>1</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chemeClr val="tx1"/>
                          </a:solidFill>
                          <a:effectLst/>
                          <a:latin typeface="Calibri"/>
                        </a:rPr>
                        <a:t>37</a:t>
                      </a:r>
                    </a:p>
                  </a:txBody>
                  <a:tcPr marL="9525" marR="9525" marT="9525" marB="0" anchor="b"/>
                </a:tc>
                <a:tc>
                  <a:txBody>
                    <a:bodyPr/>
                    <a:lstStyle/>
                    <a:p>
                      <a:pPr algn="ctr" fontAlgn="b"/>
                      <a:r>
                        <a:rPr lang="en-US" sz="2400" b="0" i="0" u="none" strike="noStrike" dirty="0" smtClean="0">
                          <a:solidFill>
                            <a:schemeClr val="tx1"/>
                          </a:solidFill>
                          <a:effectLst/>
                          <a:latin typeface="Calibri"/>
                        </a:rPr>
                        <a:t>28</a:t>
                      </a:r>
                      <a:endParaRPr lang="en-US" sz="2400" b="0" i="0" u="none" strike="noStrike" dirty="0">
                        <a:solidFill>
                          <a:schemeClr val="tx1"/>
                        </a:solidFill>
                        <a:effectLst/>
                        <a:latin typeface="Calibri"/>
                      </a:endParaRPr>
                    </a:p>
                  </a:txBody>
                  <a:tcPr marL="9525" marR="9525" marT="9525" marB="0" anchor="b"/>
                </a:tc>
                <a:tc>
                  <a:txBody>
                    <a:bodyPr/>
                    <a:lstStyle/>
                    <a:p>
                      <a:pPr algn="ctr" fontAlgn="b"/>
                      <a:endParaRPr lang="en-US" sz="2400" b="0" i="0" u="none" strike="noStrike">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28</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19</a:t>
                      </a:r>
                      <a:endParaRPr lang="en-US" sz="2400" b="0" i="0" u="none" strike="noStrike" dirty="0">
                        <a:solidFill>
                          <a:schemeClr val="tx1"/>
                        </a:solidFill>
                        <a:effectLst/>
                        <a:latin typeface="Calibri"/>
                      </a:endParaRPr>
                    </a:p>
                  </a:txBody>
                  <a:tcPr marL="9525" marR="9525" marT="9525" marB="0" anchor="b"/>
                </a:tc>
              </a:tr>
              <a:tr h="370840">
                <a:tc>
                  <a:txBody>
                    <a:bodyPr/>
                    <a:lstStyle/>
                    <a:p>
                      <a:pPr algn="ctr" fontAlgn="ctr"/>
                      <a:r>
                        <a:rPr lang="en-US" sz="2400" b="0" i="0" u="none" strike="noStrike" dirty="0">
                          <a:solidFill>
                            <a:schemeClr val="tx1"/>
                          </a:solidFill>
                          <a:effectLst/>
                          <a:latin typeface="Calibri"/>
                        </a:rPr>
                        <a:t>2</a:t>
                      </a:r>
                    </a:p>
                  </a:txBody>
                  <a:tcPr marL="9525" marR="9525" marT="9525" marB="0" anchor="ctr"/>
                </a:tc>
                <a:tc>
                  <a:txBody>
                    <a:bodyPr/>
                    <a:lstStyle/>
                    <a:p>
                      <a:pPr algn="ctr" fontAlgn="b"/>
                      <a:r>
                        <a:rPr lang="en-US" sz="2400" b="0" i="0" u="none" strike="noStrike" dirty="0" smtClean="0">
                          <a:solidFill>
                            <a:schemeClr val="tx1"/>
                          </a:solidFill>
                          <a:effectLst/>
                          <a:latin typeface="Calibri"/>
                        </a:rPr>
                        <a:t>28</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34</a:t>
                      </a:r>
                      <a:endParaRPr lang="en-US" sz="2400" b="0" i="0" u="none" strike="noStrike" dirty="0">
                        <a:solidFill>
                          <a:schemeClr val="tx1"/>
                        </a:solidFill>
                        <a:effectLst/>
                        <a:latin typeface="Calibri"/>
                      </a:endParaRPr>
                    </a:p>
                  </a:txBody>
                  <a:tcPr marL="9525" marR="9525" marT="9525" marB="0" anchor="b"/>
                </a:tc>
                <a:tc>
                  <a:txBody>
                    <a:bodyPr/>
                    <a:lstStyle/>
                    <a:p>
                      <a:pPr algn="ctr" fontAlgn="b"/>
                      <a:endParaRPr lang="en-US" sz="2400" b="0" i="0" u="none" strike="noStrike">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26</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27</a:t>
                      </a:r>
                      <a:endParaRPr lang="en-US" sz="2400" b="0" i="0" u="none" strike="noStrike" dirty="0">
                        <a:solidFill>
                          <a:schemeClr val="tx1"/>
                        </a:solidFill>
                        <a:effectLst/>
                        <a:latin typeface="Calibri"/>
                      </a:endParaRPr>
                    </a:p>
                  </a:txBody>
                  <a:tcPr marL="9525" marR="9525" marT="9525" marB="0" anchor="b"/>
                </a:tc>
              </a:tr>
              <a:tr h="370840">
                <a:tc>
                  <a:txBody>
                    <a:bodyPr/>
                    <a:lstStyle/>
                    <a:p>
                      <a:pPr algn="ctr" fontAlgn="ctr"/>
                      <a:r>
                        <a:rPr lang="en-US" sz="2400" b="0" i="0" u="none" strike="noStrike" dirty="0">
                          <a:solidFill>
                            <a:schemeClr val="tx1"/>
                          </a:solidFill>
                          <a:effectLst/>
                          <a:latin typeface="Calibri"/>
                        </a:rPr>
                        <a:t>3</a:t>
                      </a:r>
                    </a:p>
                  </a:txBody>
                  <a:tcPr marL="9525" marR="9525" marT="9525" marB="0" anchor="ctr"/>
                </a:tc>
                <a:tc>
                  <a:txBody>
                    <a:bodyPr/>
                    <a:lstStyle/>
                    <a:p>
                      <a:pPr algn="ctr" fontAlgn="b"/>
                      <a:r>
                        <a:rPr lang="en-US" sz="2400" b="0" i="0" u="none" strike="noStrike" dirty="0" smtClean="0">
                          <a:solidFill>
                            <a:schemeClr val="tx1"/>
                          </a:solidFill>
                          <a:effectLst/>
                          <a:latin typeface="Calibri"/>
                        </a:rPr>
                        <a:t>27</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25</a:t>
                      </a:r>
                      <a:endParaRPr lang="en-US" sz="2400" b="0" i="0" u="none" strike="noStrike" dirty="0">
                        <a:solidFill>
                          <a:schemeClr val="tx1"/>
                        </a:solidFill>
                        <a:effectLst/>
                        <a:latin typeface="Calibri"/>
                      </a:endParaRPr>
                    </a:p>
                  </a:txBody>
                  <a:tcPr marL="9525" marR="9525" marT="9525" marB="0" anchor="b"/>
                </a:tc>
                <a:tc>
                  <a:txBody>
                    <a:bodyPr/>
                    <a:lstStyle/>
                    <a:p>
                      <a:pPr algn="ctr" fontAlgn="b"/>
                      <a:endParaRPr lang="en-US" sz="2400" b="0" i="0" u="none" strike="noStrike">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23</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17</a:t>
                      </a:r>
                      <a:endParaRPr lang="en-US" sz="2400" b="0" i="0" u="none" strike="noStrike" dirty="0">
                        <a:solidFill>
                          <a:schemeClr val="tx1"/>
                        </a:solidFill>
                        <a:effectLst/>
                        <a:latin typeface="Calibri"/>
                      </a:endParaRPr>
                    </a:p>
                  </a:txBody>
                  <a:tcPr marL="9525" marR="9525" marT="9525" marB="0" anchor="b"/>
                </a:tc>
              </a:tr>
              <a:tr h="370840">
                <a:tc>
                  <a:txBody>
                    <a:bodyPr/>
                    <a:lstStyle/>
                    <a:p>
                      <a:pPr algn="ctr" fontAlgn="ctr"/>
                      <a:r>
                        <a:rPr lang="en-US" sz="2400" b="0" i="0" u="none" strike="noStrike">
                          <a:solidFill>
                            <a:schemeClr val="tx1"/>
                          </a:solidFill>
                          <a:effectLst/>
                          <a:latin typeface="Calibri"/>
                        </a:rPr>
                        <a:t>4</a:t>
                      </a:r>
                    </a:p>
                  </a:txBody>
                  <a:tcPr marL="9525" marR="9525" marT="9525" marB="0" anchor="ctr"/>
                </a:tc>
                <a:tc>
                  <a:txBody>
                    <a:bodyPr/>
                    <a:lstStyle/>
                    <a:p>
                      <a:pPr algn="ctr" fontAlgn="b"/>
                      <a:r>
                        <a:rPr lang="en-US" sz="2400" b="0" i="0" u="none" strike="noStrike" dirty="0" smtClean="0">
                          <a:solidFill>
                            <a:schemeClr val="tx1"/>
                          </a:solidFill>
                          <a:effectLst/>
                          <a:latin typeface="Calibri"/>
                        </a:rPr>
                        <a:t>46</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42</a:t>
                      </a:r>
                      <a:endParaRPr lang="en-US" sz="2400" b="0" i="0" u="none" strike="noStrike" dirty="0">
                        <a:solidFill>
                          <a:schemeClr val="tx1"/>
                        </a:solidFill>
                        <a:effectLst/>
                        <a:latin typeface="Calibri"/>
                      </a:endParaRPr>
                    </a:p>
                  </a:txBody>
                  <a:tcPr marL="9525" marR="9525" marT="9525" marB="0" anchor="b"/>
                </a:tc>
                <a:tc>
                  <a:txBody>
                    <a:bodyPr/>
                    <a:lstStyle/>
                    <a:p>
                      <a:pPr algn="ctr" fontAlgn="b"/>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35</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34</a:t>
                      </a:r>
                      <a:endParaRPr lang="en-US" sz="2400" b="0" i="0" u="none" strike="noStrike" dirty="0">
                        <a:solidFill>
                          <a:schemeClr val="tx1"/>
                        </a:solidFill>
                        <a:effectLst/>
                        <a:latin typeface="Calibri"/>
                      </a:endParaRPr>
                    </a:p>
                  </a:txBody>
                  <a:tcPr marL="9525" marR="9525" marT="9525" marB="0" anchor="b"/>
                </a:tc>
              </a:tr>
              <a:tr h="370840">
                <a:tc>
                  <a:txBody>
                    <a:bodyPr/>
                    <a:lstStyle/>
                    <a:p>
                      <a:pPr algn="ctr" fontAlgn="ctr"/>
                      <a:r>
                        <a:rPr lang="en-US" sz="2400" b="0" i="0" u="none" strike="noStrike" dirty="0">
                          <a:solidFill>
                            <a:schemeClr val="tx1"/>
                          </a:solidFill>
                          <a:effectLst/>
                          <a:latin typeface="Calibri"/>
                        </a:rPr>
                        <a:t>5</a:t>
                      </a:r>
                    </a:p>
                  </a:txBody>
                  <a:tcPr marL="9525" marR="9525" marT="9525" marB="0" anchor="ctr"/>
                </a:tc>
                <a:tc>
                  <a:txBody>
                    <a:bodyPr/>
                    <a:lstStyle/>
                    <a:p>
                      <a:pPr algn="ctr" fontAlgn="b"/>
                      <a:r>
                        <a:rPr lang="en-US" sz="2400" b="0" i="0" u="none" strike="noStrike" dirty="0" smtClean="0">
                          <a:solidFill>
                            <a:schemeClr val="tx1"/>
                          </a:solidFill>
                          <a:effectLst/>
                          <a:latin typeface="Calibri"/>
                        </a:rPr>
                        <a:t>37</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27</a:t>
                      </a:r>
                      <a:endParaRPr lang="en-US" sz="2400" b="0" i="0" u="none" strike="noStrike" dirty="0">
                        <a:solidFill>
                          <a:schemeClr val="tx1"/>
                        </a:solidFill>
                        <a:effectLst/>
                        <a:latin typeface="Calibri"/>
                      </a:endParaRPr>
                    </a:p>
                  </a:txBody>
                  <a:tcPr marL="9525" marR="9525" marT="9525" marB="0" anchor="b"/>
                </a:tc>
                <a:tc>
                  <a:txBody>
                    <a:bodyPr/>
                    <a:lstStyle/>
                    <a:p>
                      <a:pPr algn="ctr" fontAlgn="b"/>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35</a:t>
                      </a:r>
                      <a:endParaRPr lang="en-US" sz="2400" b="0" i="0" u="none" strike="noStrike" dirty="0">
                        <a:solidFill>
                          <a:schemeClr val="tx1"/>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Calibri"/>
                        </a:rPr>
                        <a:t>27</a:t>
                      </a:r>
                      <a:endParaRPr lang="en-US" sz="2400" b="0" i="0" u="none" strike="noStrike" dirty="0">
                        <a:solidFill>
                          <a:schemeClr val="tx1"/>
                        </a:solidFill>
                        <a:effectLst/>
                        <a:latin typeface="Calibri"/>
                      </a:endParaRPr>
                    </a:p>
                  </a:txBody>
                  <a:tcPr marL="9525" marR="9525" marT="9525" marB="0" anchor="b"/>
                </a:tc>
              </a:tr>
            </a:tbl>
          </a:graphicData>
        </a:graphic>
      </p:graphicFrame>
      <p:sp>
        <p:nvSpPr>
          <p:cNvPr id="5" name="TextBox 4"/>
          <p:cNvSpPr txBox="1"/>
          <p:nvPr/>
        </p:nvSpPr>
        <p:spPr>
          <a:xfrm>
            <a:off x="1600200" y="1676400"/>
            <a:ext cx="5105400" cy="461665"/>
          </a:xfrm>
          <a:prstGeom prst="rect">
            <a:avLst/>
          </a:prstGeom>
          <a:noFill/>
        </p:spPr>
        <p:txBody>
          <a:bodyPr wrap="square" rtlCol="0">
            <a:spAutoFit/>
          </a:bodyPr>
          <a:lstStyle/>
          <a:p>
            <a:r>
              <a:rPr lang="en-US" sz="2400" dirty="0" smtClean="0">
                <a:solidFill>
                  <a:srgbClr val="FF0000"/>
                </a:solidFill>
              </a:rPr>
              <a:t>Tier 2 Numbers:</a:t>
            </a:r>
            <a:endParaRPr lang="en-US" sz="2400" dirty="0">
              <a:solidFill>
                <a:srgbClr val="FF0000"/>
              </a:solidFill>
            </a:endParaRPr>
          </a:p>
        </p:txBody>
      </p:sp>
    </p:spTree>
    <p:extLst>
      <p:ext uri="{BB962C8B-B14F-4D97-AF65-F5344CB8AC3E}">
        <p14:creationId xmlns:p14="http://schemas.microsoft.com/office/powerpoint/2010/main" xmlns="" val="367742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2: Response to Intervention  </a:t>
            </a:r>
            <a:endParaRPr lang="en-US" i="1" dirty="0"/>
          </a:p>
        </p:txBody>
      </p:sp>
      <p:sp>
        <p:nvSpPr>
          <p:cNvPr id="3" name="Content Placeholder 2"/>
          <p:cNvSpPr>
            <a:spLocks noGrp="1"/>
          </p:cNvSpPr>
          <p:nvPr>
            <p:ph idx="1"/>
          </p:nvPr>
        </p:nvSpPr>
        <p:spPr/>
        <p:txBody>
          <a:bodyPr>
            <a:normAutofit/>
          </a:bodyPr>
          <a:lstStyle/>
          <a:p>
            <a:r>
              <a:rPr lang="en-US" sz="2800" dirty="0" smtClean="0">
                <a:solidFill>
                  <a:schemeClr val="tx1"/>
                </a:solidFill>
              </a:rPr>
              <a:t>During the school year 2013-2014, Danville staff will use the data system established to make instructional decisions within our Response To Intervention (RTI) model with at least 5% gains in reading and math</a:t>
            </a:r>
            <a:endParaRPr lang="en-US" sz="2800" dirty="0">
              <a:solidFill>
                <a:schemeClr val="tx1"/>
              </a:solidFill>
            </a:endParaRPr>
          </a:p>
          <a:p>
            <a:pPr marL="457200" lvl="1" indent="0">
              <a:buNone/>
            </a:pPr>
            <a:endParaRPr lang="en-US" dirty="0"/>
          </a:p>
        </p:txBody>
      </p:sp>
    </p:spTree>
    <p:extLst>
      <p:ext uri="{BB962C8B-B14F-4D97-AF65-F5344CB8AC3E}">
        <p14:creationId xmlns:p14="http://schemas.microsoft.com/office/powerpoint/2010/main" xmlns="" val="2329833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2</a:t>
            </a:r>
            <a:endParaRPr lang="en-US" i="1" dirty="0"/>
          </a:p>
        </p:txBody>
      </p:sp>
      <p:sp>
        <p:nvSpPr>
          <p:cNvPr id="3" name="Content Placeholder 2"/>
          <p:cNvSpPr>
            <a:spLocks noGrp="1"/>
          </p:cNvSpPr>
          <p:nvPr>
            <p:ph idx="1"/>
          </p:nvPr>
        </p:nvSpPr>
        <p:spPr/>
        <p:txBody>
          <a:bodyPr>
            <a:normAutofit/>
          </a:bodyPr>
          <a:lstStyle/>
          <a:p>
            <a:r>
              <a:rPr lang="en-US" sz="2400" dirty="0" smtClean="0">
                <a:solidFill>
                  <a:schemeClr val="tx1"/>
                </a:solidFill>
              </a:rPr>
              <a:t>Structured school based Assessment Teams used </a:t>
            </a:r>
            <a:r>
              <a:rPr lang="en-US" sz="2400" dirty="0" smtClean="0">
                <a:solidFill>
                  <a:srgbClr val="FF0000"/>
                </a:solidFill>
              </a:rPr>
              <a:t>protocols for reviewing data</a:t>
            </a:r>
          </a:p>
          <a:p>
            <a:r>
              <a:rPr lang="en-US" sz="2400" dirty="0" smtClean="0">
                <a:solidFill>
                  <a:schemeClr val="tx1"/>
                </a:solidFill>
              </a:rPr>
              <a:t>Instituted</a:t>
            </a:r>
            <a:r>
              <a:rPr lang="en-US" sz="2400" dirty="0" smtClean="0">
                <a:solidFill>
                  <a:srgbClr val="FF0000"/>
                </a:solidFill>
              </a:rPr>
              <a:t> Instructional scaffolding </a:t>
            </a:r>
            <a:r>
              <a:rPr lang="en-US" sz="2400" dirty="0" smtClean="0">
                <a:solidFill>
                  <a:schemeClr val="tx1"/>
                </a:solidFill>
              </a:rPr>
              <a:t>to promote deeper level of learning</a:t>
            </a:r>
          </a:p>
          <a:p>
            <a:r>
              <a:rPr lang="en-US" sz="2400" dirty="0" smtClean="0">
                <a:solidFill>
                  <a:schemeClr val="tx1"/>
                </a:solidFill>
              </a:rPr>
              <a:t>Teachers understand </a:t>
            </a:r>
            <a:r>
              <a:rPr lang="en-US" sz="2400" dirty="0" smtClean="0">
                <a:solidFill>
                  <a:srgbClr val="FF0000"/>
                </a:solidFill>
              </a:rPr>
              <a:t>instructional shifts </a:t>
            </a:r>
            <a:r>
              <a:rPr lang="en-US" sz="2400" dirty="0" smtClean="0">
                <a:solidFill>
                  <a:schemeClr val="tx1"/>
                </a:solidFill>
              </a:rPr>
              <a:t>of Common Core State Standards: vertical and horizontal articulation</a:t>
            </a:r>
          </a:p>
          <a:p>
            <a:endParaRPr lang="en-US" dirty="0"/>
          </a:p>
        </p:txBody>
      </p:sp>
      <p:pic>
        <p:nvPicPr>
          <p:cNvPr id="3074" name="Picture 2" descr="Z:\ACTION PLAN\EndOfYear2014\Solar System 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292" r="7546"/>
          <a:stretch/>
        </p:blipFill>
        <p:spPr bwMode="auto">
          <a:xfrm>
            <a:off x="3276600" y="4787490"/>
            <a:ext cx="2438400" cy="181403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1898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3: PBIS </a:t>
            </a:r>
            <a:r>
              <a:rPr lang="en-US" sz="2400" i="1" dirty="0" smtClean="0"/>
              <a:t>(Positive Behavioral Interventions and Supports) </a:t>
            </a:r>
            <a:endParaRPr lang="en-US" sz="2400" i="1" dirty="0"/>
          </a:p>
        </p:txBody>
      </p:sp>
      <p:sp>
        <p:nvSpPr>
          <p:cNvPr id="3" name="Content Placeholder 2"/>
          <p:cNvSpPr>
            <a:spLocks noGrp="1"/>
          </p:cNvSpPr>
          <p:nvPr>
            <p:ph idx="1"/>
          </p:nvPr>
        </p:nvSpPr>
        <p:spPr/>
        <p:txBody>
          <a:bodyPr>
            <a:normAutofit/>
          </a:bodyPr>
          <a:lstStyle/>
          <a:p>
            <a:r>
              <a:rPr lang="en-US" sz="2800" dirty="0" smtClean="0">
                <a:solidFill>
                  <a:schemeClr val="tx1"/>
                </a:solidFill>
              </a:rPr>
              <a:t>During the school year 2013-2014, the Universal Team will create clear behavioral expectations and consistent consequences by designing, facilitating, and evaluating a program of positive behavioral interventions and supports (PBIS) using collected data</a:t>
            </a:r>
            <a:endParaRPr lang="en-US" sz="2800" dirty="0">
              <a:solidFill>
                <a:schemeClr val="tx1"/>
              </a:solidFill>
            </a:endParaRPr>
          </a:p>
          <a:p>
            <a:pPr marL="457200" lvl="1" indent="0">
              <a:buNone/>
            </a:pPr>
            <a:endParaRPr lang="en-US" dirty="0"/>
          </a:p>
        </p:txBody>
      </p:sp>
    </p:spTree>
    <p:extLst>
      <p:ext uri="{BB962C8B-B14F-4D97-AF65-F5344CB8AC3E}">
        <p14:creationId xmlns:p14="http://schemas.microsoft.com/office/powerpoint/2010/main" xmlns="" val="756210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3</a:t>
            </a:r>
            <a:endParaRPr lang="en-US" i="1" dirty="0"/>
          </a:p>
        </p:txBody>
      </p:sp>
      <p:sp>
        <p:nvSpPr>
          <p:cNvPr id="3" name="Content Placeholder 2"/>
          <p:cNvSpPr>
            <a:spLocks noGrp="1"/>
          </p:cNvSpPr>
          <p:nvPr>
            <p:ph idx="1"/>
          </p:nvPr>
        </p:nvSpPr>
        <p:spPr/>
        <p:txBody>
          <a:bodyPr>
            <a:normAutofit/>
          </a:bodyPr>
          <a:lstStyle/>
          <a:p>
            <a:r>
              <a:rPr lang="en-US" sz="2400" dirty="0" smtClean="0">
                <a:solidFill>
                  <a:schemeClr val="tx1"/>
                </a:solidFill>
              </a:rPr>
              <a:t>Universal team participated in scheduled meetings to plan, teach, and assess </a:t>
            </a:r>
            <a:r>
              <a:rPr lang="en-US" sz="2400" dirty="0" smtClean="0">
                <a:solidFill>
                  <a:srgbClr val="FF0000"/>
                </a:solidFill>
              </a:rPr>
              <a:t>behavioral expectations </a:t>
            </a:r>
            <a:r>
              <a:rPr lang="en-US" sz="2400" dirty="0" smtClean="0">
                <a:solidFill>
                  <a:schemeClr val="tx1"/>
                </a:solidFill>
              </a:rPr>
              <a:t>as deemed pertinent by school staff</a:t>
            </a:r>
          </a:p>
          <a:p>
            <a:r>
              <a:rPr lang="en-US" sz="2400" dirty="0" smtClean="0">
                <a:solidFill>
                  <a:schemeClr val="tx1"/>
                </a:solidFill>
              </a:rPr>
              <a:t>Use </a:t>
            </a:r>
            <a:r>
              <a:rPr lang="en-US" sz="2400" dirty="0" smtClean="0">
                <a:solidFill>
                  <a:srgbClr val="FF0000"/>
                </a:solidFill>
              </a:rPr>
              <a:t>Schoolwide Information Systems </a:t>
            </a:r>
            <a:r>
              <a:rPr lang="en-US" sz="2400" dirty="0" smtClean="0">
                <a:solidFill>
                  <a:schemeClr val="tx1"/>
                </a:solidFill>
              </a:rPr>
              <a:t>(SWIS) data to identify student need for behavioral interventions</a:t>
            </a:r>
          </a:p>
          <a:p>
            <a:r>
              <a:rPr lang="en-US" sz="2400" dirty="0" smtClean="0">
                <a:solidFill>
                  <a:srgbClr val="FF0000"/>
                </a:solidFill>
              </a:rPr>
              <a:t>Whole school assemblies </a:t>
            </a:r>
            <a:r>
              <a:rPr lang="en-US" sz="2400" dirty="0" smtClean="0">
                <a:solidFill>
                  <a:schemeClr val="tx1"/>
                </a:solidFill>
              </a:rPr>
              <a:t>to communicate behavioral expectations</a:t>
            </a:r>
            <a:endParaRPr lang="en-US" sz="2400" dirty="0">
              <a:solidFill>
                <a:schemeClr val="tx1"/>
              </a:solidFill>
            </a:endParaRPr>
          </a:p>
        </p:txBody>
      </p:sp>
    </p:spTree>
    <p:extLst>
      <p:ext uri="{BB962C8B-B14F-4D97-AF65-F5344CB8AC3E}">
        <p14:creationId xmlns:p14="http://schemas.microsoft.com/office/powerpoint/2010/main" xmlns="" val="382214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Atkinson Academy’s </a:t>
            </a:r>
            <a:br>
              <a:rPr lang="en-US" dirty="0" smtClean="0"/>
            </a:br>
            <a:r>
              <a:rPr lang="en-US" dirty="0" smtClean="0"/>
              <a:t>Action Plan Updates</a:t>
            </a:r>
            <a:endParaRPr lang="en-US" dirty="0"/>
          </a:p>
        </p:txBody>
      </p:sp>
      <p:pic>
        <p:nvPicPr>
          <p:cNvPr id="3" name="Picture 2" descr="Z:\My Pictures\2013 Annual Report Pics\Annual Report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2730500"/>
            <a:ext cx="2266950" cy="3022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3" descr="Z:\My Pictures\2013 Annual Report Pics\Annual Report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2679700"/>
            <a:ext cx="2343150" cy="3124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9012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3: </a:t>
            </a:r>
            <a:r>
              <a:rPr lang="en-US" sz="3100" i="1" dirty="0">
                <a:solidFill>
                  <a:srgbClr val="FF0000"/>
                </a:solidFill>
              </a:rPr>
              <a:t>I</a:t>
            </a:r>
            <a:r>
              <a:rPr lang="en-US" sz="3100" i="1" dirty="0" smtClean="0">
                <a:solidFill>
                  <a:srgbClr val="FF0000"/>
                </a:solidFill>
              </a:rPr>
              <a:t>n progress</a:t>
            </a:r>
            <a:endParaRPr lang="en-US" sz="3100" i="1" dirty="0">
              <a:solidFill>
                <a:srgbClr val="FF0000"/>
              </a:solidFill>
            </a:endParaRPr>
          </a:p>
        </p:txBody>
      </p:sp>
      <p:sp>
        <p:nvSpPr>
          <p:cNvPr id="3" name="Content Placeholder 2"/>
          <p:cNvSpPr>
            <a:spLocks noGrp="1"/>
          </p:cNvSpPr>
          <p:nvPr>
            <p:ph idx="1"/>
          </p:nvPr>
        </p:nvSpPr>
        <p:spPr/>
        <p:txBody>
          <a:bodyPr>
            <a:normAutofit fontScale="92500"/>
          </a:bodyPr>
          <a:lstStyle/>
          <a:p>
            <a:r>
              <a:rPr lang="en-US" sz="2800" dirty="0" smtClean="0">
                <a:solidFill>
                  <a:schemeClr val="tx1"/>
                </a:solidFill>
              </a:rPr>
              <a:t>Continue to </a:t>
            </a:r>
            <a:r>
              <a:rPr lang="en-US" sz="2800" dirty="0" smtClean="0">
                <a:solidFill>
                  <a:srgbClr val="FF0000"/>
                </a:solidFill>
              </a:rPr>
              <a:t>review SWIS data </a:t>
            </a:r>
            <a:r>
              <a:rPr lang="en-US" sz="2800" dirty="0" smtClean="0">
                <a:solidFill>
                  <a:schemeClr val="tx1"/>
                </a:solidFill>
              </a:rPr>
              <a:t>to inform instruction around behavioral needs</a:t>
            </a:r>
          </a:p>
          <a:p>
            <a:r>
              <a:rPr lang="en-US" sz="2800" dirty="0" smtClean="0">
                <a:solidFill>
                  <a:schemeClr val="tx1"/>
                </a:solidFill>
              </a:rPr>
              <a:t>Continue to teach </a:t>
            </a:r>
            <a:r>
              <a:rPr lang="en-US" sz="2800" dirty="0" smtClean="0">
                <a:solidFill>
                  <a:srgbClr val="FF0000"/>
                </a:solidFill>
              </a:rPr>
              <a:t>behavioral expectations </a:t>
            </a:r>
            <a:r>
              <a:rPr lang="en-US" sz="2800" dirty="0" smtClean="0">
                <a:solidFill>
                  <a:schemeClr val="tx1"/>
                </a:solidFill>
              </a:rPr>
              <a:t>as needed</a:t>
            </a:r>
          </a:p>
          <a:p>
            <a:r>
              <a:rPr lang="en-US" sz="2800" dirty="0" smtClean="0">
                <a:solidFill>
                  <a:srgbClr val="FF0000"/>
                </a:solidFill>
              </a:rPr>
              <a:t>Review reinforcements </a:t>
            </a:r>
            <a:r>
              <a:rPr lang="en-US" sz="2800" dirty="0" smtClean="0">
                <a:solidFill>
                  <a:schemeClr val="tx1"/>
                </a:solidFill>
              </a:rPr>
              <a:t>to maintain student motivation </a:t>
            </a:r>
          </a:p>
          <a:p>
            <a:r>
              <a:rPr lang="en-US" sz="2800" dirty="0" smtClean="0">
                <a:solidFill>
                  <a:srgbClr val="FF0000"/>
                </a:solidFill>
              </a:rPr>
              <a:t>On-going assessment </a:t>
            </a:r>
            <a:r>
              <a:rPr lang="en-US" sz="2800" dirty="0" smtClean="0">
                <a:solidFill>
                  <a:schemeClr val="tx1"/>
                </a:solidFill>
              </a:rPr>
              <a:t>to assure effectiveness in promoting student growth</a:t>
            </a:r>
            <a:endParaRPr lang="en-US" sz="2800" dirty="0">
              <a:solidFill>
                <a:schemeClr val="tx1"/>
              </a:solidFill>
            </a:endParaRPr>
          </a:p>
        </p:txBody>
      </p:sp>
    </p:spTree>
    <p:extLst>
      <p:ext uri="{BB962C8B-B14F-4D97-AF65-F5344CB8AC3E}">
        <p14:creationId xmlns:p14="http://schemas.microsoft.com/office/powerpoint/2010/main" xmlns="" val="803182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Pollard School’s </a:t>
            </a:r>
            <a:br>
              <a:rPr lang="en-US" dirty="0" smtClean="0"/>
            </a:br>
            <a:r>
              <a:rPr lang="en-US" dirty="0" smtClean="0"/>
              <a:t>Action Plan Updates</a:t>
            </a:r>
            <a:endParaRPr lang="en-US" dirty="0"/>
          </a:p>
        </p:txBody>
      </p:sp>
      <p:pic>
        <p:nvPicPr>
          <p:cNvPr id="4" name="Picture 3" descr="Clipart Illustration Of A Penguin Mascot Cartoon Character Wearing A Red Hat Looking Around A Corner by Toons4Biz">
            <a:hlinkClick r:id="rId2"/>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10000"/>
          <a:stretch/>
        </p:blipFill>
        <p:spPr bwMode="auto">
          <a:xfrm rot="5400000">
            <a:off x="6719887" y="1811771"/>
            <a:ext cx="857250" cy="885825"/>
          </a:xfrm>
          <a:prstGeom prst="rect">
            <a:avLst/>
          </a:prstGeom>
          <a:noFill/>
          <a:ln>
            <a:noFill/>
          </a:ln>
          <a:extLst>
            <a:ext uri="{53640926-AAD7-44D8-BBD7-CCE9431645EC}">
              <a14:shadowObscured xmlns:a14="http://schemas.microsoft.com/office/drawing/2010/main" xmln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6203"/>
          <a:stretch/>
        </p:blipFill>
        <p:spPr>
          <a:xfrm>
            <a:off x="6100798" y="4394919"/>
            <a:ext cx="2445512" cy="1853481"/>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57600" y="4394919"/>
            <a:ext cx="2443198" cy="1846848"/>
          </a:xfrm>
          <a:prstGeom prst="rect">
            <a:avLst/>
          </a:prstGeom>
          <a:ln>
            <a:noFill/>
          </a:ln>
          <a:effectLst>
            <a:softEdge rad="112500"/>
          </a:effectLst>
        </p:spPr>
      </p:pic>
      <p:pic>
        <p:nvPicPr>
          <p:cNvPr id="1026" name="Picture 2" descr="Z:\My Pictures\Misc Pictures\2013.14\2Scienti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3000" y="2683309"/>
            <a:ext cx="2492690" cy="33373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44137" y="2668231"/>
            <a:ext cx="3113322" cy="1746439"/>
          </a:xfrm>
          <a:prstGeom prst="rect">
            <a:avLst/>
          </a:prstGeom>
          <a:ln>
            <a:noFill/>
          </a:ln>
          <a:effectLst>
            <a:softEdge rad="112500"/>
          </a:effectLst>
        </p:spPr>
      </p:pic>
    </p:spTree>
    <p:extLst>
      <p:ext uri="{BB962C8B-B14F-4D97-AF65-F5344CB8AC3E}">
        <p14:creationId xmlns:p14="http://schemas.microsoft.com/office/powerpoint/2010/main" xmlns="" val="3384247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1: Literacy  </a:t>
            </a:r>
            <a:endParaRPr lang="en-US" i="1" dirty="0"/>
          </a:p>
        </p:txBody>
      </p:sp>
      <p:sp>
        <p:nvSpPr>
          <p:cNvPr id="3" name="Content Placeholder 2"/>
          <p:cNvSpPr>
            <a:spLocks noGrp="1"/>
          </p:cNvSpPr>
          <p:nvPr>
            <p:ph idx="1"/>
          </p:nvPr>
        </p:nvSpPr>
        <p:spPr>
          <a:xfrm>
            <a:off x="1143000" y="1676400"/>
            <a:ext cx="7696200" cy="4876800"/>
          </a:xfrm>
        </p:spPr>
        <p:txBody>
          <a:bodyPr>
            <a:normAutofit fontScale="62500" lnSpcReduction="20000"/>
          </a:bodyPr>
          <a:lstStyle/>
          <a:p>
            <a:r>
              <a:rPr lang="en-US" sz="3800" i="1" dirty="0" smtClean="0">
                <a:solidFill>
                  <a:schemeClr val="tx1"/>
                </a:solidFill>
              </a:rPr>
              <a:t>All </a:t>
            </a:r>
            <a:r>
              <a:rPr lang="en-US" sz="3800" i="1" dirty="0">
                <a:solidFill>
                  <a:schemeClr val="tx1"/>
                </a:solidFill>
              </a:rPr>
              <a:t>students will increase acquired skills critical to literacy development by 5-8% by the end of the 2013-2014 school year as measured by pre- and post-assessments, including emergent literacy checklists for pre-kindergarten and grade level word lists for kindergarten through fifth grade.</a:t>
            </a:r>
            <a:endParaRPr lang="en-US" sz="3800" dirty="0">
              <a:solidFill>
                <a:schemeClr val="tx1"/>
              </a:solidFill>
            </a:endParaRPr>
          </a:p>
          <a:p>
            <a:pPr marL="0" indent="0">
              <a:buNone/>
            </a:pPr>
            <a:endParaRPr lang="en-US" i="1" dirty="0" smtClean="0"/>
          </a:p>
          <a:p>
            <a:pPr marL="0" indent="0">
              <a:buNone/>
            </a:pPr>
            <a:r>
              <a:rPr lang="en-US" i="1" dirty="0" smtClean="0">
                <a:solidFill>
                  <a:schemeClr val="tx1"/>
                </a:solidFill>
              </a:rPr>
              <a:t>Areas </a:t>
            </a:r>
            <a:r>
              <a:rPr lang="en-US" i="1" dirty="0">
                <a:solidFill>
                  <a:schemeClr val="tx1"/>
                </a:solidFill>
              </a:rPr>
              <a:t>of Focus of acquired skills critical to literacy development:	</a:t>
            </a:r>
            <a:r>
              <a:rPr lang="en-US" sz="3200" i="1" dirty="0">
                <a:solidFill>
                  <a:schemeClr val="tx1"/>
                </a:solidFill>
              </a:rPr>
              <a:t>	</a:t>
            </a:r>
            <a:endParaRPr lang="en-US" sz="3200" dirty="0">
              <a:solidFill>
                <a:schemeClr val="tx1"/>
              </a:solidFill>
            </a:endParaRPr>
          </a:p>
          <a:p>
            <a:pPr lvl="1"/>
            <a:r>
              <a:rPr lang="en-US" sz="2800" b="1" i="1" dirty="0" err="1">
                <a:solidFill>
                  <a:schemeClr val="tx1"/>
                </a:solidFill>
              </a:rPr>
              <a:t>PreK</a:t>
            </a:r>
            <a:r>
              <a:rPr lang="en-US" sz="2800" b="1" i="1" dirty="0">
                <a:solidFill>
                  <a:schemeClr val="tx1"/>
                </a:solidFill>
              </a:rPr>
              <a:t>/K:</a:t>
            </a:r>
            <a:r>
              <a:rPr lang="en-US" sz="2800" i="1" dirty="0">
                <a:solidFill>
                  <a:schemeClr val="tx1"/>
                </a:solidFill>
              </a:rPr>
              <a:t> Emergent-Letter name-alphabetic </a:t>
            </a:r>
            <a:endParaRPr lang="en-US" sz="2800" dirty="0">
              <a:solidFill>
                <a:schemeClr val="tx1"/>
              </a:solidFill>
            </a:endParaRPr>
          </a:p>
          <a:p>
            <a:pPr lvl="1"/>
            <a:r>
              <a:rPr lang="en-US" sz="2800" b="1" i="1" dirty="0">
                <a:solidFill>
                  <a:schemeClr val="tx1"/>
                </a:solidFill>
              </a:rPr>
              <a:t>Grade 1:</a:t>
            </a:r>
            <a:r>
              <a:rPr lang="en-US" sz="2800" i="1" dirty="0">
                <a:solidFill>
                  <a:schemeClr val="tx1"/>
                </a:solidFill>
              </a:rPr>
              <a:t> Late emergent- Within word pattern</a:t>
            </a:r>
            <a:endParaRPr lang="en-US" sz="2800" dirty="0">
              <a:solidFill>
                <a:schemeClr val="tx1"/>
              </a:solidFill>
            </a:endParaRPr>
          </a:p>
          <a:p>
            <a:pPr lvl="1"/>
            <a:r>
              <a:rPr lang="en-US" sz="2800" b="1" i="1" dirty="0">
                <a:solidFill>
                  <a:schemeClr val="tx1"/>
                </a:solidFill>
              </a:rPr>
              <a:t>Grade 2:  </a:t>
            </a:r>
            <a:r>
              <a:rPr lang="en-US" sz="2800" i="1" dirty="0">
                <a:solidFill>
                  <a:schemeClr val="tx1"/>
                </a:solidFill>
              </a:rPr>
              <a:t>Late letter name-Early syllable and affixes</a:t>
            </a:r>
            <a:endParaRPr lang="en-US" sz="2800" dirty="0">
              <a:solidFill>
                <a:schemeClr val="tx1"/>
              </a:solidFill>
            </a:endParaRPr>
          </a:p>
          <a:p>
            <a:pPr lvl="1"/>
            <a:r>
              <a:rPr lang="en-US" sz="2800" b="1" i="1" dirty="0">
                <a:solidFill>
                  <a:schemeClr val="tx1"/>
                </a:solidFill>
              </a:rPr>
              <a:t>Grade 3: </a:t>
            </a:r>
            <a:r>
              <a:rPr lang="en-US" sz="2800" i="1" dirty="0">
                <a:solidFill>
                  <a:schemeClr val="tx1"/>
                </a:solidFill>
              </a:rPr>
              <a:t>Within word pattern-Syllables and affixes</a:t>
            </a:r>
            <a:endParaRPr lang="en-US" sz="2800" dirty="0">
              <a:solidFill>
                <a:schemeClr val="tx1"/>
              </a:solidFill>
            </a:endParaRPr>
          </a:p>
          <a:p>
            <a:pPr lvl="1"/>
            <a:r>
              <a:rPr lang="en-US" sz="2800" b="1" i="1" dirty="0">
                <a:solidFill>
                  <a:schemeClr val="tx1"/>
                </a:solidFill>
              </a:rPr>
              <a:t>Grade 4: </a:t>
            </a:r>
            <a:r>
              <a:rPr lang="en-US" sz="2800" i="1" dirty="0">
                <a:solidFill>
                  <a:schemeClr val="tx1"/>
                </a:solidFill>
              </a:rPr>
              <a:t>Within word pattern-Syllables and affixes</a:t>
            </a:r>
            <a:endParaRPr lang="en-US" sz="2800" dirty="0">
              <a:solidFill>
                <a:schemeClr val="tx1"/>
              </a:solidFill>
            </a:endParaRPr>
          </a:p>
          <a:p>
            <a:pPr lvl="1"/>
            <a:r>
              <a:rPr lang="en-US" sz="2800" b="1" i="1" dirty="0">
                <a:solidFill>
                  <a:schemeClr val="tx1"/>
                </a:solidFill>
              </a:rPr>
              <a:t>Grade 5: </a:t>
            </a:r>
            <a:r>
              <a:rPr lang="en-US" sz="2800" i="1" dirty="0">
                <a:solidFill>
                  <a:schemeClr val="tx1"/>
                </a:solidFill>
              </a:rPr>
              <a:t>syllables and affixes-Derivational relations</a:t>
            </a:r>
            <a:r>
              <a:rPr lang="en-US" dirty="0">
                <a:solidFill>
                  <a:schemeClr val="tx1"/>
                </a:solidFill>
              </a:rPr>
              <a:t> </a:t>
            </a:r>
          </a:p>
        </p:txBody>
      </p:sp>
    </p:spTree>
    <p:extLst>
      <p:ext uri="{BB962C8B-B14F-4D97-AF65-F5344CB8AC3E}">
        <p14:creationId xmlns:p14="http://schemas.microsoft.com/office/powerpoint/2010/main" xmlns="" val="45623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313612" cy="1143000"/>
          </a:xfrm>
        </p:spPr>
        <p:txBody>
          <a:bodyPr/>
          <a:lstStyle/>
          <a:p>
            <a:r>
              <a:rPr lang="en-US" i="1" dirty="0" smtClean="0"/>
              <a:t>Action Steps for Goal 1</a:t>
            </a:r>
            <a:endParaRPr lang="en-US" i="1" dirty="0"/>
          </a:p>
        </p:txBody>
      </p:sp>
      <p:sp>
        <p:nvSpPr>
          <p:cNvPr id="3" name="Content Placeholder 2"/>
          <p:cNvSpPr>
            <a:spLocks noGrp="1"/>
          </p:cNvSpPr>
          <p:nvPr>
            <p:ph idx="1"/>
          </p:nvPr>
        </p:nvSpPr>
        <p:spPr>
          <a:xfrm>
            <a:off x="990600" y="1676400"/>
            <a:ext cx="7693025" cy="4876800"/>
          </a:xfrm>
        </p:spPr>
        <p:txBody>
          <a:bodyPr>
            <a:normAutofit/>
          </a:bodyPr>
          <a:lstStyle/>
          <a:p>
            <a:pPr>
              <a:spcAft>
                <a:spcPts val="600"/>
              </a:spcAft>
            </a:pPr>
            <a:r>
              <a:rPr lang="en-US" dirty="0">
                <a:solidFill>
                  <a:schemeClr val="tx1"/>
                </a:solidFill>
              </a:rPr>
              <a:t>A</a:t>
            </a:r>
            <a:r>
              <a:rPr lang="en-US" dirty="0"/>
              <a:t> </a:t>
            </a:r>
            <a:r>
              <a:rPr lang="en-US" i="1" dirty="0">
                <a:solidFill>
                  <a:srgbClr val="FF0000"/>
                </a:solidFill>
              </a:rPr>
              <a:t>Universal Screening </a:t>
            </a:r>
            <a:r>
              <a:rPr lang="en-US" i="1" dirty="0" smtClean="0">
                <a:solidFill>
                  <a:schemeClr val="tx1"/>
                </a:solidFill>
              </a:rPr>
              <a:t>using Words Their Way</a:t>
            </a:r>
            <a:r>
              <a:rPr lang="en-US" i="1" dirty="0" smtClean="0">
                <a:solidFill>
                  <a:srgbClr val="FF0000"/>
                </a:solidFill>
              </a:rPr>
              <a:t> </a:t>
            </a:r>
            <a:r>
              <a:rPr lang="en-US" dirty="0" smtClean="0">
                <a:solidFill>
                  <a:schemeClr val="tx1"/>
                </a:solidFill>
              </a:rPr>
              <a:t>was given </a:t>
            </a:r>
            <a:r>
              <a:rPr lang="en-US" dirty="0">
                <a:solidFill>
                  <a:schemeClr val="tx1"/>
                </a:solidFill>
              </a:rPr>
              <a:t>to all students using grade level </a:t>
            </a:r>
            <a:r>
              <a:rPr lang="en-US" dirty="0" smtClean="0">
                <a:solidFill>
                  <a:schemeClr val="tx1"/>
                </a:solidFill>
              </a:rPr>
              <a:t>Words Their Way lists </a:t>
            </a:r>
          </a:p>
          <a:p>
            <a:pPr>
              <a:spcAft>
                <a:spcPts val="600"/>
              </a:spcAft>
            </a:pPr>
            <a:r>
              <a:rPr lang="en-US" dirty="0" smtClean="0">
                <a:solidFill>
                  <a:srgbClr val="FF0000"/>
                </a:solidFill>
              </a:rPr>
              <a:t>Tier 2 </a:t>
            </a:r>
            <a:r>
              <a:rPr lang="en-US" dirty="0" smtClean="0">
                <a:solidFill>
                  <a:schemeClr val="tx1"/>
                </a:solidFill>
              </a:rPr>
              <a:t>instruction was provided to all strategic level students </a:t>
            </a:r>
          </a:p>
          <a:p>
            <a:pPr>
              <a:spcAft>
                <a:spcPts val="600"/>
              </a:spcAft>
            </a:pPr>
            <a:r>
              <a:rPr lang="en-US" i="1" dirty="0" smtClean="0">
                <a:solidFill>
                  <a:srgbClr val="FF0000"/>
                </a:solidFill>
              </a:rPr>
              <a:t>Universal </a:t>
            </a:r>
            <a:r>
              <a:rPr lang="en-US" i="1" dirty="0">
                <a:solidFill>
                  <a:srgbClr val="FF0000"/>
                </a:solidFill>
              </a:rPr>
              <a:t>post-</a:t>
            </a:r>
            <a:r>
              <a:rPr lang="en-US" i="1" dirty="0" smtClean="0">
                <a:solidFill>
                  <a:srgbClr val="FF0000"/>
                </a:solidFill>
              </a:rPr>
              <a:t>assessment administered </a:t>
            </a:r>
            <a:r>
              <a:rPr lang="en-US" dirty="0" smtClean="0">
                <a:solidFill>
                  <a:schemeClr val="tx1"/>
                </a:solidFill>
              </a:rPr>
              <a:t>to all students </a:t>
            </a:r>
            <a:r>
              <a:rPr lang="en-US" dirty="0">
                <a:solidFill>
                  <a:schemeClr val="tx1"/>
                </a:solidFill>
              </a:rPr>
              <a:t>using grade level Words Their Way lists </a:t>
            </a:r>
          </a:p>
        </p:txBody>
      </p:sp>
    </p:spTree>
    <p:extLst>
      <p:ext uri="{BB962C8B-B14F-4D97-AF65-F5344CB8AC3E}">
        <p14:creationId xmlns:p14="http://schemas.microsoft.com/office/powerpoint/2010/main" xmlns="" val="2660514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1: </a:t>
            </a:r>
            <a:r>
              <a:rPr lang="en-US" sz="3100" i="1" dirty="0" smtClean="0">
                <a:solidFill>
                  <a:srgbClr val="FF0000"/>
                </a:solidFill>
              </a:rPr>
              <a:t>Met and in progress</a:t>
            </a:r>
            <a:endParaRPr lang="en-US" sz="3100" i="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6213" y="5143500"/>
            <a:ext cx="2056302" cy="1638300"/>
          </a:xfrm>
          <a:prstGeom prst="rect">
            <a:avLst/>
          </a:prstGeom>
          <a:ln>
            <a:noFill/>
          </a:ln>
          <a:effectLst>
            <a:softEdge rad="112500"/>
          </a:effectLst>
        </p:spPr>
      </p:pic>
      <p:graphicFrame>
        <p:nvGraphicFramePr>
          <p:cNvPr id="7" name="Content Placeholder 4"/>
          <p:cNvGraphicFramePr>
            <a:graphicFrameLocks/>
          </p:cNvGraphicFramePr>
          <p:nvPr>
            <p:extLst>
              <p:ext uri="{D42A27DB-BD31-4B8C-83A1-F6EECF244321}">
                <p14:modId xmlns:p14="http://schemas.microsoft.com/office/powerpoint/2010/main" xmlns="" val="3889227254"/>
              </p:ext>
            </p:extLst>
          </p:nvPr>
        </p:nvGraphicFramePr>
        <p:xfrm>
          <a:off x="1143000" y="1701888"/>
          <a:ext cx="7696201" cy="3444240"/>
        </p:xfrm>
        <a:graphic>
          <a:graphicData uri="http://schemas.openxmlformats.org/drawingml/2006/table">
            <a:tbl>
              <a:tblPr firstRow="1" bandRow="1">
                <a:tableStyleId>{5C22544A-7EE6-4342-B048-85BDC9FD1C3A}</a:tableStyleId>
              </a:tblPr>
              <a:tblGrid>
                <a:gridCol w="1884783"/>
                <a:gridCol w="2198915"/>
                <a:gridCol w="2356213"/>
                <a:gridCol w="1256290"/>
              </a:tblGrid>
              <a:tr h="370840">
                <a:tc>
                  <a:txBody>
                    <a:bodyPr/>
                    <a:lstStyle/>
                    <a:p>
                      <a:r>
                        <a:rPr lang="en-US" dirty="0" smtClean="0"/>
                        <a:t>Grade level</a:t>
                      </a:r>
                      <a:endParaRPr lang="en-US" dirty="0"/>
                    </a:p>
                  </a:txBody>
                  <a:tcPr/>
                </a:tc>
                <a:tc>
                  <a:txBody>
                    <a:bodyPr/>
                    <a:lstStyle/>
                    <a:p>
                      <a:r>
                        <a:rPr lang="en-US" sz="1600" dirty="0" smtClean="0"/>
                        <a:t>Mid-year Assessment % making</a:t>
                      </a:r>
                      <a:r>
                        <a:rPr lang="en-US" sz="1600" baseline="0" dirty="0" smtClean="0"/>
                        <a:t> SMART Goal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Post- Assessment% making</a:t>
                      </a:r>
                      <a:r>
                        <a:rPr lang="en-US" sz="1600" baseline="0" dirty="0" smtClean="0"/>
                        <a:t> SMART Goal</a:t>
                      </a:r>
                      <a:endParaRPr lang="en-US" sz="1600" dirty="0" smtClean="0"/>
                    </a:p>
                  </a:txBody>
                  <a:tcPr/>
                </a:tc>
                <a:tc>
                  <a:txBody>
                    <a:bodyPr/>
                    <a:lstStyle/>
                    <a:p>
                      <a:r>
                        <a:rPr lang="en-US" dirty="0" smtClean="0"/>
                        <a:t>Met 5-8%</a:t>
                      </a:r>
                      <a:endParaRPr lang="en-US" dirty="0"/>
                    </a:p>
                  </a:txBody>
                  <a:tcPr/>
                </a:tc>
              </a:tr>
              <a:tr h="370840">
                <a:tc>
                  <a:txBody>
                    <a:bodyPr/>
                    <a:lstStyle/>
                    <a:p>
                      <a:pPr algn="ctr"/>
                      <a:r>
                        <a:rPr lang="en-US" sz="2000" dirty="0" smtClean="0"/>
                        <a:t>Kindergarten</a:t>
                      </a:r>
                      <a:endParaRPr lang="en-US" sz="2000" dirty="0"/>
                    </a:p>
                  </a:txBody>
                  <a:tcPr/>
                </a:tc>
                <a:tc>
                  <a:txBody>
                    <a:bodyPr/>
                    <a:lstStyle/>
                    <a:p>
                      <a:pPr algn="ctr"/>
                      <a:r>
                        <a:rPr lang="en-US" sz="2000" dirty="0" smtClean="0"/>
                        <a:t>91%</a:t>
                      </a:r>
                      <a:endParaRPr lang="en-US" sz="2000" dirty="0"/>
                    </a:p>
                  </a:txBody>
                  <a:tcPr/>
                </a:tc>
                <a:tc>
                  <a:txBody>
                    <a:bodyPr/>
                    <a:lstStyle/>
                    <a:p>
                      <a:pPr algn="ctr"/>
                      <a:r>
                        <a:rPr lang="en-US" sz="2000" dirty="0" smtClean="0"/>
                        <a:t>100%</a:t>
                      </a:r>
                      <a:endParaRPr lang="en-US" sz="2000" dirty="0"/>
                    </a:p>
                  </a:txBody>
                  <a:tcPr/>
                </a:tc>
                <a:tc>
                  <a:txBody>
                    <a:bodyPr/>
                    <a:lstStyle/>
                    <a:p>
                      <a:pPr algn="ctr"/>
                      <a:r>
                        <a:rPr lang="en-US" sz="2000" dirty="0" smtClean="0">
                          <a:sym typeface="Webdings"/>
                        </a:rPr>
                        <a:t></a:t>
                      </a:r>
                      <a:endParaRPr lang="en-US" sz="2000" dirty="0"/>
                    </a:p>
                  </a:txBody>
                  <a:tcPr/>
                </a:tc>
              </a:tr>
              <a:tr h="370840">
                <a:tc>
                  <a:txBody>
                    <a:bodyPr/>
                    <a:lstStyle/>
                    <a:p>
                      <a:pPr algn="ctr"/>
                      <a:r>
                        <a:rPr lang="en-US" sz="2000" dirty="0" smtClean="0"/>
                        <a:t>Grade 1</a:t>
                      </a:r>
                      <a:endParaRPr lang="en-US" sz="2000" dirty="0"/>
                    </a:p>
                  </a:txBody>
                  <a:tcPr/>
                </a:tc>
                <a:tc>
                  <a:txBody>
                    <a:bodyPr/>
                    <a:lstStyle/>
                    <a:p>
                      <a:pPr algn="ctr"/>
                      <a:r>
                        <a:rPr lang="en-US" sz="2000" dirty="0" smtClean="0"/>
                        <a:t>92%</a:t>
                      </a:r>
                      <a:endParaRPr lang="en-US" sz="2000" dirty="0"/>
                    </a:p>
                  </a:txBody>
                  <a:tcPr/>
                </a:tc>
                <a:tc>
                  <a:txBody>
                    <a:bodyPr/>
                    <a:lstStyle/>
                    <a:p>
                      <a:pPr algn="ctr"/>
                      <a:r>
                        <a:rPr lang="en-US" sz="2000" dirty="0" smtClean="0"/>
                        <a:t>100%</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ym typeface="Webdings"/>
                        </a:rPr>
                        <a:t></a:t>
                      </a:r>
                      <a:endParaRPr lang="en-US" sz="2000" b="0" dirty="0" smtClean="0"/>
                    </a:p>
                  </a:txBody>
                  <a:tcPr/>
                </a:tc>
              </a:tr>
              <a:tr h="370840">
                <a:tc>
                  <a:txBody>
                    <a:bodyPr/>
                    <a:lstStyle/>
                    <a:p>
                      <a:pPr algn="ctr"/>
                      <a:r>
                        <a:rPr lang="en-US" sz="2000" dirty="0" smtClean="0"/>
                        <a:t>Grade 2</a:t>
                      </a:r>
                      <a:endParaRPr lang="en-US" sz="2000" dirty="0"/>
                    </a:p>
                  </a:txBody>
                  <a:tcPr/>
                </a:tc>
                <a:tc>
                  <a:txBody>
                    <a:bodyPr/>
                    <a:lstStyle/>
                    <a:p>
                      <a:pPr algn="ctr"/>
                      <a:r>
                        <a:rPr lang="en-US" sz="2000" dirty="0" smtClean="0"/>
                        <a:t>85%</a:t>
                      </a:r>
                      <a:endParaRPr lang="en-US" sz="2000" dirty="0"/>
                    </a:p>
                  </a:txBody>
                  <a:tcPr/>
                </a:tc>
                <a:tc>
                  <a:txBody>
                    <a:bodyPr/>
                    <a:lstStyle/>
                    <a:p>
                      <a:pPr algn="ctr"/>
                      <a:r>
                        <a:rPr lang="en-US" sz="2000" dirty="0" smtClean="0"/>
                        <a:t>96%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ebdings"/>
                        </a:rPr>
                        <a:t></a:t>
                      </a:r>
                      <a:endParaRPr lang="en-US" sz="2000" dirty="0" smtClean="0"/>
                    </a:p>
                  </a:txBody>
                  <a:tcPr/>
                </a:tc>
              </a:tr>
              <a:tr h="370840">
                <a:tc>
                  <a:txBody>
                    <a:bodyPr/>
                    <a:lstStyle/>
                    <a:p>
                      <a:pPr algn="ctr"/>
                      <a:r>
                        <a:rPr lang="en-US" sz="2000" dirty="0" smtClean="0"/>
                        <a:t>Grade 3</a:t>
                      </a:r>
                      <a:endParaRPr lang="en-US" sz="2000" dirty="0"/>
                    </a:p>
                  </a:txBody>
                  <a:tcPr/>
                </a:tc>
                <a:tc>
                  <a:txBody>
                    <a:bodyPr/>
                    <a:lstStyle/>
                    <a:p>
                      <a:pPr algn="ctr"/>
                      <a:r>
                        <a:rPr lang="en-US" sz="2000" dirty="0" smtClean="0"/>
                        <a:t>52%</a:t>
                      </a:r>
                      <a:endParaRPr lang="en-US" sz="2000" dirty="0"/>
                    </a:p>
                  </a:txBody>
                  <a:tcPr/>
                </a:tc>
                <a:tc>
                  <a:txBody>
                    <a:bodyPr/>
                    <a:lstStyle/>
                    <a:p>
                      <a:pPr algn="ctr"/>
                      <a:r>
                        <a:rPr lang="en-US" sz="2000" dirty="0" smtClean="0"/>
                        <a:t>89%</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r h="370840">
                <a:tc>
                  <a:txBody>
                    <a:bodyPr/>
                    <a:lstStyle/>
                    <a:p>
                      <a:pPr algn="ctr"/>
                      <a:r>
                        <a:rPr lang="en-US" sz="2000" dirty="0" smtClean="0"/>
                        <a:t>Grade 4</a:t>
                      </a:r>
                      <a:endParaRPr lang="en-US" sz="2000" dirty="0"/>
                    </a:p>
                  </a:txBody>
                  <a:tcPr/>
                </a:tc>
                <a:tc>
                  <a:txBody>
                    <a:bodyPr/>
                    <a:lstStyle/>
                    <a:p>
                      <a:pPr algn="ctr"/>
                      <a:r>
                        <a:rPr lang="en-US" sz="2000" dirty="0" smtClean="0"/>
                        <a:t>49%</a:t>
                      </a:r>
                      <a:endParaRPr lang="en-US" sz="2000" dirty="0"/>
                    </a:p>
                  </a:txBody>
                  <a:tcPr/>
                </a:tc>
                <a:tc>
                  <a:txBody>
                    <a:bodyPr/>
                    <a:lstStyle/>
                    <a:p>
                      <a:pPr algn="ctr"/>
                      <a:r>
                        <a:rPr lang="en-US" sz="2000" dirty="0" smtClean="0"/>
                        <a:t>62%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r h="370840">
                <a:tc>
                  <a:txBody>
                    <a:bodyPr/>
                    <a:lstStyle/>
                    <a:p>
                      <a:pPr algn="ctr"/>
                      <a:r>
                        <a:rPr lang="en-US" sz="2000" dirty="0" smtClean="0"/>
                        <a:t>Grade 5</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83%</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Tree>
    <p:extLst>
      <p:ext uri="{BB962C8B-B14F-4D97-AF65-F5344CB8AC3E}">
        <p14:creationId xmlns:p14="http://schemas.microsoft.com/office/powerpoint/2010/main" xmlns="" val="37337140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2: Math  </a:t>
            </a:r>
            <a:endParaRPr lang="en-US" i="1" dirty="0"/>
          </a:p>
        </p:txBody>
      </p:sp>
      <p:sp>
        <p:nvSpPr>
          <p:cNvPr id="3" name="Content Placeholder 2"/>
          <p:cNvSpPr>
            <a:spLocks noGrp="1"/>
          </p:cNvSpPr>
          <p:nvPr>
            <p:ph idx="1"/>
          </p:nvPr>
        </p:nvSpPr>
        <p:spPr>
          <a:xfrm>
            <a:off x="914400" y="1676400"/>
            <a:ext cx="8077200" cy="4648199"/>
          </a:xfrm>
        </p:spPr>
        <p:txBody>
          <a:bodyPr>
            <a:normAutofit fontScale="47500" lnSpcReduction="20000"/>
          </a:bodyPr>
          <a:lstStyle/>
          <a:p>
            <a:r>
              <a:rPr lang="en-US" sz="5100" i="1" dirty="0">
                <a:solidFill>
                  <a:schemeClr val="tx1"/>
                </a:solidFill>
              </a:rPr>
              <a:t>All Students, as indicated below, will increase mastery in the “Critical Areas of Focus” based upon the Common Core Standards for their grade level by 5-8% by the end of the 2013-14 school year as measured by pre- and post-assessments.</a:t>
            </a:r>
            <a:endParaRPr lang="en-US" sz="5100" dirty="0">
              <a:solidFill>
                <a:schemeClr val="tx1"/>
              </a:solidFill>
            </a:endParaRPr>
          </a:p>
          <a:p>
            <a:pPr marL="0" indent="0">
              <a:buNone/>
            </a:pPr>
            <a:endParaRPr lang="en-US" sz="2100" i="1" dirty="0" smtClean="0">
              <a:solidFill>
                <a:schemeClr val="tx1"/>
              </a:solidFill>
            </a:endParaRPr>
          </a:p>
          <a:p>
            <a:pPr marL="0" indent="0">
              <a:buNone/>
            </a:pPr>
            <a:r>
              <a:rPr lang="en-US" sz="3200" i="1" dirty="0" smtClean="0">
                <a:solidFill>
                  <a:schemeClr val="tx1"/>
                </a:solidFill>
              </a:rPr>
              <a:t>Critical </a:t>
            </a:r>
            <a:r>
              <a:rPr lang="en-US" sz="3200" i="1" dirty="0">
                <a:solidFill>
                  <a:schemeClr val="tx1"/>
                </a:solidFill>
              </a:rPr>
              <a:t>Areas of Focus:	</a:t>
            </a:r>
            <a:endParaRPr lang="en-US" sz="3200" i="1" dirty="0" smtClean="0">
              <a:solidFill>
                <a:schemeClr val="tx1"/>
              </a:solidFill>
            </a:endParaRPr>
          </a:p>
          <a:p>
            <a:pPr marL="0" indent="0">
              <a:buNone/>
            </a:pPr>
            <a:endParaRPr lang="en-US" sz="1900" dirty="0">
              <a:solidFill>
                <a:schemeClr val="tx1"/>
              </a:solidFill>
            </a:endParaRPr>
          </a:p>
          <a:p>
            <a:pPr lvl="1"/>
            <a:r>
              <a:rPr lang="en-US" sz="3400" b="1" i="1" dirty="0" err="1">
                <a:solidFill>
                  <a:schemeClr val="tx1"/>
                </a:solidFill>
              </a:rPr>
              <a:t>PreK</a:t>
            </a:r>
            <a:r>
              <a:rPr lang="en-US" sz="3400" b="1" i="1" dirty="0">
                <a:solidFill>
                  <a:schemeClr val="tx1"/>
                </a:solidFill>
              </a:rPr>
              <a:t>/K: </a:t>
            </a:r>
            <a:r>
              <a:rPr lang="en-US" sz="3400" i="1" dirty="0">
                <a:solidFill>
                  <a:schemeClr val="tx1"/>
                </a:solidFill>
              </a:rPr>
              <a:t>Fluency of number sense including demonstration (objects) and ability to compare whole numbers within 20.</a:t>
            </a:r>
            <a:endParaRPr lang="en-US" sz="3400" dirty="0">
              <a:solidFill>
                <a:schemeClr val="tx1"/>
              </a:solidFill>
            </a:endParaRPr>
          </a:p>
          <a:p>
            <a:pPr lvl="1"/>
            <a:r>
              <a:rPr lang="en-US" sz="3400" b="1" i="1" dirty="0">
                <a:solidFill>
                  <a:schemeClr val="tx1"/>
                </a:solidFill>
              </a:rPr>
              <a:t>Grade 1: </a:t>
            </a:r>
            <a:r>
              <a:rPr lang="en-US" sz="3400" i="1" dirty="0">
                <a:solidFill>
                  <a:schemeClr val="tx1"/>
                </a:solidFill>
              </a:rPr>
              <a:t>Fluency and </a:t>
            </a:r>
            <a:r>
              <a:rPr lang="en-US" sz="3400" i="1" dirty="0" smtClean="0">
                <a:solidFill>
                  <a:schemeClr val="tx1"/>
                </a:solidFill>
              </a:rPr>
              <a:t>understanding of </a:t>
            </a:r>
            <a:r>
              <a:rPr lang="en-US" sz="3400" i="1" dirty="0">
                <a:solidFill>
                  <a:schemeClr val="tx1"/>
                </a:solidFill>
              </a:rPr>
              <a:t>addition facts within 20.</a:t>
            </a:r>
            <a:endParaRPr lang="en-US" sz="3400" dirty="0">
              <a:solidFill>
                <a:schemeClr val="tx1"/>
              </a:solidFill>
            </a:endParaRPr>
          </a:p>
          <a:p>
            <a:pPr lvl="1"/>
            <a:r>
              <a:rPr lang="en-US" sz="3400" b="1" i="1" dirty="0">
                <a:solidFill>
                  <a:schemeClr val="tx1"/>
                </a:solidFill>
              </a:rPr>
              <a:t>Grade 2: </a:t>
            </a:r>
            <a:r>
              <a:rPr lang="en-US" sz="3400" i="1" dirty="0">
                <a:solidFill>
                  <a:schemeClr val="tx1"/>
                </a:solidFill>
              </a:rPr>
              <a:t>Fluency and understanding of subtraction facts within 20.</a:t>
            </a:r>
            <a:endParaRPr lang="en-US" sz="3400" dirty="0">
              <a:solidFill>
                <a:schemeClr val="tx1"/>
              </a:solidFill>
            </a:endParaRPr>
          </a:p>
          <a:p>
            <a:pPr lvl="1"/>
            <a:r>
              <a:rPr lang="en-US" sz="3400" b="1" i="1" dirty="0">
                <a:solidFill>
                  <a:schemeClr val="tx1"/>
                </a:solidFill>
              </a:rPr>
              <a:t>Grade 3: </a:t>
            </a:r>
            <a:r>
              <a:rPr lang="en-US" sz="3400" i="1" dirty="0">
                <a:solidFill>
                  <a:schemeClr val="tx1"/>
                </a:solidFill>
              </a:rPr>
              <a:t>Fluency and understanding of multiplication facts up to 100.</a:t>
            </a:r>
            <a:endParaRPr lang="en-US" sz="3400" dirty="0">
              <a:solidFill>
                <a:schemeClr val="tx1"/>
              </a:solidFill>
            </a:endParaRPr>
          </a:p>
          <a:p>
            <a:pPr lvl="1"/>
            <a:r>
              <a:rPr lang="en-US" sz="3400" b="1" i="1" dirty="0">
                <a:solidFill>
                  <a:schemeClr val="tx1"/>
                </a:solidFill>
              </a:rPr>
              <a:t>Grade 4: </a:t>
            </a:r>
            <a:r>
              <a:rPr lang="en-US" sz="3400" i="1" dirty="0">
                <a:solidFill>
                  <a:schemeClr val="tx1"/>
                </a:solidFill>
              </a:rPr>
              <a:t>Fluency and understanding of division facts up to 100.</a:t>
            </a:r>
            <a:endParaRPr lang="en-US" sz="3400" dirty="0">
              <a:solidFill>
                <a:schemeClr val="tx1"/>
              </a:solidFill>
            </a:endParaRPr>
          </a:p>
          <a:p>
            <a:pPr lvl="1"/>
            <a:r>
              <a:rPr lang="en-US" sz="3400" b="1" i="1" dirty="0">
                <a:solidFill>
                  <a:schemeClr val="tx1"/>
                </a:solidFill>
              </a:rPr>
              <a:t>Grade 5</a:t>
            </a:r>
            <a:r>
              <a:rPr lang="en-US" sz="3400" i="1" dirty="0">
                <a:solidFill>
                  <a:schemeClr val="tx1"/>
                </a:solidFill>
              </a:rPr>
              <a:t>: Fluency and understanding with addition and subtraction of fractions</a:t>
            </a:r>
            <a:r>
              <a:rPr lang="en-US" sz="3400" dirty="0">
                <a:solidFill>
                  <a:schemeClr val="tx1"/>
                </a:solidFill>
              </a:rPr>
              <a:t> </a:t>
            </a:r>
            <a:r>
              <a:rPr lang="en-US" sz="3400" dirty="0" smtClean="0">
                <a:solidFill>
                  <a:schemeClr val="tx1"/>
                </a:solidFill>
              </a:rPr>
              <a:t>bullets as needed</a:t>
            </a:r>
            <a:endParaRPr lang="en-US" sz="3400" dirty="0">
              <a:solidFill>
                <a:schemeClr val="tx1"/>
              </a:solidFill>
            </a:endParaRPr>
          </a:p>
        </p:txBody>
      </p:sp>
    </p:spTree>
    <p:extLst>
      <p:ext uri="{BB962C8B-B14F-4D97-AF65-F5344CB8AC3E}">
        <p14:creationId xmlns:p14="http://schemas.microsoft.com/office/powerpoint/2010/main" xmlns="" val="214131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2</a:t>
            </a:r>
            <a:endParaRPr lang="en-US" i="1" dirty="0"/>
          </a:p>
        </p:txBody>
      </p:sp>
      <p:sp>
        <p:nvSpPr>
          <p:cNvPr id="3" name="Content Placeholder 2"/>
          <p:cNvSpPr>
            <a:spLocks noGrp="1"/>
          </p:cNvSpPr>
          <p:nvPr>
            <p:ph idx="1"/>
          </p:nvPr>
        </p:nvSpPr>
        <p:spPr/>
        <p:txBody>
          <a:bodyPr>
            <a:noAutofit/>
          </a:bodyPr>
          <a:lstStyle/>
          <a:p>
            <a:pPr>
              <a:spcAft>
                <a:spcPts val="1200"/>
              </a:spcAft>
            </a:pPr>
            <a:r>
              <a:rPr lang="en-US" sz="2800" dirty="0">
                <a:solidFill>
                  <a:schemeClr val="tx1"/>
                </a:solidFill>
              </a:rPr>
              <a:t>Teachers at each grade level </a:t>
            </a:r>
            <a:r>
              <a:rPr lang="en-US" sz="2800" dirty="0" smtClean="0">
                <a:solidFill>
                  <a:schemeClr val="tx1"/>
                </a:solidFill>
              </a:rPr>
              <a:t>created </a:t>
            </a:r>
            <a:r>
              <a:rPr lang="en-US" sz="2800" i="1" dirty="0" smtClean="0">
                <a:solidFill>
                  <a:srgbClr val="FF0000"/>
                </a:solidFill>
              </a:rPr>
              <a:t>universal pre- </a:t>
            </a:r>
            <a:r>
              <a:rPr lang="en-US" sz="2800" i="1" dirty="0">
                <a:solidFill>
                  <a:srgbClr val="FF0000"/>
                </a:solidFill>
              </a:rPr>
              <a:t>and </a:t>
            </a:r>
            <a:r>
              <a:rPr lang="en-US" sz="2800" i="1" dirty="0" smtClean="0">
                <a:solidFill>
                  <a:srgbClr val="FF0000"/>
                </a:solidFill>
              </a:rPr>
              <a:t>post- </a:t>
            </a:r>
            <a:r>
              <a:rPr lang="en-US" sz="2800" i="1" dirty="0">
                <a:solidFill>
                  <a:srgbClr val="FF0000"/>
                </a:solidFill>
              </a:rPr>
              <a:t>assessment</a:t>
            </a:r>
            <a:r>
              <a:rPr lang="en-US" sz="2800" dirty="0"/>
              <a:t>. </a:t>
            </a:r>
            <a:endParaRPr lang="en-US" sz="2800" dirty="0" smtClean="0"/>
          </a:p>
          <a:p>
            <a:pPr>
              <a:spcAft>
                <a:spcPts val="1200"/>
              </a:spcAft>
            </a:pPr>
            <a:r>
              <a:rPr lang="en-US" sz="2800" dirty="0" smtClean="0">
                <a:solidFill>
                  <a:schemeClr val="tx1"/>
                </a:solidFill>
              </a:rPr>
              <a:t>Teachers</a:t>
            </a:r>
            <a:r>
              <a:rPr lang="en-US" sz="2800" dirty="0" smtClean="0"/>
              <a:t> </a:t>
            </a:r>
            <a:r>
              <a:rPr lang="en-US" sz="2800" i="1" dirty="0" smtClean="0">
                <a:solidFill>
                  <a:srgbClr val="FF0000"/>
                </a:solidFill>
              </a:rPr>
              <a:t>progress monitored </a:t>
            </a:r>
            <a:r>
              <a:rPr lang="en-US" sz="2800" dirty="0">
                <a:solidFill>
                  <a:schemeClr val="tx1"/>
                </a:solidFill>
              </a:rPr>
              <a:t>struggling </a:t>
            </a:r>
            <a:r>
              <a:rPr lang="en-US" sz="2800" dirty="0" smtClean="0">
                <a:solidFill>
                  <a:schemeClr val="tx1"/>
                </a:solidFill>
              </a:rPr>
              <a:t>students</a:t>
            </a:r>
          </a:p>
          <a:p>
            <a:pPr>
              <a:spcAft>
                <a:spcPts val="1200"/>
              </a:spcAft>
            </a:pPr>
            <a:r>
              <a:rPr lang="en-US" sz="2800" i="1" dirty="0">
                <a:solidFill>
                  <a:srgbClr val="FF0000"/>
                </a:solidFill>
              </a:rPr>
              <a:t>Midyear assessment </a:t>
            </a:r>
            <a:r>
              <a:rPr lang="en-US" sz="2800" dirty="0" smtClean="0">
                <a:solidFill>
                  <a:schemeClr val="tx1"/>
                </a:solidFill>
              </a:rPr>
              <a:t>was administered </a:t>
            </a:r>
          </a:p>
          <a:p>
            <a:pPr>
              <a:spcAft>
                <a:spcPts val="1200"/>
              </a:spcAft>
            </a:pPr>
            <a:r>
              <a:rPr lang="en-US" sz="2800" dirty="0">
                <a:solidFill>
                  <a:srgbClr val="FF0000"/>
                </a:solidFill>
              </a:rPr>
              <a:t>Universal post-</a:t>
            </a:r>
            <a:r>
              <a:rPr lang="en-US" sz="2800" dirty="0" smtClean="0">
                <a:solidFill>
                  <a:srgbClr val="FF0000"/>
                </a:solidFill>
              </a:rPr>
              <a:t>assessment </a:t>
            </a:r>
            <a:r>
              <a:rPr lang="en-US" sz="2800" dirty="0">
                <a:solidFill>
                  <a:schemeClr val="tx1"/>
                </a:solidFill>
              </a:rPr>
              <a:t>of</a:t>
            </a:r>
            <a:r>
              <a:rPr lang="en-US" sz="2800" dirty="0" smtClean="0">
                <a:solidFill>
                  <a:schemeClr val="tx1"/>
                </a:solidFill>
              </a:rPr>
              <a:t> all </a:t>
            </a:r>
            <a:r>
              <a:rPr lang="en-US" sz="2800" dirty="0">
                <a:solidFill>
                  <a:schemeClr val="tx1"/>
                </a:solidFill>
              </a:rPr>
              <a:t>students </a:t>
            </a:r>
            <a:r>
              <a:rPr lang="en-US" sz="2800" dirty="0" smtClean="0">
                <a:solidFill>
                  <a:schemeClr val="tx1"/>
                </a:solidFill>
              </a:rPr>
              <a:t>was completed mid-May</a:t>
            </a:r>
            <a:endParaRPr lang="en-US" sz="2800" dirty="0">
              <a:solidFill>
                <a:schemeClr val="tx1"/>
              </a:solidFill>
            </a:endParaRPr>
          </a:p>
        </p:txBody>
      </p:sp>
    </p:spTree>
    <p:extLst>
      <p:ext uri="{BB962C8B-B14F-4D97-AF65-F5344CB8AC3E}">
        <p14:creationId xmlns:p14="http://schemas.microsoft.com/office/powerpoint/2010/main" xmlns="" val="2957474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2: </a:t>
            </a:r>
            <a:r>
              <a:rPr lang="en-US" sz="3100" i="1" dirty="0" smtClean="0">
                <a:solidFill>
                  <a:srgbClr val="FF0000"/>
                </a:solidFill>
              </a:rPr>
              <a:t>Met and in progress</a:t>
            </a:r>
            <a:endParaRPr lang="en-US" sz="3100" i="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24869342"/>
              </p:ext>
            </p:extLst>
          </p:nvPr>
        </p:nvGraphicFramePr>
        <p:xfrm>
          <a:off x="1066801" y="1676400"/>
          <a:ext cx="7620000" cy="3444240"/>
        </p:xfrm>
        <a:graphic>
          <a:graphicData uri="http://schemas.openxmlformats.org/drawingml/2006/table">
            <a:tbl>
              <a:tblPr firstRow="1" bandRow="1">
                <a:tableStyleId>{5C22544A-7EE6-4342-B048-85BDC9FD1C3A}</a:tableStyleId>
              </a:tblPr>
              <a:tblGrid>
                <a:gridCol w="1904999"/>
                <a:gridCol w="2198077"/>
                <a:gridCol w="2093407"/>
                <a:gridCol w="1423517"/>
              </a:tblGrid>
              <a:tr h="370840">
                <a:tc>
                  <a:txBody>
                    <a:bodyPr/>
                    <a:lstStyle/>
                    <a:p>
                      <a:r>
                        <a:rPr lang="en-US" dirty="0" smtClean="0"/>
                        <a:t>Grade level</a:t>
                      </a:r>
                      <a:endParaRPr lang="en-US" dirty="0"/>
                    </a:p>
                  </a:txBody>
                  <a:tcPr/>
                </a:tc>
                <a:tc>
                  <a:txBody>
                    <a:bodyPr/>
                    <a:lstStyle/>
                    <a:p>
                      <a:r>
                        <a:rPr lang="en-US" sz="1600" dirty="0" smtClean="0"/>
                        <a:t>Mid-year Assessment % making</a:t>
                      </a:r>
                      <a:r>
                        <a:rPr lang="en-US" sz="1600" baseline="0" dirty="0" smtClean="0"/>
                        <a:t> SMART Goal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Post- Assessment% making</a:t>
                      </a:r>
                      <a:r>
                        <a:rPr lang="en-US" sz="1600" baseline="0" dirty="0" smtClean="0"/>
                        <a:t> SMART Goal</a:t>
                      </a:r>
                      <a:endParaRPr lang="en-US" sz="1600" dirty="0" smtClean="0"/>
                    </a:p>
                  </a:txBody>
                  <a:tcPr/>
                </a:tc>
                <a:tc>
                  <a:txBody>
                    <a:bodyPr/>
                    <a:lstStyle/>
                    <a:p>
                      <a:r>
                        <a:rPr lang="en-US" dirty="0" smtClean="0"/>
                        <a:t>Met 5-8%</a:t>
                      </a:r>
                      <a:endParaRPr lang="en-US" dirty="0"/>
                    </a:p>
                  </a:txBody>
                  <a:tcPr/>
                </a:tc>
              </a:tr>
              <a:tr h="370840">
                <a:tc>
                  <a:txBody>
                    <a:bodyPr/>
                    <a:lstStyle/>
                    <a:p>
                      <a:pPr algn="ctr"/>
                      <a:r>
                        <a:rPr lang="en-US" sz="1800" dirty="0" smtClean="0"/>
                        <a:t>Kindergarten</a:t>
                      </a:r>
                      <a:endParaRPr lang="en-US" sz="1800" dirty="0"/>
                    </a:p>
                  </a:txBody>
                  <a:tcPr/>
                </a:tc>
                <a:tc>
                  <a:txBody>
                    <a:bodyPr/>
                    <a:lstStyle/>
                    <a:p>
                      <a:pPr algn="ctr"/>
                      <a:r>
                        <a:rPr lang="en-US" sz="2000" dirty="0" smtClean="0"/>
                        <a:t>96%</a:t>
                      </a:r>
                    </a:p>
                  </a:txBody>
                  <a:tcPr/>
                </a:tc>
                <a:tc>
                  <a:txBody>
                    <a:bodyPr/>
                    <a:lstStyle/>
                    <a:p>
                      <a:pPr algn="ctr"/>
                      <a:r>
                        <a:rPr lang="en-US" sz="2000" dirty="0" smtClean="0"/>
                        <a:t>100%</a:t>
                      </a:r>
                      <a:endParaRPr lang="en-US" sz="2000" dirty="0"/>
                    </a:p>
                  </a:txBody>
                  <a:tcPr/>
                </a:tc>
                <a:tc>
                  <a:txBody>
                    <a:bodyPr/>
                    <a:lstStyle/>
                    <a:p>
                      <a:pPr algn="ctr"/>
                      <a:r>
                        <a:rPr lang="en-US" sz="2000" dirty="0" smtClean="0">
                          <a:sym typeface="Webdings"/>
                        </a:rPr>
                        <a:t></a:t>
                      </a:r>
                      <a:endParaRPr lang="en-US" sz="2000" dirty="0"/>
                    </a:p>
                  </a:txBody>
                  <a:tcPr/>
                </a:tc>
              </a:tr>
              <a:tr h="370840">
                <a:tc>
                  <a:txBody>
                    <a:bodyPr/>
                    <a:lstStyle/>
                    <a:p>
                      <a:pPr algn="ctr"/>
                      <a:r>
                        <a:rPr lang="en-US" sz="2000" dirty="0" smtClean="0"/>
                        <a:t>Grade 1</a:t>
                      </a:r>
                      <a:endParaRPr lang="en-US" sz="2000" dirty="0"/>
                    </a:p>
                  </a:txBody>
                  <a:tcPr/>
                </a:tc>
                <a:tc>
                  <a:txBody>
                    <a:bodyPr/>
                    <a:lstStyle/>
                    <a:p>
                      <a:pPr algn="ctr"/>
                      <a:r>
                        <a:rPr lang="en-US" sz="2000" dirty="0" smtClean="0"/>
                        <a:t>99%</a:t>
                      </a:r>
                      <a:endParaRPr lang="en-US" sz="2000" dirty="0"/>
                    </a:p>
                  </a:txBody>
                  <a:tcPr/>
                </a:tc>
                <a:tc>
                  <a:txBody>
                    <a:bodyPr/>
                    <a:lstStyle/>
                    <a:p>
                      <a:pPr algn="ctr"/>
                      <a:r>
                        <a:rPr lang="en-US" sz="2000" dirty="0" smtClean="0"/>
                        <a:t>100%</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ym typeface="Webdings"/>
                        </a:rPr>
                        <a:t></a:t>
                      </a:r>
                      <a:endParaRPr lang="en-US" sz="2000" b="0" dirty="0" smtClean="0"/>
                    </a:p>
                  </a:txBody>
                  <a:tcPr/>
                </a:tc>
              </a:tr>
              <a:tr h="370840">
                <a:tc>
                  <a:txBody>
                    <a:bodyPr/>
                    <a:lstStyle/>
                    <a:p>
                      <a:pPr algn="ctr"/>
                      <a:r>
                        <a:rPr lang="en-US" sz="2000" dirty="0" smtClean="0"/>
                        <a:t>Grade 2</a:t>
                      </a:r>
                      <a:endParaRPr lang="en-US" sz="2000" dirty="0"/>
                    </a:p>
                  </a:txBody>
                  <a:tcPr/>
                </a:tc>
                <a:tc>
                  <a:txBody>
                    <a:bodyPr/>
                    <a:lstStyle/>
                    <a:p>
                      <a:pPr algn="ctr"/>
                      <a:r>
                        <a:rPr lang="en-US" sz="2000" dirty="0" smtClean="0"/>
                        <a:t>88%</a:t>
                      </a:r>
                      <a:endParaRPr lang="en-US" sz="2000" dirty="0"/>
                    </a:p>
                  </a:txBody>
                  <a:tcPr/>
                </a:tc>
                <a:tc>
                  <a:txBody>
                    <a:bodyPr/>
                    <a:lstStyle/>
                    <a:p>
                      <a:pPr algn="ctr"/>
                      <a:r>
                        <a:rPr lang="en-US" sz="2000" dirty="0" smtClean="0"/>
                        <a:t>96%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ebdings"/>
                        </a:rPr>
                        <a:t></a:t>
                      </a:r>
                      <a:endParaRPr lang="en-US" sz="2000" dirty="0" smtClean="0"/>
                    </a:p>
                  </a:txBody>
                  <a:tcPr/>
                </a:tc>
              </a:tr>
              <a:tr h="370840">
                <a:tc>
                  <a:txBody>
                    <a:bodyPr/>
                    <a:lstStyle/>
                    <a:p>
                      <a:pPr algn="ctr"/>
                      <a:r>
                        <a:rPr lang="en-US" sz="2000" dirty="0" smtClean="0"/>
                        <a:t>Grade 3</a:t>
                      </a:r>
                      <a:endParaRPr lang="en-US" sz="2000" dirty="0"/>
                    </a:p>
                  </a:txBody>
                  <a:tcPr/>
                </a:tc>
                <a:tc>
                  <a:txBody>
                    <a:bodyPr/>
                    <a:lstStyle/>
                    <a:p>
                      <a:pPr algn="ctr"/>
                      <a:r>
                        <a:rPr lang="en-US" sz="2000" dirty="0" smtClean="0"/>
                        <a:t>90%</a:t>
                      </a:r>
                      <a:endParaRPr lang="en-US" sz="2000" dirty="0"/>
                    </a:p>
                  </a:txBody>
                  <a:tcPr/>
                </a:tc>
                <a:tc>
                  <a:txBody>
                    <a:bodyPr/>
                    <a:lstStyle/>
                    <a:p>
                      <a:pPr algn="ctr"/>
                      <a:r>
                        <a:rPr lang="en-US" sz="2000" dirty="0" smtClean="0"/>
                        <a:t>97%</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ebdings"/>
                        </a:rPr>
                        <a:t></a:t>
                      </a:r>
                      <a:endParaRPr lang="en-US" sz="2000" dirty="0" smtClean="0"/>
                    </a:p>
                  </a:txBody>
                  <a:tcPr/>
                </a:tc>
              </a:tr>
              <a:tr h="370840">
                <a:tc>
                  <a:txBody>
                    <a:bodyPr/>
                    <a:lstStyle/>
                    <a:p>
                      <a:pPr algn="ctr"/>
                      <a:r>
                        <a:rPr lang="en-US" sz="2000" dirty="0" smtClean="0"/>
                        <a:t>Grade 4</a:t>
                      </a:r>
                      <a:endParaRPr lang="en-US" sz="2000" dirty="0"/>
                    </a:p>
                  </a:txBody>
                  <a:tcPr/>
                </a:tc>
                <a:tc>
                  <a:txBody>
                    <a:bodyPr/>
                    <a:lstStyle/>
                    <a:p>
                      <a:pPr algn="ctr"/>
                      <a:r>
                        <a:rPr lang="en-US" sz="2000" dirty="0" smtClean="0"/>
                        <a:t>86%</a:t>
                      </a:r>
                      <a:endParaRPr lang="en-US" sz="2000" dirty="0"/>
                    </a:p>
                  </a:txBody>
                  <a:tcPr/>
                </a:tc>
                <a:tc>
                  <a:txBody>
                    <a:bodyPr/>
                    <a:lstStyle/>
                    <a:p>
                      <a:pPr algn="ctr"/>
                      <a:r>
                        <a:rPr lang="en-US" sz="2000" dirty="0" smtClean="0"/>
                        <a:t>99%</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ebdings"/>
                        </a:rPr>
                        <a:t></a:t>
                      </a:r>
                      <a:endParaRPr lang="en-US" sz="2000" dirty="0" smtClean="0"/>
                    </a:p>
                  </a:txBody>
                  <a:tcPr/>
                </a:tc>
              </a:tr>
              <a:tr h="370840">
                <a:tc>
                  <a:txBody>
                    <a:bodyPr/>
                    <a:lstStyle/>
                    <a:p>
                      <a:pPr algn="ctr"/>
                      <a:r>
                        <a:rPr lang="en-US" sz="2000" dirty="0" smtClean="0"/>
                        <a:t>Grade 5</a:t>
                      </a:r>
                      <a:endParaRPr lang="en-US" sz="2000" dirty="0"/>
                    </a:p>
                  </a:txBody>
                  <a:tcPr/>
                </a:tc>
                <a:tc>
                  <a:txBody>
                    <a:bodyPr/>
                    <a:lstStyle/>
                    <a:p>
                      <a:pPr algn="ctr"/>
                      <a:r>
                        <a:rPr lang="en-US" sz="2000" dirty="0" smtClean="0"/>
                        <a:t>95%</a:t>
                      </a:r>
                      <a:endParaRPr lang="en-US" sz="2000" dirty="0"/>
                    </a:p>
                  </a:txBody>
                  <a:tcPr/>
                </a:tc>
                <a:tc>
                  <a:txBody>
                    <a:bodyPr/>
                    <a:lstStyle/>
                    <a:p>
                      <a:pPr algn="ctr"/>
                      <a:r>
                        <a:rPr lang="en-US" sz="2000" dirty="0" smtClean="0"/>
                        <a:t>95%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881136914"/>
              </p:ext>
            </p:extLst>
          </p:nvPr>
        </p:nvGraphicFramePr>
        <p:xfrm>
          <a:off x="1219201" y="5242560"/>
          <a:ext cx="7238999" cy="1219200"/>
        </p:xfrm>
        <a:graphic>
          <a:graphicData uri="http://schemas.openxmlformats.org/drawingml/2006/table">
            <a:tbl>
              <a:tblPr firstRow="1" bandRow="1">
                <a:tableStyleId>{5C22544A-7EE6-4342-B048-85BDC9FD1C3A}</a:tableStyleId>
              </a:tblPr>
              <a:tblGrid>
                <a:gridCol w="1658937"/>
                <a:gridCol w="3832718"/>
                <a:gridCol w="1747344"/>
              </a:tblGrid>
              <a:tr h="370840">
                <a:tc>
                  <a:txBody>
                    <a:bodyPr/>
                    <a:lstStyle/>
                    <a:p>
                      <a:r>
                        <a:rPr lang="en-US" sz="1600" dirty="0" smtClean="0"/>
                        <a:t>Grade Level</a:t>
                      </a:r>
                      <a:endParaRPr lang="en-US" sz="1600" dirty="0"/>
                    </a:p>
                  </a:txBody>
                  <a:tcPr>
                    <a:solidFill>
                      <a:srgbClr val="FFC000"/>
                    </a:solidFill>
                  </a:tcPr>
                </a:tc>
                <a:tc>
                  <a:txBody>
                    <a:bodyPr/>
                    <a:lstStyle/>
                    <a:p>
                      <a:r>
                        <a:rPr lang="en-US" sz="1600" dirty="0" smtClean="0"/>
                        <a:t>New Goal/New Assessment for those meeting</a:t>
                      </a:r>
                      <a:r>
                        <a:rPr lang="en-US" sz="1600" baseline="0" dirty="0" smtClean="0"/>
                        <a:t> 1</a:t>
                      </a:r>
                      <a:r>
                        <a:rPr lang="en-US" sz="1600" baseline="30000" dirty="0" smtClean="0"/>
                        <a:t>st</a:t>
                      </a:r>
                      <a:r>
                        <a:rPr lang="en-US" sz="1600" baseline="0" dirty="0" smtClean="0"/>
                        <a:t> goal</a:t>
                      </a:r>
                      <a:endParaRPr lang="en-US" sz="1600" dirty="0"/>
                    </a:p>
                  </a:txBody>
                  <a:tcPr>
                    <a:solidFill>
                      <a:srgbClr val="FFC000"/>
                    </a:solidFill>
                  </a:tcPr>
                </a:tc>
                <a:tc>
                  <a:txBody>
                    <a:bodyPr/>
                    <a:lstStyle/>
                    <a:p>
                      <a:r>
                        <a:rPr lang="en-US" sz="1600" dirty="0" smtClean="0"/>
                        <a:t>Met 5-8%</a:t>
                      </a:r>
                      <a:endParaRPr lang="en-US" sz="1600" dirty="0"/>
                    </a:p>
                  </a:txBody>
                  <a:tcPr>
                    <a:solidFill>
                      <a:srgbClr val="FFC000"/>
                    </a:solidFill>
                  </a:tcPr>
                </a:tc>
              </a:tr>
              <a:tr h="370840">
                <a:tc>
                  <a:txBody>
                    <a:bodyPr/>
                    <a:lstStyle/>
                    <a:p>
                      <a:r>
                        <a:rPr lang="en-US" sz="1800" dirty="0" smtClean="0"/>
                        <a:t>Grade 1</a:t>
                      </a:r>
                      <a:endParaRPr lang="en-US" sz="1800" dirty="0"/>
                    </a:p>
                  </a:txBody>
                  <a:tcPr/>
                </a:tc>
                <a:tc>
                  <a:txBody>
                    <a:bodyPr/>
                    <a:lstStyle/>
                    <a:p>
                      <a:r>
                        <a:rPr lang="en-US" sz="1800" dirty="0" smtClean="0"/>
                        <a:t>Students scoring above 80% on mid-year assessment</a:t>
                      </a:r>
                      <a:endParaRPr lang="en-US" sz="1800" dirty="0"/>
                    </a:p>
                  </a:txBody>
                  <a:tcPr/>
                </a:tc>
                <a:tc>
                  <a:txBody>
                    <a:bodyPr/>
                    <a:lstStyle/>
                    <a:p>
                      <a:pPr algn="ctr"/>
                      <a:r>
                        <a:rPr lang="en-US" sz="1800" dirty="0" smtClean="0"/>
                        <a:t>69%</a:t>
                      </a:r>
                      <a:endParaRPr lang="en-US" sz="1800" dirty="0"/>
                    </a:p>
                  </a:txBody>
                  <a:tcPr/>
                </a:tc>
              </a:tr>
            </a:tbl>
          </a:graphicData>
        </a:graphic>
      </p:graphicFrame>
    </p:spTree>
    <p:extLst>
      <p:ext uri="{BB962C8B-B14F-4D97-AF65-F5344CB8AC3E}">
        <p14:creationId xmlns:p14="http://schemas.microsoft.com/office/powerpoint/2010/main" xmlns="" val="41069997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3: Science  </a:t>
            </a:r>
            <a:endParaRPr lang="en-US" i="1" dirty="0"/>
          </a:p>
        </p:txBody>
      </p:sp>
      <p:sp>
        <p:nvSpPr>
          <p:cNvPr id="3" name="Content Placeholder 2"/>
          <p:cNvSpPr>
            <a:spLocks noGrp="1"/>
          </p:cNvSpPr>
          <p:nvPr>
            <p:ph idx="1"/>
          </p:nvPr>
        </p:nvSpPr>
        <p:spPr>
          <a:xfrm>
            <a:off x="1219200" y="1676400"/>
            <a:ext cx="7464425" cy="4800600"/>
          </a:xfrm>
        </p:spPr>
        <p:txBody>
          <a:bodyPr>
            <a:normAutofit fontScale="62500" lnSpcReduction="20000"/>
          </a:bodyPr>
          <a:lstStyle/>
          <a:p>
            <a:r>
              <a:rPr lang="en-US" sz="3200" i="1" dirty="0">
                <a:solidFill>
                  <a:schemeClr val="tx1"/>
                </a:solidFill>
              </a:rPr>
              <a:t>To increase students’ scientific knowledge, critical thinking, habits of mind, vocabulary, writing and use of graphical tools by participating in a grade level scientific research based project. A grade level summative assessment will be used to measure student achievement (process and product will be measured by grade level rubrics). Grade 4 Science NECAP scores will increase of 5-8% in the proficient level in comparison to the spring 2013 results.</a:t>
            </a:r>
            <a:endParaRPr lang="en-US" sz="3200" dirty="0">
              <a:solidFill>
                <a:schemeClr val="tx1"/>
              </a:solidFill>
            </a:endParaRPr>
          </a:p>
          <a:p>
            <a:pPr marL="0" indent="0">
              <a:buNone/>
            </a:pPr>
            <a:endParaRPr lang="en-US" sz="3200" i="1" dirty="0" smtClean="0">
              <a:solidFill>
                <a:schemeClr val="tx1"/>
              </a:solidFill>
            </a:endParaRPr>
          </a:p>
          <a:p>
            <a:pPr marL="0" indent="0">
              <a:buNone/>
            </a:pPr>
            <a:r>
              <a:rPr lang="en-US" sz="3200" i="1" dirty="0" smtClean="0">
                <a:solidFill>
                  <a:schemeClr val="tx1"/>
                </a:solidFill>
              </a:rPr>
              <a:t>Grade </a:t>
            </a:r>
            <a:r>
              <a:rPr lang="en-US" sz="3200" i="1" dirty="0">
                <a:solidFill>
                  <a:schemeClr val="tx1"/>
                </a:solidFill>
              </a:rPr>
              <a:t>level scientific research based project theme</a:t>
            </a:r>
            <a:r>
              <a:rPr lang="en-US" sz="3200" i="1" dirty="0" smtClean="0">
                <a:solidFill>
                  <a:schemeClr val="tx1"/>
                </a:solidFill>
              </a:rPr>
              <a:t>:</a:t>
            </a:r>
          </a:p>
          <a:p>
            <a:pPr marL="0" indent="0">
              <a:buNone/>
            </a:pPr>
            <a:r>
              <a:rPr lang="en-US" sz="3200" i="1" dirty="0">
                <a:solidFill>
                  <a:schemeClr val="tx1"/>
                </a:solidFill>
              </a:rPr>
              <a:t>	</a:t>
            </a:r>
            <a:endParaRPr lang="en-US" sz="3200" dirty="0">
              <a:solidFill>
                <a:schemeClr val="tx1"/>
              </a:solidFill>
            </a:endParaRPr>
          </a:p>
          <a:p>
            <a:pPr lvl="1"/>
            <a:r>
              <a:rPr lang="en-US" sz="2800" i="1" dirty="0" err="1">
                <a:solidFill>
                  <a:schemeClr val="tx1"/>
                </a:solidFill>
              </a:rPr>
              <a:t>PreK</a:t>
            </a:r>
            <a:r>
              <a:rPr lang="en-US" sz="2800" i="1" dirty="0">
                <a:solidFill>
                  <a:schemeClr val="tx1"/>
                </a:solidFill>
              </a:rPr>
              <a:t>/K: The Four Seasons</a:t>
            </a:r>
            <a:endParaRPr lang="en-US" sz="2800" dirty="0">
              <a:solidFill>
                <a:schemeClr val="tx1"/>
              </a:solidFill>
            </a:endParaRPr>
          </a:p>
          <a:p>
            <a:pPr lvl="1"/>
            <a:r>
              <a:rPr lang="en-US" sz="2800" i="1" dirty="0">
                <a:solidFill>
                  <a:schemeClr val="tx1"/>
                </a:solidFill>
              </a:rPr>
              <a:t>Grade 1: The Five Senses</a:t>
            </a:r>
            <a:endParaRPr lang="en-US" sz="2800" dirty="0">
              <a:solidFill>
                <a:schemeClr val="tx1"/>
              </a:solidFill>
            </a:endParaRPr>
          </a:p>
          <a:p>
            <a:pPr lvl="1"/>
            <a:r>
              <a:rPr lang="en-US" sz="2800" i="1" dirty="0">
                <a:solidFill>
                  <a:schemeClr val="tx1"/>
                </a:solidFill>
              </a:rPr>
              <a:t>Grade 2: Plants</a:t>
            </a:r>
            <a:endParaRPr lang="en-US" sz="2800" dirty="0">
              <a:solidFill>
                <a:schemeClr val="tx1"/>
              </a:solidFill>
            </a:endParaRPr>
          </a:p>
          <a:p>
            <a:pPr lvl="1"/>
            <a:r>
              <a:rPr lang="en-US" sz="2800" i="1" dirty="0">
                <a:solidFill>
                  <a:schemeClr val="tx1"/>
                </a:solidFill>
              </a:rPr>
              <a:t>Grade 3: Simple Machines/Motion</a:t>
            </a:r>
            <a:endParaRPr lang="en-US" sz="2800" dirty="0">
              <a:solidFill>
                <a:schemeClr val="tx1"/>
              </a:solidFill>
            </a:endParaRPr>
          </a:p>
          <a:p>
            <a:pPr lvl="1"/>
            <a:r>
              <a:rPr lang="en-US" sz="2800" i="1" dirty="0">
                <a:solidFill>
                  <a:schemeClr val="tx1"/>
                </a:solidFill>
              </a:rPr>
              <a:t>Grade 4: Food Chains and Webs</a:t>
            </a: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8400" y="4572000"/>
            <a:ext cx="2334713" cy="1903724"/>
          </a:xfrm>
          <a:prstGeom prst="rect">
            <a:avLst/>
          </a:prstGeom>
          <a:ln>
            <a:noFill/>
          </a:ln>
          <a:effectLst>
            <a:softEdge rad="112500"/>
          </a:effectLst>
        </p:spPr>
      </p:pic>
    </p:spTree>
    <p:extLst>
      <p:ext uri="{BB962C8B-B14F-4D97-AF65-F5344CB8AC3E}">
        <p14:creationId xmlns:p14="http://schemas.microsoft.com/office/powerpoint/2010/main" xmlns="" val="3373569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3</a:t>
            </a:r>
            <a:endParaRPr lang="en-US" i="1" dirty="0"/>
          </a:p>
        </p:txBody>
      </p:sp>
      <p:sp>
        <p:nvSpPr>
          <p:cNvPr id="3" name="Content Placeholder 2"/>
          <p:cNvSpPr>
            <a:spLocks noGrp="1"/>
          </p:cNvSpPr>
          <p:nvPr>
            <p:ph idx="1"/>
          </p:nvPr>
        </p:nvSpPr>
        <p:spPr>
          <a:xfrm>
            <a:off x="1143000" y="1828800"/>
            <a:ext cx="7696200" cy="5257800"/>
          </a:xfrm>
        </p:spPr>
        <p:txBody>
          <a:bodyPr>
            <a:noAutofit/>
          </a:bodyPr>
          <a:lstStyle/>
          <a:p>
            <a:pPr>
              <a:spcAft>
                <a:spcPts val="0"/>
              </a:spcAft>
            </a:pPr>
            <a:r>
              <a:rPr lang="en-US" sz="2400" i="1" dirty="0" smtClean="0">
                <a:solidFill>
                  <a:srgbClr val="FF0000"/>
                </a:solidFill>
              </a:rPr>
              <a:t>Grade levels planned scientific research based projects</a:t>
            </a:r>
            <a:r>
              <a:rPr lang="en-US" sz="2400" dirty="0" smtClean="0"/>
              <a:t> </a:t>
            </a:r>
            <a:r>
              <a:rPr lang="en-US" sz="2400" dirty="0" smtClean="0">
                <a:solidFill>
                  <a:schemeClr val="tx1"/>
                </a:solidFill>
              </a:rPr>
              <a:t>utilizing science curriculum and the Tsunami research reference book during PLC times.</a:t>
            </a:r>
          </a:p>
          <a:p>
            <a:pPr>
              <a:spcAft>
                <a:spcPts val="0"/>
              </a:spcAft>
            </a:pPr>
            <a:r>
              <a:rPr lang="en-US" sz="2400" dirty="0" smtClean="0">
                <a:solidFill>
                  <a:schemeClr val="tx1"/>
                </a:solidFill>
              </a:rPr>
              <a:t>Enrichment Teacher and SSR teacher implemented </a:t>
            </a:r>
            <a:r>
              <a:rPr lang="en-US" sz="2400" dirty="0" smtClean="0">
                <a:solidFill>
                  <a:srgbClr val="FF0000"/>
                </a:solidFill>
              </a:rPr>
              <a:t>“</a:t>
            </a:r>
            <a:r>
              <a:rPr lang="en-US" sz="2400" i="1" dirty="0" smtClean="0">
                <a:solidFill>
                  <a:srgbClr val="FF0000"/>
                </a:solidFill>
              </a:rPr>
              <a:t>Light Bulb Lab</a:t>
            </a:r>
            <a:r>
              <a:rPr lang="en-US" sz="2400" dirty="0" smtClean="0">
                <a:solidFill>
                  <a:srgbClr val="FF0000"/>
                </a:solidFill>
              </a:rPr>
              <a:t>”</a:t>
            </a:r>
            <a:r>
              <a:rPr lang="en-US" sz="2400" dirty="0" smtClean="0">
                <a:solidFill>
                  <a:schemeClr val="tx1"/>
                </a:solidFill>
              </a:rPr>
              <a:t>,</a:t>
            </a:r>
            <a:r>
              <a:rPr lang="en-US" sz="2400" dirty="0" smtClean="0">
                <a:solidFill>
                  <a:srgbClr val="FF0000"/>
                </a:solidFill>
              </a:rPr>
              <a:t>  </a:t>
            </a:r>
            <a:r>
              <a:rPr lang="en-US" sz="2400" dirty="0" smtClean="0">
                <a:solidFill>
                  <a:schemeClr val="tx1"/>
                </a:solidFill>
              </a:rPr>
              <a:t>teaching the scientific Method to each classroom K-5</a:t>
            </a:r>
          </a:p>
          <a:p>
            <a:pPr>
              <a:spcAft>
                <a:spcPts val="0"/>
              </a:spcAft>
            </a:pPr>
            <a:r>
              <a:rPr lang="en-US" sz="2400" dirty="0" smtClean="0">
                <a:solidFill>
                  <a:schemeClr val="tx1"/>
                </a:solidFill>
              </a:rPr>
              <a:t>4</a:t>
            </a:r>
            <a:r>
              <a:rPr lang="en-US" sz="2400" baseline="30000" dirty="0" smtClean="0">
                <a:solidFill>
                  <a:schemeClr val="tx1"/>
                </a:solidFill>
              </a:rPr>
              <a:t>th</a:t>
            </a:r>
            <a:r>
              <a:rPr lang="en-US" sz="2400" dirty="0" smtClean="0">
                <a:solidFill>
                  <a:schemeClr val="tx1"/>
                </a:solidFill>
              </a:rPr>
              <a:t> grade completed </a:t>
            </a:r>
            <a:r>
              <a:rPr lang="en-US" sz="2400" dirty="0" smtClean="0">
                <a:solidFill>
                  <a:srgbClr val="FF0000"/>
                </a:solidFill>
              </a:rPr>
              <a:t>practice NECAP tests</a:t>
            </a:r>
            <a:r>
              <a:rPr lang="en-US" sz="2400" dirty="0" smtClean="0">
                <a:solidFill>
                  <a:schemeClr val="tx1"/>
                </a:solidFill>
              </a:rPr>
              <a:t> (March-”I Do” and April “We Do”) </a:t>
            </a:r>
            <a:endParaRPr lang="en-US" sz="2400" dirty="0">
              <a:solidFill>
                <a:schemeClr val="tx1"/>
              </a:solidFill>
            </a:endParaRPr>
          </a:p>
        </p:txBody>
      </p:sp>
    </p:spTree>
    <p:extLst>
      <p:ext uri="{BB962C8B-B14F-4D97-AF65-F5344CB8AC3E}">
        <p14:creationId xmlns:p14="http://schemas.microsoft.com/office/powerpoint/2010/main" xmlns="" val="37421454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1: Strategic Interventions  </a:t>
            </a:r>
            <a:endParaRPr lang="en-US" i="1" dirty="0"/>
          </a:p>
        </p:txBody>
      </p:sp>
      <p:sp>
        <p:nvSpPr>
          <p:cNvPr id="3" name="Content Placeholder 2"/>
          <p:cNvSpPr>
            <a:spLocks noGrp="1"/>
          </p:cNvSpPr>
          <p:nvPr>
            <p:ph idx="1"/>
          </p:nvPr>
        </p:nvSpPr>
        <p:spPr>
          <a:xfrm>
            <a:off x="1295400" y="1676400"/>
            <a:ext cx="7619999" cy="4953000"/>
          </a:xfrm>
        </p:spPr>
        <p:txBody>
          <a:bodyPr>
            <a:noAutofit/>
          </a:bodyPr>
          <a:lstStyle/>
          <a:p>
            <a:r>
              <a:rPr lang="en-US" sz="2400" dirty="0" smtClean="0">
                <a:solidFill>
                  <a:schemeClr val="tx1"/>
                </a:solidFill>
              </a:rPr>
              <a:t>In an effort to ensure that no more than 15% of the student population will require strategic intervention all staff will continue working to support students in all grade levels in the area of literacy and mathematics.  Student progress will be monitored using end of unit benchmark assessments in both areas throughout the 2013-2014 school-year.</a:t>
            </a:r>
          </a:p>
          <a:p>
            <a:endParaRPr lang="en-US" sz="1200" dirty="0">
              <a:solidFill>
                <a:schemeClr val="tx1"/>
              </a:solidFill>
            </a:endParaRPr>
          </a:p>
        </p:txBody>
      </p:sp>
    </p:spTree>
    <p:extLst>
      <p:ext uri="{BB962C8B-B14F-4D97-AF65-F5344CB8AC3E}">
        <p14:creationId xmlns:p14="http://schemas.microsoft.com/office/powerpoint/2010/main" xmlns="" val="1498074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3: </a:t>
            </a:r>
            <a:r>
              <a:rPr lang="en-US" sz="3100" i="1" dirty="0" smtClean="0"/>
              <a:t>Met and </a:t>
            </a:r>
            <a:r>
              <a:rPr lang="en-US" sz="3100" i="1" dirty="0" smtClean="0">
                <a:solidFill>
                  <a:srgbClr val="FF0000"/>
                </a:solidFill>
              </a:rPr>
              <a:t>In </a:t>
            </a:r>
            <a:r>
              <a:rPr lang="en-US" sz="3100" i="1" dirty="0">
                <a:solidFill>
                  <a:srgbClr val="FF0000"/>
                </a:solidFill>
              </a:rPr>
              <a:t>P</a:t>
            </a:r>
            <a:r>
              <a:rPr lang="en-US" sz="3100" i="1" dirty="0" smtClean="0">
                <a:solidFill>
                  <a:srgbClr val="FF0000"/>
                </a:solidFill>
              </a:rPr>
              <a:t>rogress</a:t>
            </a:r>
            <a:endParaRPr lang="en-US" sz="3100" i="1" dirty="0">
              <a:solidFill>
                <a:srgbClr val="FF0000"/>
              </a:solidFill>
            </a:endParaRPr>
          </a:p>
        </p:txBody>
      </p:sp>
      <p:sp>
        <p:nvSpPr>
          <p:cNvPr id="3" name="Content Placeholder 2"/>
          <p:cNvSpPr>
            <a:spLocks noGrp="1"/>
          </p:cNvSpPr>
          <p:nvPr>
            <p:ph idx="1"/>
          </p:nvPr>
        </p:nvSpPr>
        <p:spPr>
          <a:xfrm>
            <a:off x="1355016" y="1676400"/>
            <a:ext cx="7313612" cy="2005194"/>
          </a:xfrm>
        </p:spPr>
        <p:txBody>
          <a:bodyPr>
            <a:normAutofit/>
          </a:bodyPr>
          <a:lstStyle/>
          <a:p>
            <a:r>
              <a:rPr lang="en-US" sz="2800" i="1" dirty="0" smtClean="0">
                <a:solidFill>
                  <a:srgbClr val="FF0000"/>
                </a:solidFill>
              </a:rPr>
              <a:t>Pollard </a:t>
            </a:r>
            <a:r>
              <a:rPr lang="en-US" sz="2800" i="1" dirty="0">
                <a:solidFill>
                  <a:srgbClr val="FF0000"/>
                </a:solidFill>
              </a:rPr>
              <a:t>Night at The </a:t>
            </a:r>
            <a:r>
              <a:rPr lang="en-US" sz="2800" i="1" dirty="0" smtClean="0">
                <a:solidFill>
                  <a:srgbClr val="FF0000"/>
                </a:solidFill>
              </a:rPr>
              <a:t>Museum </a:t>
            </a:r>
            <a:r>
              <a:rPr lang="en-US" sz="2800" i="1" dirty="0" smtClean="0">
                <a:solidFill>
                  <a:schemeClr val="tx1"/>
                </a:solidFill>
              </a:rPr>
              <a:t>was a HUGE success!</a:t>
            </a:r>
            <a:endParaRPr lang="en-US" sz="2800" dirty="0" smtClean="0">
              <a:solidFill>
                <a:schemeClr val="tx1"/>
              </a:solidFill>
            </a:endParaRPr>
          </a:p>
          <a:p>
            <a:pPr marL="342900" lvl="1" indent="-342900">
              <a:buClr>
                <a:schemeClr val="accent1"/>
              </a:buClr>
            </a:pPr>
            <a:r>
              <a:rPr lang="en-US" sz="2400" dirty="0">
                <a:solidFill>
                  <a:schemeClr val="tx1"/>
                </a:solidFill>
              </a:rPr>
              <a:t>Awaiting Gr 4 Science NECAP </a:t>
            </a:r>
            <a:r>
              <a:rPr lang="en-US" sz="2400" dirty="0" smtClean="0">
                <a:solidFill>
                  <a:schemeClr val="tx1"/>
                </a:solidFill>
              </a:rPr>
              <a:t>results</a:t>
            </a:r>
            <a:endParaRPr lang="en-US" sz="2400" dirty="0">
              <a:solidFill>
                <a:schemeClr val="tx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19506"/>
          <a:stretch/>
        </p:blipFill>
        <p:spPr>
          <a:xfrm>
            <a:off x="1371600" y="3581400"/>
            <a:ext cx="2448765" cy="2834320"/>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6356" y="3581400"/>
            <a:ext cx="3514914" cy="2916045"/>
          </a:xfrm>
          <a:prstGeom prst="ellipse">
            <a:avLst/>
          </a:prstGeom>
          <a:ln>
            <a:noFill/>
          </a:ln>
          <a:effectLst>
            <a:softEdge rad="112500"/>
          </a:effectLst>
        </p:spPr>
      </p:pic>
    </p:spTree>
    <p:extLst>
      <p:ext uri="{BB962C8B-B14F-4D97-AF65-F5344CB8AC3E}">
        <p14:creationId xmlns:p14="http://schemas.microsoft.com/office/powerpoint/2010/main" xmlns="" val="37635349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4: Climate  </a:t>
            </a:r>
            <a:endParaRPr lang="en-US" i="1" dirty="0"/>
          </a:p>
        </p:txBody>
      </p:sp>
      <p:sp>
        <p:nvSpPr>
          <p:cNvPr id="3" name="Content Placeholder 2"/>
          <p:cNvSpPr>
            <a:spLocks noGrp="1"/>
          </p:cNvSpPr>
          <p:nvPr>
            <p:ph idx="1"/>
          </p:nvPr>
        </p:nvSpPr>
        <p:spPr>
          <a:xfrm>
            <a:off x="1143000" y="1600200"/>
            <a:ext cx="7620000" cy="5181600"/>
          </a:xfrm>
        </p:spPr>
        <p:txBody>
          <a:bodyPr>
            <a:noAutofit/>
          </a:bodyPr>
          <a:lstStyle/>
          <a:p>
            <a:r>
              <a:rPr lang="en-US" sz="2600" i="1" dirty="0">
                <a:solidFill>
                  <a:schemeClr val="tx1"/>
                </a:solidFill>
              </a:rPr>
              <a:t>To improve the learning environment and culture of Pollard School, all community members will model our core values and expectations during the 2013-14 school year. </a:t>
            </a:r>
            <a:endParaRPr lang="en-US" sz="2600" i="1" dirty="0" smtClean="0">
              <a:solidFill>
                <a:schemeClr val="tx1"/>
              </a:solidFill>
            </a:endParaRPr>
          </a:p>
          <a:p>
            <a:endParaRPr lang="en-US" sz="1050" i="1" dirty="0">
              <a:solidFill>
                <a:schemeClr val="tx1"/>
              </a:solidFill>
            </a:endParaRPr>
          </a:p>
          <a:p>
            <a:pPr marL="0" indent="0">
              <a:buNone/>
            </a:pPr>
            <a:r>
              <a:rPr lang="en-US" sz="2400" i="1" dirty="0" smtClean="0">
                <a:solidFill>
                  <a:schemeClr val="tx1"/>
                </a:solidFill>
              </a:rPr>
              <a:t>This </a:t>
            </a:r>
            <a:r>
              <a:rPr lang="en-US" sz="2400" i="1" dirty="0">
                <a:solidFill>
                  <a:schemeClr val="tx1"/>
                </a:solidFill>
              </a:rPr>
              <a:t>will be measured </a:t>
            </a:r>
            <a:r>
              <a:rPr lang="en-US" sz="2400" i="1" dirty="0" smtClean="0">
                <a:solidFill>
                  <a:schemeClr val="tx1"/>
                </a:solidFill>
              </a:rPr>
              <a:t>by:</a:t>
            </a:r>
          </a:p>
          <a:p>
            <a:pPr marL="0" indent="0">
              <a:buNone/>
            </a:pPr>
            <a:endParaRPr lang="en-US" sz="1000" i="1" dirty="0" smtClean="0">
              <a:solidFill>
                <a:schemeClr val="tx1"/>
              </a:solidFill>
            </a:endParaRPr>
          </a:p>
          <a:p>
            <a:pPr lvl="1"/>
            <a:r>
              <a:rPr lang="en-US" sz="2000" i="1" dirty="0" smtClean="0">
                <a:solidFill>
                  <a:schemeClr val="tx1"/>
                </a:solidFill>
              </a:rPr>
              <a:t>Reviewing </a:t>
            </a:r>
            <a:r>
              <a:rPr lang="en-US" sz="2000" b="1" i="1" dirty="0">
                <a:solidFill>
                  <a:schemeClr val="tx1"/>
                </a:solidFill>
              </a:rPr>
              <a:t>student</a:t>
            </a:r>
            <a:r>
              <a:rPr lang="en-US" sz="2000" i="1" dirty="0">
                <a:solidFill>
                  <a:schemeClr val="tx1"/>
                </a:solidFill>
              </a:rPr>
              <a:t> behavior referral forms documented with the School Wide Informational System (SWIS) program </a:t>
            </a:r>
            <a:endParaRPr lang="en-US" sz="2000" i="1" dirty="0" smtClean="0">
              <a:solidFill>
                <a:schemeClr val="tx1"/>
              </a:solidFill>
            </a:endParaRPr>
          </a:p>
          <a:p>
            <a:pPr lvl="1"/>
            <a:r>
              <a:rPr lang="en-US" sz="2000" i="1" dirty="0">
                <a:solidFill>
                  <a:schemeClr val="tx1"/>
                </a:solidFill>
              </a:rPr>
              <a:t>P</a:t>
            </a:r>
            <a:r>
              <a:rPr lang="en-US" sz="2000" i="1" dirty="0" smtClean="0">
                <a:solidFill>
                  <a:schemeClr val="tx1"/>
                </a:solidFill>
              </a:rPr>
              <a:t>re- and post- </a:t>
            </a:r>
            <a:r>
              <a:rPr lang="en-US" sz="2000" b="1" i="1" dirty="0">
                <a:solidFill>
                  <a:schemeClr val="tx1"/>
                </a:solidFill>
              </a:rPr>
              <a:t>staff</a:t>
            </a:r>
            <a:r>
              <a:rPr lang="en-US" sz="2000" i="1" dirty="0">
                <a:solidFill>
                  <a:schemeClr val="tx1"/>
                </a:solidFill>
              </a:rPr>
              <a:t> climate surveys. </a:t>
            </a:r>
            <a:r>
              <a:rPr lang="en-US" sz="2000" i="1" dirty="0" smtClean="0">
                <a:solidFill>
                  <a:schemeClr val="tx1"/>
                </a:solidFill>
              </a:rPr>
              <a:t>(Pollard </a:t>
            </a:r>
            <a:r>
              <a:rPr lang="en-US" sz="2000" i="1" dirty="0">
                <a:solidFill>
                  <a:schemeClr val="tx1"/>
                </a:solidFill>
              </a:rPr>
              <a:t>has baseline data from the staff climate surveys taken in the fall and spring of the 2012-13 school year</a:t>
            </a:r>
            <a:r>
              <a:rPr lang="en-US" sz="2000" i="1" dirty="0" smtClean="0">
                <a:solidFill>
                  <a:schemeClr val="tx1"/>
                </a:solidFill>
              </a:rPr>
              <a:t>.)</a:t>
            </a: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xmlns="" val="337356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4</a:t>
            </a:r>
            <a:endParaRPr lang="en-US" i="1" dirty="0"/>
          </a:p>
        </p:txBody>
      </p:sp>
      <p:sp>
        <p:nvSpPr>
          <p:cNvPr id="3" name="Content Placeholder 2"/>
          <p:cNvSpPr>
            <a:spLocks noGrp="1"/>
          </p:cNvSpPr>
          <p:nvPr>
            <p:ph idx="1"/>
          </p:nvPr>
        </p:nvSpPr>
        <p:spPr>
          <a:xfrm>
            <a:off x="1371600" y="1600200"/>
            <a:ext cx="7467600" cy="4876800"/>
          </a:xfrm>
        </p:spPr>
        <p:txBody>
          <a:bodyPr>
            <a:noAutofit/>
          </a:bodyPr>
          <a:lstStyle/>
          <a:p>
            <a:r>
              <a:rPr lang="en-US" sz="2400" dirty="0" smtClean="0">
                <a:solidFill>
                  <a:schemeClr val="tx1"/>
                </a:solidFill>
              </a:rPr>
              <a:t>Staff made </a:t>
            </a:r>
            <a:r>
              <a:rPr lang="en-US" sz="2400" i="1" dirty="0" smtClean="0">
                <a:solidFill>
                  <a:srgbClr val="FF0000"/>
                </a:solidFill>
              </a:rPr>
              <a:t>changes </a:t>
            </a:r>
            <a:r>
              <a:rPr lang="en-US" sz="2400" i="1" dirty="0">
                <a:solidFill>
                  <a:srgbClr val="FF0000"/>
                </a:solidFill>
              </a:rPr>
              <a:t>or modifications to Behavior </a:t>
            </a:r>
            <a:r>
              <a:rPr lang="en-US" sz="2400" i="1" dirty="0" smtClean="0">
                <a:solidFill>
                  <a:srgbClr val="FF0000"/>
                </a:solidFill>
              </a:rPr>
              <a:t>matrix </a:t>
            </a:r>
            <a:r>
              <a:rPr lang="en-US" sz="2400" i="1" dirty="0">
                <a:solidFill>
                  <a:srgbClr val="FF0000"/>
                </a:solidFill>
              </a:rPr>
              <a:t>and Behavior Form.</a:t>
            </a:r>
          </a:p>
          <a:p>
            <a:r>
              <a:rPr lang="en-US" sz="2400" i="1" dirty="0" smtClean="0">
                <a:solidFill>
                  <a:srgbClr val="FF0000"/>
                </a:solidFill>
              </a:rPr>
              <a:t>SWIS </a:t>
            </a:r>
            <a:r>
              <a:rPr lang="en-US" sz="2400" i="1" dirty="0">
                <a:solidFill>
                  <a:srgbClr val="FF0000"/>
                </a:solidFill>
              </a:rPr>
              <a:t>program </a:t>
            </a:r>
            <a:r>
              <a:rPr lang="en-US" sz="2400" dirty="0">
                <a:solidFill>
                  <a:schemeClr val="tx1"/>
                </a:solidFill>
              </a:rPr>
              <a:t>for k-</a:t>
            </a:r>
            <a:r>
              <a:rPr lang="en-US" sz="2400" dirty="0" smtClean="0">
                <a:solidFill>
                  <a:schemeClr val="tx1"/>
                </a:solidFill>
              </a:rPr>
              <a:t>5 </a:t>
            </a:r>
            <a:r>
              <a:rPr lang="en-US" sz="2400" dirty="0">
                <a:solidFill>
                  <a:schemeClr val="tx1"/>
                </a:solidFill>
              </a:rPr>
              <a:t>Instituted </a:t>
            </a:r>
            <a:r>
              <a:rPr lang="en-US" sz="1800" dirty="0">
                <a:solidFill>
                  <a:schemeClr val="tx1"/>
                </a:solidFill>
              </a:rPr>
              <a:t>(</a:t>
            </a:r>
            <a:r>
              <a:rPr lang="en-US" sz="1800" dirty="0" smtClean="0">
                <a:solidFill>
                  <a:schemeClr val="tx1"/>
                </a:solidFill>
              </a:rPr>
              <a:t>School Wide Information System)</a:t>
            </a:r>
          </a:p>
          <a:p>
            <a:r>
              <a:rPr lang="en-US" sz="2400" i="1" dirty="0" smtClean="0">
                <a:solidFill>
                  <a:srgbClr val="FF0000"/>
                </a:solidFill>
              </a:rPr>
              <a:t>SWIS Data </a:t>
            </a:r>
            <a:r>
              <a:rPr lang="en-US" sz="2400" i="1" dirty="0">
                <a:solidFill>
                  <a:srgbClr val="FF0000"/>
                </a:solidFill>
              </a:rPr>
              <a:t>Reports </a:t>
            </a:r>
            <a:r>
              <a:rPr lang="en-US" sz="2400" dirty="0" smtClean="0">
                <a:solidFill>
                  <a:schemeClr val="tx1"/>
                </a:solidFill>
              </a:rPr>
              <a:t>at Universal </a:t>
            </a:r>
            <a:r>
              <a:rPr lang="en-US" sz="2400" dirty="0">
                <a:solidFill>
                  <a:schemeClr val="tx1"/>
                </a:solidFill>
              </a:rPr>
              <a:t>Team </a:t>
            </a:r>
            <a:r>
              <a:rPr lang="en-US" sz="2400" dirty="0" smtClean="0">
                <a:solidFill>
                  <a:schemeClr val="tx1"/>
                </a:solidFill>
              </a:rPr>
              <a:t>and Staff meetings</a:t>
            </a:r>
          </a:p>
          <a:p>
            <a:r>
              <a:rPr lang="en-US" sz="2400" dirty="0" smtClean="0">
                <a:solidFill>
                  <a:schemeClr val="tx1"/>
                </a:solidFill>
              </a:rPr>
              <a:t>Rollouts </a:t>
            </a:r>
            <a:r>
              <a:rPr lang="en-US" sz="2400" dirty="0">
                <a:solidFill>
                  <a:schemeClr val="tx1"/>
                </a:solidFill>
              </a:rPr>
              <a:t>and celebrations attached to the K-5 </a:t>
            </a:r>
            <a:r>
              <a:rPr lang="en-US" sz="2400" dirty="0"/>
              <a:t>“</a:t>
            </a:r>
            <a:r>
              <a:rPr lang="en-US" sz="2400" i="1" dirty="0">
                <a:solidFill>
                  <a:srgbClr val="FF0000"/>
                </a:solidFill>
              </a:rPr>
              <a:t>Pollard School has HEART” &amp; “Bucket Filling” themes</a:t>
            </a:r>
            <a:r>
              <a:rPr lang="en-US" sz="2400" dirty="0"/>
              <a:t>. </a:t>
            </a:r>
            <a:r>
              <a:rPr lang="en-US" sz="2400" dirty="0">
                <a:solidFill>
                  <a:schemeClr val="tx1"/>
                </a:solidFill>
              </a:rPr>
              <a:t>(Hallway online)</a:t>
            </a:r>
          </a:p>
          <a:p>
            <a:endParaRPr lang="en-US" sz="2400" dirty="0" smtClean="0">
              <a:solidFill>
                <a:schemeClr val="tx1"/>
              </a:solidFill>
            </a:endParaRPr>
          </a:p>
          <a:p>
            <a:pPr marL="0" indent="0">
              <a:buNone/>
            </a:pPr>
            <a:endParaRPr lang="en-US" sz="18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96966" y="5105400"/>
            <a:ext cx="2094234" cy="1600200"/>
          </a:xfrm>
          <a:prstGeom prst="rect">
            <a:avLst/>
          </a:prstGeom>
          <a:ln>
            <a:noFill/>
          </a:ln>
          <a:effectLst>
            <a:softEdge rad="112500"/>
          </a:effectLst>
        </p:spPr>
      </p:pic>
    </p:spTree>
    <p:extLst>
      <p:ext uri="{BB962C8B-B14F-4D97-AF65-F5344CB8AC3E}">
        <p14:creationId xmlns:p14="http://schemas.microsoft.com/office/powerpoint/2010/main" xmlns="" val="3742145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4:</a:t>
            </a:r>
            <a:br>
              <a:rPr lang="en-US" sz="3600" i="1" dirty="0" smtClean="0"/>
            </a:br>
            <a:r>
              <a:rPr lang="en-US" sz="3200" i="1" dirty="0" smtClean="0"/>
              <a:t>Staff Culture- Met</a:t>
            </a:r>
            <a:endParaRPr lang="en-US" sz="3200" i="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96154127"/>
              </p:ext>
            </p:extLst>
          </p:nvPr>
        </p:nvGraphicFramePr>
        <p:xfrm>
          <a:off x="1219200" y="1752600"/>
          <a:ext cx="7620000" cy="3901440"/>
        </p:xfrm>
        <a:graphic>
          <a:graphicData uri="http://schemas.openxmlformats.org/drawingml/2006/table">
            <a:tbl>
              <a:tblPr firstRow="1" bandRow="1">
                <a:tableStyleId>{5C22544A-7EE6-4342-B048-85BDC9FD1C3A}</a:tableStyleId>
              </a:tblPr>
              <a:tblGrid>
                <a:gridCol w="5003030"/>
                <a:gridCol w="1385455"/>
                <a:gridCol w="1231515"/>
              </a:tblGrid>
              <a:tr h="142240">
                <a:tc>
                  <a:txBody>
                    <a:bodyPr/>
                    <a:lstStyle/>
                    <a:p>
                      <a:r>
                        <a:rPr lang="en-US" sz="2000" dirty="0" smtClean="0"/>
                        <a:t>Culture</a:t>
                      </a:r>
                      <a:r>
                        <a:rPr lang="en-US" sz="2000" baseline="0" dirty="0" smtClean="0"/>
                        <a:t> Indicators</a:t>
                      </a:r>
                      <a:endParaRPr lang="en-US" sz="2000" dirty="0"/>
                    </a:p>
                  </a:txBody>
                  <a:tcPr/>
                </a:tc>
                <a:tc>
                  <a:txBody>
                    <a:bodyPr/>
                    <a:lstStyle/>
                    <a:p>
                      <a:pPr algn="ctr"/>
                      <a:r>
                        <a:rPr lang="en-US" sz="2000" dirty="0" smtClean="0"/>
                        <a:t>2013</a:t>
                      </a:r>
                      <a:endParaRPr lang="en-US" sz="2000" dirty="0"/>
                    </a:p>
                  </a:txBody>
                  <a:tcPr/>
                </a:tc>
                <a:tc>
                  <a:txBody>
                    <a:bodyPr/>
                    <a:lstStyle/>
                    <a:p>
                      <a:pPr algn="ctr"/>
                      <a:r>
                        <a:rPr lang="en-US" sz="2000" dirty="0" smtClean="0"/>
                        <a:t>2014</a:t>
                      </a:r>
                      <a:endParaRPr lang="en-US" sz="2000" dirty="0"/>
                    </a:p>
                  </a:txBody>
                  <a:tcPr/>
                </a:tc>
              </a:tr>
              <a:tr h="370840">
                <a:tc>
                  <a:txBody>
                    <a:bodyPr/>
                    <a:lstStyle/>
                    <a:p>
                      <a:r>
                        <a:rPr lang="en-US" sz="2000" dirty="0" smtClean="0"/>
                        <a:t>Co-workers display a positive attitude</a:t>
                      </a:r>
                    </a:p>
                  </a:txBody>
                  <a:tcPr/>
                </a:tc>
                <a:tc>
                  <a:txBody>
                    <a:bodyPr/>
                    <a:lstStyle/>
                    <a:p>
                      <a:pPr algn="ctr"/>
                      <a:r>
                        <a:rPr lang="en-US" sz="2000" dirty="0" smtClean="0"/>
                        <a:t>74%</a:t>
                      </a:r>
                      <a:endParaRPr lang="en-US" sz="2000" dirty="0"/>
                    </a:p>
                  </a:txBody>
                  <a:tcPr/>
                </a:tc>
                <a:tc>
                  <a:txBody>
                    <a:bodyPr/>
                    <a:lstStyle/>
                    <a:p>
                      <a:pPr algn="ctr"/>
                      <a:r>
                        <a:rPr lang="en-US" sz="2000" dirty="0" smtClean="0"/>
                        <a:t>89%</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There is a positive feeling of community </a:t>
                      </a:r>
                    </a:p>
                  </a:txBody>
                  <a:tcPr/>
                </a:tc>
                <a:tc>
                  <a:txBody>
                    <a:bodyPr/>
                    <a:lstStyle/>
                    <a:p>
                      <a:pPr algn="ctr"/>
                      <a:r>
                        <a:rPr lang="en-US" sz="2000" dirty="0" smtClean="0"/>
                        <a:t>79%</a:t>
                      </a:r>
                      <a:endParaRPr lang="en-US" sz="2000" dirty="0"/>
                    </a:p>
                  </a:txBody>
                  <a:tcPr/>
                </a:tc>
                <a:tc>
                  <a:txBody>
                    <a:bodyPr/>
                    <a:lstStyle/>
                    <a:p>
                      <a:pPr algn="ctr"/>
                      <a:r>
                        <a:rPr lang="en-US" sz="2000" dirty="0" smtClean="0"/>
                        <a:t>90%</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Gratitude and appreciation</a:t>
                      </a:r>
                      <a:r>
                        <a:rPr lang="en-US" sz="2000" baseline="0" dirty="0" smtClean="0"/>
                        <a:t> are regularly expressed</a:t>
                      </a:r>
                    </a:p>
                  </a:txBody>
                  <a:tcPr/>
                </a:tc>
                <a:tc>
                  <a:txBody>
                    <a:bodyPr/>
                    <a:lstStyle/>
                    <a:p>
                      <a:pPr algn="ctr"/>
                      <a:r>
                        <a:rPr lang="en-US" sz="2000" dirty="0" smtClean="0"/>
                        <a:t>82%</a:t>
                      </a:r>
                      <a:endParaRPr lang="en-US" sz="2000" dirty="0"/>
                    </a:p>
                  </a:txBody>
                  <a:tcPr/>
                </a:tc>
                <a:tc>
                  <a:txBody>
                    <a:bodyPr/>
                    <a:lstStyle/>
                    <a:p>
                      <a:pPr algn="ctr"/>
                      <a:r>
                        <a:rPr lang="en-US" sz="2000" dirty="0" smtClean="0"/>
                        <a:t>90%</a:t>
                      </a:r>
                      <a:endParaRPr lang="en-US" sz="2000" dirty="0"/>
                    </a:p>
                  </a:txBody>
                  <a:tcPr/>
                </a:tc>
              </a:tr>
              <a:tr h="370840">
                <a:tc>
                  <a:txBody>
                    <a:bodyPr/>
                    <a:lstStyle/>
                    <a:p>
                      <a:r>
                        <a:rPr lang="en-US" sz="2000" dirty="0" smtClean="0"/>
                        <a:t>I am satisfied</a:t>
                      </a:r>
                      <a:r>
                        <a:rPr lang="en-US" sz="2000" baseline="0" dirty="0" smtClean="0"/>
                        <a:t> with the amount of support I receive</a:t>
                      </a:r>
                    </a:p>
                  </a:txBody>
                  <a:tcPr/>
                </a:tc>
                <a:tc>
                  <a:txBody>
                    <a:bodyPr/>
                    <a:lstStyle/>
                    <a:p>
                      <a:pPr algn="ctr"/>
                      <a:r>
                        <a:rPr lang="en-US" sz="2000" dirty="0" smtClean="0"/>
                        <a:t>82%</a:t>
                      </a:r>
                      <a:endParaRPr lang="en-US" sz="2000" dirty="0"/>
                    </a:p>
                  </a:txBody>
                  <a:tcPr/>
                </a:tc>
                <a:tc>
                  <a:txBody>
                    <a:bodyPr/>
                    <a:lstStyle/>
                    <a:p>
                      <a:pPr algn="ctr"/>
                      <a:r>
                        <a:rPr lang="en-US" sz="2000" dirty="0" smtClean="0"/>
                        <a:t>85%</a:t>
                      </a:r>
                      <a:endParaRPr lang="en-US" sz="2000" dirty="0"/>
                    </a:p>
                  </a:txBody>
                  <a:tcPr/>
                </a:tc>
              </a:tr>
              <a:tr h="370840">
                <a:tc>
                  <a:txBody>
                    <a:bodyPr/>
                    <a:lstStyle/>
                    <a:p>
                      <a:r>
                        <a:rPr lang="en-US" sz="2000" dirty="0" smtClean="0"/>
                        <a:t>The volume</a:t>
                      </a:r>
                      <a:r>
                        <a:rPr lang="en-US" sz="2000" baseline="0" dirty="0" smtClean="0"/>
                        <a:t> of work I have keeps me from being successful</a:t>
                      </a:r>
                      <a:endParaRPr lang="en-US" sz="2000" dirty="0"/>
                    </a:p>
                  </a:txBody>
                  <a:tcPr/>
                </a:tc>
                <a:tc>
                  <a:txBody>
                    <a:bodyPr/>
                    <a:lstStyle/>
                    <a:p>
                      <a:pPr algn="ctr"/>
                      <a:r>
                        <a:rPr lang="en-US" sz="2000" dirty="0" smtClean="0"/>
                        <a:t>57% </a:t>
                      </a:r>
                      <a:r>
                        <a:rPr lang="en-US" sz="1800" dirty="0" smtClean="0"/>
                        <a:t>disagree</a:t>
                      </a:r>
                      <a:endParaRPr lang="en-US" sz="2000" dirty="0"/>
                    </a:p>
                  </a:txBody>
                  <a:tcPr/>
                </a:tc>
                <a:tc>
                  <a:txBody>
                    <a:bodyPr/>
                    <a:lstStyle/>
                    <a:p>
                      <a:pPr algn="ctr"/>
                      <a:r>
                        <a:rPr lang="en-US" sz="2000" dirty="0" smtClean="0"/>
                        <a:t>83% </a:t>
                      </a:r>
                      <a:r>
                        <a:rPr lang="en-US" sz="1800" dirty="0" smtClean="0"/>
                        <a:t>disagree</a:t>
                      </a:r>
                      <a:endParaRPr lang="en-US" sz="1800"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0" y="378128"/>
            <a:ext cx="1752600" cy="1146393"/>
          </a:xfrm>
          <a:prstGeom prst="rect">
            <a:avLst/>
          </a:prstGeom>
          <a:ln>
            <a:noFill/>
          </a:ln>
          <a:effectLst>
            <a:softEdge rad="112500"/>
          </a:effectLst>
        </p:spPr>
      </p:pic>
      <p:sp>
        <p:nvSpPr>
          <p:cNvPr id="7" name="TextBox 6"/>
          <p:cNvSpPr txBox="1"/>
          <p:nvPr/>
        </p:nvSpPr>
        <p:spPr>
          <a:xfrm>
            <a:off x="1279634" y="5863146"/>
            <a:ext cx="7315200" cy="369332"/>
          </a:xfrm>
          <a:prstGeom prst="rect">
            <a:avLst/>
          </a:prstGeom>
          <a:noFill/>
        </p:spPr>
        <p:txBody>
          <a:bodyPr wrap="square" rtlCol="0">
            <a:spAutoFit/>
          </a:bodyPr>
          <a:lstStyle/>
          <a:p>
            <a:r>
              <a:rPr lang="en-US" dirty="0" smtClean="0">
                <a:solidFill>
                  <a:srgbClr val="FF0000"/>
                </a:solidFill>
              </a:rPr>
              <a:t>*Data taken from Pollard Climate Survey for 2013 and 2014</a:t>
            </a:r>
            <a:endParaRPr lang="en-US" dirty="0">
              <a:solidFill>
                <a:srgbClr val="FF0000"/>
              </a:solidFill>
            </a:endParaRPr>
          </a:p>
        </p:txBody>
      </p:sp>
    </p:spTree>
    <p:extLst>
      <p:ext uri="{BB962C8B-B14F-4D97-AF65-F5344CB8AC3E}">
        <p14:creationId xmlns:p14="http://schemas.microsoft.com/office/powerpoint/2010/main" xmlns="" val="37635349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81000"/>
            <a:ext cx="7313612" cy="1143000"/>
          </a:xfrm>
        </p:spPr>
        <p:txBody>
          <a:bodyPr>
            <a:normAutofit/>
          </a:bodyPr>
          <a:lstStyle/>
          <a:p>
            <a:r>
              <a:rPr lang="en-US" sz="3600" i="1" dirty="0"/>
              <a:t>Update Goal </a:t>
            </a:r>
            <a:r>
              <a:rPr lang="en-US" sz="3600" i="1" dirty="0" smtClean="0"/>
              <a:t>4:</a:t>
            </a:r>
            <a:r>
              <a:rPr lang="en-US" sz="3100" i="1" dirty="0" smtClean="0">
                <a:solidFill>
                  <a:srgbClr val="FF0000"/>
                </a:solidFill>
              </a:rPr>
              <a:t/>
            </a:r>
            <a:br>
              <a:rPr lang="en-US" sz="3100" i="1" dirty="0" smtClean="0">
                <a:solidFill>
                  <a:srgbClr val="FF0000"/>
                </a:solidFill>
              </a:rPr>
            </a:br>
            <a:r>
              <a:rPr lang="en-US" sz="3100" i="1" dirty="0" smtClean="0">
                <a:solidFill>
                  <a:srgbClr val="FF0000"/>
                </a:solidFill>
              </a:rPr>
              <a:t> </a:t>
            </a:r>
            <a:r>
              <a:rPr lang="en-US" sz="2400" i="1" dirty="0">
                <a:solidFill>
                  <a:srgbClr val="FF0000"/>
                </a:solidFill>
              </a:rPr>
              <a:t>Student</a:t>
            </a:r>
            <a:r>
              <a:rPr lang="en-US" sz="2800" i="1" dirty="0" smtClean="0">
                <a:solidFill>
                  <a:srgbClr val="FF0000"/>
                </a:solidFill>
              </a:rPr>
              <a:t> </a:t>
            </a:r>
            <a:r>
              <a:rPr lang="en-US" sz="2400" i="1" dirty="0" smtClean="0">
                <a:solidFill>
                  <a:srgbClr val="FF0000"/>
                </a:solidFill>
              </a:rPr>
              <a:t>Behavior Using SWIS Data </a:t>
            </a:r>
            <a:r>
              <a:rPr lang="en-US" sz="2800" i="1" dirty="0" smtClean="0">
                <a:solidFill>
                  <a:srgbClr val="FF0000"/>
                </a:solidFill>
              </a:rPr>
              <a:t>-</a:t>
            </a:r>
            <a:r>
              <a:rPr lang="en-US" sz="2800" i="1" dirty="0" smtClean="0"/>
              <a:t>I</a:t>
            </a:r>
            <a:r>
              <a:rPr lang="en-US" sz="2800" i="1" dirty="0" smtClean="0">
                <a:solidFill>
                  <a:srgbClr val="FF0000"/>
                </a:solidFill>
              </a:rPr>
              <a:t>n </a:t>
            </a:r>
            <a:r>
              <a:rPr lang="en-US" sz="2800" i="1" dirty="0">
                <a:solidFill>
                  <a:srgbClr val="FF0000"/>
                </a:solidFill>
              </a:rPr>
              <a:t>Progress</a:t>
            </a:r>
            <a:endParaRPr lang="en-US" sz="2400" i="1" dirty="0">
              <a:solidFill>
                <a:srgbClr val="FF0000"/>
              </a:solidFill>
            </a:endParaRPr>
          </a:p>
        </p:txBody>
      </p:sp>
      <p:sp>
        <p:nvSpPr>
          <p:cNvPr id="3" name="Content Placeholder 2"/>
          <p:cNvSpPr>
            <a:spLocks noGrp="1"/>
          </p:cNvSpPr>
          <p:nvPr>
            <p:ph idx="1"/>
          </p:nvPr>
        </p:nvSpPr>
        <p:spPr/>
        <p:txBody>
          <a:bodyPr>
            <a:normAutofit/>
          </a:bodyPr>
          <a:lstStyle/>
          <a:p>
            <a:r>
              <a:rPr lang="en-US" sz="2800" dirty="0" smtClean="0">
                <a:solidFill>
                  <a:schemeClr val="tx1"/>
                </a:solidFill>
              </a:rPr>
              <a:t>Continue </a:t>
            </a:r>
            <a:r>
              <a:rPr lang="en-US" sz="2800" dirty="0">
                <a:solidFill>
                  <a:schemeClr val="tx1"/>
                </a:solidFill>
              </a:rPr>
              <a:t>to </a:t>
            </a:r>
            <a:r>
              <a:rPr lang="en-US" sz="2800" dirty="0">
                <a:solidFill>
                  <a:srgbClr val="FF0000"/>
                </a:solidFill>
              </a:rPr>
              <a:t>review SWIS </a:t>
            </a:r>
            <a:r>
              <a:rPr lang="en-US" sz="2800" dirty="0" smtClean="0">
                <a:solidFill>
                  <a:srgbClr val="FF0000"/>
                </a:solidFill>
              </a:rPr>
              <a:t>data</a:t>
            </a:r>
          </a:p>
          <a:p>
            <a:r>
              <a:rPr lang="en-US" sz="2800" dirty="0" smtClean="0">
                <a:solidFill>
                  <a:schemeClr val="tx1"/>
                </a:solidFill>
              </a:rPr>
              <a:t>Continue </a:t>
            </a:r>
            <a:r>
              <a:rPr lang="en-US" sz="2800" dirty="0">
                <a:solidFill>
                  <a:schemeClr val="tx1"/>
                </a:solidFill>
              </a:rPr>
              <a:t>to </a:t>
            </a:r>
            <a:r>
              <a:rPr lang="en-US" sz="2800" dirty="0" smtClean="0">
                <a:solidFill>
                  <a:schemeClr val="tx1"/>
                </a:solidFill>
              </a:rPr>
              <a:t>Roll-out </a:t>
            </a:r>
            <a:r>
              <a:rPr lang="en-US" sz="2800" dirty="0" smtClean="0">
                <a:solidFill>
                  <a:srgbClr val="FF0000"/>
                </a:solidFill>
              </a:rPr>
              <a:t>behavioral </a:t>
            </a:r>
            <a:r>
              <a:rPr lang="en-US" sz="2800" dirty="0">
                <a:solidFill>
                  <a:srgbClr val="FF0000"/>
                </a:solidFill>
              </a:rPr>
              <a:t>expectations </a:t>
            </a:r>
            <a:r>
              <a:rPr lang="en-US" sz="2800" dirty="0">
                <a:solidFill>
                  <a:schemeClr val="tx1"/>
                </a:solidFill>
              </a:rPr>
              <a:t>as </a:t>
            </a:r>
            <a:r>
              <a:rPr lang="en-US" sz="2800" dirty="0" smtClean="0">
                <a:solidFill>
                  <a:schemeClr val="tx1"/>
                </a:solidFill>
              </a:rPr>
              <a:t>determined by SWIS data</a:t>
            </a:r>
          </a:p>
          <a:p>
            <a:r>
              <a:rPr lang="en-US" sz="2800" dirty="0" smtClean="0">
                <a:solidFill>
                  <a:srgbClr val="FF0000"/>
                </a:solidFill>
              </a:rPr>
              <a:t>Infuse Social Thinking and Zones of Regulation</a:t>
            </a:r>
            <a:r>
              <a:rPr lang="en-US" sz="2800" dirty="0" smtClean="0">
                <a:solidFill>
                  <a:schemeClr val="tx1"/>
                </a:solidFill>
              </a:rPr>
              <a:t> language into all grade level classrooms</a:t>
            </a:r>
          </a:p>
          <a:p>
            <a:pPr lvl="1"/>
            <a:endParaRPr lang="en-US" sz="24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2194217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Sandown Central’s</a:t>
            </a:r>
            <a:br>
              <a:rPr lang="en-US" dirty="0" smtClean="0"/>
            </a:br>
            <a:r>
              <a:rPr lang="en-US" dirty="0" smtClean="0"/>
              <a:t>Action Plan Updates</a:t>
            </a:r>
            <a:endParaRPr lang="en-US" dirty="0"/>
          </a:p>
        </p:txBody>
      </p:sp>
      <p:pic>
        <p:nvPicPr>
          <p:cNvPr id="1026" name="Picture 2" descr="C:\Users\myoungblood\AppData\Local\Microsoft\Windows\Temporary Internet Files\Content.Outlook\RID4L784\photo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2856873"/>
            <a:ext cx="2667000" cy="29887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149"/>
          <a:stretch/>
        </p:blipFill>
        <p:spPr bwMode="auto">
          <a:xfrm>
            <a:off x="4953000" y="2856874"/>
            <a:ext cx="2785704" cy="298870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6541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1  </a:t>
            </a:r>
            <a:endParaRPr lang="en-US" i="1" dirty="0"/>
          </a:p>
        </p:txBody>
      </p:sp>
      <p:sp>
        <p:nvSpPr>
          <p:cNvPr id="3" name="Content Placeholder 2"/>
          <p:cNvSpPr>
            <a:spLocks noGrp="1"/>
          </p:cNvSpPr>
          <p:nvPr>
            <p:ph idx="1"/>
          </p:nvPr>
        </p:nvSpPr>
        <p:spPr>
          <a:xfrm>
            <a:off x="1219200" y="1752600"/>
            <a:ext cx="7313612" cy="3884613"/>
          </a:xfrm>
        </p:spPr>
        <p:txBody>
          <a:bodyPr>
            <a:normAutofit/>
          </a:bodyPr>
          <a:lstStyle/>
          <a:p>
            <a:r>
              <a:rPr lang="en-US" sz="2400" dirty="0" smtClean="0">
                <a:solidFill>
                  <a:schemeClr val="tx1"/>
                </a:solidFill>
              </a:rPr>
              <a:t>In an effort to promote a </a:t>
            </a:r>
            <a:r>
              <a:rPr lang="en-US" sz="2400" i="1" dirty="0" smtClean="0">
                <a:solidFill>
                  <a:schemeClr val="tx1"/>
                </a:solidFill>
              </a:rPr>
              <a:t>captivating </a:t>
            </a:r>
            <a:r>
              <a:rPr lang="en-US" sz="2400" dirty="0" smtClean="0">
                <a:solidFill>
                  <a:schemeClr val="tx1"/>
                </a:solidFill>
              </a:rPr>
              <a:t>learning environment, we will create stimulating units of study and lessons that are varied, integrated, creative, interactive, utilize technology, and provide relevant learning response options. Success will be measured by a 10% increase in the overall results of the next Tripod Survey. </a:t>
            </a:r>
          </a:p>
          <a:p>
            <a:pPr marL="0" indent="0">
              <a:buNone/>
            </a:pPr>
            <a:r>
              <a:rPr lang="en-US" sz="2800" dirty="0" smtClean="0">
                <a:solidFill>
                  <a:schemeClr val="tx1"/>
                </a:solidFill>
              </a:rPr>
              <a:t>   </a:t>
            </a:r>
            <a:r>
              <a:rPr lang="en-US" sz="2000" dirty="0" smtClean="0">
                <a:solidFill>
                  <a:schemeClr val="tx1"/>
                </a:solidFill>
              </a:rPr>
              <a:t>(</a:t>
            </a:r>
            <a:r>
              <a:rPr lang="en-US" sz="2000" i="1" dirty="0" smtClean="0">
                <a:solidFill>
                  <a:schemeClr val="tx1"/>
                </a:solidFill>
              </a:rPr>
              <a:t>New Goal – May 2014</a:t>
            </a:r>
            <a:r>
              <a:rPr lang="en-US" sz="2000" dirty="0" smtClean="0">
                <a:solidFill>
                  <a:schemeClr val="tx1"/>
                </a:solidFill>
              </a:rPr>
              <a:t>)</a:t>
            </a:r>
            <a:endParaRPr lang="en-US" sz="2000" dirty="0">
              <a:solidFill>
                <a:schemeClr val="tx1"/>
              </a:solidFill>
            </a:endParaRPr>
          </a:p>
        </p:txBody>
      </p:sp>
      <p:pic>
        <p:nvPicPr>
          <p:cNvPr id="4" name="Picture 3" descr="imagesCMMBECQI.jpg"/>
          <p:cNvPicPr>
            <a:picLocks noChangeAspect="1"/>
          </p:cNvPicPr>
          <p:nvPr/>
        </p:nvPicPr>
        <p:blipFill>
          <a:blip r:embed="rId2" cstate="print"/>
          <a:stretch>
            <a:fillRect/>
          </a:stretch>
        </p:blipFill>
        <p:spPr>
          <a:xfrm>
            <a:off x="2133600" y="5638800"/>
            <a:ext cx="5010150" cy="914400"/>
          </a:xfrm>
          <a:prstGeom prst="rect">
            <a:avLst/>
          </a:prstGeom>
        </p:spPr>
      </p:pic>
    </p:spTree>
    <p:extLst>
      <p:ext uri="{BB962C8B-B14F-4D97-AF65-F5344CB8AC3E}">
        <p14:creationId xmlns:p14="http://schemas.microsoft.com/office/powerpoint/2010/main" xmlns="" val="1617322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1: </a:t>
            </a:r>
            <a:r>
              <a:rPr lang="en-US" sz="3100" i="1" dirty="0">
                <a:solidFill>
                  <a:srgbClr val="FF0000"/>
                </a:solidFill>
              </a:rPr>
              <a:t>I</a:t>
            </a:r>
            <a:r>
              <a:rPr lang="en-US" sz="3100" i="1" dirty="0" smtClean="0">
                <a:solidFill>
                  <a:srgbClr val="FF0000"/>
                </a:solidFill>
              </a:rPr>
              <a:t>n </a:t>
            </a:r>
            <a:r>
              <a:rPr lang="en-US" sz="3100" i="1" dirty="0">
                <a:solidFill>
                  <a:srgbClr val="FF0000"/>
                </a:solidFill>
              </a:rPr>
              <a:t>P</a:t>
            </a:r>
            <a:r>
              <a:rPr lang="en-US" sz="3100" i="1" dirty="0" smtClean="0">
                <a:solidFill>
                  <a:srgbClr val="FF0000"/>
                </a:solidFill>
              </a:rPr>
              <a:t>rogress</a:t>
            </a:r>
            <a:endParaRPr lang="en-US" sz="3100" i="1" dirty="0">
              <a:solidFill>
                <a:srgbClr val="FF0000"/>
              </a:solidFill>
            </a:endParaRPr>
          </a:p>
        </p:txBody>
      </p:sp>
      <p:sp>
        <p:nvSpPr>
          <p:cNvPr id="3" name="Content Placeholder 2"/>
          <p:cNvSpPr>
            <a:spLocks noGrp="1"/>
          </p:cNvSpPr>
          <p:nvPr>
            <p:ph idx="1"/>
          </p:nvPr>
        </p:nvSpPr>
        <p:spPr>
          <a:xfrm>
            <a:off x="1219200" y="1752600"/>
            <a:ext cx="7313612" cy="4038600"/>
          </a:xfrm>
        </p:spPr>
        <p:txBody>
          <a:bodyPr>
            <a:normAutofit fontScale="92500"/>
          </a:bodyPr>
          <a:lstStyle/>
          <a:p>
            <a:r>
              <a:rPr lang="en-US" sz="2400" dirty="0" smtClean="0">
                <a:solidFill>
                  <a:schemeClr val="tx1"/>
                </a:solidFill>
              </a:rPr>
              <a:t>Creating a </a:t>
            </a:r>
            <a:r>
              <a:rPr lang="en-US" sz="2400" i="1" dirty="0" smtClean="0">
                <a:solidFill>
                  <a:schemeClr val="tx1"/>
                </a:solidFill>
              </a:rPr>
              <a:t>“captivating learning environment” </a:t>
            </a:r>
            <a:r>
              <a:rPr lang="en-US" sz="2400" dirty="0" smtClean="0">
                <a:solidFill>
                  <a:schemeClr val="tx1"/>
                </a:solidFill>
              </a:rPr>
              <a:t>is a newly crafted goal for Sandown Central School, and replaces our previous goal of “</a:t>
            </a:r>
            <a:r>
              <a:rPr lang="en-US" sz="2400" i="1" dirty="0" smtClean="0">
                <a:solidFill>
                  <a:schemeClr val="tx1"/>
                </a:solidFill>
              </a:rPr>
              <a:t>understanding the Common Core Standards and shifts in grade level progressions by meeting and collaborating with Sandown North</a:t>
            </a:r>
            <a:r>
              <a:rPr lang="en-US" sz="2400" dirty="0" smtClean="0">
                <a:solidFill>
                  <a:schemeClr val="tx1"/>
                </a:solidFill>
              </a:rPr>
              <a:t>”. As the district’s process to realign our curriculum became apparent via district wide committees this past year, it became obvious that the former goal was not viable. </a:t>
            </a:r>
          </a:p>
          <a:p>
            <a:endParaRPr lang="en-US" sz="2400" dirty="0"/>
          </a:p>
        </p:txBody>
      </p:sp>
      <p:pic>
        <p:nvPicPr>
          <p:cNvPr id="4" name="Picture 3" descr="imagesCMMBECQI.jpg"/>
          <p:cNvPicPr>
            <a:picLocks noChangeAspect="1"/>
          </p:cNvPicPr>
          <p:nvPr/>
        </p:nvPicPr>
        <p:blipFill>
          <a:blip r:embed="rId2" cstate="print"/>
          <a:stretch>
            <a:fillRect/>
          </a:stretch>
        </p:blipFill>
        <p:spPr>
          <a:xfrm>
            <a:off x="2133600" y="5562600"/>
            <a:ext cx="5010150" cy="914400"/>
          </a:xfrm>
          <a:prstGeom prst="rect">
            <a:avLst/>
          </a:prstGeom>
        </p:spPr>
      </p:pic>
    </p:spTree>
    <p:extLst>
      <p:ext uri="{BB962C8B-B14F-4D97-AF65-F5344CB8AC3E}">
        <p14:creationId xmlns:p14="http://schemas.microsoft.com/office/powerpoint/2010/main" xmlns="" val="2272404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2  </a:t>
            </a:r>
            <a:endParaRPr lang="en-US" i="1" dirty="0"/>
          </a:p>
        </p:txBody>
      </p:sp>
      <p:sp>
        <p:nvSpPr>
          <p:cNvPr id="3" name="Content Placeholder 2"/>
          <p:cNvSpPr>
            <a:spLocks noGrp="1"/>
          </p:cNvSpPr>
          <p:nvPr>
            <p:ph idx="1"/>
          </p:nvPr>
        </p:nvSpPr>
        <p:spPr/>
        <p:txBody>
          <a:bodyPr>
            <a:normAutofit/>
          </a:bodyPr>
          <a:lstStyle/>
          <a:p>
            <a:r>
              <a:rPr lang="en-US" sz="2400" dirty="0" smtClean="0">
                <a:solidFill>
                  <a:schemeClr val="tx1"/>
                </a:solidFill>
              </a:rPr>
              <a:t>In an effort to improve student achievement in mathematics, we will further develop, extend and refine our RTI framework, by more effectively utilizing data to plan and implement focused group instruction in mathematics. Progress will be measured by increasing the percentage  of students at the proficient level on assessments by 3%.</a:t>
            </a:r>
            <a:endParaRPr lang="en-US" sz="2400" dirty="0">
              <a:solidFill>
                <a:schemeClr val="tx1"/>
              </a:solidFill>
            </a:endParaRPr>
          </a:p>
          <a:p>
            <a:pPr marL="457200" lvl="1" indent="0">
              <a:buNone/>
            </a:pPr>
            <a:endParaRPr lang="en-US" sz="2400" dirty="0"/>
          </a:p>
        </p:txBody>
      </p:sp>
      <p:pic>
        <p:nvPicPr>
          <p:cNvPr id="4" name="Picture 3" descr="imagesCMMBECQI.jpg"/>
          <p:cNvPicPr>
            <a:picLocks noChangeAspect="1"/>
          </p:cNvPicPr>
          <p:nvPr/>
        </p:nvPicPr>
        <p:blipFill>
          <a:blip r:embed="rId2" cstate="print"/>
          <a:stretch>
            <a:fillRect/>
          </a:stretch>
        </p:blipFill>
        <p:spPr>
          <a:xfrm>
            <a:off x="2057400" y="5486400"/>
            <a:ext cx="5010150" cy="914400"/>
          </a:xfrm>
          <a:prstGeom prst="rect">
            <a:avLst/>
          </a:prstGeom>
        </p:spPr>
      </p:pic>
    </p:spTree>
    <p:extLst>
      <p:ext uri="{BB962C8B-B14F-4D97-AF65-F5344CB8AC3E}">
        <p14:creationId xmlns:p14="http://schemas.microsoft.com/office/powerpoint/2010/main" xmlns="" val="2449763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2: </a:t>
            </a:r>
            <a:r>
              <a:rPr lang="en-US" sz="3100" i="1" dirty="0" smtClean="0">
                <a:solidFill>
                  <a:srgbClr val="FF0000"/>
                </a:solidFill>
              </a:rPr>
              <a:t>Met and in progress</a:t>
            </a:r>
            <a:endParaRPr lang="en-US" sz="3100" i="1"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solidFill>
                  <a:schemeClr val="tx1"/>
                </a:solidFill>
              </a:rPr>
              <a:t>Step #1 Using Everyday Math end-of-unit assessments</a:t>
            </a:r>
            <a:r>
              <a:rPr lang="en-US" sz="2400" dirty="0" smtClean="0">
                <a:solidFill>
                  <a:schemeClr val="tx1">
                    <a:lumMod val="50000"/>
                    <a:lumOff val="50000"/>
                  </a:schemeClr>
                </a:solidFill>
              </a:rPr>
              <a:t>. </a:t>
            </a:r>
            <a:r>
              <a:rPr lang="en-US" sz="2400" i="1" dirty="0" smtClean="0">
                <a:solidFill>
                  <a:srgbClr val="FF0000"/>
                </a:solidFill>
              </a:rPr>
              <a:t>(Met)</a:t>
            </a:r>
          </a:p>
          <a:p>
            <a:r>
              <a:rPr lang="en-US" sz="2400" dirty="0" smtClean="0">
                <a:solidFill>
                  <a:schemeClr val="tx1"/>
                </a:solidFill>
              </a:rPr>
              <a:t>Step #2 Utilize common core math problems to pre and post assess in tier two to measure growth on specific skills. </a:t>
            </a:r>
          </a:p>
          <a:p>
            <a:pPr marL="0" indent="0">
              <a:buNone/>
            </a:pPr>
            <a:r>
              <a:rPr lang="en-US" sz="2400" dirty="0">
                <a:solidFill>
                  <a:schemeClr val="tx1">
                    <a:lumMod val="50000"/>
                    <a:lumOff val="50000"/>
                  </a:schemeClr>
                </a:solidFill>
              </a:rPr>
              <a:t> </a:t>
            </a:r>
            <a:r>
              <a:rPr lang="en-US" sz="2400" dirty="0" smtClean="0">
                <a:solidFill>
                  <a:schemeClr val="tx1">
                    <a:lumMod val="50000"/>
                    <a:lumOff val="50000"/>
                  </a:schemeClr>
                </a:solidFill>
              </a:rPr>
              <a:t>   </a:t>
            </a:r>
            <a:r>
              <a:rPr lang="en-US" sz="2400" i="1" dirty="0" smtClean="0">
                <a:solidFill>
                  <a:srgbClr val="FF0000"/>
                </a:solidFill>
              </a:rPr>
              <a:t>(Met)</a:t>
            </a:r>
          </a:p>
          <a:p>
            <a:r>
              <a:rPr lang="en-US" sz="2400" dirty="0" smtClean="0">
                <a:solidFill>
                  <a:schemeClr val="tx1"/>
                </a:solidFill>
              </a:rPr>
              <a:t>Step #3 Evaluate the process of steps 1 and 2, and make any necessary changes.   </a:t>
            </a:r>
          </a:p>
          <a:p>
            <a:pPr marL="0" indent="0">
              <a:buNone/>
            </a:pPr>
            <a:r>
              <a:rPr lang="en-US" sz="2400" i="1" dirty="0">
                <a:solidFill>
                  <a:srgbClr val="FF0000"/>
                </a:solidFill>
              </a:rPr>
              <a:t> </a:t>
            </a:r>
            <a:r>
              <a:rPr lang="en-US" sz="2400" i="1" dirty="0" smtClean="0">
                <a:solidFill>
                  <a:srgbClr val="FF0000"/>
                </a:solidFill>
              </a:rPr>
              <a:t>   (Met)</a:t>
            </a:r>
          </a:p>
          <a:p>
            <a:pPr marL="0" indent="0">
              <a:buNone/>
            </a:pPr>
            <a:r>
              <a:rPr lang="en-US" sz="2400" dirty="0" smtClean="0">
                <a:solidFill>
                  <a:schemeClr val="tx1"/>
                </a:solidFill>
              </a:rPr>
              <a:t> </a:t>
            </a:r>
          </a:p>
          <a:p>
            <a:pPr marL="0" indent="0" algn="r">
              <a:buNone/>
            </a:pPr>
            <a:endParaRPr lang="en-US" sz="2400" dirty="0" smtClean="0">
              <a:solidFill>
                <a:schemeClr val="tx1"/>
              </a:solidFill>
            </a:endParaRPr>
          </a:p>
          <a:p>
            <a:endParaRPr lang="en-US" sz="2400" i="1" dirty="0">
              <a:solidFill>
                <a:schemeClr val="tx1"/>
              </a:solidFill>
            </a:endParaRPr>
          </a:p>
          <a:p>
            <a:pPr marL="0" indent="0">
              <a:buNone/>
            </a:pPr>
            <a:endParaRPr lang="en-US" sz="2400" dirty="0"/>
          </a:p>
        </p:txBody>
      </p:sp>
      <p:pic>
        <p:nvPicPr>
          <p:cNvPr id="4" name="Picture 3" descr="imagesCMMBECQI.jpg"/>
          <p:cNvPicPr>
            <a:picLocks noChangeAspect="1"/>
          </p:cNvPicPr>
          <p:nvPr/>
        </p:nvPicPr>
        <p:blipFill>
          <a:blip r:embed="rId2" cstate="print"/>
          <a:stretch>
            <a:fillRect/>
          </a:stretch>
        </p:blipFill>
        <p:spPr>
          <a:xfrm>
            <a:off x="2057400" y="5562600"/>
            <a:ext cx="5010150" cy="914400"/>
          </a:xfrm>
          <a:prstGeom prst="rect">
            <a:avLst/>
          </a:prstGeom>
        </p:spPr>
      </p:pic>
    </p:spTree>
    <p:extLst>
      <p:ext uri="{BB962C8B-B14F-4D97-AF65-F5344CB8AC3E}">
        <p14:creationId xmlns:p14="http://schemas.microsoft.com/office/powerpoint/2010/main" xmlns="" val="23424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1</a:t>
            </a:r>
            <a:endParaRPr lang="en-US" i="1" dirty="0"/>
          </a:p>
        </p:txBody>
      </p:sp>
      <p:sp>
        <p:nvSpPr>
          <p:cNvPr id="3" name="Content Placeholder 2"/>
          <p:cNvSpPr>
            <a:spLocks noGrp="1"/>
          </p:cNvSpPr>
          <p:nvPr>
            <p:ph idx="1"/>
          </p:nvPr>
        </p:nvSpPr>
        <p:spPr>
          <a:xfrm>
            <a:off x="1370013" y="1676400"/>
            <a:ext cx="7313612" cy="4572000"/>
          </a:xfrm>
        </p:spPr>
        <p:txBody>
          <a:bodyPr>
            <a:normAutofit/>
          </a:bodyPr>
          <a:lstStyle/>
          <a:p>
            <a:r>
              <a:rPr lang="en-US" sz="2600" dirty="0" smtClean="0">
                <a:solidFill>
                  <a:srgbClr val="FF0000"/>
                </a:solidFill>
              </a:rPr>
              <a:t>Math and Language Arts Tier 2 Groups</a:t>
            </a:r>
            <a:r>
              <a:rPr lang="en-US" sz="2600" dirty="0" smtClean="0">
                <a:solidFill>
                  <a:schemeClr val="tx1"/>
                </a:solidFill>
              </a:rPr>
              <a:t>:</a:t>
            </a:r>
          </a:p>
          <a:p>
            <a:pPr lvl="1"/>
            <a:r>
              <a:rPr lang="en-US" sz="2600" dirty="0" smtClean="0">
                <a:solidFill>
                  <a:schemeClr val="tx1"/>
                </a:solidFill>
              </a:rPr>
              <a:t>Just Words</a:t>
            </a:r>
          </a:p>
          <a:p>
            <a:pPr lvl="1"/>
            <a:r>
              <a:rPr lang="en-US" sz="2600" dirty="0" smtClean="0">
                <a:solidFill>
                  <a:schemeClr val="tx1"/>
                </a:solidFill>
              </a:rPr>
              <a:t>Fundations</a:t>
            </a:r>
          </a:p>
          <a:p>
            <a:pPr lvl="1"/>
            <a:r>
              <a:rPr lang="en-US" sz="2600" dirty="0" smtClean="0">
                <a:solidFill>
                  <a:schemeClr val="tx1"/>
                </a:solidFill>
              </a:rPr>
              <a:t>Spellography</a:t>
            </a:r>
          </a:p>
          <a:p>
            <a:pPr marL="457200" lvl="1" indent="0">
              <a:buNone/>
            </a:pPr>
            <a:endParaRPr lang="en-US" sz="2600" dirty="0" smtClean="0">
              <a:solidFill>
                <a:schemeClr val="tx1"/>
              </a:solidFill>
            </a:endParaRPr>
          </a:p>
          <a:p>
            <a:r>
              <a:rPr lang="en-US" sz="2600" dirty="0" smtClean="0">
                <a:solidFill>
                  <a:srgbClr val="FF0000"/>
                </a:solidFill>
              </a:rPr>
              <a:t>End-of-unit &amp; benchmark assessments </a:t>
            </a:r>
            <a:r>
              <a:rPr lang="en-US" sz="2600" dirty="0" smtClean="0">
                <a:solidFill>
                  <a:schemeClr val="tx1"/>
                </a:solidFill>
              </a:rPr>
              <a:t>have been reviewed throughout the year.</a:t>
            </a:r>
          </a:p>
          <a:p>
            <a:endParaRPr lang="en-US" sz="1800" dirty="0" smtClean="0"/>
          </a:p>
          <a:p>
            <a:endParaRPr lang="en-US" dirty="0" smtClean="0"/>
          </a:p>
        </p:txBody>
      </p:sp>
    </p:spTree>
    <p:extLst>
      <p:ext uri="{BB962C8B-B14F-4D97-AF65-F5344CB8AC3E}">
        <p14:creationId xmlns:p14="http://schemas.microsoft.com/office/powerpoint/2010/main" xmlns="" val="4111721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3  </a:t>
            </a:r>
            <a:endParaRPr lang="en-US" i="1" dirty="0"/>
          </a:p>
        </p:txBody>
      </p:sp>
      <p:sp>
        <p:nvSpPr>
          <p:cNvPr id="3" name="Content Placeholder 2"/>
          <p:cNvSpPr>
            <a:spLocks noGrp="1"/>
          </p:cNvSpPr>
          <p:nvPr>
            <p:ph idx="1"/>
          </p:nvPr>
        </p:nvSpPr>
        <p:spPr/>
        <p:txBody>
          <a:bodyPr>
            <a:normAutofit/>
          </a:bodyPr>
          <a:lstStyle/>
          <a:p>
            <a:r>
              <a:rPr lang="en-US" sz="2400" dirty="0" smtClean="0">
                <a:solidFill>
                  <a:schemeClr val="tx1"/>
                </a:solidFill>
              </a:rPr>
              <a:t>In an effort to improve student performance, the data team will assist teachers in the creation of a system by which students are vested in monitoring their own progress. This will be measured by 3% improvement in student achievement in academics over their fourth and fifth grade years. </a:t>
            </a:r>
            <a:endParaRPr lang="en-US" sz="2400" dirty="0">
              <a:solidFill>
                <a:schemeClr val="tx1"/>
              </a:solidFill>
            </a:endParaRPr>
          </a:p>
        </p:txBody>
      </p:sp>
      <p:pic>
        <p:nvPicPr>
          <p:cNvPr id="4" name="Picture 3" descr="imagesCMMBECQI.jpg"/>
          <p:cNvPicPr>
            <a:picLocks noChangeAspect="1"/>
          </p:cNvPicPr>
          <p:nvPr/>
        </p:nvPicPr>
        <p:blipFill>
          <a:blip r:embed="rId2" cstate="print"/>
          <a:stretch>
            <a:fillRect/>
          </a:stretch>
        </p:blipFill>
        <p:spPr>
          <a:xfrm>
            <a:off x="2133600" y="5181600"/>
            <a:ext cx="5010150" cy="914400"/>
          </a:xfrm>
          <a:prstGeom prst="rect">
            <a:avLst/>
          </a:prstGeom>
        </p:spPr>
      </p:pic>
    </p:spTree>
    <p:extLst>
      <p:ext uri="{BB962C8B-B14F-4D97-AF65-F5344CB8AC3E}">
        <p14:creationId xmlns:p14="http://schemas.microsoft.com/office/powerpoint/2010/main" xmlns="" val="3869587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3: </a:t>
            </a:r>
            <a:r>
              <a:rPr lang="en-US" sz="3100" i="1" dirty="0" smtClean="0">
                <a:solidFill>
                  <a:srgbClr val="FF0000"/>
                </a:solidFill>
              </a:rPr>
              <a:t>Met and in progress</a:t>
            </a:r>
            <a:endParaRPr lang="en-US" sz="3100" i="1" dirty="0">
              <a:solidFill>
                <a:srgbClr val="FF0000"/>
              </a:solidFill>
            </a:endParaRPr>
          </a:p>
        </p:txBody>
      </p:sp>
      <p:sp>
        <p:nvSpPr>
          <p:cNvPr id="3" name="Content Placeholder 2"/>
          <p:cNvSpPr>
            <a:spLocks noGrp="1"/>
          </p:cNvSpPr>
          <p:nvPr>
            <p:ph idx="1"/>
          </p:nvPr>
        </p:nvSpPr>
        <p:spPr>
          <a:xfrm>
            <a:off x="1371600" y="1752600"/>
            <a:ext cx="7313612" cy="4038600"/>
          </a:xfrm>
        </p:spPr>
        <p:txBody>
          <a:bodyPr>
            <a:normAutofit fontScale="25000" lnSpcReduction="20000"/>
          </a:bodyPr>
          <a:lstStyle/>
          <a:p>
            <a:r>
              <a:rPr lang="en-US" sz="9600" dirty="0" smtClean="0">
                <a:solidFill>
                  <a:schemeClr val="tx1"/>
                </a:solidFill>
              </a:rPr>
              <a:t>Step#1 The data team has been formed and is in place. </a:t>
            </a:r>
            <a:r>
              <a:rPr lang="en-US" sz="9600" dirty="0" smtClean="0">
                <a:solidFill>
                  <a:srgbClr val="FF0000"/>
                </a:solidFill>
              </a:rPr>
              <a:t>(Met)</a:t>
            </a:r>
          </a:p>
          <a:p>
            <a:r>
              <a:rPr lang="en-US" sz="9600" dirty="0" smtClean="0">
                <a:solidFill>
                  <a:schemeClr val="tx1"/>
                </a:solidFill>
              </a:rPr>
              <a:t>Step#2 Our data team uses a spreadsheet which currently stores all current academic information. This data is shared with our data team, and with our PLC’s to analyze and inform all teachers on their students’ progress. </a:t>
            </a:r>
            <a:r>
              <a:rPr lang="en-US" sz="9600" dirty="0" smtClean="0">
                <a:solidFill>
                  <a:srgbClr val="FF0000"/>
                </a:solidFill>
              </a:rPr>
              <a:t>(Met)</a:t>
            </a:r>
          </a:p>
          <a:p>
            <a:r>
              <a:rPr lang="en-US" sz="9600" dirty="0" smtClean="0">
                <a:solidFill>
                  <a:schemeClr val="tx1"/>
                </a:solidFill>
              </a:rPr>
              <a:t>Step #3 Teachers meet and confer with students individually</a:t>
            </a:r>
            <a:r>
              <a:rPr lang="en-US" sz="9600" dirty="0">
                <a:solidFill>
                  <a:schemeClr val="tx1"/>
                </a:solidFill>
              </a:rPr>
              <a:t> </a:t>
            </a:r>
            <a:r>
              <a:rPr lang="en-US" sz="9600" dirty="0" smtClean="0">
                <a:solidFill>
                  <a:schemeClr val="tx1"/>
                </a:solidFill>
              </a:rPr>
              <a:t>to set learning objectives, encourage a “growth mindset”, and develop </a:t>
            </a:r>
            <a:r>
              <a:rPr lang="en-US" sz="9600" dirty="0">
                <a:solidFill>
                  <a:schemeClr val="tx1"/>
                </a:solidFill>
              </a:rPr>
              <a:t>responsibility and investment in </a:t>
            </a:r>
            <a:r>
              <a:rPr lang="en-US" sz="9600" dirty="0" smtClean="0">
                <a:solidFill>
                  <a:schemeClr val="tx1"/>
                </a:solidFill>
              </a:rPr>
              <a:t>learning. </a:t>
            </a:r>
            <a:r>
              <a:rPr lang="en-US" sz="9600" dirty="0" smtClean="0">
                <a:solidFill>
                  <a:srgbClr val="FF0000"/>
                </a:solidFill>
              </a:rPr>
              <a:t>(In Progress)</a:t>
            </a:r>
          </a:p>
          <a:p>
            <a:endParaRPr lang="en-US" sz="2400" dirty="0" smtClean="0">
              <a:solidFill>
                <a:srgbClr val="FF0000"/>
              </a:solidFill>
            </a:endParaRPr>
          </a:p>
          <a:p>
            <a:pPr marL="0" indent="0">
              <a:buNone/>
            </a:pPr>
            <a:r>
              <a:rPr lang="en-US" sz="2400" dirty="0" smtClean="0">
                <a:solidFill>
                  <a:schemeClr val="bg1">
                    <a:lumMod val="50000"/>
                  </a:schemeClr>
                </a:solidFill>
              </a:rPr>
              <a:t> </a:t>
            </a:r>
            <a:endParaRPr lang="en-US" sz="2400" dirty="0">
              <a:solidFill>
                <a:schemeClr val="bg1">
                  <a:lumMod val="50000"/>
                </a:schemeClr>
              </a:solidFill>
            </a:endParaRPr>
          </a:p>
        </p:txBody>
      </p:sp>
      <p:pic>
        <p:nvPicPr>
          <p:cNvPr id="5" name="Picture 4" descr="imagesCMMBECQI.jpg"/>
          <p:cNvPicPr>
            <a:picLocks noChangeAspect="1"/>
          </p:cNvPicPr>
          <p:nvPr/>
        </p:nvPicPr>
        <p:blipFill>
          <a:blip r:embed="rId2" cstate="print"/>
          <a:stretch>
            <a:fillRect/>
          </a:stretch>
        </p:blipFill>
        <p:spPr>
          <a:xfrm>
            <a:off x="2438400" y="5791200"/>
            <a:ext cx="5010150" cy="762000"/>
          </a:xfrm>
          <a:prstGeom prst="rect">
            <a:avLst/>
          </a:prstGeom>
        </p:spPr>
      </p:pic>
    </p:spTree>
    <p:extLst>
      <p:ext uri="{BB962C8B-B14F-4D97-AF65-F5344CB8AC3E}">
        <p14:creationId xmlns:p14="http://schemas.microsoft.com/office/powerpoint/2010/main" xmlns="" val="3581528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Sandown North’s </a:t>
            </a:r>
            <a:br>
              <a:rPr lang="en-US" dirty="0" smtClean="0"/>
            </a:br>
            <a:r>
              <a:rPr lang="en-US" dirty="0" smtClean="0"/>
              <a:t>Action Plan Updates</a:t>
            </a:r>
            <a:endParaRPr lang="en-US" dirty="0"/>
          </a:p>
        </p:txBody>
      </p:sp>
      <p:pic>
        <p:nvPicPr>
          <p:cNvPr id="1026" name="Picture 2" descr="N:\annual report 2012\IMG_71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2695454"/>
            <a:ext cx="2362200" cy="3429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N:\Photos-YEARBOOKS\2013-2014 YEARBOOK\Inventions\Invent-good cam (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3334565"/>
            <a:ext cx="2819400" cy="23472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2" descr="C:\Users\jbentley-melle\AppData\Local\Microsoft\Windows\Temporary Internet Files\Content.IE5\2GNYQCES\MC900441382[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7620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6485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1  Assess and Adapt Instructional Practices</a:t>
            </a:r>
            <a:endParaRPr lang="en-US" i="1" dirty="0"/>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By June 2014, the Leadership Team will implement systems to assess and adapt practices in response to data and educator </a:t>
            </a:r>
            <a:r>
              <a:rPr lang="en-US" dirty="0" smtClean="0">
                <a:solidFill>
                  <a:schemeClr val="tx1"/>
                </a:solidFill>
              </a:rPr>
              <a:t>feedback, as measured by a completed written data collection form. </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xmlns="" val="119596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1: </a:t>
            </a:r>
            <a:r>
              <a:rPr lang="en-US" sz="3100" i="1" dirty="0" smtClean="0">
                <a:solidFill>
                  <a:srgbClr val="FF0000"/>
                </a:solidFill>
              </a:rPr>
              <a:t>Met </a:t>
            </a:r>
            <a:r>
              <a:rPr lang="en-US" sz="3100" i="1" dirty="0">
                <a:solidFill>
                  <a:srgbClr val="FF0000"/>
                </a:solidFill>
              </a:rPr>
              <a:t>or </a:t>
            </a:r>
            <a:r>
              <a:rPr lang="en-US" sz="3100" i="1" dirty="0" smtClean="0">
                <a:solidFill>
                  <a:srgbClr val="FF0000"/>
                </a:solidFill>
              </a:rPr>
              <a:t>in progress</a:t>
            </a:r>
            <a:endParaRPr lang="en-US" sz="3100" i="1" dirty="0">
              <a:solidFill>
                <a:srgbClr val="FF0000"/>
              </a:solidFill>
            </a:endParaRPr>
          </a:p>
        </p:txBody>
      </p:sp>
      <p:sp>
        <p:nvSpPr>
          <p:cNvPr id="3" name="Content Placeholder 2"/>
          <p:cNvSpPr>
            <a:spLocks noGrp="1"/>
          </p:cNvSpPr>
          <p:nvPr>
            <p:ph idx="1"/>
          </p:nvPr>
        </p:nvSpPr>
        <p:spPr>
          <a:xfrm>
            <a:off x="919655" y="1600200"/>
            <a:ext cx="8229600" cy="4649788"/>
          </a:xfrm>
        </p:spPr>
        <p:txBody>
          <a:bodyPr>
            <a:normAutofit fontScale="77500" lnSpcReduction="20000"/>
          </a:bodyPr>
          <a:lstStyle/>
          <a:p>
            <a:pPr marL="0" indent="0">
              <a:buNone/>
            </a:pPr>
            <a:r>
              <a:rPr lang="en-US" dirty="0">
                <a:solidFill>
                  <a:schemeClr val="tx1"/>
                </a:solidFill>
              </a:rPr>
              <a:t> </a:t>
            </a:r>
            <a:r>
              <a:rPr lang="en-US" dirty="0" smtClean="0">
                <a:solidFill>
                  <a:schemeClr val="tx1"/>
                </a:solidFill>
              </a:rPr>
              <a:t> </a:t>
            </a:r>
            <a:r>
              <a:rPr lang="en-US" dirty="0" smtClean="0">
                <a:solidFill>
                  <a:srgbClr val="FF0000"/>
                </a:solidFill>
              </a:rPr>
              <a:t>Met:</a:t>
            </a:r>
          </a:p>
          <a:p>
            <a:pPr lvl="1"/>
            <a:r>
              <a:rPr lang="en-US" sz="2800" dirty="0" smtClean="0">
                <a:solidFill>
                  <a:schemeClr val="tx1"/>
                </a:solidFill>
              </a:rPr>
              <a:t>Assessments (tools changing based on district initiatives)</a:t>
            </a:r>
            <a:endParaRPr lang="en-US" sz="2800" dirty="0">
              <a:solidFill>
                <a:schemeClr val="tx1"/>
              </a:solidFill>
            </a:endParaRPr>
          </a:p>
          <a:p>
            <a:pPr lvl="1"/>
            <a:r>
              <a:rPr lang="en-US" sz="2800" dirty="0">
                <a:solidFill>
                  <a:schemeClr val="tx1"/>
                </a:solidFill>
              </a:rPr>
              <a:t>Benchmarks </a:t>
            </a:r>
          </a:p>
          <a:p>
            <a:pPr lvl="1"/>
            <a:r>
              <a:rPr lang="en-US" sz="2800" dirty="0">
                <a:solidFill>
                  <a:schemeClr val="tx1"/>
                </a:solidFill>
              </a:rPr>
              <a:t>Data </a:t>
            </a:r>
            <a:r>
              <a:rPr lang="en-US" sz="2800" dirty="0" smtClean="0">
                <a:solidFill>
                  <a:schemeClr val="tx1"/>
                </a:solidFill>
              </a:rPr>
              <a:t>Collection Form (Academic/Behavior)</a:t>
            </a:r>
            <a:endParaRPr lang="en-US" sz="2800" dirty="0">
              <a:solidFill>
                <a:schemeClr val="tx1"/>
              </a:solidFill>
            </a:endParaRPr>
          </a:p>
          <a:p>
            <a:pPr lvl="1"/>
            <a:r>
              <a:rPr lang="en-US" sz="2800" dirty="0">
                <a:solidFill>
                  <a:schemeClr val="tx1"/>
                </a:solidFill>
              </a:rPr>
              <a:t>Student Sorts</a:t>
            </a:r>
          </a:p>
          <a:p>
            <a:pPr lvl="1"/>
            <a:r>
              <a:rPr lang="en-US" sz="2800" dirty="0">
                <a:solidFill>
                  <a:schemeClr val="tx1"/>
                </a:solidFill>
              </a:rPr>
              <a:t>RTI </a:t>
            </a:r>
            <a:r>
              <a:rPr lang="en-US" sz="2800" dirty="0" smtClean="0">
                <a:solidFill>
                  <a:schemeClr val="tx1"/>
                </a:solidFill>
              </a:rPr>
              <a:t>Process</a:t>
            </a:r>
          </a:p>
          <a:p>
            <a:pPr lvl="1"/>
            <a:r>
              <a:rPr lang="en-US" sz="2800" dirty="0" smtClean="0">
                <a:solidFill>
                  <a:schemeClr val="tx1"/>
                </a:solidFill>
              </a:rPr>
              <a:t>Create </a:t>
            </a:r>
            <a:r>
              <a:rPr lang="en-US" sz="2800" dirty="0">
                <a:solidFill>
                  <a:schemeClr val="tx1"/>
                </a:solidFill>
              </a:rPr>
              <a:t>flexible universal </a:t>
            </a:r>
            <a:r>
              <a:rPr lang="en-US" sz="2800" dirty="0" smtClean="0">
                <a:solidFill>
                  <a:schemeClr val="tx1"/>
                </a:solidFill>
              </a:rPr>
              <a:t>schedule</a:t>
            </a:r>
          </a:p>
          <a:p>
            <a:pPr lvl="1"/>
            <a:r>
              <a:rPr lang="en-US" sz="2800" dirty="0" smtClean="0">
                <a:solidFill>
                  <a:schemeClr val="tx1"/>
                </a:solidFill>
              </a:rPr>
              <a:t>Pace </a:t>
            </a:r>
            <a:r>
              <a:rPr lang="en-US" sz="2800" dirty="0">
                <a:solidFill>
                  <a:schemeClr val="tx1"/>
                </a:solidFill>
              </a:rPr>
              <a:t>instruction based on student learning</a:t>
            </a:r>
          </a:p>
          <a:p>
            <a:pPr marL="0" indent="0">
              <a:buNone/>
            </a:pPr>
            <a:r>
              <a:rPr lang="en-US" dirty="0" smtClean="0">
                <a:solidFill>
                  <a:schemeClr val="tx1"/>
                </a:solidFill>
              </a:rPr>
              <a:t>  </a:t>
            </a:r>
            <a:r>
              <a:rPr lang="en-US" dirty="0" smtClean="0">
                <a:solidFill>
                  <a:srgbClr val="FF0000"/>
                </a:solidFill>
              </a:rPr>
              <a:t>In Progress:</a:t>
            </a:r>
          </a:p>
          <a:p>
            <a:pPr lvl="1"/>
            <a:r>
              <a:rPr lang="en-US" sz="2800" dirty="0">
                <a:solidFill>
                  <a:schemeClr val="tx1"/>
                </a:solidFill>
              </a:rPr>
              <a:t>Provide STAR assessment training  </a:t>
            </a:r>
          </a:p>
          <a:p>
            <a:pPr lvl="1"/>
            <a:r>
              <a:rPr lang="en-US" sz="2800" dirty="0" smtClean="0">
                <a:solidFill>
                  <a:schemeClr val="tx1"/>
                </a:solidFill>
              </a:rPr>
              <a:t>Update </a:t>
            </a:r>
            <a:r>
              <a:rPr lang="en-US" sz="2800" dirty="0">
                <a:solidFill>
                  <a:schemeClr val="tx1"/>
                </a:solidFill>
              </a:rPr>
              <a:t>documents to reflect STAR protocols </a:t>
            </a:r>
          </a:p>
          <a:p>
            <a:pPr lvl="1"/>
            <a:r>
              <a:rPr lang="en-US" sz="2800" dirty="0" smtClean="0">
                <a:solidFill>
                  <a:schemeClr val="tx1"/>
                </a:solidFill>
              </a:rPr>
              <a:t>Matching student learning needs to tier </a:t>
            </a:r>
            <a:r>
              <a:rPr lang="en-US" sz="2800" dirty="0">
                <a:solidFill>
                  <a:schemeClr val="tx1"/>
                </a:solidFill>
              </a:rPr>
              <a:t>II </a:t>
            </a:r>
            <a:r>
              <a:rPr lang="en-US" sz="2800" dirty="0" smtClean="0">
                <a:solidFill>
                  <a:schemeClr val="tx1"/>
                </a:solidFill>
              </a:rPr>
              <a:t>interventions</a:t>
            </a:r>
            <a:endParaRPr lang="en-US" sz="2800" dirty="0">
              <a:solidFill>
                <a:schemeClr val="tx1"/>
              </a:solidFill>
            </a:endParaRPr>
          </a:p>
        </p:txBody>
      </p:sp>
    </p:spTree>
    <p:extLst>
      <p:ext uri="{BB962C8B-B14F-4D97-AF65-F5344CB8AC3E}">
        <p14:creationId xmlns:p14="http://schemas.microsoft.com/office/powerpoint/2010/main" xmlns="" val="1118960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2  Communication</a:t>
            </a:r>
            <a:endParaRPr lang="en-US" i="1" dirty="0"/>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By June 2014, we will have established communication norms and procedures to optimize </a:t>
            </a:r>
            <a:r>
              <a:rPr lang="en-US" dirty="0" smtClean="0">
                <a:solidFill>
                  <a:schemeClr val="tx1"/>
                </a:solidFill>
              </a:rPr>
              <a:t>collaboration, as measured by 80% staff consensus.</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xmlns="" val="2998098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2: </a:t>
            </a:r>
            <a:r>
              <a:rPr lang="en-US" sz="3100" i="1" dirty="0" smtClean="0">
                <a:solidFill>
                  <a:srgbClr val="FF0000"/>
                </a:solidFill>
              </a:rPr>
              <a:t>Met </a:t>
            </a:r>
            <a:r>
              <a:rPr lang="en-US" sz="3100" i="1" dirty="0">
                <a:solidFill>
                  <a:srgbClr val="FF0000"/>
                </a:solidFill>
              </a:rPr>
              <a:t>or </a:t>
            </a:r>
            <a:r>
              <a:rPr lang="en-US" sz="3100" i="1" dirty="0" smtClean="0">
                <a:solidFill>
                  <a:srgbClr val="FF0000"/>
                </a:solidFill>
              </a:rPr>
              <a:t>in progress</a:t>
            </a:r>
            <a:endParaRPr lang="en-US" sz="3100" i="1" dirty="0">
              <a:solidFill>
                <a:srgbClr val="FF0000"/>
              </a:solidFill>
            </a:endParaRPr>
          </a:p>
        </p:txBody>
      </p:sp>
      <p:sp>
        <p:nvSpPr>
          <p:cNvPr id="3" name="Content Placeholder 2"/>
          <p:cNvSpPr>
            <a:spLocks noGrp="1"/>
          </p:cNvSpPr>
          <p:nvPr>
            <p:ph idx="1"/>
          </p:nvPr>
        </p:nvSpPr>
        <p:spPr>
          <a:xfrm>
            <a:off x="914400" y="1676400"/>
            <a:ext cx="7924800" cy="4876799"/>
          </a:xfrm>
        </p:spPr>
        <p:txBody>
          <a:bodyPr>
            <a:normAutofit fontScale="77500" lnSpcReduction="20000"/>
          </a:bodyPr>
          <a:lstStyle/>
          <a:p>
            <a:pPr marL="0" indent="0">
              <a:buNone/>
            </a:pPr>
            <a:r>
              <a:rPr lang="en-US" sz="3300" dirty="0" smtClean="0">
                <a:solidFill>
                  <a:srgbClr val="FF0000"/>
                </a:solidFill>
              </a:rPr>
              <a:t>  Met:</a:t>
            </a:r>
          </a:p>
          <a:p>
            <a:pPr lvl="1"/>
            <a:r>
              <a:rPr lang="en-US" sz="2700" dirty="0">
                <a:solidFill>
                  <a:schemeClr val="tx1"/>
                </a:solidFill>
              </a:rPr>
              <a:t>Establish norms of practice guidelines for </a:t>
            </a:r>
            <a:r>
              <a:rPr lang="en-US" sz="2700" dirty="0" smtClean="0">
                <a:solidFill>
                  <a:schemeClr val="tx1"/>
                </a:solidFill>
              </a:rPr>
              <a:t>communication</a:t>
            </a:r>
            <a:endParaRPr lang="en-US" sz="2700" b="1" dirty="0">
              <a:solidFill>
                <a:schemeClr val="tx1"/>
              </a:solidFill>
            </a:endParaRPr>
          </a:p>
          <a:p>
            <a:pPr lvl="1"/>
            <a:r>
              <a:rPr lang="en-US" sz="2700" dirty="0" smtClean="0">
                <a:solidFill>
                  <a:schemeClr val="tx1"/>
                </a:solidFill>
              </a:rPr>
              <a:t>PLC </a:t>
            </a:r>
            <a:r>
              <a:rPr lang="en-US" sz="2700" dirty="0">
                <a:solidFill>
                  <a:schemeClr val="tx1"/>
                </a:solidFill>
              </a:rPr>
              <a:t>Notes</a:t>
            </a:r>
          </a:p>
          <a:p>
            <a:pPr lvl="2"/>
            <a:r>
              <a:rPr lang="en-US" sz="2400" strike="sngStrike" dirty="0">
                <a:solidFill>
                  <a:schemeClr val="tx1"/>
                </a:solidFill>
              </a:rPr>
              <a:t>Google Forms</a:t>
            </a:r>
            <a:endParaRPr lang="en-US" sz="2400" dirty="0">
              <a:solidFill>
                <a:schemeClr val="tx1"/>
              </a:solidFill>
            </a:endParaRPr>
          </a:p>
          <a:p>
            <a:pPr lvl="2"/>
            <a:r>
              <a:rPr lang="en-US" sz="2400" dirty="0" smtClean="0">
                <a:solidFill>
                  <a:schemeClr val="tx1"/>
                </a:solidFill>
              </a:rPr>
              <a:t>User Friendly Notes Template (Leadership Team)</a:t>
            </a:r>
            <a:endParaRPr lang="en-US" sz="2400" dirty="0">
              <a:solidFill>
                <a:schemeClr val="tx1"/>
              </a:solidFill>
            </a:endParaRPr>
          </a:p>
          <a:p>
            <a:pPr lvl="1"/>
            <a:r>
              <a:rPr lang="en-US" sz="2700" dirty="0" smtClean="0">
                <a:solidFill>
                  <a:schemeClr val="tx1"/>
                </a:solidFill>
              </a:rPr>
              <a:t>Outlook</a:t>
            </a:r>
          </a:p>
          <a:p>
            <a:pPr lvl="2"/>
            <a:r>
              <a:rPr lang="en-US" sz="2400" dirty="0" smtClean="0">
                <a:solidFill>
                  <a:schemeClr val="tx1"/>
                </a:solidFill>
              </a:rPr>
              <a:t>Appointments</a:t>
            </a:r>
          </a:p>
          <a:p>
            <a:pPr lvl="2"/>
            <a:r>
              <a:rPr lang="en-US" sz="2400" dirty="0" smtClean="0">
                <a:solidFill>
                  <a:schemeClr val="tx1"/>
                </a:solidFill>
              </a:rPr>
              <a:t>Data reporting documents</a:t>
            </a:r>
          </a:p>
          <a:p>
            <a:pPr marL="914400" lvl="2" indent="0">
              <a:buNone/>
            </a:pPr>
            <a:endParaRPr lang="en-US" sz="2400" dirty="0" smtClean="0">
              <a:solidFill>
                <a:schemeClr val="tx1"/>
              </a:solidFill>
            </a:endParaRPr>
          </a:p>
          <a:p>
            <a:pPr marL="0" indent="0">
              <a:buNone/>
            </a:pPr>
            <a:r>
              <a:rPr lang="en-US" sz="3300" dirty="0" smtClean="0">
                <a:solidFill>
                  <a:schemeClr val="tx1"/>
                </a:solidFill>
              </a:rPr>
              <a:t>  </a:t>
            </a:r>
            <a:r>
              <a:rPr lang="en-US" sz="3300" dirty="0" smtClean="0">
                <a:solidFill>
                  <a:srgbClr val="FF0000"/>
                </a:solidFill>
              </a:rPr>
              <a:t>In Progress:</a:t>
            </a:r>
          </a:p>
          <a:p>
            <a:pPr lvl="1"/>
            <a:r>
              <a:rPr lang="en-US" sz="2700" dirty="0" smtClean="0">
                <a:solidFill>
                  <a:schemeClr val="tx1"/>
                </a:solidFill>
              </a:rPr>
              <a:t>Expand the use of the </a:t>
            </a:r>
            <a:r>
              <a:rPr lang="en-US" sz="2700" dirty="0">
                <a:solidFill>
                  <a:schemeClr val="tx1"/>
                </a:solidFill>
              </a:rPr>
              <a:t>User Friendly Notes Template </a:t>
            </a:r>
            <a:r>
              <a:rPr lang="en-US" sz="2700" dirty="0" smtClean="0">
                <a:solidFill>
                  <a:schemeClr val="tx1"/>
                </a:solidFill>
              </a:rPr>
              <a:t>to PLCs and committees</a:t>
            </a:r>
          </a:p>
          <a:p>
            <a:pPr lvl="1"/>
            <a:r>
              <a:rPr lang="en-US" sz="2700" dirty="0" smtClean="0">
                <a:solidFill>
                  <a:schemeClr val="tx1"/>
                </a:solidFill>
              </a:rPr>
              <a:t>Implement norms of practice guidelines for communication</a:t>
            </a:r>
            <a:endParaRPr lang="en-US" sz="2700" dirty="0" smtClean="0"/>
          </a:p>
          <a:p>
            <a:pPr marL="0" indent="0">
              <a:buNone/>
            </a:pPr>
            <a:endParaRPr lang="en-US" dirty="0"/>
          </a:p>
        </p:txBody>
      </p:sp>
    </p:spTree>
    <p:extLst>
      <p:ext uri="{BB962C8B-B14F-4D97-AF65-F5344CB8AC3E}">
        <p14:creationId xmlns:p14="http://schemas.microsoft.com/office/powerpoint/2010/main" xmlns="" val="1690411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3  </a:t>
            </a:r>
            <a:endParaRPr lang="en-US" i="1" dirty="0"/>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By June 2014, educators will be systematically supported in making informed decisions to </a:t>
            </a:r>
            <a:r>
              <a:rPr lang="en-US" dirty="0" smtClean="0">
                <a:solidFill>
                  <a:schemeClr val="tx1"/>
                </a:solidFill>
              </a:rPr>
              <a:t>accelerate student achievement</a:t>
            </a:r>
            <a:r>
              <a:rPr lang="en-US" dirty="0">
                <a:solidFill>
                  <a:schemeClr val="tx1"/>
                </a:solidFill>
              </a:rPr>
              <a:t> </a:t>
            </a:r>
            <a:r>
              <a:rPr lang="en-US" dirty="0" smtClean="0">
                <a:solidFill>
                  <a:schemeClr val="tx1"/>
                </a:solidFill>
              </a:rPr>
              <a:t>by 5%. Pacing and instruction will be responsive to assessments. </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xmlns="" val="884879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3: </a:t>
            </a:r>
            <a:r>
              <a:rPr lang="en-US" sz="3100" i="1" dirty="0" smtClean="0">
                <a:solidFill>
                  <a:srgbClr val="FF0000"/>
                </a:solidFill>
              </a:rPr>
              <a:t>Met </a:t>
            </a:r>
            <a:r>
              <a:rPr lang="en-US" sz="3100" i="1" dirty="0">
                <a:solidFill>
                  <a:srgbClr val="FF0000"/>
                </a:solidFill>
              </a:rPr>
              <a:t>or </a:t>
            </a:r>
            <a:r>
              <a:rPr lang="en-US" sz="3100" i="1" dirty="0" smtClean="0">
                <a:solidFill>
                  <a:srgbClr val="FF0000"/>
                </a:solidFill>
              </a:rPr>
              <a:t>in progress</a:t>
            </a:r>
            <a:endParaRPr lang="en-US" sz="3100" i="1" dirty="0">
              <a:solidFill>
                <a:srgbClr val="FF0000"/>
              </a:solidFill>
            </a:endParaRPr>
          </a:p>
        </p:txBody>
      </p:sp>
      <p:sp>
        <p:nvSpPr>
          <p:cNvPr id="3" name="Content Placeholder 2"/>
          <p:cNvSpPr>
            <a:spLocks noGrp="1"/>
          </p:cNvSpPr>
          <p:nvPr>
            <p:ph idx="1"/>
          </p:nvPr>
        </p:nvSpPr>
        <p:spPr>
          <a:xfrm>
            <a:off x="838200" y="1676400"/>
            <a:ext cx="8077200" cy="4878387"/>
          </a:xfrm>
        </p:spPr>
        <p:txBody>
          <a:bodyPr>
            <a:normAutofit fontScale="85000" lnSpcReduction="10000"/>
          </a:bodyPr>
          <a:lstStyle/>
          <a:p>
            <a:pPr marL="0" indent="0">
              <a:buNone/>
            </a:pPr>
            <a:r>
              <a:rPr lang="en-US" dirty="0" smtClean="0">
                <a:solidFill>
                  <a:schemeClr val="tx1"/>
                </a:solidFill>
              </a:rPr>
              <a:t>  </a:t>
            </a:r>
            <a:r>
              <a:rPr lang="en-US" dirty="0" smtClean="0">
                <a:solidFill>
                  <a:srgbClr val="FF0000"/>
                </a:solidFill>
              </a:rPr>
              <a:t>Met</a:t>
            </a:r>
          </a:p>
          <a:p>
            <a:pPr lvl="1"/>
            <a:r>
              <a:rPr lang="en-US" dirty="0" smtClean="0">
                <a:solidFill>
                  <a:schemeClr val="tx1"/>
                </a:solidFill>
              </a:rPr>
              <a:t>Created procedures to address academic concerns</a:t>
            </a:r>
          </a:p>
          <a:p>
            <a:pPr lvl="1"/>
            <a:r>
              <a:rPr lang="en-US" dirty="0" smtClean="0">
                <a:solidFill>
                  <a:schemeClr val="tx1"/>
                </a:solidFill>
              </a:rPr>
              <a:t>Developed </a:t>
            </a:r>
            <a:r>
              <a:rPr lang="en-US" dirty="0">
                <a:solidFill>
                  <a:schemeClr val="tx1"/>
                </a:solidFill>
              </a:rPr>
              <a:t>a comprehensive list of our </a:t>
            </a:r>
            <a:r>
              <a:rPr lang="en-US" dirty="0" smtClean="0">
                <a:solidFill>
                  <a:schemeClr val="tx1"/>
                </a:solidFill>
              </a:rPr>
              <a:t>current assessments </a:t>
            </a:r>
            <a:r>
              <a:rPr lang="en-US" dirty="0">
                <a:solidFill>
                  <a:schemeClr val="tx1"/>
                </a:solidFill>
              </a:rPr>
              <a:t>to establish baselines for interventions</a:t>
            </a:r>
          </a:p>
          <a:p>
            <a:pPr lvl="1"/>
            <a:r>
              <a:rPr lang="en-US" dirty="0" smtClean="0">
                <a:solidFill>
                  <a:schemeClr val="tx1"/>
                </a:solidFill>
              </a:rPr>
              <a:t>Designated </a:t>
            </a:r>
            <a:r>
              <a:rPr lang="en-US" dirty="0">
                <a:solidFill>
                  <a:schemeClr val="tx1"/>
                </a:solidFill>
              </a:rPr>
              <a:t>a data review team to process data and universal trends and a reporting system back to grade level </a:t>
            </a:r>
            <a:r>
              <a:rPr lang="en-US" dirty="0" smtClean="0">
                <a:solidFill>
                  <a:schemeClr val="tx1"/>
                </a:solidFill>
              </a:rPr>
              <a:t>teams</a:t>
            </a:r>
          </a:p>
          <a:p>
            <a:pPr marL="0" indent="0">
              <a:buNone/>
            </a:pPr>
            <a:r>
              <a:rPr lang="en-US" dirty="0" smtClean="0">
                <a:solidFill>
                  <a:schemeClr val="tx1"/>
                </a:solidFill>
              </a:rPr>
              <a:t>  </a:t>
            </a:r>
            <a:r>
              <a:rPr lang="en-US" dirty="0" smtClean="0">
                <a:solidFill>
                  <a:srgbClr val="FF0000"/>
                </a:solidFill>
              </a:rPr>
              <a:t>In Progress</a:t>
            </a:r>
          </a:p>
          <a:p>
            <a:pPr lvl="1"/>
            <a:r>
              <a:rPr lang="en-US" dirty="0" smtClean="0">
                <a:solidFill>
                  <a:schemeClr val="tx1"/>
                </a:solidFill>
              </a:rPr>
              <a:t>We </a:t>
            </a:r>
            <a:r>
              <a:rPr lang="en-US" dirty="0">
                <a:solidFill>
                  <a:schemeClr val="tx1"/>
                </a:solidFill>
              </a:rPr>
              <a:t>need to look into STAR to identify what skills are being </a:t>
            </a:r>
            <a:r>
              <a:rPr lang="en-US" dirty="0" smtClean="0">
                <a:solidFill>
                  <a:schemeClr val="tx1"/>
                </a:solidFill>
              </a:rPr>
              <a:t>targeted to meet Common </a:t>
            </a:r>
            <a:r>
              <a:rPr lang="en-US" dirty="0">
                <a:solidFill>
                  <a:schemeClr val="tx1"/>
                </a:solidFill>
              </a:rPr>
              <a:t>C</a:t>
            </a:r>
            <a:r>
              <a:rPr lang="en-US" dirty="0" smtClean="0">
                <a:solidFill>
                  <a:schemeClr val="tx1"/>
                </a:solidFill>
              </a:rPr>
              <a:t>ore Standards</a:t>
            </a:r>
            <a:endParaRPr lang="en-US" dirty="0">
              <a:solidFill>
                <a:schemeClr val="tx1"/>
              </a:solidFill>
            </a:endParaRPr>
          </a:p>
          <a:p>
            <a:pPr lvl="1"/>
            <a:r>
              <a:rPr lang="en-US" dirty="0" smtClean="0">
                <a:solidFill>
                  <a:schemeClr val="tx1"/>
                </a:solidFill>
              </a:rPr>
              <a:t>We </a:t>
            </a:r>
            <a:r>
              <a:rPr lang="en-US" dirty="0">
                <a:solidFill>
                  <a:schemeClr val="tx1"/>
                </a:solidFill>
              </a:rPr>
              <a:t>will investigate resources to </a:t>
            </a:r>
            <a:r>
              <a:rPr lang="en-US" dirty="0" smtClean="0">
                <a:solidFill>
                  <a:schemeClr val="tx1"/>
                </a:solidFill>
              </a:rPr>
              <a:t>provide intervention supports </a:t>
            </a:r>
            <a:r>
              <a:rPr lang="en-US" dirty="0">
                <a:solidFill>
                  <a:schemeClr val="tx1"/>
                </a:solidFill>
              </a:rPr>
              <a:t>for </a:t>
            </a:r>
            <a:r>
              <a:rPr lang="en-US" dirty="0" smtClean="0">
                <a:solidFill>
                  <a:schemeClr val="tx1"/>
                </a:solidFill>
              </a:rPr>
              <a:t>teachers</a:t>
            </a:r>
            <a:endParaRPr lang="en-US" dirty="0">
              <a:solidFill>
                <a:schemeClr val="tx1"/>
              </a:solidFill>
            </a:endParaRPr>
          </a:p>
          <a:p>
            <a:pPr lvl="1"/>
            <a:r>
              <a:rPr lang="en-US" dirty="0" smtClean="0">
                <a:solidFill>
                  <a:schemeClr val="tx1"/>
                </a:solidFill>
              </a:rPr>
              <a:t>We </a:t>
            </a:r>
            <a:r>
              <a:rPr lang="en-US" dirty="0">
                <a:solidFill>
                  <a:schemeClr val="tx1"/>
                </a:solidFill>
              </a:rPr>
              <a:t>will recognize and share innovative and effective teaching </a:t>
            </a:r>
            <a:r>
              <a:rPr lang="en-US" dirty="0" smtClean="0">
                <a:solidFill>
                  <a:schemeClr val="tx1"/>
                </a:solidFill>
              </a:rPr>
              <a:t>practices</a:t>
            </a:r>
            <a:endParaRPr lang="en-US" dirty="0">
              <a:solidFill>
                <a:schemeClr val="tx1"/>
              </a:solidFill>
            </a:endParaRPr>
          </a:p>
          <a:p>
            <a:endParaRPr lang="en-US" dirty="0" smtClean="0"/>
          </a:p>
        </p:txBody>
      </p:sp>
    </p:spTree>
    <p:extLst>
      <p:ext uri="{BB962C8B-B14F-4D97-AF65-F5344CB8AC3E}">
        <p14:creationId xmlns:p14="http://schemas.microsoft.com/office/powerpoint/2010/main" xmlns="" val="3646943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4  </a:t>
            </a:r>
            <a:endParaRPr lang="en-US" i="1" dirty="0"/>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By June 2014, students will partake in daily experiences that engage multiple modes of </a:t>
            </a:r>
            <a:r>
              <a:rPr lang="en-US" dirty="0" smtClean="0">
                <a:solidFill>
                  <a:schemeClr val="tx1"/>
                </a:solidFill>
              </a:rPr>
              <a:t>learning, as measured by classroom visits and SWIS data.</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xmlns="" val="61045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1: </a:t>
            </a:r>
            <a:r>
              <a:rPr lang="en-US" sz="3100" i="1" dirty="0" smtClean="0"/>
              <a:t>Met and </a:t>
            </a:r>
            <a:r>
              <a:rPr lang="en-US" sz="3100" i="1" dirty="0" smtClean="0">
                <a:solidFill>
                  <a:srgbClr val="FF0000"/>
                </a:solidFill>
              </a:rPr>
              <a:t>In </a:t>
            </a:r>
            <a:r>
              <a:rPr lang="en-US" sz="3100" i="1" dirty="0">
                <a:solidFill>
                  <a:srgbClr val="FF0000"/>
                </a:solidFill>
              </a:rPr>
              <a:t>P</a:t>
            </a:r>
            <a:r>
              <a:rPr lang="en-US" sz="3100" i="1" dirty="0" smtClean="0">
                <a:solidFill>
                  <a:srgbClr val="FF0000"/>
                </a:solidFill>
              </a:rPr>
              <a:t>rogress</a:t>
            </a:r>
            <a:endParaRPr lang="en-US" sz="3100" i="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16777919"/>
              </p:ext>
            </p:extLst>
          </p:nvPr>
        </p:nvGraphicFramePr>
        <p:xfrm>
          <a:off x="1542196" y="2045732"/>
          <a:ext cx="6839803" cy="3139440"/>
        </p:xfrm>
        <a:graphic>
          <a:graphicData uri="http://schemas.openxmlformats.org/drawingml/2006/table">
            <a:tbl>
              <a:tblPr firstRow="1" bandRow="1">
                <a:tableStyleId>{5C22544A-7EE6-4342-B048-85BDC9FD1C3A}</a:tableStyleId>
              </a:tblPr>
              <a:tblGrid>
                <a:gridCol w="1709951"/>
                <a:gridCol w="1709951"/>
                <a:gridCol w="1518538"/>
                <a:gridCol w="1046388"/>
                <a:gridCol w="854975"/>
              </a:tblGrid>
              <a:tr h="370840">
                <a:tc>
                  <a:txBody>
                    <a:bodyPr/>
                    <a:lstStyle/>
                    <a:p>
                      <a:r>
                        <a:rPr lang="en-US" sz="2000" dirty="0" smtClean="0"/>
                        <a:t>Grade </a:t>
                      </a:r>
                      <a:endParaRPr lang="en-US" sz="2000" dirty="0"/>
                    </a:p>
                  </a:txBody>
                  <a:tcPr/>
                </a:tc>
                <a:tc>
                  <a:txBody>
                    <a:bodyPr/>
                    <a:lstStyle/>
                    <a:p>
                      <a:r>
                        <a:rPr lang="en-US" sz="2000" dirty="0" smtClean="0"/>
                        <a:t>Beginning</a:t>
                      </a:r>
                      <a:endParaRPr lang="en-US" sz="2000" dirty="0"/>
                    </a:p>
                  </a:txBody>
                  <a:tcPr/>
                </a:tc>
                <a:tc>
                  <a:txBody>
                    <a:bodyPr/>
                    <a:lstStyle/>
                    <a:p>
                      <a:r>
                        <a:rPr lang="en-US" sz="2000" dirty="0" smtClean="0"/>
                        <a:t>Middle</a:t>
                      </a:r>
                      <a:endParaRPr lang="en-US" sz="2000" dirty="0"/>
                    </a:p>
                  </a:txBody>
                  <a:tcPr/>
                </a:tc>
                <a:tc>
                  <a:txBody>
                    <a:bodyPr/>
                    <a:lstStyle/>
                    <a:p>
                      <a:r>
                        <a:rPr lang="en-US" sz="2000" dirty="0" smtClean="0"/>
                        <a:t>End</a:t>
                      </a:r>
                      <a:endParaRPr lang="en-US" sz="2000" dirty="0"/>
                    </a:p>
                  </a:txBody>
                  <a:tcPr/>
                </a:tc>
                <a:tc>
                  <a:txBody>
                    <a:bodyPr/>
                    <a:lstStyle/>
                    <a:p>
                      <a:r>
                        <a:rPr lang="en-US" sz="2000" dirty="0" smtClean="0"/>
                        <a:t>Met</a:t>
                      </a:r>
                      <a:endParaRPr lang="en-US" sz="2000" dirty="0"/>
                    </a:p>
                  </a:txBody>
                  <a:tcPr/>
                </a:tc>
              </a:tr>
              <a:tr h="370840">
                <a:tc>
                  <a:txBody>
                    <a:bodyPr/>
                    <a:lstStyle/>
                    <a:p>
                      <a:pPr algn="ctr"/>
                      <a:r>
                        <a:rPr lang="en-US" sz="2400" dirty="0" smtClean="0"/>
                        <a:t>K</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sym typeface="Webdings"/>
                        </a:rPr>
                        <a:t></a:t>
                      </a:r>
                      <a:endParaRPr lang="en-US" sz="2400" dirty="0"/>
                    </a:p>
                  </a:txBody>
                  <a:tcPr/>
                </a:tc>
              </a:tr>
              <a:tr h="370840">
                <a:tc>
                  <a:txBody>
                    <a:bodyPr/>
                    <a:lstStyle/>
                    <a:p>
                      <a:pPr algn="ctr"/>
                      <a:r>
                        <a:rPr lang="en-US" sz="2400" dirty="0" smtClean="0"/>
                        <a:t>1</a:t>
                      </a:r>
                      <a:endParaRPr lang="en-US" sz="2400" dirty="0"/>
                    </a:p>
                  </a:txBody>
                  <a:tcPr/>
                </a:tc>
                <a:tc>
                  <a:txBody>
                    <a:bodyPr/>
                    <a:lstStyle/>
                    <a:p>
                      <a:pPr algn="ctr"/>
                      <a:r>
                        <a:rPr lang="en-US" sz="2400" dirty="0" smtClean="0"/>
                        <a:t>23%</a:t>
                      </a:r>
                      <a:endParaRPr lang="en-US" sz="2400" dirty="0"/>
                    </a:p>
                  </a:txBody>
                  <a:tcPr/>
                </a:tc>
                <a:tc>
                  <a:txBody>
                    <a:bodyPr/>
                    <a:lstStyle/>
                    <a:p>
                      <a:pPr algn="ctr"/>
                      <a:r>
                        <a:rPr lang="en-US" sz="2400" dirty="0" smtClean="0"/>
                        <a:t>9%</a:t>
                      </a:r>
                      <a:endParaRPr lang="en-US" sz="2400" dirty="0"/>
                    </a:p>
                  </a:txBody>
                  <a:tcPr/>
                </a:tc>
                <a:tc>
                  <a:txBody>
                    <a:bodyPr/>
                    <a:lstStyle/>
                    <a:p>
                      <a:pPr algn="ctr"/>
                      <a:r>
                        <a:rPr lang="en-US" sz="2400" dirty="0" smtClean="0"/>
                        <a:t>9%</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ebdings"/>
                        </a:rPr>
                        <a:t></a:t>
                      </a:r>
                      <a:endParaRPr lang="en-US" sz="2400" dirty="0" smtClean="0"/>
                    </a:p>
                  </a:txBody>
                  <a:tcPr/>
                </a:tc>
              </a:tr>
              <a:tr h="370840">
                <a:tc>
                  <a:txBody>
                    <a:bodyPr/>
                    <a:lstStyle/>
                    <a:p>
                      <a:pPr algn="ctr"/>
                      <a:r>
                        <a:rPr lang="en-US" sz="2400" dirty="0" smtClean="0"/>
                        <a:t>2</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ebdings"/>
                        </a:rPr>
                        <a:t></a:t>
                      </a:r>
                      <a:endParaRPr lang="en-US" sz="2400" dirty="0" smtClean="0"/>
                    </a:p>
                  </a:txBody>
                  <a:tcPr/>
                </a:tc>
              </a:tr>
              <a:tr h="370840">
                <a:tc>
                  <a:txBody>
                    <a:bodyPr/>
                    <a:lstStyle/>
                    <a:p>
                      <a:pPr algn="ctr"/>
                      <a:r>
                        <a:rPr lang="en-US" sz="2400" dirty="0" smtClean="0"/>
                        <a:t>3</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3%</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ebdings"/>
                        </a:rPr>
                        <a:t></a:t>
                      </a:r>
                      <a:endParaRPr lang="en-US" sz="2400" dirty="0" smtClean="0"/>
                    </a:p>
                  </a:txBody>
                  <a:tcPr/>
                </a:tc>
              </a:tr>
              <a:tr h="370840">
                <a:tc>
                  <a:txBody>
                    <a:bodyPr/>
                    <a:lstStyle/>
                    <a:p>
                      <a:pPr algn="ctr"/>
                      <a:r>
                        <a:rPr lang="en-US" sz="2400" dirty="0" smtClean="0"/>
                        <a:t>4</a:t>
                      </a:r>
                      <a:endParaRPr lang="en-US" sz="2400" dirty="0"/>
                    </a:p>
                  </a:txBody>
                  <a:tcPr/>
                </a:tc>
                <a:tc>
                  <a:txBody>
                    <a:bodyPr/>
                    <a:lstStyle/>
                    <a:p>
                      <a:pPr algn="ctr"/>
                      <a:r>
                        <a:rPr lang="en-US" sz="2400" dirty="0" smtClean="0"/>
                        <a:t>8%</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3%</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ebdings"/>
                        </a:rPr>
                        <a:t></a:t>
                      </a:r>
                      <a:endParaRPr lang="en-US" sz="2400" dirty="0" smtClean="0"/>
                    </a:p>
                  </a:txBody>
                  <a:tcPr/>
                </a:tc>
              </a:tr>
              <a:tr h="370840">
                <a:tc>
                  <a:txBody>
                    <a:bodyPr/>
                    <a:lstStyle/>
                    <a:p>
                      <a:pPr algn="ctr"/>
                      <a:r>
                        <a:rPr lang="en-US" sz="2400" dirty="0" smtClean="0"/>
                        <a:t>5</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9%</a:t>
                      </a:r>
                      <a:endParaRPr lang="en-US" sz="2400" dirty="0"/>
                    </a:p>
                  </a:txBody>
                  <a:tcPr/>
                </a:tc>
                <a:tc>
                  <a:txBody>
                    <a:bodyPr/>
                    <a:lstStyle/>
                    <a:p>
                      <a:pPr algn="ctr"/>
                      <a:r>
                        <a:rPr lang="en-US" sz="2400" dirty="0" smtClean="0"/>
                        <a:t>8%</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ebdings"/>
                        </a:rPr>
                        <a:t></a:t>
                      </a:r>
                      <a:endParaRPr lang="en-US" sz="2400" dirty="0" smtClean="0"/>
                    </a:p>
                  </a:txBody>
                  <a:tcPr/>
                </a:tc>
              </a:tr>
            </a:tbl>
          </a:graphicData>
        </a:graphic>
      </p:graphicFrame>
      <p:sp>
        <p:nvSpPr>
          <p:cNvPr id="6" name="TextBox 5"/>
          <p:cNvSpPr txBox="1"/>
          <p:nvPr/>
        </p:nvSpPr>
        <p:spPr>
          <a:xfrm>
            <a:off x="1524000" y="1676400"/>
            <a:ext cx="6096000" cy="369332"/>
          </a:xfrm>
          <a:prstGeom prst="rect">
            <a:avLst/>
          </a:prstGeom>
          <a:noFill/>
        </p:spPr>
        <p:txBody>
          <a:bodyPr wrap="square" rtlCol="0">
            <a:spAutoFit/>
          </a:bodyPr>
          <a:lstStyle/>
          <a:p>
            <a:pPr marL="285750" indent="-285750">
              <a:buFont typeface="Arial" pitchFamily="34" charset="0"/>
              <a:buChar char="•"/>
            </a:pPr>
            <a:r>
              <a:rPr lang="en-US" b="1" dirty="0" smtClean="0">
                <a:solidFill>
                  <a:srgbClr val="FF0000"/>
                </a:solidFill>
              </a:rPr>
              <a:t>Literacy Tier 2</a:t>
            </a:r>
            <a:endParaRPr lang="en-US" b="1" dirty="0">
              <a:solidFill>
                <a:srgbClr val="FF0000"/>
              </a:solidFill>
            </a:endParaRPr>
          </a:p>
        </p:txBody>
      </p:sp>
      <p:sp>
        <p:nvSpPr>
          <p:cNvPr id="8" name="TextBox 7"/>
          <p:cNvSpPr txBox="1"/>
          <p:nvPr/>
        </p:nvSpPr>
        <p:spPr>
          <a:xfrm>
            <a:off x="1728952" y="5365917"/>
            <a:ext cx="6324600" cy="369332"/>
          </a:xfrm>
          <a:prstGeom prst="rect">
            <a:avLst/>
          </a:prstGeom>
          <a:noFill/>
        </p:spPr>
        <p:txBody>
          <a:bodyPr wrap="square" rtlCol="0">
            <a:spAutoFit/>
          </a:bodyPr>
          <a:lstStyle/>
          <a:p>
            <a:pPr marL="285750" indent="-285750">
              <a:buFont typeface="Arial" pitchFamily="34" charset="0"/>
              <a:buChar char="•"/>
            </a:pPr>
            <a:r>
              <a:rPr lang="en-US" b="1" dirty="0">
                <a:solidFill>
                  <a:srgbClr val="FF0000"/>
                </a:solidFill>
              </a:rPr>
              <a:t>Math Tier 2</a:t>
            </a:r>
          </a:p>
        </p:txBody>
      </p:sp>
    </p:spTree>
    <p:extLst>
      <p:ext uri="{BB962C8B-B14F-4D97-AF65-F5344CB8AC3E}">
        <p14:creationId xmlns:p14="http://schemas.microsoft.com/office/powerpoint/2010/main" xmlns="" val="2482947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4: </a:t>
            </a:r>
            <a:r>
              <a:rPr lang="en-US" sz="3100" i="1" dirty="0" smtClean="0">
                <a:solidFill>
                  <a:srgbClr val="FF0000"/>
                </a:solidFill>
              </a:rPr>
              <a:t>Met </a:t>
            </a:r>
            <a:r>
              <a:rPr lang="en-US" sz="3100" i="1" dirty="0">
                <a:solidFill>
                  <a:srgbClr val="FF0000"/>
                </a:solidFill>
              </a:rPr>
              <a:t>or </a:t>
            </a:r>
            <a:r>
              <a:rPr lang="en-US" sz="3100" i="1" dirty="0" smtClean="0">
                <a:solidFill>
                  <a:srgbClr val="FF0000"/>
                </a:solidFill>
              </a:rPr>
              <a:t>in progress</a:t>
            </a:r>
            <a:endParaRPr lang="en-US" sz="3100" i="1" dirty="0">
              <a:solidFill>
                <a:srgbClr val="FF0000"/>
              </a:solidFill>
            </a:endParaRPr>
          </a:p>
        </p:txBody>
      </p:sp>
      <p:sp>
        <p:nvSpPr>
          <p:cNvPr id="3" name="Content Placeholder 2"/>
          <p:cNvSpPr>
            <a:spLocks noGrp="1"/>
          </p:cNvSpPr>
          <p:nvPr>
            <p:ph idx="1"/>
          </p:nvPr>
        </p:nvSpPr>
        <p:spPr>
          <a:xfrm>
            <a:off x="838200" y="1524000"/>
            <a:ext cx="8077200" cy="5181599"/>
          </a:xfrm>
        </p:spPr>
        <p:txBody>
          <a:bodyPr>
            <a:normAutofit fontScale="62500" lnSpcReduction="20000"/>
          </a:bodyPr>
          <a:lstStyle/>
          <a:p>
            <a:pPr marL="0" indent="0">
              <a:buNone/>
            </a:pPr>
            <a:r>
              <a:rPr lang="en-US" sz="3400" dirty="0" smtClean="0">
                <a:solidFill>
                  <a:schemeClr val="tx1"/>
                </a:solidFill>
              </a:rPr>
              <a:t>  </a:t>
            </a:r>
            <a:r>
              <a:rPr lang="en-US" sz="3400" dirty="0" smtClean="0">
                <a:solidFill>
                  <a:srgbClr val="FF0000"/>
                </a:solidFill>
              </a:rPr>
              <a:t>Met</a:t>
            </a:r>
          </a:p>
          <a:p>
            <a:pPr lvl="1"/>
            <a:r>
              <a:rPr lang="en-US" sz="3400" dirty="0">
                <a:solidFill>
                  <a:schemeClr val="tx1"/>
                </a:solidFill>
              </a:rPr>
              <a:t>Identified available instructional tools and staff </a:t>
            </a:r>
            <a:r>
              <a:rPr lang="en-US" sz="3400" dirty="0" smtClean="0">
                <a:solidFill>
                  <a:schemeClr val="tx1"/>
                </a:solidFill>
              </a:rPr>
              <a:t>resources</a:t>
            </a:r>
            <a:endParaRPr lang="en-US" sz="3400" dirty="0">
              <a:solidFill>
                <a:schemeClr val="tx1"/>
              </a:solidFill>
            </a:endParaRPr>
          </a:p>
          <a:p>
            <a:pPr lvl="1"/>
            <a:r>
              <a:rPr lang="en-US" sz="3400" dirty="0" smtClean="0">
                <a:solidFill>
                  <a:schemeClr val="tx1"/>
                </a:solidFill>
              </a:rPr>
              <a:t>Provided uninterrupted </a:t>
            </a:r>
            <a:r>
              <a:rPr lang="en-US" sz="3400" dirty="0">
                <a:solidFill>
                  <a:schemeClr val="tx1"/>
                </a:solidFill>
              </a:rPr>
              <a:t>instructional time for math, literacy, and </a:t>
            </a:r>
            <a:r>
              <a:rPr lang="en-US" sz="3400" dirty="0" smtClean="0">
                <a:solidFill>
                  <a:schemeClr val="tx1"/>
                </a:solidFill>
              </a:rPr>
              <a:t>interventions</a:t>
            </a:r>
            <a:endParaRPr lang="en-US" sz="3400" dirty="0">
              <a:solidFill>
                <a:schemeClr val="tx1"/>
              </a:solidFill>
            </a:endParaRPr>
          </a:p>
          <a:p>
            <a:pPr lvl="1"/>
            <a:r>
              <a:rPr lang="en-US" sz="3400" dirty="0" smtClean="0">
                <a:solidFill>
                  <a:schemeClr val="tx1"/>
                </a:solidFill>
              </a:rPr>
              <a:t>Discussed data </a:t>
            </a:r>
            <a:r>
              <a:rPr lang="en-US" sz="3400" dirty="0">
                <a:solidFill>
                  <a:schemeClr val="tx1"/>
                </a:solidFill>
              </a:rPr>
              <a:t>at </a:t>
            </a:r>
            <a:r>
              <a:rPr lang="en-US" sz="3400" dirty="0" smtClean="0">
                <a:solidFill>
                  <a:schemeClr val="tx1"/>
                </a:solidFill>
              </a:rPr>
              <a:t>PLC, Leadership, Instructional </a:t>
            </a:r>
            <a:r>
              <a:rPr lang="en-US" sz="3400" dirty="0">
                <a:solidFill>
                  <a:schemeClr val="tx1"/>
                </a:solidFill>
              </a:rPr>
              <a:t>and Target </a:t>
            </a:r>
            <a:r>
              <a:rPr lang="en-US" sz="3400" dirty="0" smtClean="0">
                <a:solidFill>
                  <a:schemeClr val="tx1"/>
                </a:solidFill>
              </a:rPr>
              <a:t>team meetings</a:t>
            </a:r>
            <a:endParaRPr lang="en-US" sz="3400" dirty="0">
              <a:solidFill>
                <a:schemeClr val="tx1"/>
              </a:solidFill>
            </a:endParaRPr>
          </a:p>
          <a:p>
            <a:pPr lvl="1"/>
            <a:r>
              <a:rPr lang="en-US" sz="3400" dirty="0" smtClean="0">
                <a:solidFill>
                  <a:schemeClr val="tx1"/>
                </a:solidFill>
              </a:rPr>
              <a:t>Established flexibility within the schedule for project based instruction</a:t>
            </a:r>
          </a:p>
          <a:p>
            <a:pPr marL="0" indent="0">
              <a:buNone/>
            </a:pPr>
            <a:r>
              <a:rPr lang="en-US" sz="3400" dirty="0" smtClean="0">
                <a:solidFill>
                  <a:schemeClr val="tx1"/>
                </a:solidFill>
              </a:rPr>
              <a:t>  </a:t>
            </a:r>
            <a:r>
              <a:rPr lang="en-US" sz="3400" dirty="0" smtClean="0">
                <a:solidFill>
                  <a:srgbClr val="FF0000"/>
                </a:solidFill>
              </a:rPr>
              <a:t>In Progress</a:t>
            </a:r>
          </a:p>
          <a:p>
            <a:pPr lvl="1"/>
            <a:r>
              <a:rPr lang="en-US" sz="3400" dirty="0" smtClean="0">
                <a:solidFill>
                  <a:schemeClr val="tx1"/>
                </a:solidFill>
              </a:rPr>
              <a:t>Implement working document for teachers to input and share lessons that address multiple modes of learning</a:t>
            </a:r>
          </a:p>
          <a:p>
            <a:pPr lvl="1"/>
            <a:r>
              <a:rPr lang="en-US" sz="3400" dirty="0" smtClean="0">
                <a:solidFill>
                  <a:schemeClr val="tx1"/>
                </a:solidFill>
              </a:rPr>
              <a:t>Identify </a:t>
            </a:r>
            <a:r>
              <a:rPr lang="en-US" sz="3400" dirty="0">
                <a:solidFill>
                  <a:schemeClr val="tx1"/>
                </a:solidFill>
              </a:rPr>
              <a:t>and plan for professional development needs </a:t>
            </a:r>
            <a:r>
              <a:rPr lang="en-US" sz="3400" dirty="0" smtClean="0">
                <a:solidFill>
                  <a:schemeClr val="tx1"/>
                </a:solidFill>
              </a:rPr>
              <a:t>to support multimodal learning</a:t>
            </a:r>
            <a:endParaRPr lang="en-US" sz="3400" dirty="0">
              <a:solidFill>
                <a:schemeClr val="tx1"/>
              </a:solidFill>
            </a:endParaRPr>
          </a:p>
          <a:p>
            <a:pPr lvl="1"/>
            <a:r>
              <a:rPr lang="en-US" sz="3400" dirty="0" smtClean="0">
                <a:solidFill>
                  <a:schemeClr val="tx1"/>
                </a:solidFill>
              </a:rPr>
              <a:t>Identify </a:t>
            </a:r>
            <a:r>
              <a:rPr lang="en-US" sz="3400" dirty="0">
                <a:solidFill>
                  <a:schemeClr val="tx1"/>
                </a:solidFill>
              </a:rPr>
              <a:t>professional development for </a:t>
            </a:r>
            <a:r>
              <a:rPr lang="en-US" sz="3400" dirty="0" smtClean="0">
                <a:solidFill>
                  <a:schemeClr val="tx1"/>
                </a:solidFill>
              </a:rPr>
              <a:t>interpreting data</a:t>
            </a:r>
            <a:endParaRPr lang="en-US" sz="3400" dirty="0">
              <a:solidFill>
                <a:schemeClr val="tx1"/>
              </a:solidFill>
            </a:endParaRPr>
          </a:p>
        </p:txBody>
      </p:sp>
    </p:spTree>
    <p:extLst>
      <p:ext uri="{BB962C8B-B14F-4D97-AF65-F5344CB8AC3E}">
        <p14:creationId xmlns:p14="http://schemas.microsoft.com/office/powerpoint/2010/main" xmlns="" val="126329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2: Data Collection </a:t>
            </a:r>
            <a:endParaRPr lang="en-US" i="1" dirty="0"/>
          </a:p>
        </p:txBody>
      </p:sp>
      <p:sp>
        <p:nvSpPr>
          <p:cNvPr id="3" name="Content Placeholder 2"/>
          <p:cNvSpPr>
            <a:spLocks noGrp="1"/>
          </p:cNvSpPr>
          <p:nvPr>
            <p:ph idx="1"/>
          </p:nvPr>
        </p:nvSpPr>
        <p:spPr/>
        <p:txBody>
          <a:bodyPr>
            <a:normAutofit/>
          </a:bodyPr>
          <a:lstStyle/>
          <a:p>
            <a:r>
              <a:rPr lang="en-US" sz="2800" dirty="0" smtClean="0">
                <a:solidFill>
                  <a:schemeClr val="tx1"/>
                </a:solidFill>
              </a:rPr>
              <a:t>Atkinson Academy will have a systematic data collection process in place by June 2014 that will provide teachers will accurate and reliable information from which instructional decisions can be made.</a:t>
            </a:r>
            <a:endParaRPr lang="en-US" sz="2800" dirty="0">
              <a:solidFill>
                <a:schemeClr val="tx1"/>
              </a:solidFill>
            </a:endParaRPr>
          </a:p>
        </p:txBody>
      </p:sp>
    </p:spTree>
    <p:extLst>
      <p:ext uri="{BB962C8B-B14F-4D97-AF65-F5344CB8AC3E}">
        <p14:creationId xmlns:p14="http://schemas.microsoft.com/office/powerpoint/2010/main" xmlns="" val="353694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Action Steps for Goal 2</a:t>
            </a:r>
            <a:endParaRPr lang="en-US" i="1" dirty="0"/>
          </a:p>
        </p:txBody>
      </p:sp>
      <p:sp>
        <p:nvSpPr>
          <p:cNvPr id="3" name="Content Placeholder 2"/>
          <p:cNvSpPr>
            <a:spLocks noGrp="1"/>
          </p:cNvSpPr>
          <p:nvPr>
            <p:ph idx="1"/>
          </p:nvPr>
        </p:nvSpPr>
        <p:spPr/>
        <p:txBody>
          <a:bodyPr>
            <a:normAutofit/>
          </a:bodyPr>
          <a:lstStyle/>
          <a:p>
            <a:r>
              <a:rPr lang="en-US" dirty="0" smtClean="0">
                <a:solidFill>
                  <a:schemeClr val="tx1"/>
                </a:solidFill>
              </a:rPr>
              <a:t>Staff has had initial </a:t>
            </a:r>
            <a:r>
              <a:rPr lang="en-US" dirty="0" smtClean="0">
                <a:solidFill>
                  <a:srgbClr val="FF0000"/>
                </a:solidFill>
              </a:rPr>
              <a:t>SchoolNet Training </a:t>
            </a:r>
            <a:r>
              <a:rPr lang="en-US" sz="2000" dirty="0" smtClean="0">
                <a:solidFill>
                  <a:schemeClr val="tx1"/>
                </a:solidFill>
              </a:rPr>
              <a:t>(software platform initiated by the district to house data)</a:t>
            </a:r>
          </a:p>
          <a:p>
            <a:endParaRPr lang="en-US" sz="2000" dirty="0" smtClean="0">
              <a:solidFill>
                <a:schemeClr val="tx1"/>
              </a:solidFill>
            </a:endParaRPr>
          </a:p>
          <a:p>
            <a:r>
              <a:rPr lang="en-US" dirty="0">
                <a:solidFill>
                  <a:schemeClr val="tx1"/>
                </a:solidFill>
              </a:rPr>
              <a:t>PLC </a:t>
            </a:r>
            <a:r>
              <a:rPr lang="en-US" sz="2000" dirty="0" smtClean="0">
                <a:solidFill>
                  <a:schemeClr val="tx1"/>
                </a:solidFill>
              </a:rPr>
              <a:t>(Professional Learning Communities) </a:t>
            </a:r>
            <a:r>
              <a:rPr lang="en-US" dirty="0" smtClean="0">
                <a:solidFill>
                  <a:schemeClr val="tx1"/>
                </a:solidFill>
              </a:rPr>
              <a:t>and Data teams have been </a:t>
            </a:r>
            <a:r>
              <a:rPr lang="en-US" dirty="0" smtClean="0">
                <a:solidFill>
                  <a:srgbClr val="FF0000"/>
                </a:solidFill>
              </a:rPr>
              <a:t>given assessment data </a:t>
            </a:r>
            <a:r>
              <a:rPr lang="en-US" dirty="0" smtClean="0">
                <a:solidFill>
                  <a:schemeClr val="tx1"/>
                </a:solidFill>
              </a:rPr>
              <a:t>to review </a:t>
            </a:r>
            <a:endParaRPr lang="en-US" dirty="0">
              <a:solidFill>
                <a:schemeClr val="tx1"/>
              </a:solidFill>
            </a:endParaRPr>
          </a:p>
        </p:txBody>
      </p:sp>
    </p:spTree>
    <p:extLst>
      <p:ext uri="{BB962C8B-B14F-4D97-AF65-F5344CB8AC3E}">
        <p14:creationId xmlns:p14="http://schemas.microsoft.com/office/powerpoint/2010/main" xmlns="" val="397865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Update Goal </a:t>
            </a:r>
            <a:r>
              <a:rPr lang="en-US" sz="3600" i="1" dirty="0" smtClean="0"/>
              <a:t>2:</a:t>
            </a:r>
            <a:r>
              <a:rPr lang="en-US" sz="3100" i="1" dirty="0" smtClean="0">
                <a:solidFill>
                  <a:srgbClr val="FF0000"/>
                </a:solidFill>
              </a:rPr>
              <a:t> </a:t>
            </a:r>
            <a:r>
              <a:rPr lang="en-US" sz="3100" i="1" dirty="0">
                <a:solidFill>
                  <a:srgbClr val="FF0000"/>
                </a:solidFill>
              </a:rPr>
              <a:t>I</a:t>
            </a:r>
            <a:r>
              <a:rPr lang="en-US" sz="3100" i="1" dirty="0" smtClean="0">
                <a:solidFill>
                  <a:srgbClr val="FF0000"/>
                </a:solidFill>
              </a:rPr>
              <a:t>n </a:t>
            </a:r>
            <a:r>
              <a:rPr lang="en-US" sz="3100" i="1" dirty="0">
                <a:solidFill>
                  <a:srgbClr val="FF0000"/>
                </a:solidFill>
              </a:rPr>
              <a:t>P</a:t>
            </a:r>
            <a:r>
              <a:rPr lang="en-US" sz="3100" i="1" dirty="0" smtClean="0">
                <a:solidFill>
                  <a:srgbClr val="FF0000"/>
                </a:solidFill>
              </a:rPr>
              <a:t>rogress</a:t>
            </a:r>
            <a:endParaRPr lang="en-US" sz="3100" i="1"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chemeClr val="tx1"/>
                </a:solidFill>
              </a:rPr>
              <a:t>Additional </a:t>
            </a:r>
            <a:r>
              <a:rPr lang="en-US" sz="3200" dirty="0">
                <a:solidFill>
                  <a:schemeClr val="tx1"/>
                </a:solidFill>
              </a:rPr>
              <a:t>staff training </a:t>
            </a:r>
            <a:r>
              <a:rPr lang="en-US" sz="3200" dirty="0" smtClean="0">
                <a:solidFill>
                  <a:schemeClr val="tx1"/>
                </a:solidFill>
              </a:rPr>
              <a:t>in </a:t>
            </a:r>
            <a:r>
              <a:rPr lang="en-US" sz="3200" dirty="0" smtClean="0">
                <a:solidFill>
                  <a:srgbClr val="FF0000"/>
                </a:solidFill>
              </a:rPr>
              <a:t>SchoolNet</a:t>
            </a:r>
            <a:r>
              <a:rPr lang="en-US" sz="3200" dirty="0" smtClean="0">
                <a:solidFill>
                  <a:schemeClr val="tx1"/>
                </a:solidFill>
              </a:rPr>
              <a:t> will occur</a:t>
            </a:r>
          </a:p>
          <a:p>
            <a:r>
              <a:rPr lang="en-US" sz="3200" dirty="0" smtClean="0">
                <a:solidFill>
                  <a:schemeClr val="tx1"/>
                </a:solidFill>
              </a:rPr>
              <a:t>A </a:t>
            </a:r>
            <a:r>
              <a:rPr lang="en-US" sz="3200" dirty="0" smtClean="0">
                <a:solidFill>
                  <a:srgbClr val="FF0000"/>
                </a:solidFill>
              </a:rPr>
              <a:t>data coach </a:t>
            </a:r>
            <a:r>
              <a:rPr lang="en-US" sz="3200" dirty="0" smtClean="0">
                <a:solidFill>
                  <a:schemeClr val="tx1"/>
                </a:solidFill>
              </a:rPr>
              <a:t>will be working with PLC and Data Teams</a:t>
            </a:r>
          </a:p>
        </p:txBody>
      </p:sp>
    </p:spTree>
    <p:extLst>
      <p:ext uri="{BB962C8B-B14F-4D97-AF65-F5344CB8AC3E}">
        <p14:creationId xmlns:p14="http://schemas.microsoft.com/office/powerpoint/2010/main" xmlns="" val="1842521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Goal 3: Behavior Management  </a:t>
            </a:r>
            <a:endParaRPr lang="en-US" i="1" dirty="0"/>
          </a:p>
        </p:txBody>
      </p:sp>
      <p:sp>
        <p:nvSpPr>
          <p:cNvPr id="3" name="Content Placeholder 2"/>
          <p:cNvSpPr>
            <a:spLocks noGrp="1"/>
          </p:cNvSpPr>
          <p:nvPr>
            <p:ph idx="1"/>
          </p:nvPr>
        </p:nvSpPr>
        <p:spPr/>
        <p:txBody>
          <a:bodyPr>
            <a:normAutofit/>
          </a:bodyPr>
          <a:lstStyle/>
          <a:p>
            <a:r>
              <a:rPr lang="en-US" sz="2800" dirty="0" smtClean="0">
                <a:solidFill>
                  <a:schemeClr val="tx1"/>
                </a:solidFill>
              </a:rPr>
              <a:t>Atkinson Academy will develop a systematic behavior management plan do be designed and implemented during the 2013-2014 school-year.</a:t>
            </a:r>
          </a:p>
          <a:p>
            <a:pPr marL="0" indent="0">
              <a:buNone/>
            </a:pPr>
            <a:endParaRPr lang="en-US" sz="2800" dirty="0">
              <a:solidFill>
                <a:schemeClr val="tx1"/>
              </a:solidFill>
            </a:endParaRPr>
          </a:p>
        </p:txBody>
      </p:sp>
    </p:spTree>
    <p:extLst>
      <p:ext uri="{BB962C8B-B14F-4D97-AF65-F5344CB8AC3E}">
        <p14:creationId xmlns:p14="http://schemas.microsoft.com/office/powerpoint/2010/main" xmlns="" val="220435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rful">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66445318-594c-4acb-b2fb-c62b33afc0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CED0D-C552-4008-BC01-4FBD3845F554}"/>
</file>

<file path=customXml/itemProps2.xml><?xml version="1.0" encoding="utf-8"?>
<ds:datastoreItem xmlns:ds="http://schemas.openxmlformats.org/officeDocument/2006/customXml" ds:itemID="{EA84E52A-370E-4BF4-9501-19C00584D7CB}"/>
</file>

<file path=customXml/itemProps3.xml><?xml version="1.0" encoding="utf-8"?>
<ds:datastoreItem xmlns:ds="http://schemas.openxmlformats.org/officeDocument/2006/customXml" ds:itemID="{327CAD46-FFE8-428A-B80D-046A4E9DB80D}"/>
</file>

<file path=docProps/app.xml><?xml version="1.0" encoding="utf-8"?>
<Properties xmlns="http://schemas.openxmlformats.org/officeDocument/2006/extended-properties" xmlns:vt="http://schemas.openxmlformats.org/officeDocument/2006/docPropsVTypes">
  <Template>Colorful</Template>
  <TotalTime>4700</TotalTime>
  <Words>2865</Words>
  <Application>Microsoft Office PowerPoint</Application>
  <PresentationFormat>On-screen Show (4:3)</PresentationFormat>
  <Paragraphs>421</Paragraphs>
  <Slides>50</Slides>
  <Notes>19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Colorful</vt:lpstr>
      <vt:lpstr>Elementary Schools’ Action Plan Review</vt:lpstr>
      <vt:lpstr>Atkinson Academy’s  Action Plan Updates</vt:lpstr>
      <vt:lpstr>Goal 1: Strategic Interventions  </vt:lpstr>
      <vt:lpstr>Action Steps for Goal 1</vt:lpstr>
      <vt:lpstr>Update Goal 1: Met and In Progress</vt:lpstr>
      <vt:lpstr>Goal 2: Data Collection </vt:lpstr>
      <vt:lpstr>Action Steps for Goal 2</vt:lpstr>
      <vt:lpstr>Update Goal 2: In Progress</vt:lpstr>
      <vt:lpstr>Goal 3: Behavior Management  </vt:lpstr>
      <vt:lpstr>Action Steps for Goal 3</vt:lpstr>
      <vt:lpstr>Update Goal 3: Met and Ongoing</vt:lpstr>
      <vt:lpstr>Danville School’s  Action Plan Updates</vt:lpstr>
      <vt:lpstr>Goal 1: Differentiated Instruction  </vt:lpstr>
      <vt:lpstr>Action Steps for Goal 1</vt:lpstr>
      <vt:lpstr>Update Goal 1: In Progress</vt:lpstr>
      <vt:lpstr>Goal 2: Response to Intervention  </vt:lpstr>
      <vt:lpstr>Action Steps for Goal 2</vt:lpstr>
      <vt:lpstr>Goal 3: PBIS (Positive Behavioral Interventions and Supports) </vt:lpstr>
      <vt:lpstr>Action Steps for Goal 3</vt:lpstr>
      <vt:lpstr>Update Goal 3: In progress</vt:lpstr>
      <vt:lpstr>Pollard School’s  Action Plan Updates</vt:lpstr>
      <vt:lpstr>Goal 1: Literacy  </vt:lpstr>
      <vt:lpstr>Action Steps for Goal 1</vt:lpstr>
      <vt:lpstr>Update Goal 1: Met and in progress</vt:lpstr>
      <vt:lpstr>Goal 2: Math  </vt:lpstr>
      <vt:lpstr>Action Steps for Goal 2</vt:lpstr>
      <vt:lpstr>Update Goal 2: Met and in progress</vt:lpstr>
      <vt:lpstr>Goal 3: Science  </vt:lpstr>
      <vt:lpstr>Action Steps for Goal 3</vt:lpstr>
      <vt:lpstr>Update Goal 3: Met and In Progress</vt:lpstr>
      <vt:lpstr>Goal 4: Climate  </vt:lpstr>
      <vt:lpstr>Action Steps for Goal 4</vt:lpstr>
      <vt:lpstr>Update Goal 4: Staff Culture- Met</vt:lpstr>
      <vt:lpstr>Update Goal 4:  Student Behavior Using SWIS Data -In Progress</vt:lpstr>
      <vt:lpstr>Sandown Central’s Action Plan Updates</vt:lpstr>
      <vt:lpstr>Goal 1  </vt:lpstr>
      <vt:lpstr>Update Goal 1: In Progress</vt:lpstr>
      <vt:lpstr>Goal 2  </vt:lpstr>
      <vt:lpstr>Update Goal 2: Met and in progress</vt:lpstr>
      <vt:lpstr>Goal 3  </vt:lpstr>
      <vt:lpstr>Update Goal 3: Met and in progress</vt:lpstr>
      <vt:lpstr>Sandown North’s  Action Plan Updates</vt:lpstr>
      <vt:lpstr>Goal 1  Assess and Adapt Instructional Practices</vt:lpstr>
      <vt:lpstr>Update Goal 1: Met or in progress</vt:lpstr>
      <vt:lpstr>Goal 2  Communication</vt:lpstr>
      <vt:lpstr>Update Goal 2: Met or in progress</vt:lpstr>
      <vt:lpstr>Goal 3  </vt:lpstr>
      <vt:lpstr>Update Goal 3: Met or in progress</vt:lpstr>
      <vt:lpstr>Goal 4  </vt:lpstr>
      <vt:lpstr>Update Goal 4: Met or in progress</vt:lpstr>
    </vt:vector>
  </TitlesOfParts>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TRHS Action Plan</dc:title>
  <dc:creator>Widman, Mary</dc:creator>
  <cp:lastModifiedBy>Cathy Belcher</cp:lastModifiedBy>
  <cp:revision>133</cp:revision>
  <cp:lastPrinted>2014-05-26T16:06:44Z</cp:lastPrinted>
  <dcterms:created xsi:type="dcterms:W3CDTF">2013-06-17T13:33:20Z</dcterms:created>
  <dcterms:modified xsi:type="dcterms:W3CDTF">2014-05-30T19:27:50Z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