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89" r:id="rId2"/>
    <p:sldId id="268" r:id="rId3"/>
    <p:sldId id="277" r:id="rId4"/>
    <p:sldId id="278" r:id="rId5"/>
    <p:sldId id="279" r:id="rId6"/>
    <p:sldId id="282" r:id="rId7"/>
    <p:sldId id="280" r:id="rId8"/>
    <p:sldId id="281" r:id="rId9"/>
    <p:sldId id="283" r:id="rId10"/>
    <p:sldId id="290" r:id="rId11"/>
    <p:sldId id="291" r:id="rId12"/>
    <p:sldId id="294" r:id="rId13"/>
    <p:sldId id="295" r:id="rId14"/>
    <p:sldId id="296" r:id="rId15"/>
    <p:sldId id="298" r:id="rId16"/>
    <p:sldId id="288" r:id="rId17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572" autoAdjust="0"/>
  </p:normalViewPr>
  <p:slideViewPr>
    <p:cSldViewPr>
      <p:cViewPr varScale="1">
        <p:scale>
          <a:sx n="82" d="100"/>
          <a:sy n="82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620" y="-78"/>
      </p:cViewPr>
      <p:guideLst>
        <p:guide orient="horz" pos="2208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19FAE6-DF32-4C7E-93A3-41084D2A6D23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A0C385-FE38-4744-B62A-52183FD81E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981666-DACD-4805-BB39-2D15EF372C3A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64A736-F84B-438C-92F7-F085F66B35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067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2941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545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5476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190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985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669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9975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7673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4A736-F84B-438C-92F7-F085F66B35B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1689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06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206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322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532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682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414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021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7326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46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991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C1B55-FD54-4820-88FE-DF4FE43CBB7E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D6BE9-4B56-4B54-8C48-855E66B38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521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Timberlane District Action Plan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6858000" cy="1752600"/>
          </a:xfrm>
        </p:spPr>
        <p:txBody>
          <a:bodyPr/>
          <a:lstStyle/>
          <a:p>
            <a:r>
              <a:rPr lang="en-US" dirty="0" smtClean="0"/>
              <a:t>June 19, 2014</a:t>
            </a:r>
          </a:p>
          <a:p>
            <a:r>
              <a:rPr lang="en-US" dirty="0" smtClean="0"/>
              <a:t>Presentation to the TRSD School 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040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and Climate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Goal 2</a:t>
            </a:r>
          </a:p>
          <a:p>
            <a:pPr marL="0" indent="0">
              <a:buNone/>
            </a:pPr>
            <a:r>
              <a:rPr lang="en-US" sz="2800" b="1" dirty="0"/>
              <a:t>In order to improve district-wide communication, a calendar system will be developed for the purpose of coordinating; annual professional development, assessment, school and district meetings, committee meetings, and school level events. 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(met)</a:t>
            </a:r>
            <a:endParaRPr lang="en-US" sz="2800" dirty="0">
              <a:solidFill>
                <a:srgbClr val="00B050"/>
              </a:solidFill>
            </a:endParaRPr>
          </a:p>
          <a:p>
            <a:pPr>
              <a:buAutoNum type="arabicPeriod"/>
            </a:pPr>
            <a:r>
              <a:rPr lang="en-US" sz="2800" dirty="0"/>
              <a:t>Google calendar was established as the universal district calendar. </a:t>
            </a:r>
          </a:p>
          <a:p>
            <a:pPr>
              <a:buAutoNum type="arabicPeriod"/>
            </a:pPr>
            <a:r>
              <a:rPr lang="en-US" sz="2800" dirty="0"/>
              <a:t>Located on TRSD website and includes building based events.</a:t>
            </a:r>
          </a:p>
          <a:p>
            <a:pPr>
              <a:buAutoNum type="arabicPeriod"/>
            </a:pPr>
            <a:r>
              <a:rPr lang="en-US" sz="2800" dirty="0"/>
              <a:t>Established a consistent format for populating the calendar.</a:t>
            </a:r>
          </a:p>
          <a:p>
            <a:pPr>
              <a:buAutoNum type="arabicPeriod"/>
            </a:pPr>
            <a:r>
              <a:rPr lang="en-US" sz="2800" dirty="0"/>
              <a:t>Identified key personnel to populate the calendar. </a:t>
            </a:r>
          </a:p>
          <a:p>
            <a:pPr>
              <a:buFontTx/>
              <a:buAutoNum type="arabicPeriod"/>
            </a:pPr>
            <a:r>
              <a:rPr lang="en-US" sz="2800" dirty="0"/>
              <a:t>Drafted a protocol for planning and scheduling events .</a:t>
            </a:r>
          </a:p>
          <a:p>
            <a:pPr>
              <a:buFontTx/>
              <a:buAutoNum type="arabicPeriod"/>
            </a:pPr>
            <a:r>
              <a:rPr lang="en-US" sz="2800" dirty="0"/>
              <a:t>Established Outlook calendar as personal planner. </a:t>
            </a:r>
          </a:p>
          <a:p>
            <a:pPr>
              <a:buAutoNum type="arabicPeriod"/>
            </a:pPr>
            <a:r>
              <a:rPr lang="en-US" sz="2800" dirty="0"/>
              <a:t>Produced </a:t>
            </a:r>
            <a:r>
              <a:rPr lang="en-US" sz="2800" dirty="0" smtClean="0"/>
              <a:t>an </a:t>
            </a:r>
            <a:r>
              <a:rPr lang="en-US" sz="2800" dirty="0"/>
              <a:t>Outlook informational Screencast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563988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Assessment and Data</a:t>
            </a:r>
            <a:br>
              <a:rPr lang="en-US" dirty="0" smtClean="0"/>
            </a:br>
            <a:r>
              <a:rPr lang="en-US" sz="3100" dirty="0" smtClean="0"/>
              <a:t>Deb Armfield: Chair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Goal 1 </a:t>
            </a:r>
          </a:p>
          <a:p>
            <a:pPr marL="0" indent="0">
              <a:buNone/>
            </a:pPr>
            <a:r>
              <a:rPr lang="en-US" sz="2800" b="1" dirty="0"/>
              <a:t>Timberlane will have a comprehensive assessment system by December 2013. 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(met)</a:t>
            </a:r>
          </a:p>
          <a:p>
            <a:r>
              <a:rPr lang="en-US" sz="2800" dirty="0" smtClean="0"/>
              <a:t>Completed an audit of all district-wide and school level assessments </a:t>
            </a:r>
          </a:p>
          <a:p>
            <a:r>
              <a:rPr lang="en-US" sz="2800" dirty="0"/>
              <a:t>S</a:t>
            </a:r>
            <a:r>
              <a:rPr lang="en-US" sz="2800" dirty="0" smtClean="0"/>
              <a:t>urveyed Teachers to determine what data they currently have and what data they need. </a:t>
            </a:r>
          </a:p>
          <a:p>
            <a:r>
              <a:rPr lang="en-US" sz="2800" dirty="0"/>
              <a:t>E</a:t>
            </a:r>
            <a:r>
              <a:rPr lang="en-US" sz="2800" dirty="0" smtClean="0"/>
              <a:t>xamined </a:t>
            </a:r>
            <a:r>
              <a:rPr lang="en-US" sz="2800" dirty="0"/>
              <a:t>research and </a:t>
            </a:r>
            <a:r>
              <a:rPr lang="en-US" sz="2800" dirty="0" smtClean="0"/>
              <a:t> various assessment tools</a:t>
            </a:r>
          </a:p>
          <a:p>
            <a:r>
              <a:rPr lang="en-US" sz="2800" dirty="0" smtClean="0"/>
              <a:t>Selected </a:t>
            </a:r>
            <a:r>
              <a:rPr lang="en-US" sz="2800" dirty="0"/>
              <a:t>STAR as the Universal Screening </a:t>
            </a:r>
            <a:endParaRPr lang="en-US" sz="2800" dirty="0" smtClean="0"/>
          </a:p>
          <a:p>
            <a:r>
              <a:rPr lang="en-US" sz="2800" dirty="0"/>
              <a:t>S</a:t>
            </a:r>
            <a:r>
              <a:rPr lang="en-US" sz="2800" dirty="0" smtClean="0"/>
              <a:t>et </a:t>
            </a:r>
            <a:r>
              <a:rPr lang="en-US" sz="2800" dirty="0"/>
              <a:t>up an implementation plan for training. </a:t>
            </a:r>
            <a:endParaRPr lang="en-US" sz="2800" dirty="0" smtClean="0"/>
          </a:p>
          <a:p>
            <a:r>
              <a:rPr lang="en-US" sz="2800" dirty="0" smtClean="0"/>
              <a:t>Presented it to the School Board 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74692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and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Goal 2</a:t>
            </a:r>
          </a:p>
          <a:p>
            <a:pPr marL="0" indent="0">
              <a:buNone/>
            </a:pPr>
            <a:r>
              <a:rPr lang="en-US" sz="2800" b="1" dirty="0"/>
              <a:t>Timberlane will establish a data management system for district data that will display individual student growth, by 2014</a:t>
            </a:r>
            <a:r>
              <a:rPr lang="en-US" sz="2800" b="1" dirty="0" smtClean="0"/>
              <a:t>.</a:t>
            </a:r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(met)</a:t>
            </a:r>
          </a:p>
          <a:p>
            <a:r>
              <a:rPr lang="en-US" sz="2800" dirty="0" smtClean="0"/>
              <a:t>The School Net data management system was selected </a:t>
            </a:r>
          </a:p>
          <a:p>
            <a:r>
              <a:rPr lang="en-US" sz="2800" dirty="0" smtClean="0"/>
              <a:t>NECAP data and </a:t>
            </a:r>
            <a:r>
              <a:rPr lang="en-US" sz="2800" dirty="0" err="1" smtClean="0"/>
              <a:t>Dibels</a:t>
            </a:r>
            <a:r>
              <a:rPr lang="en-US" sz="2800" dirty="0" smtClean="0"/>
              <a:t> data was entered into the system</a:t>
            </a:r>
          </a:p>
          <a:p>
            <a:r>
              <a:rPr lang="en-US" sz="2800" dirty="0" smtClean="0"/>
              <a:t>Administrators were trained </a:t>
            </a:r>
          </a:p>
          <a:p>
            <a:r>
              <a:rPr lang="en-US" sz="2800" dirty="0" smtClean="0"/>
              <a:t>STAR assessment data will be entered this summer</a:t>
            </a:r>
          </a:p>
          <a:p>
            <a:r>
              <a:rPr lang="en-US" sz="2800" dirty="0" smtClean="0"/>
              <a:t>John Holland drafted an implementation plan, and started training school level data teams</a:t>
            </a:r>
          </a:p>
        </p:txBody>
      </p:sp>
    </p:spTree>
    <p:extLst>
      <p:ext uri="{BB962C8B-B14F-4D97-AF65-F5344CB8AC3E}">
        <p14:creationId xmlns:p14="http://schemas.microsoft.com/office/powerpoint/2010/main" xmlns="" val="1347341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and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Goal 3</a:t>
            </a:r>
          </a:p>
          <a:p>
            <a:pPr marL="0" indent="0">
              <a:buNone/>
            </a:pPr>
            <a:r>
              <a:rPr lang="en-US" sz="2800" b="1" dirty="0"/>
              <a:t>A communication plan will be developed by June 2014, in order to share relevant data with staff, administrators, school board, and public.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Progress: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sym typeface="Wingdings" pitchFamily="2" charset="2"/>
              </a:rPr>
              <a:t>(ongoing for 2014-15)</a:t>
            </a:r>
            <a:endParaRPr lang="en-US" sz="2800" dirty="0" smtClean="0">
              <a:solidFill>
                <a:srgbClr val="00B050"/>
              </a:solidFill>
            </a:endParaRPr>
          </a:p>
          <a:p>
            <a:r>
              <a:rPr lang="en-US" sz="2800" dirty="0" smtClean="0"/>
              <a:t>This will occur in collaboration with the Communication and Climate Committee upon the STAR data being entered into the </a:t>
            </a:r>
            <a:r>
              <a:rPr lang="en-US" sz="2800" dirty="0" err="1" smtClean="0"/>
              <a:t>SchoolNet</a:t>
            </a:r>
            <a:r>
              <a:rPr lang="en-US" sz="2800" dirty="0" smtClean="0"/>
              <a:t> system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895394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Assessment and Data and the RTI subcommittees will merge into one group for continued work on data-driven decision making and instructional interventions. </a:t>
            </a:r>
          </a:p>
          <a:p>
            <a:r>
              <a:rPr lang="en-US" dirty="0" smtClean="0"/>
              <a:t>Facilities and Grounds will not be a separate subcommittee.</a:t>
            </a:r>
          </a:p>
          <a:p>
            <a:r>
              <a:rPr lang="en-US" dirty="0" smtClean="0"/>
              <a:t>Communication and Climate will continue their action plan for another year.</a:t>
            </a:r>
          </a:p>
          <a:p>
            <a:r>
              <a:rPr lang="en-US" dirty="0" smtClean="0"/>
              <a:t>In August, the Full administrative team will determine priorities for the next 2 years.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8191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960" y="152400"/>
            <a:ext cx="4329527" cy="6529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74638"/>
            <a:ext cx="5638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Weaving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6247" y="1905000"/>
            <a:ext cx="3930553" cy="4777179"/>
          </a:xfrm>
        </p:spPr>
        <p:txBody>
          <a:bodyPr/>
          <a:lstStyle/>
          <a:p>
            <a:r>
              <a:rPr lang="en-US" dirty="0"/>
              <a:t>Curriculum</a:t>
            </a:r>
          </a:p>
          <a:p>
            <a:r>
              <a:rPr lang="en-US" dirty="0" smtClean="0"/>
              <a:t>Assessment/Data</a:t>
            </a:r>
          </a:p>
          <a:p>
            <a:r>
              <a:rPr lang="en-US" dirty="0"/>
              <a:t>Instruction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Technology</a:t>
            </a:r>
          </a:p>
          <a:p>
            <a:r>
              <a:rPr lang="en-US" dirty="0" smtClean="0"/>
              <a:t>Professional Development</a:t>
            </a:r>
          </a:p>
          <a:p>
            <a:r>
              <a:rPr lang="en-US" dirty="0" smtClean="0"/>
              <a:t>Facilities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399301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Thank you for your support…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973021" y="-1068022"/>
            <a:ext cx="3167477" cy="9113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61931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525" y="486031"/>
            <a:ext cx="4191000" cy="1981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Focus on </a:t>
            </a:r>
          </a:p>
          <a:p>
            <a:r>
              <a:rPr lang="en-US" dirty="0" smtClean="0"/>
              <a:t>Student Learning </a:t>
            </a:r>
          </a:p>
          <a:p>
            <a:pPr marL="0" indent="0">
              <a:buNone/>
            </a:pPr>
            <a:r>
              <a:rPr lang="en-US" dirty="0" smtClean="0"/>
              <a:t>                                    and 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525" y="2590800"/>
            <a:ext cx="4238625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27647" y="2298412"/>
            <a:ext cx="3886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Systems Improvement</a:t>
            </a:r>
            <a:endParaRPr lang="en-US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0150" y="3387551"/>
            <a:ext cx="4501196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0433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599" y="228600"/>
            <a:ext cx="8239125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7604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Timberlane District Action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Started this reflective process in August 2012</a:t>
            </a:r>
          </a:p>
          <a:p>
            <a:r>
              <a:rPr lang="en-US" dirty="0" smtClean="0"/>
              <a:t>Prioritized needs and divided into 4 subgroups</a:t>
            </a:r>
          </a:p>
          <a:p>
            <a:r>
              <a:rPr lang="en-US" dirty="0" smtClean="0"/>
              <a:t>Developed a District Action Plan </a:t>
            </a:r>
          </a:p>
          <a:p>
            <a:r>
              <a:rPr lang="en-US" dirty="0" smtClean="0"/>
              <a:t>Revised </a:t>
            </a:r>
            <a:r>
              <a:rPr lang="en-US" dirty="0"/>
              <a:t>the action </a:t>
            </a:r>
            <a:r>
              <a:rPr lang="en-US" dirty="0" smtClean="0"/>
              <a:t>plan, </a:t>
            </a:r>
            <a:r>
              <a:rPr lang="en-US" dirty="0"/>
              <a:t>as needed</a:t>
            </a:r>
          </a:p>
          <a:p>
            <a:r>
              <a:rPr lang="en-US" dirty="0" smtClean="0"/>
              <a:t>School Action plans supported the District plan</a:t>
            </a:r>
          </a:p>
          <a:p>
            <a:r>
              <a:rPr lang="en-US" dirty="0" smtClean="0"/>
              <a:t>Held Full Admin Meetings </a:t>
            </a:r>
            <a:r>
              <a:rPr lang="en-US" dirty="0"/>
              <a:t>4 times per </a:t>
            </a:r>
            <a:r>
              <a:rPr lang="en-US" dirty="0" smtClean="0"/>
              <a:t>year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Aug, Oct, January, May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3871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Response to Instruction</a:t>
            </a:r>
            <a:br>
              <a:rPr lang="en-US" dirty="0" smtClean="0"/>
            </a:br>
            <a:r>
              <a:rPr lang="en-US" sz="2800" dirty="0" smtClean="0"/>
              <a:t>Beth Rincon: Chair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Goal 1:</a:t>
            </a:r>
          </a:p>
          <a:p>
            <a:pPr marL="0" indent="0">
              <a:buNone/>
            </a:pPr>
            <a:r>
              <a:rPr lang="en-US" sz="2800" b="1" dirty="0" smtClean="0"/>
              <a:t>The </a:t>
            </a:r>
            <a:r>
              <a:rPr lang="en-US" sz="2800" b="1" dirty="0"/>
              <a:t>District Framework for RTI for Literacy, Math and Behavior is written, articulated and implemented </a:t>
            </a:r>
            <a:r>
              <a:rPr lang="en-US" sz="2800" b="1" dirty="0" smtClean="0"/>
              <a:t>district-wide.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(ongoing)</a:t>
            </a:r>
          </a:p>
          <a:p>
            <a:r>
              <a:rPr lang="en-US" dirty="0" smtClean="0"/>
              <a:t>Completed the District-wide roll out of overview of the RTI Framework</a:t>
            </a:r>
          </a:p>
          <a:p>
            <a:r>
              <a:rPr lang="en-US" dirty="0"/>
              <a:t>D</a:t>
            </a:r>
            <a:r>
              <a:rPr lang="en-US" dirty="0" smtClean="0"/>
              <a:t>eveloped the needs </a:t>
            </a:r>
            <a:r>
              <a:rPr lang="en-US" dirty="0"/>
              <a:t>assessment </a:t>
            </a:r>
            <a:r>
              <a:rPr lang="en-US" dirty="0" smtClean="0"/>
              <a:t>and surveyed staff ending June 2014</a:t>
            </a:r>
          </a:p>
          <a:p>
            <a:r>
              <a:rPr lang="en-US" dirty="0" smtClean="0"/>
              <a:t>In August, the administrators will look at the results by schools for additions to school action plan</a:t>
            </a:r>
          </a:p>
          <a:p>
            <a:r>
              <a:rPr lang="en-US" dirty="0"/>
              <a:t>I</a:t>
            </a:r>
            <a:r>
              <a:rPr lang="en-US" dirty="0" smtClean="0"/>
              <a:t>mplementation plans specific to each school’s needs will be done during 2014-15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998520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 to Instruction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Goal </a:t>
            </a:r>
            <a:r>
              <a:rPr lang="en-US" sz="2800" dirty="0"/>
              <a:t>2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b="1" dirty="0"/>
              <a:t>Tier </a:t>
            </a:r>
            <a:r>
              <a:rPr lang="en-US" sz="2800" b="1" dirty="0" smtClean="0"/>
              <a:t>II  </a:t>
            </a:r>
            <a:r>
              <a:rPr lang="en-US" sz="2800" b="1" dirty="0"/>
              <a:t>instruction is articulated and implemented in each school and measured by student progress monitoring </a:t>
            </a:r>
            <a:r>
              <a:rPr lang="en-US" sz="2800" b="1" dirty="0" smtClean="0"/>
              <a:t>data.</a:t>
            </a:r>
            <a:r>
              <a:rPr lang="en-US" sz="2800" dirty="0"/>
              <a:t>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(ongoing)</a:t>
            </a:r>
          </a:p>
          <a:p>
            <a:r>
              <a:rPr lang="en-US" sz="2800" dirty="0" smtClean="0"/>
              <a:t>Elementary chose “</a:t>
            </a:r>
            <a:r>
              <a:rPr lang="en-US" sz="2800" dirty="0" err="1" smtClean="0"/>
              <a:t>Fundations</a:t>
            </a:r>
            <a:r>
              <a:rPr lang="en-US" sz="2800" dirty="0" smtClean="0"/>
              <a:t>” as a phonemic awareness program for Tier I and Tier II strategic instruction.</a:t>
            </a:r>
          </a:p>
          <a:p>
            <a:r>
              <a:rPr lang="en-US" sz="2800" dirty="0" smtClean="0"/>
              <a:t>Each school will need to analyze the survey and identify the Tier II interventions used for math and literacy, appropriate to their instructional program.</a:t>
            </a:r>
          </a:p>
        </p:txBody>
      </p:sp>
    </p:spTree>
    <p:extLst>
      <p:ext uri="{BB962C8B-B14F-4D97-AF65-F5344CB8AC3E}">
        <p14:creationId xmlns:p14="http://schemas.microsoft.com/office/powerpoint/2010/main" xmlns="" val="3522591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Facilities and </a:t>
            </a:r>
            <a:r>
              <a:rPr lang="en-US" dirty="0" smtClean="0"/>
              <a:t>Grounds</a:t>
            </a:r>
            <a:br>
              <a:rPr lang="en-US" dirty="0" smtClean="0"/>
            </a:br>
            <a:r>
              <a:rPr lang="en-US" sz="3100" dirty="0" smtClean="0"/>
              <a:t>George Stokinger: Chair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Goal 1</a:t>
            </a:r>
          </a:p>
          <a:p>
            <a:pPr marL="0" indent="0">
              <a:buNone/>
            </a:pPr>
            <a:r>
              <a:rPr lang="en-US" sz="2800" b="1" dirty="0"/>
              <a:t>Timberlane will revise the Capital Improvement Plan by Sept 2013. 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(ongoing)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The scheduled </a:t>
            </a:r>
            <a:r>
              <a:rPr lang="en-US" sz="2800" dirty="0"/>
              <a:t>S</a:t>
            </a:r>
            <a:r>
              <a:rPr lang="en-US" sz="2800" dirty="0" smtClean="0"/>
              <a:t>chool Board retreat was held</a:t>
            </a:r>
            <a:r>
              <a:rPr lang="en-US" sz="2800" dirty="0"/>
              <a:t> </a:t>
            </a:r>
            <a:r>
              <a:rPr lang="en-US" sz="2800" dirty="0" smtClean="0"/>
              <a:t>on  Dec 3, 2013. Revising the CIP is a School Board goal and District personnel will participate as requested.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8941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 and Grounds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Goal 2</a:t>
            </a:r>
          </a:p>
          <a:p>
            <a:pPr marL="0" indent="0">
              <a:buNone/>
            </a:pPr>
            <a:r>
              <a:rPr lang="en-US" sz="2800" b="1" dirty="0" smtClean="0"/>
              <a:t>Structures </a:t>
            </a:r>
            <a:r>
              <a:rPr lang="en-US" sz="2800" b="1" dirty="0"/>
              <a:t>will be put in place to address curb appeal concerns at each school by June 2013</a:t>
            </a:r>
            <a:r>
              <a:rPr lang="en-US" sz="2800" b="1" dirty="0" smtClean="0"/>
              <a:t>.</a:t>
            </a:r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(met)</a:t>
            </a:r>
          </a:p>
          <a:p>
            <a:pPr marL="0" indent="0">
              <a:buNone/>
            </a:pPr>
            <a:r>
              <a:rPr lang="en-US" sz="2800" dirty="0" smtClean="0"/>
              <a:t>Each school addressed their needs with the Director of Facilities and work orders were submitted. Security upgrades were made last year.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This is an ongoing discussion addressed each Spring, as summer project needs are examined.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509670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Communication and Climate</a:t>
            </a:r>
            <a:br>
              <a:rPr lang="en-US" dirty="0" smtClean="0"/>
            </a:br>
            <a:r>
              <a:rPr lang="en-US" sz="3100" dirty="0" smtClean="0"/>
              <a:t>Kathy McKechnie: Chair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Goal 1</a:t>
            </a:r>
          </a:p>
          <a:p>
            <a:pPr marL="0" indent="0">
              <a:buNone/>
            </a:pPr>
            <a:r>
              <a:rPr lang="en-US" sz="2800" b="1" dirty="0"/>
              <a:t>In order to improve district-wide communications, an internal flowchart will be established to ensure the accuracy, consistency and timeliness of information to all stakeholders. 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dirty="0" smtClean="0"/>
              <a:t>Progress: </a:t>
            </a:r>
            <a:r>
              <a:rPr lang="en-US" sz="2800" dirty="0" smtClean="0">
                <a:solidFill>
                  <a:srgbClr val="00B050"/>
                </a:solidFill>
              </a:rPr>
              <a:t>(met)</a:t>
            </a:r>
            <a:endParaRPr lang="en-US" sz="2800" dirty="0">
              <a:solidFill>
                <a:srgbClr val="00B050"/>
              </a:solidFill>
            </a:endParaRPr>
          </a:p>
          <a:p>
            <a:pPr>
              <a:buAutoNum type="arabicPeriod"/>
            </a:pPr>
            <a:r>
              <a:rPr lang="en-US" sz="2800" dirty="0"/>
              <a:t>Universal template for all meeting minutes.</a:t>
            </a:r>
          </a:p>
          <a:p>
            <a:pPr>
              <a:buAutoNum type="arabicPeriod"/>
            </a:pPr>
            <a:r>
              <a:rPr lang="en-US" sz="2800" dirty="0"/>
              <a:t>SharePoint established as the storage house for employee information</a:t>
            </a:r>
            <a:r>
              <a:rPr lang="en-US" sz="2800" dirty="0" smtClean="0"/>
              <a:t>.</a:t>
            </a:r>
          </a:p>
          <a:p>
            <a:pPr>
              <a:buAutoNum type="arabicPeriod"/>
            </a:pPr>
            <a:r>
              <a:rPr lang="en-US" sz="2800" dirty="0" smtClean="0"/>
              <a:t>Flow charts were identified </a:t>
            </a:r>
            <a:endParaRPr lang="en-US" sz="2800" dirty="0"/>
          </a:p>
          <a:p>
            <a:pPr>
              <a:buAutoNum type="arabicPeriod"/>
            </a:pPr>
            <a:r>
              <a:rPr lang="en-US" sz="2800" dirty="0"/>
              <a:t>Google Drive is </a:t>
            </a:r>
            <a:r>
              <a:rPr lang="en-US" sz="2800" dirty="0" smtClean="0"/>
              <a:t>used as </a:t>
            </a:r>
            <a:r>
              <a:rPr lang="en-US" sz="2800" dirty="0"/>
              <a:t>a tool for collaboration and sharing of documents.</a:t>
            </a:r>
          </a:p>
          <a:p>
            <a:pPr>
              <a:buAutoNum type="arabicPeriod"/>
            </a:pPr>
            <a:r>
              <a:rPr lang="en-US" sz="2800" dirty="0"/>
              <a:t>All staff have @</a:t>
            </a:r>
            <a:r>
              <a:rPr lang="en-US" sz="2800" dirty="0" err="1"/>
              <a:t>gapps</a:t>
            </a:r>
            <a:r>
              <a:rPr lang="en-US" sz="2800" dirty="0"/>
              <a:t> accounts.</a:t>
            </a:r>
          </a:p>
          <a:p>
            <a:pPr>
              <a:buAutoNum type="arabicPeriod"/>
            </a:pPr>
            <a:r>
              <a:rPr lang="en-US" sz="2800" dirty="0"/>
              <a:t>Google trainings and information sessions have been </a:t>
            </a:r>
            <a:r>
              <a:rPr lang="en-US" sz="2800" dirty="0" smtClean="0"/>
              <a:t>offered</a:t>
            </a:r>
          </a:p>
          <a:p>
            <a:pPr>
              <a:buFont typeface="Arial" pitchFamily="34" charset="0"/>
              <a:buAutoNum type="arabicPeriod"/>
            </a:pPr>
            <a:r>
              <a:rPr lang="en-US" sz="2800" dirty="0"/>
              <a:t>Created a template for communication </a:t>
            </a:r>
            <a:r>
              <a:rPr lang="en-US" sz="2800" dirty="0" smtClean="0"/>
              <a:t>planning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192102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4BFAB6A9-8D4F-48DF-8897-0D10CAB0A17C}"/>
</file>

<file path=customXml/itemProps2.xml><?xml version="1.0" encoding="utf-8"?>
<ds:datastoreItem xmlns:ds="http://schemas.openxmlformats.org/officeDocument/2006/customXml" ds:itemID="{77FCBE65-73E3-45BE-B07E-E0BBCFE80068}"/>
</file>

<file path=customXml/itemProps3.xml><?xml version="1.0" encoding="utf-8"?>
<ds:datastoreItem xmlns:ds="http://schemas.openxmlformats.org/officeDocument/2006/customXml" ds:itemID="{6B407260-5E63-4DD0-899C-86B4CE4C331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</TotalTime>
  <Words>835</Words>
  <Application>Microsoft Office PowerPoint</Application>
  <PresentationFormat>On-screen Show (4:3)</PresentationFormat>
  <Paragraphs>122</Paragraphs>
  <Slides>16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Timberlane District Action Plan</vt:lpstr>
      <vt:lpstr>Slide 2</vt:lpstr>
      <vt:lpstr>Slide 3</vt:lpstr>
      <vt:lpstr>Timberlane District Action Plans</vt:lpstr>
      <vt:lpstr>Response to Instruction Beth Rincon: Chair</vt:lpstr>
      <vt:lpstr>Response to Instruction</vt:lpstr>
      <vt:lpstr>Facilities and Grounds George Stokinger: Chair</vt:lpstr>
      <vt:lpstr>Facilities and Grounds</vt:lpstr>
      <vt:lpstr>Communication and Climate Kathy McKechnie: Chair</vt:lpstr>
      <vt:lpstr>Communication and Climate</vt:lpstr>
      <vt:lpstr>Assessment and Data Deb Armfield: Chair</vt:lpstr>
      <vt:lpstr>Assessment and Data</vt:lpstr>
      <vt:lpstr>Assessment and Data</vt:lpstr>
      <vt:lpstr>NEXT YEAR</vt:lpstr>
      <vt:lpstr>Weaving it all together</vt:lpstr>
      <vt:lpstr>Questions?</vt:lpstr>
    </vt:vector>
  </TitlesOfParts>
  <Company>Timberlane Regional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Timberlane Full Administrative Meeting</dc:title>
  <dc:creator>Wilson, Roxanne</dc:creator>
  <cp:lastModifiedBy>Cathy Belcher</cp:lastModifiedBy>
  <cp:revision>53</cp:revision>
  <dcterms:created xsi:type="dcterms:W3CDTF">2013-04-08T15:07:40Z</dcterms:created>
  <dcterms:modified xsi:type="dcterms:W3CDTF">2014-06-18T20:24:11Z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