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customXml/itemProps1.xml" ContentType="application/vnd.openxmlformats-officedocument.customXmlProperties+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handoutMasterIdLst>
    <p:handoutMasterId r:id="rId16"/>
  </p:handoutMasterIdLst>
  <p:sldIdLst>
    <p:sldId id="256" r:id="rId2"/>
    <p:sldId id="261" r:id="rId3"/>
    <p:sldId id="263" r:id="rId4"/>
    <p:sldId id="267" r:id="rId5"/>
    <p:sldId id="278" r:id="rId6"/>
    <p:sldId id="265" r:id="rId7"/>
    <p:sldId id="268" r:id="rId8"/>
    <p:sldId id="266" r:id="rId9"/>
    <p:sldId id="270" r:id="rId10"/>
    <p:sldId id="271" r:id="rId11"/>
    <p:sldId id="273" r:id="rId12"/>
    <p:sldId id="274" r:id="rId13"/>
    <p:sldId id="275" r:id="rId14"/>
    <p:sldId id="276" r:id="rId15"/>
  </p:sldIdLst>
  <p:sldSz cx="9144000" cy="6858000" type="screen4x3"/>
  <p:notesSz cx="9296400"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272" y="-198"/>
      </p:cViewPr>
      <p:guideLst>
        <p:guide orient="horz" pos="2160"/>
        <p:guide pos="2880"/>
      </p:guideLst>
    </p:cSldViewPr>
  </p:slideViewPr>
  <p:notesTextViewPr>
    <p:cViewPr>
      <p:scale>
        <a:sx n="1" d="1"/>
        <a:sy n="1" d="1"/>
      </p:scale>
      <p:origin x="0" y="0"/>
    </p:cViewPr>
  </p:notesTextViewPr>
  <p:notesViewPr>
    <p:cSldViewPr>
      <p:cViewPr varScale="1">
        <p:scale>
          <a:sx n="86" d="100"/>
          <a:sy n="86" d="100"/>
        </p:scale>
        <p:origin x="-1620" y="-78"/>
      </p:cViewPr>
      <p:guideLst>
        <p:guide orient="horz" pos="2208"/>
        <p:guide pos="292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customXml" Target="../customXml/item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8440" cy="3505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5265809" y="0"/>
            <a:ext cx="4028440" cy="350520"/>
          </a:xfrm>
          <a:prstGeom prst="rect">
            <a:avLst/>
          </a:prstGeom>
        </p:spPr>
        <p:txBody>
          <a:bodyPr vert="horz" lIns="93177" tIns="46589" rIns="93177" bIns="46589" rtlCol="0"/>
          <a:lstStyle>
            <a:lvl1pPr algn="r">
              <a:defRPr sz="1200"/>
            </a:lvl1pPr>
          </a:lstStyle>
          <a:p>
            <a:fld id="{4A27EC57-2AFA-4BBB-B979-15C0F2932155}" type="datetimeFigureOut">
              <a:rPr lang="en-US" smtClean="0"/>
              <a:pPr/>
              <a:t>6/4/2014</a:t>
            </a:fld>
            <a:endParaRPr lang="en-US"/>
          </a:p>
        </p:txBody>
      </p:sp>
      <p:sp>
        <p:nvSpPr>
          <p:cNvPr id="4" name="Footer Placeholder 3"/>
          <p:cNvSpPr>
            <a:spLocks noGrp="1"/>
          </p:cNvSpPr>
          <p:nvPr>
            <p:ph type="ftr" sz="quarter" idx="2"/>
          </p:nvPr>
        </p:nvSpPr>
        <p:spPr>
          <a:xfrm>
            <a:off x="0" y="6658664"/>
            <a:ext cx="4028440" cy="3505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5265809" y="6658664"/>
            <a:ext cx="4028440" cy="350520"/>
          </a:xfrm>
          <a:prstGeom prst="rect">
            <a:avLst/>
          </a:prstGeom>
        </p:spPr>
        <p:txBody>
          <a:bodyPr vert="horz" lIns="93177" tIns="46589" rIns="93177" bIns="46589" rtlCol="0" anchor="b"/>
          <a:lstStyle>
            <a:lvl1pPr algn="r">
              <a:defRPr sz="1200"/>
            </a:lvl1pPr>
          </a:lstStyle>
          <a:p>
            <a:fld id="{07A639F4-D6FA-4B94-8835-91929146DC56}"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C18CF9F-418C-4B28-8987-D225EBF560D5}" type="datetimeFigureOut">
              <a:rPr lang="en-US" smtClean="0"/>
              <a:pPr/>
              <a:t>6/4/2014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4B174A0-64A2-4721-BE7C-89B33C2F5C63}"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18CF9F-418C-4B28-8987-D225EBF560D5}" type="datetimeFigureOut">
              <a:rPr lang="en-US" smtClean="0"/>
              <a:pPr/>
              <a:t>6/4/2014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4B174A0-64A2-4721-BE7C-89B33C2F5C63}"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18CF9F-418C-4B28-8987-D225EBF560D5}" type="datetimeFigureOut">
              <a:rPr lang="en-US" smtClean="0"/>
              <a:pPr/>
              <a:t>6/4/2014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4B174A0-64A2-4721-BE7C-89B33C2F5C63}"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18CF9F-418C-4B28-8987-D225EBF560D5}" type="datetimeFigureOut">
              <a:rPr lang="en-US" smtClean="0"/>
              <a:pPr/>
              <a:t>6/4/2014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4B174A0-64A2-4721-BE7C-89B33C2F5C63}"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C18CF9F-418C-4B28-8987-D225EBF560D5}" type="datetimeFigureOut">
              <a:rPr lang="en-US" smtClean="0"/>
              <a:pPr/>
              <a:t>6/4/2014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4B174A0-64A2-4721-BE7C-89B33C2F5C63}"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C18CF9F-418C-4B28-8987-D225EBF560D5}" type="datetimeFigureOut">
              <a:rPr lang="en-US" smtClean="0"/>
              <a:pPr/>
              <a:t>6/4/2014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4B174A0-64A2-4721-BE7C-89B33C2F5C63}"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C18CF9F-418C-4B28-8987-D225EBF560D5}" type="datetimeFigureOut">
              <a:rPr lang="en-US" smtClean="0"/>
              <a:pPr/>
              <a:t>6/4/2014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4B174A0-64A2-4721-BE7C-89B33C2F5C63}"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C18CF9F-418C-4B28-8987-D225EBF560D5}" type="datetimeFigureOut">
              <a:rPr lang="en-US" smtClean="0"/>
              <a:pPr/>
              <a:t>6/4/2014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4B174A0-64A2-4721-BE7C-89B33C2F5C63}"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18CF9F-418C-4B28-8987-D225EBF560D5}" type="datetimeFigureOut">
              <a:rPr lang="en-US" smtClean="0"/>
              <a:pPr/>
              <a:t>6/4/2014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4B174A0-64A2-4721-BE7C-89B33C2F5C63}"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18CF9F-418C-4B28-8987-D225EBF560D5}" type="datetimeFigureOut">
              <a:rPr lang="en-US" smtClean="0"/>
              <a:pPr/>
              <a:t>6/4/2014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4B174A0-64A2-4721-BE7C-89B33C2F5C63}" type="slidenum">
              <a:rPr lang="en-US" smtClean="0"/>
              <a:pPr/>
              <a:t>‹#›</a:t>
            </a:fld>
            <a:endParaRPr lang="en-US" dirty="0"/>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2C18CF9F-418C-4B28-8987-D225EBF560D5}" type="datetimeFigureOut">
              <a:rPr lang="en-US" smtClean="0"/>
              <a:pPr/>
              <a:t>6/4/2014</a:t>
            </a:fld>
            <a:endParaRPr lang="en-US" dirty="0"/>
          </a:p>
        </p:txBody>
      </p:sp>
      <p:sp>
        <p:nvSpPr>
          <p:cNvPr id="9" name="Slide Number Placeholder 8"/>
          <p:cNvSpPr>
            <a:spLocks noGrp="1"/>
          </p:cNvSpPr>
          <p:nvPr>
            <p:ph type="sldNum" sz="quarter" idx="11"/>
          </p:nvPr>
        </p:nvSpPr>
        <p:spPr/>
        <p:txBody>
          <a:bodyPr/>
          <a:lstStyle/>
          <a:p>
            <a:fld id="{F4B174A0-64A2-4721-BE7C-89B33C2F5C63}" type="slidenum">
              <a:rPr lang="en-US" smtClean="0"/>
              <a:pPr/>
              <a:t>‹#›</a:t>
            </a:fld>
            <a:endParaRPr lang="en-US" dirty="0"/>
          </a:p>
        </p:txBody>
      </p:sp>
      <p:sp>
        <p:nvSpPr>
          <p:cNvPr id="10" name="Footer Placeholder 9"/>
          <p:cNvSpPr>
            <a:spLocks noGrp="1"/>
          </p:cNvSpPr>
          <p:nvPr>
            <p:ph type="ftr" sz="quarter" idx="12"/>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F4B174A0-64A2-4721-BE7C-89B33C2F5C63}" type="slidenum">
              <a:rPr lang="en-US" smtClean="0"/>
              <a:pPr/>
              <a:t>‹#›</a:t>
            </a:fld>
            <a:endParaRPr lang="en-US"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2C18CF9F-418C-4B28-8987-D225EBF560D5}" type="datetimeFigureOut">
              <a:rPr lang="en-US" smtClean="0"/>
              <a:pPr/>
              <a:t>6/4/2014</a:t>
            </a:fld>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mtClean="0"/>
              <a:t>STAR </a:t>
            </a:r>
            <a:r>
              <a:rPr lang="en-US" smtClean="0"/>
              <a:t> Assessment Implementation</a:t>
            </a:r>
            <a:endParaRPr lang="en-US" dirty="0"/>
          </a:p>
        </p:txBody>
      </p:sp>
      <p:sp>
        <p:nvSpPr>
          <p:cNvPr id="3" name="Subtitle 2"/>
          <p:cNvSpPr>
            <a:spLocks noGrp="1"/>
          </p:cNvSpPr>
          <p:nvPr>
            <p:ph type="subTitle" idx="1"/>
          </p:nvPr>
        </p:nvSpPr>
        <p:spPr/>
        <p:txBody>
          <a:bodyPr>
            <a:normAutofit/>
          </a:bodyPr>
          <a:lstStyle/>
          <a:p>
            <a:r>
              <a:rPr lang="en-US" sz="3200" b="1" dirty="0" smtClean="0"/>
              <a:t>Timberlane Regional School District</a:t>
            </a:r>
            <a:endParaRPr lang="en-US" sz="3200" b="1" dirty="0"/>
          </a:p>
        </p:txBody>
      </p:sp>
    </p:spTree>
    <p:extLst>
      <p:ext uri="{BB962C8B-B14F-4D97-AF65-F5344CB8AC3E}">
        <p14:creationId xmlns="" xmlns:p14="http://schemas.microsoft.com/office/powerpoint/2010/main" val="21723946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Renaissance-U</a:t>
            </a:r>
            <a:endParaRPr lang="en-US" dirty="0"/>
          </a:p>
        </p:txBody>
      </p:sp>
      <p:sp>
        <p:nvSpPr>
          <p:cNvPr id="3" name="Content Placeholder 2"/>
          <p:cNvSpPr>
            <a:spLocks noGrp="1"/>
          </p:cNvSpPr>
          <p:nvPr>
            <p:ph idx="1"/>
          </p:nvPr>
        </p:nvSpPr>
        <p:spPr/>
        <p:txBody>
          <a:bodyPr>
            <a:normAutofit fontScale="92500" lnSpcReduction="20000"/>
          </a:bodyPr>
          <a:lstStyle/>
          <a:p>
            <a:pPr marL="114300" indent="0" algn="ctr">
              <a:buNone/>
            </a:pPr>
            <a:r>
              <a:rPr lang="en-US" sz="3500" b="1" dirty="0" smtClean="0"/>
              <a:t>Self-Paced Tutorials</a:t>
            </a:r>
            <a:endParaRPr lang="en-US" sz="3600" b="1" dirty="0" smtClean="0"/>
          </a:p>
          <a:p>
            <a:pPr marL="114300" lvl="0" indent="0">
              <a:buClr>
                <a:srgbClr val="A9A57C"/>
              </a:buClr>
              <a:buNone/>
            </a:pPr>
            <a:r>
              <a:rPr lang="en-US" sz="2600" b="1" dirty="0">
                <a:solidFill>
                  <a:srgbClr val="2F2B20"/>
                </a:solidFill>
              </a:rPr>
              <a:t>Online content is organized into a series of short, self-guided, engaging tutorials that present essential information.  The tutorials can be viewed by individuals at their own pace or by groups of educators as part of a staff development </a:t>
            </a:r>
            <a:r>
              <a:rPr lang="en-US" sz="2600" b="1" dirty="0" smtClean="0">
                <a:solidFill>
                  <a:srgbClr val="2F2B20"/>
                </a:solidFill>
              </a:rPr>
              <a:t>model</a:t>
            </a:r>
            <a:endParaRPr lang="en-US" sz="2600" b="1" dirty="0">
              <a:solidFill>
                <a:srgbClr val="2F2B20"/>
              </a:solidFill>
            </a:endParaRPr>
          </a:p>
          <a:p>
            <a:pPr marL="114300" lvl="0" indent="0">
              <a:buClr>
                <a:srgbClr val="A9A57C"/>
              </a:buClr>
              <a:buNone/>
            </a:pPr>
            <a:endParaRPr lang="en-US" b="1" dirty="0">
              <a:solidFill>
                <a:srgbClr val="2F2B20"/>
              </a:solidFill>
            </a:endParaRPr>
          </a:p>
          <a:p>
            <a:pPr marL="114300" lvl="0" indent="0">
              <a:buClr>
                <a:srgbClr val="A9A57C"/>
              </a:buClr>
              <a:buNone/>
            </a:pPr>
            <a:r>
              <a:rPr lang="en-US" sz="2800" b="1" dirty="0">
                <a:solidFill>
                  <a:srgbClr val="2F2B20"/>
                </a:solidFill>
              </a:rPr>
              <a:t>Tutorials:</a:t>
            </a:r>
          </a:p>
          <a:p>
            <a:pPr lvl="0">
              <a:buClr>
                <a:srgbClr val="A9A57C"/>
              </a:buClr>
            </a:pPr>
            <a:r>
              <a:rPr lang="en-US" sz="2800" dirty="0">
                <a:solidFill>
                  <a:srgbClr val="2F2B20"/>
                </a:solidFill>
              </a:rPr>
              <a:t>Promote incremental learning and avoid information </a:t>
            </a:r>
            <a:r>
              <a:rPr lang="en-US" sz="2800" dirty="0" smtClean="0">
                <a:solidFill>
                  <a:srgbClr val="2F2B20"/>
                </a:solidFill>
              </a:rPr>
              <a:t>overload</a:t>
            </a:r>
            <a:endParaRPr lang="en-US" sz="2800" dirty="0">
              <a:solidFill>
                <a:srgbClr val="2F2B20"/>
              </a:solidFill>
            </a:endParaRPr>
          </a:p>
          <a:p>
            <a:pPr lvl="0">
              <a:buClr>
                <a:srgbClr val="A9A57C"/>
              </a:buClr>
            </a:pPr>
            <a:endParaRPr lang="en-US" sz="2800" dirty="0">
              <a:solidFill>
                <a:srgbClr val="2F2B20"/>
              </a:solidFill>
            </a:endParaRPr>
          </a:p>
          <a:p>
            <a:pPr lvl="0">
              <a:buClr>
                <a:srgbClr val="A9A57C"/>
              </a:buClr>
            </a:pPr>
            <a:r>
              <a:rPr lang="en-US" sz="2800" dirty="0">
                <a:solidFill>
                  <a:srgbClr val="2F2B20"/>
                </a:solidFill>
              </a:rPr>
              <a:t>Maximize teacher time because they are short and may be viewed at a time that is </a:t>
            </a:r>
            <a:r>
              <a:rPr lang="en-US" sz="2800" dirty="0" smtClean="0">
                <a:solidFill>
                  <a:srgbClr val="2F2B20"/>
                </a:solidFill>
              </a:rPr>
              <a:t>convenient</a:t>
            </a:r>
            <a:endParaRPr lang="en-US" sz="2800" dirty="0">
              <a:solidFill>
                <a:srgbClr val="2F2B20"/>
              </a:solidFill>
            </a:endParaRPr>
          </a:p>
          <a:p>
            <a:pPr marL="114300" indent="0">
              <a:buNone/>
            </a:pPr>
            <a:endParaRPr lang="en-US" sz="3600" b="1" i="1" dirty="0" smtClean="0"/>
          </a:p>
        </p:txBody>
      </p:sp>
    </p:spTree>
    <p:extLst>
      <p:ext uri="{BB962C8B-B14F-4D97-AF65-F5344CB8AC3E}">
        <p14:creationId xmlns="" xmlns:p14="http://schemas.microsoft.com/office/powerpoint/2010/main" val="35058811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Tutorials Continued</a:t>
            </a:r>
            <a:endParaRPr lang="en-US" dirty="0"/>
          </a:p>
        </p:txBody>
      </p:sp>
      <p:sp>
        <p:nvSpPr>
          <p:cNvPr id="3" name="Content Placeholder 2"/>
          <p:cNvSpPr>
            <a:spLocks noGrp="1"/>
          </p:cNvSpPr>
          <p:nvPr>
            <p:ph idx="1"/>
          </p:nvPr>
        </p:nvSpPr>
        <p:spPr/>
        <p:txBody>
          <a:bodyPr/>
          <a:lstStyle/>
          <a:p>
            <a:pPr marL="114300" indent="0">
              <a:buNone/>
            </a:pPr>
            <a:r>
              <a:rPr lang="en-US" sz="2800" b="1" dirty="0" smtClean="0"/>
              <a:t>Tutorials also:</a:t>
            </a:r>
          </a:p>
          <a:p>
            <a:r>
              <a:rPr lang="en-US" sz="2800" dirty="0" smtClean="0"/>
              <a:t>Allow </a:t>
            </a:r>
            <a:r>
              <a:rPr lang="en-US" sz="2800" dirty="0"/>
              <a:t>for the review of challenging content that may be viewed any number of </a:t>
            </a:r>
            <a:r>
              <a:rPr lang="en-US" sz="2800" dirty="0" smtClean="0"/>
              <a:t>times</a:t>
            </a:r>
          </a:p>
          <a:p>
            <a:endParaRPr lang="en-US" sz="2800" dirty="0"/>
          </a:p>
          <a:p>
            <a:r>
              <a:rPr lang="en-US" sz="2800" dirty="0"/>
              <a:t>Include a variety of interactive activities to help the educators apply the information they have </a:t>
            </a:r>
            <a:r>
              <a:rPr lang="en-US" sz="2800" dirty="0" smtClean="0"/>
              <a:t>learned</a:t>
            </a:r>
          </a:p>
          <a:p>
            <a:endParaRPr lang="en-US" sz="2800" dirty="0"/>
          </a:p>
          <a:p>
            <a:r>
              <a:rPr lang="en-US" sz="2800" dirty="0"/>
              <a:t>Provide information regarding accountability and progress </a:t>
            </a:r>
            <a:r>
              <a:rPr lang="en-US" sz="2800" dirty="0" smtClean="0"/>
              <a:t>tracking</a:t>
            </a:r>
            <a:endParaRPr lang="en-US" sz="2800" dirty="0"/>
          </a:p>
          <a:p>
            <a:endParaRPr lang="en-US" dirty="0"/>
          </a:p>
          <a:p>
            <a:endParaRPr lang="en-US" dirty="0"/>
          </a:p>
        </p:txBody>
      </p:sp>
    </p:spTree>
    <p:extLst>
      <p:ext uri="{BB962C8B-B14F-4D97-AF65-F5344CB8AC3E}">
        <p14:creationId xmlns="" xmlns:p14="http://schemas.microsoft.com/office/powerpoint/2010/main" val="42172525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Online Data Consulting</a:t>
            </a:r>
            <a:endParaRPr lang="en-US" dirty="0"/>
          </a:p>
        </p:txBody>
      </p:sp>
      <p:sp>
        <p:nvSpPr>
          <p:cNvPr id="3" name="Content Placeholder 2"/>
          <p:cNvSpPr>
            <a:spLocks noGrp="1"/>
          </p:cNvSpPr>
          <p:nvPr>
            <p:ph idx="1"/>
          </p:nvPr>
        </p:nvSpPr>
        <p:spPr/>
        <p:txBody>
          <a:bodyPr>
            <a:normAutofit fontScale="92500"/>
          </a:bodyPr>
          <a:lstStyle/>
          <a:p>
            <a:pPr marL="114300" indent="0">
              <a:buNone/>
            </a:pPr>
            <a:r>
              <a:rPr lang="en-US" sz="2800" b="1" dirty="0" smtClean="0"/>
              <a:t>The online data Coach works with the principal and up to two designated educators, per school, to develop a timeline for the course.  </a:t>
            </a:r>
            <a:endParaRPr lang="en-US" sz="2800" b="1" dirty="0"/>
          </a:p>
          <a:p>
            <a:r>
              <a:rPr lang="en-US" sz="2800" dirty="0" smtClean="0"/>
              <a:t>The data coach leads online data review sessions (facilitated by the principal and/or the designated educators) with groups of teachers (grade level or department teams) at key points during the year to assist them in analyzing and applying the data to instructional plans and intervention plans  </a:t>
            </a:r>
          </a:p>
          <a:p>
            <a:r>
              <a:rPr lang="en-US" sz="2800" dirty="0" smtClean="0"/>
              <a:t>The online data coach is available to address any questions as they arise</a:t>
            </a:r>
            <a:endParaRPr lang="en-US" sz="2800" dirty="0"/>
          </a:p>
        </p:txBody>
      </p:sp>
    </p:spTree>
    <p:extLst>
      <p:ext uri="{BB962C8B-B14F-4D97-AF65-F5344CB8AC3E}">
        <p14:creationId xmlns="" xmlns:p14="http://schemas.microsoft.com/office/powerpoint/2010/main" val="179267496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STAR Facilitated Online Course</a:t>
            </a:r>
            <a:endParaRPr lang="en-US" dirty="0"/>
          </a:p>
        </p:txBody>
      </p:sp>
      <p:sp>
        <p:nvSpPr>
          <p:cNvPr id="3" name="Content Placeholder 2"/>
          <p:cNvSpPr>
            <a:spLocks noGrp="1"/>
          </p:cNvSpPr>
          <p:nvPr>
            <p:ph idx="1"/>
          </p:nvPr>
        </p:nvSpPr>
        <p:spPr/>
        <p:txBody>
          <a:bodyPr/>
          <a:lstStyle/>
          <a:p>
            <a:r>
              <a:rPr lang="en-US" sz="2800" dirty="0" smtClean="0"/>
              <a:t>This course is a blend of self-paced tutorials and personalized, professional data consulting from a Renaissance Online Data Coach</a:t>
            </a:r>
          </a:p>
          <a:p>
            <a:pPr marL="114300" indent="0">
              <a:buNone/>
            </a:pPr>
            <a:endParaRPr lang="en-US" sz="2800" dirty="0" smtClean="0"/>
          </a:p>
          <a:p>
            <a:r>
              <a:rPr lang="en-US" sz="2800" dirty="0" smtClean="0"/>
              <a:t>Live online discussions with the coach will enable all educators to apply the knowledge they have gained from the tutorials in order to analyze data about their own students with expert guidance</a:t>
            </a:r>
            <a:endParaRPr lang="en-US" dirty="0"/>
          </a:p>
        </p:txBody>
      </p:sp>
    </p:spTree>
    <p:extLst>
      <p:ext uri="{BB962C8B-B14F-4D97-AF65-F5344CB8AC3E}">
        <p14:creationId xmlns="" xmlns:p14="http://schemas.microsoft.com/office/powerpoint/2010/main" val="339691013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Leadership Team </a:t>
            </a:r>
            <a:br>
              <a:rPr lang="en-US" dirty="0" smtClean="0"/>
            </a:br>
            <a:r>
              <a:rPr lang="en-US" b="1" dirty="0" smtClean="0"/>
              <a:t>Review of the Year</a:t>
            </a:r>
            <a:endParaRPr lang="en-US" b="1" dirty="0"/>
          </a:p>
        </p:txBody>
      </p:sp>
      <p:sp>
        <p:nvSpPr>
          <p:cNvPr id="3" name="Content Placeholder 2"/>
          <p:cNvSpPr>
            <a:spLocks noGrp="1"/>
          </p:cNvSpPr>
          <p:nvPr>
            <p:ph idx="1"/>
          </p:nvPr>
        </p:nvSpPr>
        <p:spPr/>
        <p:txBody>
          <a:bodyPr/>
          <a:lstStyle/>
          <a:p>
            <a:pPr marL="114300" indent="0">
              <a:buNone/>
            </a:pPr>
            <a:r>
              <a:rPr lang="en-US" sz="3600" b="1" dirty="0" smtClean="0"/>
              <a:t> </a:t>
            </a:r>
          </a:p>
          <a:p>
            <a:pPr marL="114300" indent="0">
              <a:buNone/>
            </a:pPr>
            <a:r>
              <a:rPr lang="en-US" sz="3600" b="1" dirty="0" smtClean="0"/>
              <a:t>1 Day  (TBD)</a:t>
            </a:r>
          </a:p>
          <a:p>
            <a:pPr marL="114300" indent="0">
              <a:buNone/>
            </a:pPr>
            <a:r>
              <a:rPr lang="en-US" sz="2400" dirty="0" smtClean="0"/>
              <a:t>The Renaissance Consultant will meet with District Administrators, Principals, Assistant Principals, Academic Deans and Champions at the end of the school year to:</a:t>
            </a:r>
          </a:p>
          <a:p>
            <a:pPr marL="114300" indent="0">
              <a:buNone/>
            </a:pPr>
            <a:endParaRPr lang="en-US" sz="2400" dirty="0" smtClean="0"/>
          </a:p>
          <a:p>
            <a:r>
              <a:rPr lang="en-US" sz="2400" dirty="0" smtClean="0"/>
              <a:t>Assess progress toward goals</a:t>
            </a:r>
          </a:p>
          <a:p>
            <a:r>
              <a:rPr lang="en-US" sz="2400" dirty="0" smtClean="0"/>
              <a:t>Address successes</a:t>
            </a:r>
          </a:p>
          <a:p>
            <a:r>
              <a:rPr lang="en-US" sz="2400" dirty="0" smtClean="0"/>
              <a:t>Address concerns</a:t>
            </a:r>
          </a:p>
          <a:p>
            <a:r>
              <a:rPr lang="en-US" sz="2400" dirty="0" smtClean="0"/>
              <a:t>Develop a plan for the next year</a:t>
            </a:r>
            <a:endParaRPr lang="en-US" sz="2400" dirty="0"/>
          </a:p>
        </p:txBody>
      </p:sp>
    </p:spTree>
    <p:extLst>
      <p:ext uri="{BB962C8B-B14F-4D97-AF65-F5344CB8AC3E}">
        <p14:creationId xmlns="" xmlns:p14="http://schemas.microsoft.com/office/powerpoint/2010/main" val="19484328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Leadership Summit </a:t>
            </a:r>
            <a:br>
              <a:rPr lang="en-US" dirty="0" smtClean="0"/>
            </a:br>
            <a:r>
              <a:rPr lang="en-US" sz="3200" dirty="0" smtClean="0"/>
              <a:t>June 24</a:t>
            </a:r>
            <a:r>
              <a:rPr lang="en-US" sz="3200" baseline="30000" dirty="0" smtClean="0"/>
              <a:t>,</a:t>
            </a:r>
            <a:r>
              <a:rPr lang="en-US" sz="3200" dirty="0" smtClean="0"/>
              <a:t> 2014</a:t>
            </a:r>
            <a:endParaRPr lang="en-US" sz="3200" dirty="0"/>
          </a:p>
        </p:txBody>
      </p:sp>
      <p:sp>
        <p:nvSpPr>
          <p:cNvPr id="3" name="Content Placeholder 2"/>
          <p:cNvSpPr>
            <a:spLocks noGrp="1"/>
          </p:cNvSpPr>
          <p:nvPr>
            <p:ph idx="1"/>
          </p:nvPr>
        </p:nvSpPr>
        <p:spPr/>
        <p:txBody>
          <a:bodyPr/>
          <a:lstStyle/>
          <a:p>
            <a:pPr marL="114300" indent="0" algn="ctr">
              <a:buNone/>
            </a:pPr>
            <a:r>
              <a:rPr lang="en-US" b="1" dirty="0" smtClean="0"/>
              <a:t>Who?</a:t>
            </a:r>
          </a:p>
          <a:p>
            <a:pPr marL="114300" indent="0">
              <a:buNone/>
            </a:pPr>
            <a:endParaRPr lang="en-US" dirty="0" smtClean="0"/>
          </a:p>
          <a:p>
            <a:pPr marL="114300" indent="0">
              <a:buNone/>
            </a:pPr>
            <a:r>
              <a:rPr lang="en-US" dirty="0" smtClean="0"/>
              <a:t>Dr. Metzler		Kathie Dayotis		Mark Pedersen</a:t>
            </a:r>
          </a:p>
          <a:p>
            <a:pPr marL="114300" indent="0">
              <a:buNone/>
            </a:pPr>
            <a:r>
              <a:rPr lang="en-US" dirty="0" smtClean="0"/>
              <a:t>Dr. Wilson		Michelle Gaydos	Mary Widman</a:t>
            </a:r>
          </a:p>
          <a:p>
            <a:pPr marL="114300" indent="0">
              <a:buNone/>
            </a:pPr>
            <a:r>
              <a:rPr lang="en-US" dirty="0" smtClean="0"/>
              <a:t>Scott Strainge		Mike Hogan		Brian O’Connell</a:t>
            </a:r>
          </a:p>
          <a:p>
            <a:pPr marL="114300" indent="0">
              <a:buNone/>
            </a:pPr>
            <a:r>
              <a:rPr lang="en-US" dirty="0" smtClean="0"/>
              <a:t>Kelli Killen		JoAnn Georgian		Heather Roy</a:t>
            </a:r>
          </a:p>
          <a:p>
            <a:pPr marL="114300" indent="0">
              <a:buNone/>
            </a:pPr>
            <a:r>
              <a:rPr lang="en-US" dirty="0" smtClean="0"/>
              <a:t>Beth Rincon		Nancy Barcelos		Sandra Allaire</a:t>
            </a:r>
          </a:p>
          <a:p>
            <a:pPr marL="114300" indent="0">
              <a:buNone/>
            </a:pPr>
            <a:r>
              <a:rPr lang="en-US" dirty="0" smtClean="0"/>
              <a:t>Susan Rasicot		Don Woodworth	Mike Flynn	</a:t>
            </a:r>
          </a:p>
          <a:p>
            <a:pPr marL="114300" indent="0">
              <a:buNone/>
            </a:pPr>
            <a:r>
              <a:rPr lang="en-US" dirty="0" smtClean="0"/>
              <a:t>John Holland</a:t>
            </a:r>
            <a:r>
              <a:rPr lang="en-US" dirty="0"/>
              <a:t>	</a:t>
            </a:r>
            <a:r>
              <a:rPr lang="en-US" dirty="0" smtClean="0"/>
              <a:t>	Doug Rolph		Susan Lavrich</a:t>
            </a:r>
          </a:p>
          <a:p>
            <a:pPr marL="114300" indent="0">
              <a:buNone/>
            </a:pPr>
            <a:r>
              <a:rPr lang="en-US" dirty="0" smtClean="0"/>
              <a:t>Deb Armfield</a:t>
            </a:r>
            <a:r>
              <a:rPr lang="en-US" dirty="0"/>
              <a:t>	</a:t>
            </a:r>
            <a:r>
              <a:rPr lang="en-US" dirty="0" smtClean="0"/>
              <a:t>	Kathie McKechnie	Lorin Caffelle</a:t>
            </a:r>
            <a:endParaRPr lang="en-US" dirty="0"/>
          </a:p>
        </p:txBody>
      </p:sp>
    </p:spTree>
    <p:extLst>
      <p:ext uri="{BB962C8B-B14F-4D97-AF65-F5344CB8AC3E}">
        <p14:creationId xmlns="" xmlns:p14="http://schemas.microsoft.com/office/powerpoint/2010/main" val="20632475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 of the Summit</a:t>
            </a:r>
            <a:endParaRPr lang="en-US" dirty="0"/>
          </a:p>
        </p:txBody>
      </p:sp>
      <p:sp>
        <p:nvSpPr>
          <p:cNvPr id="3" name="Content Placeholder 2"/>
          <p:cNvSpPr>
            <a:spLocks noGrp="1"/>
          </p:cNvSpPr>
          <p:nvPr>
            <p:ph idx="1"/>
          </p:nvPr>
        </p:nvSpPr>
        <p:spPr/>
        <p:txBody>
          <a:bodyPr>
            <a:normAutofit/>
          </a:bodyPr>
          <a:lstStyle/>
          <a:p>
            <a:r>
              <a:rPr lang="en-US" sz="2400" dirty="0" smtClean="0"/>
              <a:t>Review product capabilities</a:t>
            </a:r>
          </a:p>
          <a:p>
            <a:r>
              <a:rPr lang="en-US" sz="2400" dirty="0" smtClean="0"/>
              <a:t>Define goals for implementation</a:t>
            </a:r>
          </a:p>
          <a:p>
            <a:r>
              <a:rPr lang="en-US" sz="2400" dirty="0" smtClean="0"/>
              <a:t>Develop a shared understanding of the long-term school improvement strategies</a:t>
            </a:r>
          </a:p>
          <a:p>
            <a:r>
              <a:rPr lang="en-US" sz="2400" dirty="0" smtClean="0"/>
              <a:t>Define long and short-term goals and measures of success</a:t>
            </a:r>
          </a:p>
          <a:p>
            <a:r>
              <a:rPr lang="en-US" sz="2400" dirty="0" smtClean="0"/>
              <a:t>Define how these goals and strategies integrate with the district’s initiatives</a:t>
            </a:r>
          </a:p>
          <a:p>
            <a:r>
              <a:rPr lang="en-US" sz="2400" dirty="0" smtClean="0"/>
              <a:t>Develop project schedule and timelines for the year</a:t>
            </a:r>
          </a:p>
          <a:p>
            <a:r>
              <a:rPr lang="en-US" sz="2400" dirty="0" smtClean="0"/>
              <a:t>Plan for staff kick-off event</a:t>
            </a:r>
            <a:endParaRPr lang="en-US" sz="2400" dirty="0"/>
          </a:p>
        </p:txBody>
      </p:sp>
    </p:spTree>
    <p:extLst>
      <p:ext uri="{BB962C8B-B14F-4D97-AF65-F5344CB8AC3E}">
        <p14:creationId xmlns="" xmlns:p14="http://schemas.microsoft.com/office/powerpoint/2010/main" val="215901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smtClean="0"/>
              <a:t/>
            </a:r>
            <a:br>
              <a:rPr lang="en-US" sz="4400" b="1" dirty="0" smtClean="0"/>
            </a:br>
            <a:r>
              <a:rPr lang="en-US" sz="4400" b="1" dirty="0" smtClean="0"/>
              <a:t>Champions’ Academy </a:t>
            </a:r>
            <a:br>
              <a:rPr lang="en-US" sz="4400" b="1" dirty="0" smtClean="0"/>
            </a:br>
            <a:r>
              <a:rPr lang="en-US" sz="3200" dirty="0"/>
              <a:t>August </a:t>
            </a:r>
            <a:r>
              <a:rPr lang="en-US" sz="3200" dirty="0" smtClean="0"/>
              <a:t>11 and September 22, 23</a:t>
            </a:r>
            <a:r>
              <a:rPr lang="en-US" sz="4400" b="1" dirty="0" smtClean="0"/>
              <a:t/>
            </a:r>
            <a:br>
              <a:rPr lang="en-US" sz="4400" b="1" dirty="0" smtClean="0"/>
            </a:br>
            <a:endParaRPr lang="en-US" sz="3600" dirty="0"/>
          </a:p>
        </p:txBody>
      </p:sp>
      <p:sp>
        <p:nvSpPr>
          <p:cNvPr id="3" name="Content Placeholder 2"/>
          <p:cNvSpPr>
            <a:spLocks noGrp="1"/>
          </p:cNvSpPr>
          <p:nvPr>
            <p:ph idx="1"/>
          </p:nvPr>
        </p:nvSpPr>
        <p:spPr/>
        <p:txBody>
          <a:bodyPr>
            <a:normAutofit/>
          </a:bodyPr>
          <a:lstStyle/>
          <a:p>
            <a:pPr marL="114300" indent="0">
              <a:buNone/>
            </a:pPr>
            <a:endParaRPr lang="en-US" sz="4000" b="1" dirty="0" smtClean="0"/>
          </a:p>
          <a:p>
            <a:pPr marL="114300" indent="0">
              <a:buNone/>
            </a:pPr>
            <a:r>
              <a:rPr lang="en-US" sz="3600" b="1" dirty="0" smtClean="0"/>
              <a:t>3 Nonconsecutive Training Sessions</a:t>
            </a:r>
          </a:p>
          <a:p>
            <a:pPr marL="114300" indent="0">
              <a:buNone/>
            </a:pPr>
            <a:endParaRPr lang="en-US" sz="2800" dirty="0" smtClean="0"/>
          </a:p>
          <a:p>
            <a:pPr marL="114300" indent="0">
              <a:buNone/>
            </a:pPr>
            <a:r>
              <a:rPr lang="en-US" sz="2800" dirty="0" smtClean="0"/>
              <a:t>Sessions will incrementally build a deep understanding of STAR so that Champions can guide teachers and administrators in effectively using STAR to support student achievement</a:t>
            </a:r>
            <a:endParaRPr lang="en-US" sz="3200" dirty="0" smtClean="0"/>
          </a:p>
          <a:p>
            <a:pPr marL="114300" indent="0">
              <a:buNone/>
            </a:pPr>
            <a:endParaRPr lang="en-US" sz="3200" dirty="0" smtClean="0"/>
          </a:p>
        </p:txBody>
      </p:sp>
    </p:spTree>
    <p:extLst>
      <p:ext uri="{BB962C8B-B14F-4D97-AF65-F5344CB8AC3E}">
        <p14:creationId xmlns="" xmlns:p14="http://schemas.microsoft.com/office/powerpoint/2010/main" val="39520015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Champions’ Academy</a:t>
            </a:r>
            <a:br>
              <a:rPr lang="en-US" dirty="0" smtClean="0"/>
            </a:br>
            <a:endParaRPr lang="en-US" sz="3600" dirty="0"/>
          </a:p>
        </p:txBody>
      </p:sp>
      <p:sp>
        <p:nvSpPr>
          <p:cNvPr id="3" name="Content Placeholder 2"/>
          <p:cNvSpPr>
            <a:spLocks noGrp="1"/>
          </p:cNvSpPr>
          <p:nvPr>
            <p:ph idx="1"/>
          </p:nvPr>
        </p:nvSpPr>
        <p:spPr/>
        <p:txBody>
          <a:bodyPr>
            <a:normAutofit lnSpcReduction="10000"/>
          </a:bodyPr>
          <a:lstStyle/>
          <a:p>
            <a:pPr marL="114300" indent="0" algn="ctr">
              <a:buNone/>
            </a:pPr>
            <a:r>
              <a:rPr lang="en-US" sz="2800" b="1" dirty="0" smtClean="0"/>
              <a:t>Who?</a:t>
            </a:r>
          </a:p>
          <a:p>
            <a:pPr marL="114300" indent="0">
              <a:buNone/>
            </a:pPr>
            <a:r>
              <a:rPr lang="en-US" sz="2400" b="1" dirty="0" smtClean="0"/>
              <a:t>AM </a:t>
            </a:r>
            <a:r>
              <a:rPr lang="en-US" sz="2400" b="1" dirty="0"/>
              <a:t>Session: </a:t>
            </a:r>
          </a:p>
          <a:p>
            <a:pPr marL="114300" indent="0">
              <a:buNone/>
            </a:pPr>
            <a:r>
              <a:rPr lang="en-US" sz="2400" dirty="0"/>
              <a:t>Kathie Dayotis, Michelle Gaydos, Mike Hogan, JoAnn Georgian, Nancy Barcelos, Don Woodworth, Doug Rolph, Kathie McKechnie, Deb Armfield, John Holland, Kelli Killen, Beth Rincon, Roxanne Wilson, Scott Strainge</a:t>
            </a:r>
          </a:p>
          <a:p>
            <a:pPr marL="114300" indent="0">
              <a:buNone/>
            </a:pPr>
            <a:endParaRPr lang="en-US" sz="2400" dirty="0"/>
          </a:p>
          <a:p>
            <a:pPr marL="114300" indent="0">
              <a:buNone/>
            </a:pPr>
            <a:r>
              <a:rPr lang="en-US" sz="2400" b="1" dirty="0"/>
              <a:t>PM Session:</a:t>
            </a:r>
          </a:p>
          <a:p>
            <a:pPr marL="114300" indent="0">
              <a:buNone/>
            </a:pPr>
            <a:r>
              <a:rPr lang="en-US" sz="2400" dirty="0"/>
              <a:t>Patrice Liff, Atkinson AP, Michelle Vance, Bill Pimley, Heather Roy, Lauren Caffelle, Brian O’Connell, Mary Widman, Mike Flynn, Mark Pedersen, Sandra Allaire, Susan Lavrich, 7 School level champions</a:t>
            </a:r>
          </a:p>
          <a:p>
            <a:pPr marL="114300" indent="0">
              <a:buNone/>
            </a:pPr>
            <a:endParaRPr lang="en-US" sz="2400" b="1" dirty="0"/>
          </a:p>
          <a:p>
            <a:endParaRPr lang="en-US" dirty="0"/>
          </a:p>
        </p:txBody>
      </p:sp>
    </p:spTree>
    <p:extLst>
      <p:ext uri="{BB962C8B-B14F-4D97-AF65-F5344CB8AC3E}">
        <p14:creationId xmlns="" xmlns:p14="http://schemas.microsoft.com/office/powerpoint/2010/main" val="29439750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Day 1: Prior to STAR Administration </a:t>
            </a:r>
            <a:r>
              <a:rPr lang="en-US" dirty="0" smtClean="0"/>
              <a:t/>
            </a:r>
            <a:br>
              <a:rPr lang="en-US" dirty="0" smtClean="0"/>
            </a:br>
            <a:r>
              <a:rPr lang="en-US" sz="4000" dirty="0" smtClean="0"/>
              <a:t>Champions’ Leadership Orientation</a:t>
            </a:r>
            <a:endParaRPr lang="en-US" sz="4000" dirty="0"/>
          </a:p>
        </p:txBody>
      </p:sp>
      <p:sp>
        <p:nvSpPr>
          <p:cNvPr id="3" name="Content Placeholder 2"/>
          <p:cNvSpPr>
            <a:spLocks noGrp="1"/>
          </p:cNvSpPr>
          <p:nvPr>
            <p:ph idx="1"/>
          </p:nvPr>
        </p:nvSpPr>
        <p:spPr/>
        <p:txBody>
          <a:bodyPr/>
          <a:lstStyle/>
          <a:p>
            <a:pPr marL="114300" indent="0">
              <a:buNone/>
            </a:pPr>
            <a:r>
              <a:rPr lang="en-US" sz="3600" dirty="0" smtClean="0"/>
              <a:t>August 11, 2014</a:t>
            </a:r>
          </a:p>
          <a:p>
            <a:pPr marL="114300" indent="0">
              <a:buNone/>
            </a:pPr>
            <a:endParaRPr lang="en-US" b="1" dirty="0" smtClean="0"/>
          </a:p>
          <a:p>
            <a:pPr marL="114300" indent="0">
              <a:buNone/>
            </a:pPr>
            <a:r>
              <a:rPr lang="en-US" sz="2800" b="1" dirty="0" smtClean="0"/>
              <a:t>Building a Data Culture</a:t>
            </a:r>
          </a:p>
          <a:p>
            <a:pPr>
              <a:buFont typeface="Wingdings" pitchFamily="2" charset="2"/>
              <a:buChar char="ü"/>
            </a:pPr>
            <a:r>
              <a:rPr lang="en-US" sz="2800" dirty="0" smtClean="0"/>
              <a:t>What is STAR and how will we use it to address our data needs?</a:t>
            </a:r>
          </a:p>
          <a:p>
            <a:pPr>
              <a:buFont typeface="Wingdings" pitchFamily="2" charset="2"/>
              <a:buChar char="ü"/>
            </a:pPr>
            <a:r>
              <a:rPr lang="en-US" sz="2800" dirty="0" smtClean="0"/>
              <a:t>Shared responsibility and accountability</a:t>
            </a:r>
          </a:p>
          <a:p>
            <a:pPr>
              <a:buFont typeface="Wingdings" pitchFamily="2" charset="2"/>
              <a:buChar char="ü"/>
            </a:pPr>
            <a:r>
              <a:rPr lang="en-US" sz="2800" dirty="0" smtClean="0"/>
              <a:t>Role of STAR champions and leaders</a:t>
            </a:r>
            <a:endParaRPr lang="en-US" sz="2800" dirty="0"/>
          </a:p>
          <a:p>
            <a:pPr>
              <a:buFont typeface="Wingdings" pitchFamily="2" charset="2"/>
              <a:buChar char="ü"/>
            </a:pPr>
            <a:endParaRPr lang="en-US" dirty="0" smtClean="0"/>
          </a:p>
          <a:p>
            <a:pPr marL="114300" indent="0">
              <a:buNone/>
            </a:pPr>
            <a:endParaRPr lang="en-US" dirty="0"/>
          </a:p>
        </p:txBody>
      </p:sp>
    </p:spTree>
    <p:extLst>
      <p:ext uri="{BB962C8B-B14F-4D97-AF65-F5344CB8AC3E}">
        <p14:creationId xmlns="" xmlns:p14="http://schemas.microsoft.com/office/powerpoint/2010/main" val="23868769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Day 1 Continued</a:t>
            </a:r>
            <a:endParaRPr lang="en-US" dirty="0"/>
          </a:p>
        </p:txBody>
      </p:sp>
      <p:sp>
        <p:nvSpPr>
          <p:cNvPr id="3" name="Content Placeholder 2"/>
          <p:cNvSpPr>
            <a:spLocks noGrp="1"/>
          </p:cNvSpPr>
          <p:nvPr>
            <p:ph idx="1"/>
          </p:nvPr>
        </p:nvSpPr>
        <p:spPr/>
        <p:txBody>
          <a:bodyPr>
            <a:normAutofit fontScale="92500" lnSpcReduction="10000"/>
          </a:bodyPr>
          <a:lstStyle/>
          <a:p>
            <a:r>
              <a:rPr lang="en-US" sz="2400" b="1" dirty="0" smtClean="0"/>
              <a:t>Administering STAR with fidelity</a:t>
            </a:r>
          </a:p>
          <a:p>
            <a:pPr>
              <a:buFont typeface="Wingdings" pitchFamily="2" charset="2"/>
              <a:buChar char="ü"/>
            </a:pPr>
            <a:r>
              <a:rPr lang="en-US" sz="2400" dirty="0" smtClean="0"/>
              <a:t>Test frequency and scheduling</a:t>
            </a:r>
          </a:p>
          <a:p>
            <a:pPr>
              <a:buFont typeface="Wingdings" pitchFamily="2" charset="2"/>
              <a:buChar char="ü"/>
            </a:pPr>
            <a:r>
              <a:rPr lang="en-US" sz="2400" dirty="0" smtClean="0"/>
              <a:t>Preparing students to take the test</a:t>
            </a:r>
          </a:p>
          <a:p>
            <a:pPr>
              <a:buFont typeface="Wingdings" pitchFamily="2" charset="2"/>
              <a:buChar char="ü"/>
            </a:pPr>
            <a:r>
              <a:rPr lang="en-US" sz="2400" dirty="0" smtClean="0"/>
              <a:t>Motivating students and teachers properly</a:t>
            </a:r>
          </a:p>
          <a:p>
            <a:pPr>
              <a:buFont typeface="Wingdings" pitchFamily="2" charset="2"/>
              <a:buChar char="ü"/>
            </a:pPr>
            <a:r>
              <a:rPr lang="en-US" sz="2400" dirty="0" smtClean="0"/>
              <a:t>Monitoring student testing</a:t>
            </a:r>
          </a:p>
          <a:p>
            <a:pPr>
              <a:buFont typeface="Wingdings" pitchFamily="2" charset="2"/>
              <a:buChar char="ü"/>
            </a:pPr>
            <a:r>
              <a:rPr lang="en-US" sz="2400" dirty="0" smtClean="0"/>
              <a:t>Training staff on administering STAR assessment</a:t>
            </a:r>
          </a:p>
          <a:p>
            <a:pPr marL="114300" indent="0">
              <a:buNone/>
            </a:pPr>
            <a:endParaRPr lang="en-US" sz="2400" b="1" dirty="0" smtClean="0"/>
          </a:p>
          <a:p>
            <a:pPr marL="114300" indent="0">
              <a:buNone/>
            </a:pPr>
            <a:r>
              <a:rPr lang="en-US" sz="2400" b="1" dirty="0" smtClean="0"/>
              <a:t>STAR </a:t>
            </a:r>
            <a:r>
              <a:rPr lang="en-US" sz="2400" b="1" dirty="0"/>
              <a:t>Overview</a:t>
            </a:r>
          </a:p>
          <a:p>
            <a:pPr>
              <a:buFont typeface="Wingdings" pitchFamily="2" charset="2"/>
              <a:buChar char="ü"/>
            </a:pPr>
            <a:r>
              <a:rPr lang="en-US" sz="2400" dirty="0"/>
              <a:t>Computer –adaptive assessment and item response theory</a:t>
            </a:r>
          </a:p>
          <a:p>
            <a:pPr>
              <a:buFont typeface="Wingdings" pitchFamily="2" charset="2"/>
              <a:buChar char="ü"/>
            </a:pPr>
            <a:r>
              <a:rPr lang="en-US" sz="2400" dirty="0"/>
              <a:t>STAR scale and its connection to CCSS and Smarter Balanced</a:t>
            </a:r>
          </a:p>
          <a:p>
            <a:pPr>
              <a:buFont typeface="Wingdings" pitchFamily="2" charset="2"/>
              <a:buChar char="ü"/>
            </a:pPr>
            <a:r>
              <a:rPr lang="en-US" sz="2400" dirty="0"/>
              <a:t>Growth modeling/ projected scores</a:t>
            </a:r>
          </a:p>
          <a:p>
            <a:pPr>
              <a:buFont typeface="Wingdings" pitchFamily="2" charset="2"/>
              <a:buChar char="ü"/>
            </a:pPr>
            <a:r>
              <a:rPr lang="en-US" sz="2400" dirty="0"/>
              <a:t>Taking a </a:t>
            </a:r>
            <a:r>
              <a:rPr lang="en-US" sz="2400" dirty="0" smtClean="0"/>
              <a:t>STAR </a:t>
            </a:r>
            <a:r>
              <a:rPr lang="en-US" sz="2400" dirty="0"/>
              <a:t>assessment</a:t>
            </a:r>
          </a:p>
          <a:p>
            <a:pPr marL="114300" indent="0">
              <a:buNone/>
            </a:pPr>
            <a:endParaRPr lang="en-US" sz="2400" dirty="0"/>
          </a:p>
        </p:txBody>
      </p:sp>
    </p:spTree>
    <p:extLst>
      <p:ext uri="{BB962C8B-B14F-4D97-AF65-F5344CB8AC3E}">
        <p14:creationId xmlns="" xmlns:p14="http://schemas.microsoft.com/office/powerpoint/2010/main" val="5133014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1554162"/>
          </a:xfrm>
        </p:spPr>
        <p:txBody>
          <a:bodyPr/>
          <a:lstStyle/>
          <a:p>
            <a:r>
              <a:rPr lang="en-US" sz="2800" dirty="0" smtClean="0"/>
              <a:t>Within 2 Weeks of STAR Administration</a:t>
            </a:r>
            <a:br>
              <a:rPr lang="en-US" sz="2800" dirty="0" smtClean="0"/>
            </a:br>
            <a:r>
              <a:rPr lang="en-US" sz="2800" dirty="0" smtClean="0"/>
              <a:t>September 22 &amp; 23</a:t>
            </a:r>
            <a:r>
              <a:rPr lang="en-US" sz="2800" dirty="0"/>
              <a:t/>
            </a:r>
            <a:br>
              <a:rPr lang="en-US" sz="2800" dirty="0"/>
            </a:br>
            <a:r>
              <a:rPr lang="en-US" sz="4800" dirty="0" smtClean="0"/>
              <a:t>Champions’ Academy</a:t>
            </a:r>
            <a:endParaRPr lang="en-US" sz="4800" dirty="0"/>
          </a:p>
        </p:txBody>
      </p:sp>
      <p:sp>
        <p:nvSpPr>
          <p:cNvPr id="3" name="Content Placeholder 2"/>
          <p:cNvSpPr>
            <a:spLocks noGrp="1"/>
          </p:cNvSpPr>
          <p:nvPr>
            <p:ph idx="1"/>
          </p:nvPr>
        </p:nvSpPr>
        <p:spPr>
          <a:xfrm>
            <a:off x="457200" y="1905000"/>
            <a:ext cx="7620000" cy="4495800"/>
          </a:xfrm>
        </p:spPr>
        <p:txBody>
          <a:bodyPr>
            <a:normAutofit/>
          </a:bodyPr>
          <a:lstStyle/>
          <a:p>
            <a:pPr marL="114300" indent="0" algn="ctr">
              <a:buNone/>
            </a:pPr>
            <a:r>
              <a:rPr lang="en-US" sz="3600" b="1" dirty="0" smtClean="0"/>
              <a:t>Who?</a:t>
            </a:r>
          </a:p>
          <a:p>
            <a:pPr marL="114300" indent="0">
              <a:buNone/>
            </a:pPr>
            <a:r>
              <a:rPr lang="en-US" sz="3000" b="1" dirty="0" smtClean="0"/>
              <a:t>Participants:</a:t>
            </a:r>
          </a:p>
          <a:p>
            <a:pPr marL="114300" indent="0">
              <a:buNone/>
            </a:pPr>
            <a:r>
              <a:rPr lang="en-US" dirty="0" smtClean="0"/>
              <a:t>Kathie </a:t>
            </a:r>
            <a:r>
              <a:rPr lang="en-US" dirty="0"/>
              <a:t>Dayotis, Michelle Gaydos, Mike Hogan, JoAnn Georgian, Nancy Barcelos, Don Woodworth, Doug Rolph, Kathie McKechnie, Deb Armfield, John Holland, Kelli Killen, Beth Rincon, Roxanne Wilson, Scott </a:t>
            </a:r>
            <a:r>
              <a:rPr lang="en-US" dirty="0" smtClean="0"/>
              <a:t>Strainge</a:t>
            </a:r>
            <a:r>
              <a:rPr lang="en-US" b="1" dirty="0" smtClean="0"/>
              <a:t>, </a:t>
            </a:r>
            <a:r>
              <a:rPr lang="en-US" dirty="0" smtClean="0"/>
              <a:t>Patrice </a:t>
            </a:r>
            <a:r>
              <a:rPr lang="en-US" dirty="0"/>
              <a:t>Liff, Atkinson AP, Michelle Vance, Bill Pimley, Heather Roy, Lauren Caffelle, Brian O’Connell, Mary Widman, Mike Flynn, Mark Pedersen, Sandra Allaire, Susan Lavrich, 7 School level champions</a:t>
            </a:r>
          </a:p>
          <a:p>
            <a:pPr marL="114300" indent="0">
              <a:buNone/>
            </a:pPr>
            <a:endParaRPr lang="en-US" b="1" dirty="0" smtClean="0"/>
          </a:p>
          <a:p>
            <a:endParaRPr lang="en-US" dirty="0" smtClean="0"/>
          </a:p>
          <a:p>
            <a:endParaRPr lang="en-US" b="1" dirty="0"/>
          </a:p>
        </p:txBody>
      </p:sp>
    </p:spTree>
    <p:extLst>
      <p:ext uri="{BB962C8B-B14F-4D97-AF65-F5344CB8AC3E}">
        <p14:creationId xmlns="" xmlns:p14="http://schemas.microsoft.com/office/powerpoint/2010/main" val="14400855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Champions’ Academy Cont.</a:t>
            </a:r>
            <a:endParaRPr lang="en-US" dirty="0"/>
          </a:p>
        </p:txBody>
      </p:sp>
      <p:sp>
        <p:nvSpPr>
          <p:cNvPr id="3" name="Content Placeholder 2"/>
          <p:cNvSpPr>
            <a:spLocks noGrp="1"/>
          </p:cNvSpPr>
          <p:nvPr>
            <p:ph idx="1"/>
          </p:nvPr>
        </p:nvSpPr>
        <p:spPr/>
        <p:txBody>
          <a:bodyPr>
            <a:normAutofit fontScale="92500" lnSpcReduction="10000"/>
          </a:bodyPr>
          <a:lstStyle/>
          <a:p>
            <a:pPr marL="114300" indent="0">
              <a:buNone/>
            </a:pPr>
            <a:r>
              <a:rPr lang="en-US" sz="2800" b="1" dirty="0"/>
              <a:t>Day 2:</a:t>
            </a:r>
          </a:p>
          <a:p>
            <a:r>
              <a:rPr lang="en-US" sz="2800" dirty="0"/>
              <a:t>The science of STAR</a:t>
            </a:r>
          </a:p>
          <a:p>
            <a:r>
              <a:rPr lang="en-US" sz="2800" dirty="0"/>
              <a:t>Creating a data culture</a:t>
            </a:r>
          </a:p>
          <a:p>
            <a:r>
              <a:rPr lang="en-US" sz="2800" dirty="0"/>
              <a:t>Universal screening</a:t>
            </a:r>
          </a:p>
          <a:p>
            <a:r>
              <a:rPr lang="en-US" sz="2800" dirty="0"/>
              <a:t>Using the Core Progress learning progressions to inform instruction</a:t>
            </a:r>
          </a:p>
          <a:p>
            <a:pPr marL="114300" indent="0">
              <a:buNone/>
            </a:pPr>
            <a:r>
              <a:rPr lang="en-US" sz="2800" b="1" dirty="0" smtClean="0"/>
              <a:t>Day </a:t>
            </a:r>
            <a:r>
              <a:rPr lang="en-US" sz="2800" b="1" dirty="0"/>
              <a:t>3:</a:t>
            </a:r>
          </a:p>
          <a:p>
            <a:r>
              <a:rPr lang="en-US" sz="2800" dirty="0"/>
              <a:t>Measuring growth with student growth percentiles</a:t>
            </a:r>
          </a:p>
          <a:p>
            <a:r>
              <a:rPr lang="en-US" sz="2800" dirty="0"/>
              <a:t>Monitoring </a:t>
            </a:r>
            <a:r>
              <a:rPr lang="en-US" sz="2800" dirty="0" smtClean="0"/>
              <a:t>progress</a:t>
            </a:r>
          </a:p>
          <a:p>
            <a:r>
              <a:rPr lang="en-US" sz="2800" dirty="0" smtClean="0"/>
              <a:t>Estimating mastery of standards and proficiency on state assessments</a:t>
            </a:r>
            <a:endParaRPr lang="en-US" sz="2800" dirty="0"/>
          </a:p>
          <a:p>
            <a:endParaRPr lang="en-US" sz="2800" dirty="0"/>
          </a:p>
        </p:txBody>
      </p:sp>
    </p:spTree>
    <p:extLst>
      <p:ext uri="{BB962C8B-B14F-4D97-AF65-F5344CB8AC3E}">
        <p14:creationId xmlns="" xmlns:p14="http://schemas.microsoft.com/office/powerpoint/2010/main" val="175114862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Date xmlns="66445318-594c-4acb-b2fb-c62b33afc0d4"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C3074932D6A2A49BA53FB2CF2C372F9" ma:contentTypeVersion="7" ma:contentTypeDescription="Create a new document." ma:contentTypeScope="" ma:versionID="c59c01cc42d8aa5db832685147da447e">
  <xsd:schema xmlns:xsd="http://www.w3.org/2001/XMLSchema" xmlns:xs="http://www.w3.org/2001/XMLSchema" xmlns:p="http://schemas.microsoft.com/office/2006/metadata/properties" xmlns:ns2="66445318-594c-4acb-b2fb-c62b33afc0d4" targetNamespace="http://schemas.microsoft.com/office/2006/metadata/properties" ma:root="true" ma:fieldsID="a5d163288106e17fa4d174469e049b52" ns2:_="">
    <xsd:import namespace="66445318-594c-4acb-b2fb-c62b33afc0d4"/>
    <xsd:element name="properties">
      <xsd:complexType>
        <xsd:sequence>
          <xsd:element name="documentManagement">
            <xsd:complexType>
              <xsd:all>
                <xsd:element ref="ns2: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6445318-594c-4acb-b2fb-c62b33afc0d4" elementFormDefault="qualified">
    <xsd:import namespace="http://schemas.microsoft.com/office/2006/documentManagement/types"/>
    <xsd:import namespace="http://schemas.microsoft.com/office/infopath/2007/PartnerControls"/>
    <xsd:element name="Date" ma:index="8" nillable="true" ma:displayName="Date" ma:format="DateTime" ma:internalName="Dat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313B557-5A5E-4A70-B89C-39CA91362515}"/>
</file>

<file path=customXml/itemProps2.xml><?xml version="1.0" encoding="utf-8"?>
<ds:datastoreItem xmlns:ds="http://schemas.openxmlformats.org/officeDocument/2006/customXml" ds:itemID="{802AAF90-A371-4D8D-84A2-9AA97D01EF3F}"/>
</file>

<file path=customXml/itemProps3.xml><?xml version="1.0" encoding="utf-8"?>
<ds:datastoreItem xmlns:ds="http://schemas.openxmlformats.org/officeDocument/2006/customXml" ds:itemID="{DA152F80-1343-4669-B8EE-D722CFCB09CC}"/>
</file>

<file path=docProps/app.xml><?xml version="1.0" encoding="utf-8"?>
<Properties xmlns="http://schemas.openxmlformats.org/officeDocument/2006/extended-properties" xmlns:vt="http://schemas.openxmlformats.org/officeDocument/2006/docPropsVTypes">
  <Template>Adjacency</Template>
  <TotalTime>452</TotalTime>
  <Words>740</Words>
  <Application>Microsoft Office PowerPoint</Application>
  <PresentationFormat>On-screen Show (4:3)</PresentationFormat>
  <Paragraphs>100</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Adjacency</vt:lpstr>
      <vt:lpstr>STAR  Assessment Implementation</vt:lpstr>
      <vt:lpstr>Leadership Summit  June 24, 2014</vt:lpstr>
      <vt:lpstr>Objectives of the Summit</vt:lpstr>
      <vt:lpstr> Champions’ Academy  August 11 and September 22, 23 </vt:lpstr>
      <vt:lpstr>Champions’ Academy </vt:lpstr>
      <vt:lpstr>Day 1: Prior to STAR Administration  Champions’ Leadership Orientation</vt:lpstr>
      <vt:lpstr>Day 1 Continued</vt:lpstr>
      <vt:lpstr>Within 2 Weeks of STAR Administration September 22 &amp; 23 Champions’ Academy</vt:lpstr>
      <vt:lpstr>Champions’ Academy Cont.</vt:lpstr>
      <vt:lpstr>Renaissance-U</vt:lpstr>
      <vt:lpstr>Tutorials Continued</vt:lpstr>
      <vt:lpstr>Online Data Consulting</vt:lpstr>
      <vt:lpstr>STAR Facilitated Online Course</vt:lpstr>
      <vt:lpstr>Leadership Team  Review of the Year</vt:lpstr>
    </vt:vector>
  </TitlesOfParts>
  <Company>SAU 55</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STAR Implementation</dc:title>
  <dc:creator>Armfield, Debra</dc:creator>
  <cp:lastModifiedBy>Cathy Belcher</cp:lastModifiedBy>
  <cp:revision>38</cp:revision>
  <dcterms:created xsi:type="dcterms:W3CDTF">2014-03-18T16:38:58Z</dcterms:created>
  <dcterms:modified xsi:type="dcterms:W3CDTF">2014-06-04T19:19:57Z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0x0101003C3074932D6A2A49BA53FB2CF2C372F9</vt:lpwstr>
  </property>
</Properties>
</file>