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42"/>
  </p:handoutMasterIdLst>
  <p:sldIdLst>
    <p:sldId id="295" r:id="rId2"/>
    <p:sldId id="299" r:id="rId3"/>
    <p:sldId id="300" r:id="rId4"/>
    <p:sldId id="301" r:id="rId5"/>
    <p:sldId id="302" r:id="rId6"/>
    <p:sldId id="303" r:id="rId7"/>
    <p:sldId id="304" r:id="rId8"/>
    <p:sldId id="305" r:id="rId9"/>
    <p:sldId id="256" r:id="rId10"/>
    <p:sldId id="257" r:id="rId11"/>
    <p:sldId id="260" r:id="rId12"/>
    <p:sldId id="261" r:id="rId13"/>
    <p:sldId id="262" r:id="rId14"/>
    <p:sldId id="263" r:id="rId15"/>
    <p:sldId id="264" r:id="rId16"/>
    <p:sldId id="265" r:id="rId17"/>
    <p:sldId id="266" r:id="rId18"/>
    <p:sldId id="267" r:id="rId19"/>
    <p:sldId id="268" r:id="rId20"/>
    <p:sldId id="288" r:id="rId21"/>
    <p:sldId id="289" r:id="rId22"/>
    <p:sldId id="290" r:id="rId23"/>
    <p:sldId id="291" r:id="rId24"/>
    <p:sldId id="292" r:id="rId25"/>
    <p:sldId id="293" r:id="rId26"/>
    <p:sldId id="294" r:id="rId27"/>
    <p:sldId id="269" r:id="rId28"/>
    <p:sldId id="270" r:id="rId29"/>
    <p:sldId id="271" r:id="rId30"/>
    <p:sldId id="272" r:id="rId31"/>
    <p:sldId id="273" r:id="rId32"/>
    <p:sldId id="274" r:id="rId33"/>
    <p:sldId id="275" r:id="rId34"/>
    <p:sldId id="276" r:id="rId35"/>
    <p:sldId id="277" r:id="rId36"/>
    <p:sldId id="278" r:id="rId37"/>
    <p:sldId id="279" r:id="rId38"/>
    <p:sldId id="280" r:id="rId39"/>
    <p:sldId id="281" r:id="rId40"/>
    <p:sldId id="282" r:id="rId41"/>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80" d="100"/>
          <a:sy n="80" d="100"/>
        </p:scale>
        <p:origin x="-900" y="-84"/>
      </p:cViewPr>
      <p:guideLst>
        <p:guide orient="horz" pos="2160"/>
        <p:guide pos="2880"/>
      </p:guideLst>
    </p:cSldViewPr>
  </p:slideViewPr>
  <p:notesTextViewPr>
    <p:cViewPr>
      <p:scale>
        <a:sx n="1" d="1"/>
        <a:sy n="1" d="1"/>
      </p:scale>
      <p:origin x="0" y="0"/>
    </p:cViewPr>
  </p:notesTextViewPr>
  <p:notesViewPr>
    <p:cSldViewPr>
      <p:cViewPr varScale="1">
        <p:scale>
          <a:sx n="86" d="100"/>
          <a:sy n="86" d="100"/>
        </p:scale>
        <p:origin x="-1620" y="-78"/>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EC72362E-5C50-4651-AF09-4FEF0BCACB91}" type="datetimeFigureOut">
              <a:rPr lang="en-US" smtClean="0"/>
              <a:t>9/5/2013</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3C800842-E55E-4BA8-A7EE-F8862A54F74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73A648C-97CB-4ACA-A52B-81DC51B79E3B}" type="datetimeFigureOut">
              <a:rPr lang="en-US" smtClean="0"/>
              <a:pPr/>
              <a:t>9/5/2013</a:t>
            </a:fld>
            <a:endParaRPr lang="en-US" dirty="0"/>
          </a:p>
        </p:txBody>
      </p:sp>
      <p:sp>
        <p:nvSpPr>
          <p:cNvPr id="5" name="Footer Placeholder 4"/>
          <p:cNvSpPr>
            <a:spLocks noGrp="1"/>
          </p:cNvSpPr>
          <p:nvPr>
            <p:ph type="ftr" sz="quarter" idx="11"/>
          </p:nvPr>
        </p:nvSpPr>
        <p:spPr>
          <a:xfrm>
            <a:off x="1174044" y="5357592"/>
            <a:ext cx="5034845" cy="365125"/>
          </a:xfrm>
        </p:spPr>
        <p:txBody>
          <a:bodyPr/>
          <a:lstStyle/>
          <a:p>
            <a:endParaRPr lang="en-US" dirty="0"/>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73C66E8-2EB2-4298-9297-FD6B4504ACA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3C66E8-2EB2-4298-9297-FD6B4504ACAF}" type="slidenum">
              <a:rPr lang="en-US" smtClean="0"/>
              <a:pPr/>
              <a:t>‹#›</a:t>
            </a:fld>
            <a:endParaRPr lang="en-US" dirty="0"/>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3C66E8-2EB2-4298-9297-FD6B4504ACAF}" type="slidenum">
              <a:rPr lang="en-US" smtClean="0"/>
              <a:pPr/>
              <a:t>‹#›</a:t>
            </a:fld>
            <a:endParaRPr lang="en-US" dirty="0"/>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A648C-97CB-4ACA-A52B-81DC51B79E3B}" type="datetimeFigureOut">
              <a:rPr lang="en-US" smtClean="0"/>
              <a:pPr/>
              <a:t>9/5/2013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3C66E8-2EB2-4298-9297-FD6B4504ACA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573A648C-97CB-4ACA-A52B-81DC51B79E3B}" type="datetimeFigureOut">
              <a:rPr lang="en-US" smtClean="0"/>
              <a:pPr/>
              <a:t>9/5/2013</a:t>
            </a:fld>
            <a:endParaRPr lang="en-US" dirty="0"/>
          </a:p>
        </p:txBody>
      </p:sp>
      <p:sp>
        <p:nvSpPr>
          <p:cNvPr id="6" name="Footer Placeholder 5"/>
          <p:cNvSpPr>
            <a:spLocks noGrp="1"/>
          </p:cNvSpPr>
          <p:nvPr>
            <p:ph type="ftr" sz="quarter" idx="11"/>
          </p:nvPr>
        </p:nvSpPr>
        <p:spPr>
          <a:xfrm rot="-60000">
            <a:off x="914554" y="5829261"/>
            <a:ext cx="3522607" cy="365125"/>
          </a:xfrm>
        </p:spPr>
        <p:txBody>
          <a:bodyPr/>
          <a:lstStyle/>
          <a:p>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273C66E8-2EB2-4298-9297-FD6B4504ACA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73A648C-97CB-4ACA-A52B-81DC51B79E3B}" type="datetimeFigureOut">
              <a:rPr lang="en-US" smtClean="0"/>
              <a:pPr/>
              <a:t>9/5/2013</a:t>
            </a:fld>
            <a:endParaRPr lang="en-US" dirty="0"/>
          </a:p>
        </p:txBody>
      </p:sp>
      <p:sp>
        <p:nvSpPr>
          <p:cNvPr id="6" name="Footer Placeholder 5"/>
          <p:cNvSpPr>
            <a:spLocks noGrp="1"/>
          </p:cNvSpPr>
          <p:nvPr>
            <p:ph type="ftr" sz="quarter" idx="11"/>
          </p:nvPr>
        </p:nvSpPr>
        <p:spPr>
          <a:xfrm rot="-60000">
            <a:off x="914569" y="5831037"/>
            <a:ext cx="3319043" cy="365125"/>
          </a:xfrm>
        </p:spPr>
        <p:txBody>
          <a:bodyPr/>
          <a:lstStyle/>
          <a:p>
            <a:endParaRPr lang="en-US" dirty="0"/>
          </a:p>
        </p:txBody>
      </p:sp>
      <p:sp>
        <p:nvSpPr>
          <p:cNvPr id="7" name="Slide Number Placeholder 6"/>
          <p:cNvSpPr>
            <a:spLocks noGrp="1"/>
          </p:cNvSpPr>
          <p:nvPr>
            <p:ph type="sldNum" sz="quarter" idx="12"/>
          </p:nvPr>
        </p:nvSpPr>
        <p:spPr>
          <a:xfrm rot="60000">
            <a:off x="7562089" y="5900026"/>
            <a:ext cx="554023" cy="365125"/>
          </a:xfrm>
        </p:spPr>
        <p:txBody>
          <a:bodyPr/>
          <a:lstStyle/>
          <a:p>
            <a:fld id="{273C66E8-2EB2-4298-9297-FD6B4504ACA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73A648C-97CB-4ACA-A52B-81DC51B79E3B}" type="datetimeFigureOut">
              <a:rPr lang="en-US" smtClean="0"/>
              <a:pPr/>
              <a:t>9/5/2013</a:t>
            </a:fld>
            <a:endParaRPr lang="en-US" dirty="0"/>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73C66E8-2EB2-4298-9297-FD6B4504A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7201" y="1371600"/>
            <a:ext cx="5723468" cy="1828090"/>
          </a:xfrm>
        </p:spPr>
        <p:txBody>
          <a:bodyPr>
            <a:normAutofit/>
          </a:bodyPr>
          <a:lstStyle/>
          <a:p>
            <a:r>
              <a:rPr lang="en-US" sz="3600" dirty="0" smtClean="0"/>
              <a:t>TIMBERLANE REGIONAL SCHOOL DISTRICT ACTION PLANS</a:t>
            </a:r>
            <a:endParaRPr lang="en-US" sz="3600" dirty="0"/>
          </a:p>
        </p:txBody>
      </p:sp>
      <p:sp>
        <p:nvSpPr>
          <p:cNvPr id="3" name="Subtitle 2"/>
          <p:cNvSpPr>
            <a:spLocks noGrp="1"/>
          </p:cNvSpPr>
          <p:nvPr>
            <p:ph type="subTitle" idx="1"/>
          </p:nvPr>
        </p:nvSpPr>
        <p:spPr>
          <a:xfrm>
            <a:off x="1727200" y="3352800"/>
            <a:ext cx="5712179" cy="2209800"/>
          </a:xfrm>
        </p:spPr>
        <p:txBody>
          <a:bodyPr>
            <a:normAutofit lnSpcReduction="10000"/>
          </a:bodyPr>
          <a:lstStyle/>
          <a:p>
            <a:r>
              <a:rPr lang="en-US" sz="1900" dirty="0" smtClean="0"/>
              <a:t>Timberlane Regional Middle School</a:t>
            </a:r>
          </a:p>
          <a:p>
            <a:r>
              <a:rPr lang="en-US" sz="1900" dirty="0" smtClean="0"/>
              <a:t>Timberlane Regional High School</a:t>
            </a:r>
          </a:p>
          <a:p>
            <a:r>
              <a:rPr lang="en-US" sz="1900" dirty="0" smtClean="0"/>
              <a:t>Timberlane Regional Music Department</a:t>
            </a:r>
          </a:p>
          <a:p>
            <a:r>
              <a:rPr lang="en-US" sz="1900" dirty="0" smtClean="0"/>
              <a:t>Timberlane Regional Athletic Department</a:t>
            </a:r>
          </a:p>
          <a:p>
            <a:endParaRPr lang="en-US" dirty="0" smtClean="0"/>
          </a:p>
          <a:p>
            <a:r>
              <a:rPr lang="en-US" dirty="0" smtClean="0"/>
              <a:t>2013-14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fontScale="85000" lnSpcReduction="10000"/>
          </a:bodyPr>
          <a:lstStyle/>
          <a:p>
            <a:pPr>
              <a:spcAft>
                <a:spcPts val="1200"/>
              </a:spcAft>
            </a:pPr>
            <a:r>
              <a:rPr lang="en-US" sz="2600" dirty="0"/>
              <a:t>Increase Academic, </a:t>
            </a:r>
            <a:r>
              <a:rPr lang="en-US" sz="2600" dirty="0" smtClean="0"/>
              <a:t>Personal</a:t>
            </a:r>
            <a:r>
              <a:rPr lang="en-US" sz="2600" dirty="0"/>
              <a:t>, Creative and Social Growth as measured by: </a:t>
            </a:r>
          </a:p>
          <a:p>
            <a:pPr lvl="1">
              <a:spcAft>
                <a:spcPts val="1200"/>
              </a:spcAft>
            </a:pPr>
            <a:r>
              <a:rPr lang="en-US" dirty="0" smtClean="0"/>
              <a:t>An </a:t>
            </a:r>
            <a:r>
              <a:rPr lang="en-US" dirty="0"/>
              <a:t>increase of 20% of students who identify </a:t>
            </a:r>
            <a:r>
              <a:rPr lang="en-US" dirty="0" smtClean="0"/>
              <a:t>a TRHS </a:t>
            </a:r>
            <a:r>
              <a:rPr lang="en-US" dirty="0"/>
              <a:t>adult who supports them, by February, 2014; </a:t>
            </a:r>
          </a:p>
          <a:p>
            <a:pPr lvl="1">
              <a:spcAft>
                <a:spcPts val="1200"/>
              </a:spcAft>
            </a:pPr>
            <a:r>
              <a:rPr lang="en-US" dirty="0" smtClean="0"/>
              <a:t>A </a:t>
            </a:r>
            <a:r>
              <a:rPr lang="en-US" dirty="0"/>
              <a:t>plan for the effective implementation of individualized digital portfolio by September, 2014; </a:t>
            </a:r>
          </a:p>
          <a:p>
            <a:pPr lvl="1">
              <a:spcAft>
                <a:spcPts val="1200"/>
              </a:spcAft>
            </a:pPr>
            <a:r>
              <a:rPr lang="en-US" dirty="0" smtClean="0"/>
              <a:t>An </a:t>
            </a:r>
            <a:r>
              <a:rPr lang="en-US" dirty="0"/>
              <a:t>increase of 10% of successful student participation in </a:t>
            </a:r>
            <a:r>
              <a:rPr lang="en-US" dirty="0" smtClean="0"/>
              <a:t>multiple, </a:t>
            </a:r>
            <a:r>
              <a:rPr lang="en-US" dirty="0"/>
              <a:t>flexible pathways towards college and career readiness by June, 2014. </a:t>
            </a:r>
          </a:p>
          <a:p>
            <a:pPr>
              <a:spcAft>
                <a:spcPts val="1200"/>
              </a:spcAft>
            </a:pPr>
            <a:endParaRPr lang="en-US" dirty="0"/>
          </a:p>
        </p:txBody>
      </p:sp>
    </p:spTree>
    <p:extLst>
      <p:ext uri="{BB962C8B-B14F-4D97-AF65-F5344CB8AC3E}">
        <p14:creationId xmlns:p14="http://schemas.microsoft.com/office/powerpoint/2010/main" xmlns="" val="45623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fontScale="92500"/>
          </a:bodyPr>
          <a:lstStyle/>
          <a:p>
            <a:pPr>
              <a:spcAft>
                <a:spcPts val="1200"/>
              </a:spcAft>
            </a:pPr>
            <a:r>
              <a:rPr lang="en-US" dirty="0"/>
              <a:t>Restructure the current advisory program to strengthen student </a:t>
            </a:r>
            <a:r>
              <a:rPr lang="en-US" dirty="0" smtClean="0"/>
              <a:t>to </a:t>
            </a:r>
            <a:r>
              <a:rPr lang="en-US" dirty="0"/>
              <a:t>adult </a:t>
            </a:r>
            <a:r>
              <a:rPr lang="en-US" dirty="0" smtClean="0"/>
              <a:t>connections.</a:t>
            </a:r>
          </a:p>
          <a:p>
            <a:pPr>
              <a:spcAft>
                <a:spcPts val="1200"/>
              </a:spcAft>
            </a:pPr>
            <a:r>
              <a:rPr lang="en-US" dirty="0" smtClean="0"/>
              <a:t>Promote and expand multiple, flexible pathways for college and career readiness.</a:t>
            </a:r>
          </a:p>
          <a:p>
            <a:pPr>
              <a:spcAft>
                <a:spcPts val="1200"/>
              </a:spcAft>
            </a:pPr>
            <a:r>
              <a:rPr lang="en-US" dirty="0" smtClean="0"/>
              <a:t>Explore the increased use of digital portfolios.</a:t>
            </a:r>
          </a:p>
          <a:p>
            <a:pPr>
              <a:spcAft>
                <a:spcPts val="1200"/>
              </a:spcAft>
            </a:pPr>
            <a:r>
              <a:rPr lang="en-US" dirty="0" smtClean="0"/>
              <a:t>Increase student participation in school activities that promote positive school culture and social interactions.</a:t>
            </a:r>
            <a:endParaRPr lang="en-US" dirty="0"/>
          </a:p>
        </p:txBody>
      </p:sp>
    </p:spTree>
    <p:extLst>
      <p:ext uri="{BB962C8B-B14F-4D97-AF65-F5344CB8AC3E}">
        <p14:creationId xmlns:p14="http://schemas.microsoft.com/office/powerpoint/2010/main" xmlns="" val="26605140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a:xfrm>
            <a:off x="1463040" y="2119257"/>
            <a:ext cx="6461760" cy="3603812"/>
          </a:xfrm>
        </p:spPr>
        <p:txBody>
          <a:bodyPr>
            <a:normAutofit lnSpcReduction="10000"/>
          </a:bodyPr>
          <a:lstStyle/>
          <a:p>
            <a:pPr>
              <a:spcAft>
                <a:spcPts val="1200"/>
              </a:spcAft>
            </a:pPr>
            <a:r>
              <a:rPr lang="en-US" dirty="0"/>
              <a:t>Increase student achievement as measured </a:t>
            </a:r>
            <a:r>
              <a:rPr lang="en-US" dirty="0" smtClean="0"/>
              <a:t>by a:</a:t>
            </a:r>
          </a:p>
          <a:p>
            <a:pPr marL="569913" indent="-273050">
              <a:spcAft>
                <a:spcPts val="1200"/>
              </a:spcAft>
            </a:pPr>
            <a:r>
              <a:rPr lang="en-US" dirty="0" smtClean="0"/>
              <a:t>3 percentage </a:t>
            </a:r>
            <a:r>
              <a:rPr lang="en-US" dirty="0"/>
              <a:t>point increase in </a:t>
            </a:r>
            <a:r>
              <a:rPr lang="en-US" dirty="0" smtClean="0"/>
              <a:t>students scoring “proficient” or better </a:t>
            </a:r>
            <a:r>
              <a:rPr lang="en-US" dirty="0"/>
              <a:t>in NECAP </a:t>
            </a:r>
            <a:r>
              <a:rPr lang="en-US" dirty="0" smtClean="0"/>
              <a:t>testing</a:t>
            </a:r>
            <a:r>
              <a:rPr lang="en-US" dirty="0"/>
              <a:t>, </a:t>
            </a:r>
            <a:endParaRPr lang="en-US" dirty="0" smtClean="0"/>
          </a:p>
          <a:p>
            <a:pPr marL="569913" indent="-273050">
              <a:spcAft>
                <a:spcPts val="1200"/>
              </a:spcAft>
            </a:pPr>
            <a:r>
              <a:rPr lang="en-US" dirty="0" smtClean="0"/>
              <a:t>10</a:t>
            </a:r>
            <a:r>
              <a:rPr lang="en-US" dirty="0"/>
              <a:t>% increase in student attendance </a:t>
            </a:r>
            <a:r>
              <a:rPr lang="en-US" dirty="0" smtClean="0"/>
              <a:t>rates,</a:t>
            </a:r>
          </a:p>
          <a:p>
            <a:pPr marL="569913" indent="-273050">
              <a:spcAft>
                <a:spcPts val="1200"/>
              </a:spcAft>
            </a:pPr>
            <a:r>
              <a:rPr lang="en-US" dirty="0" smtClean="0"/>
              <a:t>10</a:t>
            </a:r>
            <a:r>
              <a:rPr lang="en-US" dirty="0"/>
              <a:t>% increase in the number of students with passing grades by June 2014.</a:t>
            </a:r>
          </a:p>
        </p:txBody>
      </p:sp>
    </p:spTree>
    <p:extLst>
      <p:ext uri="{BB962C8B-B14F-4D97-AF65-F5344CB8AC3E}">
        <p14:creationId xmlns:p14="http://schemas.microsoft.com/office/powerpoint/2010/main" xmlns="" val="24332848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447800" y="2057400"/>
            <a:ext cx="6196405" cy="3603812"/>
          </a:xfrm>
        </p:spPr>
        <p:txBody>
          <a:bodyPr>
            <a:normAutofit fontScale="92500"/>
          </a:bodyPr>
          <a:lstStyle/>
          <a:p>
            <a:pPr>
              <a:spcAft>
                <a:spcPts val="1200"/>
              </a:spcAft>
            </a:pPr>
            <a:r>
              <a:rPr lang="en-US" dirty="0"/>
              <a:t>Attendance Dean will create relationships with students with poor attendance and strategize to create new patterns of improved attendance</a:t>
            </a:r>
            <a:r>
              <a:rPr lang="en-US" dirty="0" smtClean="0"/>
              <a:t>. </a:t>
            </a:r>
            <a:r>
              <a:rPr lang="en-US" dirty="0"/>
              <a:t>(Engaging all kids in their </a:t>
            </a:r>
            <a:r>
              <a:rPr lang="en-US" dirty="0" smtClean="0"/>
              <a:t>education)</a:t>
            </a:r>
          </a:p>
          <a:p>
            <a:pPr>
              <a:spcAft>
                <a:spcPts val="1200"/>
              </a:spcAft>
            </a:pPr>
            <a:r>
              <a:rPr lang="en-US" dirty="0"/>
              <a:t>Re-organization of Administrative team and Curriculum Deans to </a:t>
            </a:r>
            <a:r>
              <a:rPr lang="en-US" dirty="0" smtClean="0"/>
              <a:t>ensure best practices in instruction and assessment through classroom observation and targeted feedback for all teachers. </a:t>
            </a:r>
          </a:p>
          <a:p>
            <a:pPr marL="0" indent="0">
              <a:buNone/>
            </a:pPr>
            <a:endParaRPr lang="en-US" dirty="0"/>
          </a:p>
        </p:txBody>
      </p:sp>
    </p:spTree>
    <p:extLst>
      <p:ext uri="{BB962C8B-B14F-4D97-AF65-F5344CB8AC3E}">
        <p14:creationId xmlns:p14="http://schemas.microsoft.com/office/powerpoint/2010/main" xmlns="" val="2682364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Action Steps for Goal 2</a:t>
            </a:r>
            <a:endParaRPr lang="en-US" dirty="0"/>
          </a:p>
        </p:txBody>
      </p:sp>
      <p:sp>
        <p:nvSpPr>
          <p:cNvPr id="3" name="Content Placeholder 2"/>
          <p:cNvSpPr>
            <a:spLocks noGrp="1"/>
          </p:cNvSpPr>
          <p:nvPr>
            <p:ph idx="1"/>
          </p:nvPr>
        </p:nvSpPr>
        <p:spPr/>
        <p:txBody>
          <a:bodyPr>
            <a:normAutofit fontScale="92500" lnSpcReduction="10000"/>
          </a:bodyPr>
          <a:lstStyle/>
          <a:p>
            <a:pPr>
              <a:spcAft>
                <a:spcPts val="1200"/>
              </a:spcAft>
            </a:pPr>
            <a:r>
              <a:rPr lang="en-US" dirty="0"/>
              <a:t>Align </a:t>
            </a:r>
            <a:r>
              <a:rPr lang="en-US" dirty="0" smtClean="0"/>
              <a:t>HS </a:t>
            </a:r>
            <a:r>
              <a:rPr lang="en-US" dirty="0"/>
              <a:t>RTI practices with the newly created district guidelines and provide professional development to </a:t>
            </a:r>
            <a:r>
              <a:rPr lang="en-US" dirty="0" smtClean="0"/>
              <a:t>staff.</a:t>
            </a:r>
            <a:endParaRPr lang="en-US" dirty="0"/>
          </a:p>
          <a:p>
            <a:pPr>
              <a:spcAft>
                <a:spcPts val="1200"/>
              </a:spcAft>
            </a:pPr>
            <a:r>
              <a:rPr lang="en-US" dirty="0"/>
              <a:t>Work with the Director of Secondary Education and Director of Guidance to align grade and competency reporting for grades 6-12.</a:t>
            </a:r>
          </a:p>
          <a:p>
            <a:pPr>
              <a:spcAft>
                <a:spcPts val="1200"/>
              </a:spcAft>
            </a:pPr>
            <a:r>
              <a:rPr lang="en-US" dirty="0" smtClean="0"/>
              <a:t>Improve </a:t>
            </a:r>
            <a:r>
              <a:rPr lang="en-US" dirty="0"/>
              <a:t>academic performance of at-risk and special needs students through analysis of standardized test results and targeted instruction.</a:t>
            </a:r>
          </a:p>
        </p:txBody>
      </p:sp>
    </p:spTree>
    <p:extLst>
      <p:ext uri="{BB962C8B-B14F-4D97-AF65-F5344CB8AC3E}">
        <p14:creationId xmlns:p14="http://schemas.microsoft.com/office/powerpoint/2010/main" xmlns="" val="383577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p:txBody>
          <a:bodyPr/>
          <a:lstStyle/>
          <a:p>
            <a:pPr>
              <a:spcAft>
                <a:spcPts val="1200"/>
              </a:spcAft>
            </a:pPr>
            <a:r>
              <a:rPr lang="en-US" dirty="0"/>
              <a:t>Align TRHS curriculum to the Common Core State Standards (CCSS) as measured by “cross walk” documents and approval by the </a:t>
            </a:r>
            <a:r>
              <a:rPr lang="en-US" dirty="0" smtClean="0"/>
              <a:t>District Curriculum </a:t>
            </a:r>
            <a:r>
              <a:rPr lang="en-US" dirty="0"/>
              <a:t>and </a:t>
            </a:r>
            <a:r>
              <a:rPr lang="en-US" dirty="0" smtClean="0"/>
              <a:t>Assessment Committee </a:t>
            </a:r>
            <a:r>
              <a:rPr lang="en-US" dirty="0"/>
              <a:t>by June 2014.</a:t>
            </a:r>
          </a:p>
        </p:txBody>
      </p:sp>
    </p:spTree>
    <p:extLst>
      <p:ext uri="{BB962C8B-B14F-4D97-AF65-F5344CB8AC3E}">
        <p14:creationId xmlns:p14="http://schemas.microsoft.com/office/powerpoint/2010/main" xmlns="" val="2001230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p:txBody>
          <a:bodyPr>
            <a:normAutofit lnSpcReduction="10000"/>
          </a:bodyPr>
          <a:lstStyle/>
          <a:p>
            <a:pPr>
              <a:spcAft>
                <a:spcPts val="1200"/>
              </a:spcAft>
            </a:pPr>
            <a:r>
              <a:rPr lang="en-US" dirty="0"/>
              <a:t>Create a timeline for curriculum, course and program of studies approvals</a:t>
            </a:r>
            <a:r>
              <a:rPr lang="en-US" dirty="0" smtClean="0"/>
              <a:t>.</a:t>
            </a:r>
          </a:p>
          <a:p>
            <a:pPr>
              <a:spcAft>
                <a:spcPts val="1200"/>
              </a:spcAft>
            </a:pPr>
            <a:r>
              <a:rPr lang="en-US" dirty="0"/>
              <a:t>Continue the work of aligning current curricula to the Common Core State Standards using the new district curriculum template. </a:t>
            </a:r>
          </a:p>
          <a:p>
            <a:pPr>
              <a:spcAft>
                <a:spcPts val="1200"/>
              </a:spcAft>
            </a:pPr>
            <a:r>
              <a:rPr lang="en-US" dirty="0"/>
              <a:t>Focus professional development on content based literacy to align with the Common Core State Standards.</a:t>
            </a:r>
          </a:p>
        </p:txBody>
      </p:sp>
    </p:spTree>
    <p:extLst>
      <p:ext uri="{BB962C8B-B14F-4D97-AF65-F5344CB8AC3E}">
        <p14:creationId xmlns:p14="http://schemas.microsoft.com/office/powerpoint/2010/main" xmlns="" val="40501685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Action Steps for Goal 3</a:t>
            </a:r>
            <a:endParaRPr lang="en-US" dirty="0"/>
          </a:p>
        </p:txBody>
      </p:sp>
      <p:sp>
        <p:nvSpPr>
          <p:cNvPr id="3" name="Content Placeholder 2"/>
          <p:cNvSpPr>
            <a:spLocks noGrp="1"/>
          </p:cNvSpPr>
          <p:nvPr>
            <p:ph idx="1"/>
          </p:nvPr>
        </p:nvSpPr>
        <p:spPr/>
        <p:txBody>
          <a:bodyPr/>
          <a:lstStyle/>
          <a:p>
            <a:pPr>
              <a:spcAft>
                <a:spcPts val="1200"/>
              </a:spcAft>
            </a:pPr>
            <a:r>
              <a:rPr lang="en-US" dirty="0"/>
              <a:t>Teachers will present course syllabi using a common </a:t>
            </a:r>
            <a:r>
              <a:rPr lang="en-US" dirty="0" smtClean="0"/>
              <a:t>template.</a:t>
            </a:r>
          </a:p>
          <a:p>
            <a:pPr>
              <a:spcAft>
                <a:spcPts val="1200"/>
              </a:spcAft>
            </a:pPr>
            <a:r>
              <a:rPr lang="en-US" dirty="0"/>
              <a:t>Identify career and college readiness standards that will be embedded into the curriculum documents. </a:t>
            </a:r>
          </a:p>
        </p:txBody>
      </p:sp>
    </p:spTree>
    <p:extLst>
      <p:ext uri="{BB962C8B-B14F-4D97-AF65-F5344CB8AC3E}">
        <p14:creationId xmlns:p14="http://schemas.microsoft.com/office/powerpoint/2010/main" xmlns="" val="888546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4  </a:t>
            </a:r>
            <a:endParaRPr lang="en-US" i="1" dirty="0"/>
          </a:p>
        </p:txBody>
      </p:sp>
      <p:sp>
        <p:nvSpPr>
          <p:cNvPr id="3" name="Content Placeholder 2"/>
          <p:cNvSpPr>
            <a:spLocks noGrp="1"/>
          </p:cNvSpPr>
          <p:nvPr>
            <p:ph idx="1"/>
          </p:nvPr>
        </p:nvSpPr>
        <p:spPr/>
        <p:txBody>
          <a:bodyPr>
            <a:normAutofit/>
          </a:bodyPr>
          <a:lstStyle/>
          <a:p>
            <a:pPr>
              <a:spcAft>
                <a:spcPts val="1200"/>
              </a:spcAft>
            </a:pPr>
            <a:r>
              <a:rPr lang="en-US" dirty="0"/>
              <a:t>Increase security measures and maintain the physical plant </a:t>
            </a:r>
            <a:r>
              <a:rPr lang="en-US" dirty="0" smtClean="0"/>
              <a:t>in </a:t>
            </a:r>
            <a:r>
              <a:rPr lang="en-US" dirty="0"/>
              <a:t>order to create better learning and teaching environments.</a:t>
            </a:r>
          </a:p>
        </p:txBody>
      </p:sp>
    </p:spTree>
    <p:extLst>
      <p:ext uri="{BB962C8B-B14F-4D97-AF65-F5344CB8AC3E}">
        <p14:creationId xmlns:p14="http://schemas.microsoft.com/office/powerpoint/2010/main" xmlns="" val="29157776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4 </a:t>
            </a:r>
            <a:endParaRPr lang="en-US" i="1" dirty="0"/>
          </a:p>
        </p:txBody>
      </p:sp>
      <p:sp>
        <p:nvSpPr>
          <p:cNvPr id="3" name="Content Placeholder 2"/>
          <p:cNvSpPr>
            <a:spLocks noGrp="1"/>
          </p:cNvSpPr>
          <p:nvPr>
            <p:ph idx="1"/>
          </p:nvPr>
        </p:nvSpPr>
        <p:spPr/>
        <p:txBody>
          <a:bodyPr>
            <a:normAutofit fontScale="92500"/>
          </a:bodyPr>
          <a:lstStyle/>
          <a:p>
            <a:pPr>
              <a:spcAft>
                <a:spcPts val="1200"/>
              </a:spcAft>
            </a:pPr>
            <a:r>
              <a:rPr lang="en-US" dirty="0"/>
              <a:t>Examine options for multi-purpose instructional </a:t>
            </a:r>
            <a:r>
              <a:rPr lang="en-US"/>
              <a:t>spaces </a:t>
            </a:r>
            <a:r>
              <a:rPr lang="en-US" smtClean="0"/>
              <a:t>within </a:t>
            </a:r>
            <a:r>
              <a:rPr lang="en-US" dirty="0"/>
              <a:t>the current facility</a:t>
            </a:r>
            <a:r>
              <a:rPr lang="en-US" dirty="0" smtClean="0"/>
              <a:t>.</a:t>
            </a:r>
          </a:p>
          <a:p>
            <a:pPr>
              <a:spcAft>
                <a:spcPts val="1200"/>
              </a:spcAft>
            </a:pPr>
            <a:r>
              <a:rPr lang="en-US" dirty="0"/>
              <a:t>Facilitate safety training for all staff members</a:t>
            </a:r>
            <a:r>
              <a:rPr lang="en-US" dirty="0" smtClean="0"/>
              <a:t>.</a:t>
            </a:r>
          </a:p>
          <a:p>
            <a:pPr>
              <a:spcAft>
                <a:spcPts val="1200"/>
              </a:spcAft>
            </a:pPr>
            <a:r>
              <a:rPr lang="en-US" dirty="0"/>
              <a:t>Explore options to ensure security for students traveling between the buildings on the </a:t>
            </a:r>
            <a:r>
              <a:rPr lang="en-US" dirty="0" err="1"/>
              <a:t>Greenough</a:t>
            </a:r>
            <a:r>
              <a:rPr lang="en-US" dirty="0"/>
              <a:t> Road </a:t>
            </a:r>
            <a:r>
              <a:rPr lang="en-US" dirty="0" smtClean="0"/>
              <a:t>campus.</a:t>
            </a:r>
            <a:endParaRPr lang="en-US" dirty="0"/>
          </a:p>
          <a:p>
            <a:pPr>
              <a:spcAft>
                <a:spcPts val="1200"/>
              </a:spcAft>
            </a:pPr>
            <a:r>
              <a:rPr lang="en-US" dirty="0" smtClean="0"/>
              <a:t>Improve </a:t>
            </a:r>
            <a:r>
              <a:rPr lang="en-US" dirty="0"/>
              <a:t>the “curb appeal” of the high school grounds. </a:t>
            </a:r>
          </a:p>
        </p:txBody>
      </p:sp>
    </p:spTree>
    <p:extLst>
      <p:ext uri="{BB962C8B-B14F-4D97-AF65-F5344CB8AC3E}">
        <p14:creationId xmlns:p14="http://schemas.microsoft.com/office/powerpoint/2010/main" xmlns="" val="271722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TRMS Action Plan</a:t>
            </a:r>
            <a:br>
              <a:rPr lang="en-US" dirty="0" smtClean="0"/>
            </a:br>
            <a:endParaRPr lang="en-US" dirty="0"/>
          </a:p>
        </p:txBody>
      </p:sp>
      <p:sp>
        <p:nvSpPr>
          <p:cNvPr id="3" name="Subtitle 2"/>
          <p:cNvSpPr>
            <a:spLocks noGrp="1"/>
          </p:cNvSpPr>
          <p:nvPr>
            <p:ph type="subTitle" idx="1"/>
          </p:nvPr>
        </p:nvSpPr>
        <p:spPr/>
        <p:txBody>
          <a:bodyPr/>
          <a:lstStyle/>
          <a:p>
            <a:endParaRPr lang="en-US" dirty="0" smtClean="0"/>
          </a:p>
          <a:p>
            <a:r>
              <a:rPr lang="en-US" dirty="0" smtClean="0"/>
              <a:t>2013-2014</a:t>
            </a:r>
            <a:endParaRPr lang="en-US" dirty="0"/>
          </a:p>
        </p:txBody>
      </p:sp>
    </p:spTree>
    <p:extLst>
      <p:ext uri="{BB962C8B-B14F-4D97-AF65-F5344CB8AC3E}">
        <p14:creationId xmlns:p14="http://schemas.microsoft.com/office/powerpoint/2010/main" xmlns="" val="33842476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2209800"/>
            <a:ext cx="5723468" cy="2133600"/>
          </a:xfrm>
        </p:spPr>
        <p:txBody>
          <a:bodyPr>
            <a:normAutofit fontScale="90000"/>
          </a:bodyPr>
          <a:lstStyle/>
          <a:p>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dirty="0" smtClean="0"/>
              <a:t>Music Department  Action Plan</a:t>
            </a:r>
            <a:br>
              <a:rPr lang="en-US" dirty="0" smtClean="0"/>
            </a:br>
            <a:endParaRPr lang="en-US" dirty="0"/>
          </a:p>
        </p:txBody>
      </p:sp>
      <p:sp>
        <p:nvSpPr>
          <p:cNvPr id="3" name="Subtitle 2"/>
          <p:cNvSpPr>
            <a:spLocks noGrp="1"/>
          </p:cNvSpPr>
          <p:nvPr>
            <p:ph type="subTitle" idx="1"/>
          </p:nvPr>
        </p:nvSpPr>
        <p:spPr>
          <a:xfrm>
            <a:off x="1727200" y="4343400"/>
            <a:ext cx="5712179" cy="917222"/>
          </a:xfrm>
        </p:spPr>
        <p:txBody>
          <a:bodyPr/>
          <a:lstStyle/>
          <a:p>
            <a:endParaRPr lang="en-US" dirty="0" smtClean="0"/>
          </a:p>
          <a:p>
            <a:r>
              <a:rPr lang="en-US" dirty="0" smtClean="0"/>
              <a:t>2013-2014</a:t>
            </a:r>
            <a:endParaRPr lang="en-US" dirty="0"/>
          </a:p>
        </p:txBody>
      </p:sp>
    </p:spTree>
    <p:extLst>
      <p:ext uri="{BB962C8B-B14F-4D97-AF65-F5344CB8AC3E}">
        <p14:creationId xmlns:p14="http://schemas.microsoft.com/office/powerpoint/2010/main" xmlns="" val="33842476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a:t>
            </a:r>
            <a:endParaRPr lang="en-US" i="1" dirty="0"/>
          </a:p>
        </p:txBody>
      </p:sp>
      <p:sp>
        <p:nvSpPr>
          <p:cNvPr id="3" name="Content Placeholder 2"/>
          <p:cNvSpPr>
            <a:spLocks noGrp="1"/>
          </p:cNvSpPr>
          <p:nvPr>
            <p:ph idx="1"/>
          </p:nvPr>
        </p:nvSpPr>
        <p:spPr/>
        <p:txBody>
          <a:bodyPr/>
          <a:lstStyle/>
          <a:p>
            <a:r>
              <a:rPr lang="en-US" dirty="0" smtClean="0"/>
              <a:t>During the 2013-2014 school year the TRSD Music Department will conduct an exploration and review of all courses and programs offered in grades 3-12 in order to ensure that these courses and programs are delivering the most current pedagogy and content.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lstStyle/>
          <a:p>
            <a:pPr>
              <a:spcAft>
                <a:spcPts val="1200"/>
              </a:spcAft>
            </a:pPr>
            <a:r>
              <a:rPr lang="en-US" dirty="0" smtClean="0"/>
              <a:t>A complete review of the current music department offerings in grades 6-12. </a:t>
            </a:r>
          </a:p>
          <a:p>
            <a:pPr>
              <a:spcAft>
                <a:spcPts val="1200"/>
              </a:spcAft>
            </a:pPr>
            <a:r>
              <a:rPr lang="en-US" dirty="0" smtClean="0"/>
              <a:t>A complete review of the current music department offerings in grades 3-5. </a:t>
            </a:r>
          </a:p>
          <a:p>
            <a:pPr>
              <a:spcAft>
                <a:spcPts val="1200"/>
              </a:spcAft>
            </a:pPr>
            <a:r>
              <a:rPr lang="en-US" dirty="0" smtClean="0"/>
              <a:t>Review with each faculty member their class syllabus and expectations.  </a:t>
            </a:r>
            <a:endParaRPr lang="en-US" dirty="0" smtClean="0">
              <a:ea typeface="Calibri"/>
              <a:cs typeface="Times New Roman"/>
            </a:endParaRPr>
          </a:p>
          <a:p>
            <a:endParaRPr lang="en-US" dirty="0" smtClean="0">
              <a:latin typeface="Times New Roman"/>
              <a:ea typeface="Calibri"/>
              <a:cs typeface="Times New Roman"/>
            </a:endParaRPr>
          </a:p>
          <a:p>
            <a:endParaRPr lang="en-US" dirty="0" smtClean="0">
              <a:latin typeface="Times New Roman"/>
              <a:ea typeface="Calibri"/>
              <a:cs typeface="Times New Roman"/>
            </a:endParaRP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p:txBody>
          <a:bodyPr/>
          <a:lstStyle/>
          <a:p>
            <a:r>
              <a:rPr lang="en-US" dirty="0" smtClean="0">
                <a:ea typeface="Calibri" pitchFamily="34" charset="0"/>
                <a:cs typeface="Times New Roman" pitchFamily="18" charset="0"/>
              </a:rPr>
              <a:t>During the 2013-2014 School Year, the </a:t>
            </a:r>
            <a:r>
              <a:rPr lang="en-US" dirty="0" err="1" smtClean="0">
                <a:ea typeface="Calibri" pitchFamily="34" charset="0"/>
                <a:cs typeface="Times New Roman" pitchFamily="18" charset="0"/>
              </a:rPr>
              <a:t>TRHS</a:t>
            </a:r>
            <a:r>
              <a:rPr lang="en-US" dirty="0" smtClean="0">
                <a:ea typeface="Calibri" pitchFamily="34" charset="0"/>
                <a:cs typeface="Times New Roman" pitchFamily="18" charset="0"/>
              </a:rPr>
              <a:t> Music department will explore potential changes in offerings and programs.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457200"/>
            <a:ext cx="6965245" cy="1202485"/>
          </a:xfrm>
        </p:spPr>
        <p:txBody>
          <a:bodyPr/>
          <a:lstStyle/>
          <a:p>
            <a:r>
              <a:rPr lang="en-US" i="1" dirty="0" smtClean="0"/>
              <a:t>Action Steps for Goal 2</a:t>
            </a:r>
            <a:endParaRPr lang="en-US" i="1" dirty="0"/>
          </a:p>
        </p:txBody>
      </p:sp>
      <p:sp>
        <p:nvSpPr>
          <p:cNvPr id="3" name="Content Placeholder 2"/>
          <p:cNvSpPr>
            <a:spLocks noGrp="1"/>
          </p:cNvSpPr>
          <p:nvPr>
            <p:ph idx="1"/>
          </p:nvPr>
        </p:nvSpPr>
        <p:spPr>
          <a:xfrm>
            <a:off x="1463040" y="1447800"/>
            <a:ext cx="6196405" cy="4191000"/>
          </a:xfrm>
        </p:spPr>
        <p:txBody>
          <a:bodyPr>
            <a:noAutofit/>
          </a:bodyPr>
          <a:lstStyle/>
          <a:p>
            <a:pPr>
              <a:spcAft>
                <a:spcPts val="1200"/>
              </a:spcAft>
            </a:pPr>
            <a:r>
              <a:rPr lang="en-US" sz="2000" dirty="0" smtClean="0"/>
              <a:t>Elementary – Explore the implementation of advanced performing ensembles for band, chorus and orchestra for grades 4/5.</a:t>
            </a:r>
          </a:p>
          <a:p>
            <a:pPr>
              <a:spcAft>
                <a:spcPts val="1200"/>
              </a:spcAft>
            </a:pPr>
            <a:r>
              <a:rPr lang="en-US" sz="2000" dirty="0" smtClean="0"/>
              <a:t>Middle School – Explore the possibility of offering only band, chorus and orchestra for entering sixth grade students.</a:t>
            </a:r>
          </a:p>
          <a:p>
            <a:pPr>
              <a:spcAft>
                <a:spcPts val="1200"/>
              </a:spcAft>
            </a:pPr>
            <a:r>
              <a:rPr lang="en-US" sz="2000" dirty="0" smtClean="0"/>
              <a:t>High School – Explore the possibility of offering advanced credit for students in Band, Chorus, String Orchestra and Guitar Orchestra. </a:t>
            </a:r>
          </a:p>
          <a:p>
            <a:pPr>
              <a:spcAft>
                <a:spcPts val="1200"/>
              </a:spcAft>
            </a:pPr>
            <a:r>
              <a:rPr lang="en-US" sz="2000" dirty="0" smtClean="0"/>
              <a:t>High School – Explore the possibility of offering a Contemporary Music Ensemble and Piano Keyboard Class in grades 9-12.</a:t>
            </a:r>
            <a:endParaRPr lang="en-US" sz="2000" dirty="0" smtClean="0">
              <a:ea typeface="Calibri"/>
              <a:cs typeface="Times New Roman"/>
            </a:endParaRPr>
          </a:p>
          <a:p>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p:txBody>
          <a:bodyPr/>
          <a:lstStyle/>
          <a:p>
            <a:r>
              <a:rPr lang="en-US" dirty="0" smtClean="0">
                <a:ea typeface="Calibri" pitchFamily="34" charset="0"/>
                <a:cs typeface="Times New Roman" pitchFamily="18" charset="0"/>
              </a:rPr>
              <a:t>In the 2013/2014 school year there will be a fully articulated and written curriculum for the 3-12 music program.</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a:xfrm>
            <a:off x="1463040" y="1828800"/>
            <a:ext cx="6196405" cy="4191000"/>
          </a:xfrm>
        </p:spPr>
        <p:txBody>
          <a:bodyPr>
            <a:noAutofit/>
          </a:bodyPr>
          <a:lstStyle/>
          <a:p>
            <a:pPr>
              <a:spcAft>
                <a:spcPts val="1200"/>
              </a:spcAft>
            </a:pPr>
            <a:r>
              <a:rPr lang="en-US" dirty="0" smtClean="0"/>
              <a:t>Elementary – Review and revise current music curriculum for Classroom Music for grades 1-5. </a:t>
            </a:r>
            <a:endParaRPr lang="en-US" dirty="0" smtClean="0">
              <a:ea typeface="Calibri"/>
              <a:cs typeface="Times New Roman"/>
            </a:endParaRPr>
          </a:p>
          <a:p>
            <a:pPr>
              <a:spcAft>
                <a:spcPts val="1200"/>
              </a:spcAft>
            </a:pPr>
            <a:r>
              <a:rPr lang="en-US" dirty="0" smtClean="0"/>
              <a:t>Middle School – Review and revise current music curriculum for Music for grades 6-8.</a:t>
            </a:r>
            <a:endParaRPr lang="en-US" dirty="0" smtClean="0">
              <a:ea typeface="Calibri"/>
              <a:cs typeface="Times New Roman"/>
            </a:endParaRPr>
          </a:p>
          <a:p>
            <a:pPr>
              <a:spcAft>
                <a:spcPts val="1200"/>
              </a:spcAft>
            </a:pPr>
            <a:r>
              <a:rPr lang="en-US" dirty="0" smtClean="0"/>
              <a:t>High School – Review and revise current music curriculum for Music for grades 9-12.</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2209800"/>
            <a:ext cx="5723468" cy="2133600"/>
          </a:xfrm>
        </p:spPr>
        <p:txBody>
          <a:bodyPr>
            <a:normAutofit fontScale="90000"/>
          </a:bodyPr>
          <a:lstStyle/>
          <a:p>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sz="800" dirty="0" smtClean="0"/>
              <a:t/>
            </a:r>
            <a:br>
              <a:rPr lang="en-US" sz="800" dirty="0" smtClean="0"/>
            </a:br>
            <a:r>
              <a:rPr lang="en-US" dirty="0" smtClean="0"/>
              <a:t>Athletic Department  Action Plan</a:t>
            </a:r>
            <a:br>
              <a:rPr lang="en-US" dirty="0" smtClean="0"/>
            </a:br>
            <a:endParaRPr lang="en-US" dirty="0"/>
          </a:p>
        </p:txBody>
      </p:sp>
      <p:sp>
        <p:nvSpPr>
          <p:cNvPr id="3" name="Subtitle 2"/>
          <p:cNvSpPr>
            <a:spLocks noGrp="1"/>
          </p:cNvSpPr>
          <p:nvPr>
            <p:ph type="subTitle" idx="1"/>
          </p:nvPr>
        </p:nvSpPr>
        <p:spPr>
          <a:xfrm>
            <a:off x="1727200" y="4343400"/>
            <a:ext cx="5712179" cy="917222"/>
          </a:xfrm>
        </p:spPr>
        <p:txBody>
          <a:bodyPr/>
          <a:lstStyle/>
          <a:p>
            <a:endParaRPr lang="en-US" dirty="0" smtClean="0"/>
          </a:p>
          <a:p>
            <a:r>
              <a:rPr lang="en-US" dirty="0" smtClean="0"/>
              <a:t>2013-2014</a:t>
            </a:r>
            <a:endParaRPr lang="en-US" dirty="0"/>
          </a:p>
        </p:txBody>
      </p:sp>
    </p:spTree>
    <p:extLst>
      <p:ext uri="{BB962C8B-B14F-4D97-AF65-F5344CB8AC3E}">
        <p14:creationId xmlns:p14="http://schemas.microsoft.com/office/powerpoint/2010/main" xmlns="" val="33842476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a:xfrm>
            <a:off x="1463040" y="2119257"/>
            <a:ext cx="6196405" cy="2147943"/>
          </a:xfrm>
        </p:spPr>
        <p:txBody>
          <a:bodyPr>
            <a:normAutofit/>
          </a:bodyPr>
          <a:lstStyle/>
          <a:p>
            <a:r>
              <a:rPr lang="en-US" b="1" dirty="0"/>
              <a:t>Goal #1 – </a:t>
            </a:r>
            <a:r>
              <a:rPr lang="en-US" dirty="0"/>
              <a:t>During the 2013-2014 school year</a:t>
            </a:r>
            <a:r>
              <a:rPr lang="en-US" b="1" dirty="0"/>
              <a:t> </a:t>
            </a:r>
            <a:r>
              <a:rPr lang="en-US" dirty="0" smtClean="0"/>
              <a:t>the </a:t>
            </a:r>
            <a:r>
              <a:rPr lang="en-US" dirty="0"/>
              <a:t>TRHS Athletic Department will explore ways to reduce the number of injuries to </a:t>
            </a:r>
            <a:r>
              <a:rPr lang="en-US" dirty="0" smtClean="0"/>
              <a:t>student-athletes by June 2014</a:t>
            </a:r>
            <a:r>
              <a:rPr lang="en-US" i="1" dirty="0" smtClean="0"/>
              <a:t>.</a:t>
            </a:r>
            <a:endParaRPr lang="en-US" dirty="0"/>
          </a:p>
          <a:p>
            <a:pPr marL="0" indent="0">
              <a:buNone/>
            </a:pPr>
            <a:endParaRPr lang="en-US" dirty="0"/>
          </a:p>
        </p:txBody>
      </p:sp>
    </p:spTree>
    <p:extLst>
      <p:ext uri="{BB962C8B-B14F-4D97-AF65-F5344CB8AC3E}">
        <p14:creationId xmlns:p14="http://schemas.microsoft.com/office/powerpoint/2010/main" xmlns="" val="456237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a:bodyPr>
          <a:lstStyle/>
          <a:p>
            <a:pPr>
              <a:spcAft>
                <a:spcPts val="1200"/>
              </a:spcAft>
            </a:pPr>
            <a:r>
              <a:rPr lang="en-US" dirty="0"/>
              <a:t>Implement year round strength training and conditioning programs for </a:t>
            </a:r>
            <a:r>
              <a:rPr lang="en-US" dirty="0" smtClean="0"/>
              <a:t>student-athletes.</a:t>
            </a:r>
            <a:endParaRPr lang="en-US" dirty="0"/>
          </a:p>
          <a:p>
            <a:pPr>
              <a:spcAft>
                <a:spcPts val="1200"/>
              </a:spcAft>
            </a:pPr>
            <a:r>
              <a:rPr lang="en-US" dirty="0" smtClean="0"/>
              <a:t>Collaborate </a:t>
            </a:r>
            <a:r>
              <a:rPr lang="en-US" dirty="0"/>
              <a:t>with Access Sports </a:t>
            </a:r>
            <a:r>
              <a:rPr lang="en-US" dirty="0" smtClean="0"/>
              <a:t>Medicine </a:t>
            </a:r>
            <a:r>
              <a:rPr lang="en-US" dirty="0"/>
              <a:t>to analyze and track </a:t>
            </a:r>
            <a:r>
              <a:rPr lang="en-US" dirty="0" smtClean="0"/>
              <a:t>student-athlete injuries.</a:t>
            </a:r>
            <a:endParaRPr lang="en-US" dirty="0"/>
          </a:p>
        </p:txBody>
      </p:sp>
    </p:spTree>
    <p:extLst>
      <p:ext uri="{BB962C8B-B14F-4D97-AF65-F5344CB8AC3E}">
        <p14:creationId xmlns:p14="http://schemas.microsoft.com/office/powerpoint/2010/main" xmlns="" val="2660514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1  </a:t>
            </a:r>
            <a:endParaRPr lang="en-US" i="1" dirty="0"/>
          </a:p>
        </p:txBody>
      </p:sp>
      <p:sp>
        <p:nvSpPr>
          <p:cNvPr id="3" name="Content Placeholder 2"/>
          <p:cNvSpPr>
            <a:spLocks noGrp="1"/>
          </p:cNvSpPr>
          <p:nvPr>
            <p:ph idx="1"/>
          </p:nvPr>
        </p:nvSpPr>
        <p:spPr/>
        <p:txBody>
          <a:bodyPr>
            <a:normAutofit/>
          </a:bodyPr>
          <a:lstStyle/>
          <a:p>
            <a:pPr marL="403225" indent="-403225" fontAlgn="base">
              <a:spcBef>
                <a:spcPct val="0"/>
              </a:spcBef>
              <a:spcAft>
                <a:spcPct val="0"/>
              </a:spcAft>
              <a:buClr>
                <a:srgbClr val="C00000"/>
              </a:buClr>
              <a:buSzTx/>
            </a:pPr>
            <a:r>
              <a:rPr lang="en-US" dirty="0" smtClean="0">
                <a:ea typeface="Calibri" pitchFamily="34" charset="0"/>
                <a:cs typeface="Times New Roman" pitchFamily="18" charset="0"/>
              </a:rPr>
              <a:t>Throughout the 2013-2014 school year, core content teams will develop pedagogy and strategies to integrate Common Core content literacy into all disciplines.  Achievement of this goal will be evidenced through PLC agendas and minutes and administrative observation.    </a:t>
            </a:r>
            <a:endParaRPr lang="en-US" dirty="0" smtClean="0">
              <a:cs typeface="Arial" pitchFamily="34" charset="0"/>
            </a:endParaRPr>
          </a:p>
          <a:p>
            <a:endParaRPr lang="en-US" dirty="0"/>
          </a:p>
        </p:txBody>
      </p:sp>
    </p:spTree>
    <p:extLst>
      <p:ext uri="{BB962C8B-B14F-4D97-AF65-F5344CB8AC3E}">
        <p14:creationId xmlns:p14="http://schemas.microsoft.com/office/powerpoint/2010/main" xmlns="" val="456237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a:t>
            </a:r>
            <a:endParaRPr lang="en-US" i="1" dirty="0"/>
          </a:p>
        </p:txBody>
      </p:sp>
      <p:sp>
        <p:nvSpPr>
          <p:cNvPr id="3" name="Content Placeholder 2"/>
          <p:cNvSpPr>
            <a:spLocks noGrp="1"/>
          </p:cNvSpPr>
          <p:nvPr>
            <p:ph idx="1"/>
          </p:nvPr>
        </p:nvSpPr>
        <p:spPr/>
        <p:txBody>
          <a:bodyPr/>
          <a:lstStyle/>
          <a:p>
            <a:r>
              <a:rPr lang="en-US" dirty="0"/>
              <a:t>During the 2013-2014 </a:t>
            </a:r>
            <a:r>
              <a:rPr lang="en-US" dirty="0" smtClean="0"/>
              <a:t>school year</a:t>
            </a:r>
            <a:r>
              <a:rPr lang="en-US" dirty="0"/>
              <a:t>, the TRHS Athletic Department will increase student participation in athletics by 3</a:t>
            </a:r>
            <a:r>
              <a:rPr lang="en-US" dirty="0" smtClean="0"/>
              <a:t>% by Spring 2014.</a:t>
            </a:r>
            <a:endParaRPr lang="en-US" dirty="0"/>
          </a:p>
        </p:txBody>
      </p:sp>
    </p:spTree>
    <p:extLst>
      <p:ext uri="{BB962C8B-B14F-4D97-AF65-F5344CB8AC3E}">
        <p14:creationId xmlns:p14="http://schemas.microsoft.com/office/powerpoint/2010/main" xmlns="" val="24332848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Action Steps for Goal 2</a:t>
            </a:r>
            <a:endParaRPr lang="en-US" dirty="0"/>
          </a:p>
        </p:txBody>
      </p:sp>
      <p:sp>
        <p:nvSpPr>
          <p:cNvPr id="3" name="Content Placeholder 2"/>
          <p:cNvSpPr>
            <a:spLocks noGrp="1"/>
          </p:cNvSpPr>
          <p:nvPr>
            <p:ph idx="1"/>
          </p:nvPr>
        </p:nvSpPr>
        <p:spPr>
          <a:xfrm>
            <a:off x="1463040" y="1905000"/>
            <a:ext cx="6196405" cy="4114800"/>
          </a:xfrm>
        </p:spPr>
        <p:txBody>
          <a:bodyPr>
            <a:normAutofit/>
          </a:bodyPr>
          <a:lstStyle/>
          <a:p>
            <a:pPr>
              <a:spcAft>
                <a:spcPts val="1200"/>
              </a:spcAft>
            </a:pPr>
            <a:r>
              <a:rPr lang="en-US" dirty="0"/>
              <a:t>Incorporating current high school student-athletes in our annual middle school </a:t>
            </a:r>
            <a:r>
              <a:rPr lang="en-US" dirty="0" smtClean="0"/>
              <a:t>presentation.</a:t>
            </a:r>
            <a:endParaRPr lang="en-US" dirty="0"/>
          </a:p>
          <a:p>
            <a:pPr>
              <a:spcAft>
                <a:spcPts val="1200"/>
              </a:spcAft>
            </a:pPr>
            <a:r>
              <a:rPr lang="en-US" dirty="0"/>
              <a:t>Collaborate with Guidance Dept. to become a part of the 8</a:t>
            </a:r>
            <a:r>
              <a:rPr lang="en-US" baseline="30000" dirty="0"/>
              <a:t>th</a:t>
            </a:r>
            <a:r>
              <a:rPr lang="en-US" dirty="0"/>
              <a:t> grade Parent Information </a:t>
            </a:r>
            <a:r>
              <a:rPr lang="en-US" dirty="0" smtClean="0"/>
              <a:t>Night.</a:t>
            </a:r>
          </a:p>
          <a:p>
            <a:pPr>
              <a:spcAft>
                <a:spcPts val="1200"/>
              </a:spcAft>
            </a:pPr>
            <a:r>
              <a:rPr lang="en-US" dirty="0"/>
              <a:t>Create </a:t>
            </a:r>
            <a:r>
              <a:rPr lang="en-US" dirty="0" smtClean="0"/>
              <a:t>a Youth </a:t>
            </a:r>
            <a:r>
              <a:rPr lang="en-US" dirty="0"/>
              <a:t>Coaching Summit where </a:t>
            </a:r>
            <a:r>
              <a:rPr lang="en-US" dirty="0" smtClean="0"/>
              <a:t>a Coaching </a:t>
            </a:r>
            <a:r>
              <a:rPr lang="en-US" dirty="0"/>
              <a:t>Education Program is </a:t>
            </a:r>
            <a:r>
              <a:rPr lang="en-US" dirty="0" smtClean="0"/>
              <a:t>implemented.</a:t>
            </a:r>
            <a:endParaRPr lang="en-US" dirty="0"/>
          </a:p>
        </p:txBody>
      </p:sp>
    </p:spTree>
    <p:extLst>
      <p:ext uri="{BB962C8B-B14F-4D97-AF65-F5344CB8AC3E}">
        <p14:creationId xmlns:p14="http://schemas.microsoft.com/office/powerpoint/2010/main" xmlns="" val="3835775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a:t>
            </a:r>
            <a:endParaRPr lang="en-US" i="1" dirty="0"/>
          </a:p>
        </p:txBody>
      </p:sp>
      <p:sp>
        <p:nvSpPr>
          <p:cNvPr id="3" name="Content Placeholder 2"/>
          <p:cNvSpPr>
            <a:spLocks noGrp="1"/>
          </p:cNvSpPr>
          <p:nvPr>
            <p:ph idx="1"/>
          </p:nvPr>
        </p:nvSpPr>
        <p:spPr/>
        <p:txBody>
          <a:bodyPr/>
          <a:lstStyle/>
          <a:p>
            <a:r>
              <a:rPr lang="en-US" dirty="0"/>
              <a:t>During the 2013-2014 school year, the TRHS Athletic Department will strive to ensure that all student-athletes meet the  TRHS academic standards for </a:t>
            </a:r>
            <a:r>
              <a:rPr lang="en-US" dirty="0" smtClean="0"/>
              <a:t>participation by Fall 2013.   </a:t>
            </a:r>
            <a:endParaRPr lang="en-US" dirty="0"/>
          </a:p>
        </p:txBody>
      </p:sp>
    </p:spTree>
    <p:extLst>
      <p:ext uri="{BB962C8B-B14F-4D97-AF65-F5344CB8AC3E}">
        <p14:creationId xmlns:p14="http://schemas.microsoft.com/office/powerpoint/2010/main" xmlns="" val="2001230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Action Steps for Goal 3</a:t>
            </a:r>
            <a:endParaRPr lang="en-US" dirty="0"/>
          </a:p>
        </p:txBody>
      </p:sp>
      <p:sp>
        <p:nvSpPr>
          <p:cNvPr id="3" name="Content Placeholder 2"/>
          <p:cNvSpPr>
            <a:spLocks noGrp="1"/>
          </p:cNvSpPr>
          <p:nvPr>
            <p:ph idx="1"/>
          </p:nvPr>
        </p:nvSpPr>
        <p:spPr>
          <a:xfrm>
            <a:off x="1463040" y="2119257"/>
            <a:ext cx="6196405" cy="2757543"/>
          </a:xfrm>
        </p:spPr>
        <p:txBody>
          <a:bodyPr/>
          <a:lstStyle/>
          <a:p>
            <a:pPr>
              <a:spcAft>
                <a:spcPts val="1200"/>
              </a:spcAft>
            </a:pPr>
            <a:r>
              <a:rPr lang="en-US" dirty="0"/>
              <a:t>Incorporation of mandatory study halls for </a:t>
            </a:r>
            <a:r>
              <a:rPr lang="en-US" dirty="0" smtClean="0"/>
              <a:t>athletes. </a:t>
            </a:r>
          </a:p>
          <a:p>
            <a:pPr>
              <a:spcAft>
                <a:spcPts val="1200"/>
              </a:spcAft>
            </a:pPr>
            <a:r>
              <a:rPr lang="en-US" dirty="0" smtClean="0"/>
              <a:t>Utilize </a:t>
            </a:r>
            <a:r>
              <a:rPr lang="en-US" dirty="0" err="1" smtClean="0"/>
              <a:t>PowerSchool</a:t>
            </a:r>
            <a:r>
              <a:rPr lang="en-US" dirty="0" smtClean="0"/>
              <a:t> and other technology to </a:t>
            </a:r>
            <a:r>
              <a:rPr lang="en-US" dirty="0"/>
              <a:t>monitor the academic progress of </a:t>
            </a:r>
            <a:r>
              <a:rPr lang="en-US" dirty="0" smtClean="0"/>
              <a:t>student-athletes .</a:t>
            </a:r>
            <a:endParaRPr lang="en-US" dirty="0"/>
          </a:p>
        </p:txBody>
      </p:sp>
    </p:spTree>
    <p:extLst>
      <p:ext uri="{BB962C8B-B14F-4D97-AF65-F5344CB8AC3E}">
        <p14:creationId xmlns:p14="http://schemas.microsoft.com/office/powerpoint/2010/main" xmlns="" val="8885461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4  </a:t>
            </a:r>
            <a:endParaRPr lang="en-US" i="1" dirty="0"/>
          </a:p>
        </p:txBody>
      </p:sp>
      <p:sp>
        <p:nvSpPr>
          <p:cNvPr id="3" name="Content Placeholder 2"/>
          <p:cNvSpPr>
            <a:spLocks noGrp="1"/>
          </p:cNvSpPr>
          <p:nvPr>
            <p:ph idx="1"/>
          </p:nvPr>
        </p:nvSpPr>
        <p:spPr/>
        <p:txBody>
          <a:bodyPr>
            <a:normAutofit/>
          </a:bodyPr>
          <a:lstStyle/>
          <a:p>
            <a:r>
              <a:rPr lang="en-US" dirty="0"/>
              <a:t>During the </a:t>
            </a:r>
            <a:r>
              <a:rPr lang="en-US" dirty="0" smtClean="0"/>
              <a:t>2013-2014 school year, the </a:t>
            </a:r>
            <a:r>
              <a:rPr lang="en-US" dirty="0"/>
              <a:t>Athletic Department will collaborate with the Facilities Committee and the SAU to develop a short term and long term Athletic Facilities Improvement Plan </a:t>
            </a:r>
            <a:r>
              <a:rPr lang="en-US" dirty="0" smtClean="0"/>
              <a:t>by June 2014.</a:t>
            </a:r>
            <a:endParaRPr lang="en-US" dirty="0"/>
          </a:p>
        </p:txBody>
      </p:sp>
    </p:spTree>
    <p:extLst>
      <p:ext uri="{BB962C8B-B14F-4D97-AF65-F5344CB8AC3E}">
        <p14:creationId xmlns:p14="http://schemas.microsoft.com/office/powerpoint/2010/main" xmlns="" val="29157776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4 </a:t>
            </a:r>
            <a:endParaRPr lang="en-US" i="1" dirty="0"/>
          </a:p>
        </p:txBody>
      </p:sp>
      <p:sp>
        <p:nvSpPr>
          <p:cNvPr id="3" name="Content Placeholder 2"/>
          <p:cNvSpPr>
            <a:spLocks noGrp="1"/>
          </p:cNvSpPr>
          <p:nvPr>
            <p:ph idx="1"/>
          </p:nvPr>
        </p:nvSpPr>
        <p:spPr/>
        <p:txBody>
          <a:bodyPr>
            <a:normAutofit/>
          </a:bodyPr>
          <a:lstStyle/>
          <a:p>
            <a:pPr>
              <a:spcAft>
                <a:spcPts val="1200"/>
              </a:spcAft>
            </a:pPr>
            <a:r>
              <a:rPr lang="en-US" dirty="0"/>
              <a:t>Meet with coaches and student-athletes to develop a comprehensive list of facility </a:t>
            </a:r>
            <a:r>
              <a:rPr lang="en-US" dirty="0" smtClean="0"/>
              <a:t>needs. </a:t>
            </a:r>
          </a:p>
          <a:p>
            <a:r>
              <a:rPr lang="en-US" dirty="0"/>
              <a:t>Develop a written plan outlining short and long term improvements to athletic </a:t>
            </a:r>
            <a:r>
              <a:rPr lang="en-US" dirty="0" smtClean="0"/>
              <a:t>facilities.</a:t>
            </a:r>
            <a:endParaRPr lang="en-US" dirty="0"/>
          </a:p>
        </p:txBody>
      </p:sp>
    </p:spTree>
    <p:extLst>
      <p:ext uri="{BB962C8B-B14F-4D97-AF65-F5344CB8AC3E}">
        <p14:creationId xmlns:p14="http://schemas.microsoft.com/office/powerpoint/2010/main" xmlns="" val="2717225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2836115"/>
            <a:ext cx="6965245" cy="1202485"/>
          </a:xfrm>
        </p:spPr>
        <p:txBody>
          <a:bodyPr/>
          <a:lstStyle/>
          <a:p>
            <a:r>
              <a:rPr lang="en-US" b="1" dirty="0" smtClean="0"/>
              <a:t>BOOSTERS PLAN</a:t>
            </a:r>
            <a:endParaRPr lang="en-US"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Boosters Plan</a:t>
            </a:r>
            <a:endParaRPr lang="en-US" dirty="0"/>
          </a:p>
        </p:txBody>
      </p:sp>
      <p:sp>
        <p:nvSpPr>
          <p:cNvPr id="3" name="Content Placeholder 2"/>
          <p:cNvSpPr>
            <a:spLocks noGrp="1"/>
          </p:cNvSpPr>
          <p:nvPr>
            <p:ph idx="1"/>
          </p:nvPr>
        </p:nvSpPr>
        <p:spPr/>
        <p:txBody>
          <a:bodyPr/>
          <a:lstStyle/>
          <a:p>
            <a:r>
              <a:rPr lang="en-US" dirty="0" smtClean="0"/>
              <a:t>Handbook that outlines:</a:t>
            </a:r>
          </a:p>
          <a:p>
            <a:pPr lvl="1"/>
            <a:r>
              <a:rPr lang="en-US" dirty="0" smtClean="0"/>
              <a:t>Roles of Boosters</a:t>
            </a:r>
          </a:p>
          <a:p>
            <a:pPr lvl="1"/>
            <a:r>
              <a:rPr lang="en-US" dirty="0" smtClean="0"/>
              <a:t>Guidelines for Fundraising</a:t>
            </a:r>
          </a:p>
          <a:p>
            <a:pPr lvl="1"/>
            <a:r>
              <a:rPr lang="en-US" dirty="0" smtClean="0"/>
              <a:t>Information about the Athletic Council</a:t>
            </a:r>
          </a:p>
          <a:p>
            <a:pPr lvl="1"/>
            <a:r>
              <a:rPr lang="en-US" dirty="0" smtClean="0"/>
              <a:t>Use of Facilities</a:t>
            </a:r>
          </a:p>
          <a:p>
            <a:pPr lvl="1"/>
            <a:r>
              <a:rPr lang="en-US" dirty="0" smtClean="0"/>
              <a:t>Scholarship Guidelines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095023" y="2912315"/>
            <a:ext cx="6965245" cy="1202485"/>
          </a:xfrm>
        </p:spPr>
        <p:txBody>
          <a:bodyPr>
            <a:normAutofit fontScale="90000"/>
          </a:bodyPr>
          <a:lstStyle/>
          <a:p>
            <a:r>
              <a:rPr lang="en-US" b="1" dirty="0" smtClean="0"/>
              <a:t>ACADEMIC EXCELLENCE PROGRAM</a:t>
            </a:r>
            <a:endParaRPr lang="en-US" b="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Strategies</a:t>
            </a:r>
            <a:endParaRPr lang="en-US" dirty="0"/>
          </a:p>
        </p:txBody>
      </p:sp>
      <p:sp>
        <p:nvSpPr>
          <p:cNvPr id="3" name="Content Placeholder 2"/>
          <p:cNvSpPr>
            <a:spLocks noGrp="1"/>
          </p:cNvSpPr>
          <p:nvPr>
            <p:ph idx="1"/>
          </p:nvPr>
        </p:nvSpPr>
        <p:spPr>
          <a:xfrm>
            <a:off x="1463040" y="1905000"/>
            <a:ext cx="6196405" cy="3818069"/>
          </a:xfrm>
        </p:spPr>
        <p:txBody>
          <a:bodyPr>
            <a:normAutofit/>
          </a:bodyPr>
          <a:lstStyle/>
          <a:p>
            <a:pPr>
              <a:spcAft>
                <a:spcPts val="1200"/>
              </a:spcAft>
            </a:pPr>
            <a:r>
              <a:rPr lang="en-US" dirty="0" smtClean="0"/>
              <a:t>Team study hall</a:t>
            </a:r>
          </a:p>
          <a:p>
            <a:pPr>
              <a:spcAft>
                <a:spcPts val="1200"/>
              </a:spcAft>
            </a:pPr>
            <a:r>
              <a:rPr lang="en-US" dirty="0" smtClean="0"/>
              <a:t>Regular communication between administrators, teachers and coaches</a:t>
            </a:r>
          </a:p>
          <a:p>
            <a:pPr>
              <a:spcAft>
                <a:spcPts val="1200"/>
              </a:spcAft>
            </a:pPr>
            <a:r>
              <a:rPr lang="en-US" dirty="0" smtClean="0"/>
              <a:t>Athletes are informed about and encouraged to seek afterschool help </a:t>
            </a:r>
          </a:p>
          <a:p>
            <a:pPr>
              <a:spcAft>
                <a:spcPts val="1200"/>
              </a:spcAft>
            </a:pPr>
            <a:r>
              <a:rPr lang="en-US" dirty="0" smtClean="0"/>
              <a:t>Athletes are directed to math lab or specific teacher if they are having trouble in any particular subject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1</a:t>
            </a:r>
            <a:endParaRPr lang="en-US" i="1" dirty="0"/>
          </a:p>
        </p:txBody>
      </p:sp>
      <p:sp>
        <p:nvSpPr>
          <p:cNvPr id="3" name="Content Placeholder 2"/>
          <p:cNvSpPr>
            <a:spLocks noGrp="1"/>
          </p:cNvSpPr>
          <p:nvPr>
            <p:ph idx="1"/>
          </p:nvPr>
        </p:nvSpPr>
        <p:spPr/>
        <p:txBody>
          <a:bodyPr>
            <a:normAutofit/>
          </a:bodyPr>
          <a:lstStyle/>
          <a:p>
            <a:pPr>
              <a:spcAft>
                <a:spcPts val="1200"/>
              </a:spcAft>
            </a:pPr>
            <a:r>
              <a:rPr lang="en-US" dirty="0" smtClean="0"/>
              <a:t>Targeted Walk Through Data</a:t>
            </a:r>
            <a:endParaRPr lang="en-US" dirty="0" smtClean="0">
              <a:ea typeface="Calibri"/>
              <a:cs typeface="Times New Roman"/>
            </a:endParaRPr>
          </a:p>
          <a:p>
            <a:pPr>
              <a:spcAft>
                <a:spcPts val="1200"/>
              </a:spcAft>
            </a:pPr>
            <a:r>
              <a:rPr lang="en-US" dirty="0" smtClean="0"/>
              <a:t>Content Team Discussions (Planning using </a:t>
            </a:r>
            <a:r>
              <a:rPr lang="en-US" dirty="0" err="1" smtClean="0"/>
              <a:t>CCSS</a:t>
            </a:r>
            <a:r>
              <a:rPr lang="en-US" dirty="0" smtClean="0"/>
              <a:t>)</a:t>
            </a:r>
          </a:p>
          <a:p>
            <a:pPr>
              <a:spcAft>
                <a:spcPts val="1200"/>
              </a:spcAft>
            </a:pPr>
            <a:r>
              <a:rPr lang="en-US" dirty="0" smtClean="0"/>
              <a:t>Professional Development Course</a:t>
            </a:r>
            <a:endParaRPr lang="en-US" dirty="0" smtClean="0">
              <a:ea typeface="Calibri"/>
              <a:cs typeface="Times New Roman"/>
            </a:endParaRPr>
          </a:p>
          <a:p>
            <a:endParaRPr lang="en-US" dirty="0" smtClean="0">
              <a:latin typeface="Times New Roman"/>
              <a:ea typeface="Calibri"/>
              <a:cs typeface="Times New Roman"/>
            </a:endParaRPr>
          </a:p>
          <a:p>
            <a:endParaRPr lang="en-US" dirty="0"/>
          </a:p>
        </p:txBody>
      </p:sp>
    </p:spTree>
    <p:extLst>
      <p:ext uri="{BB962C8B-B14F-4D97-AF65-F5344CB8AC3E}">
        <p14:creationId xmlns:p14="http://schemas.microsoft.com/office/powerpoint/2010/main" xmlns="" val="26605140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Student-Athlete GPAs</a:t>
            </a:r>
            <a:endParaRPr lang="en-US" dirty="0"/>
          </a:p>
        </p:txBody>
      </p:sp>
      <p:sp>
        <p:nvSpPr>
          <p:cNvPr id="3" name="Content Placeholder 2"/>
          <p:cNvSpPr>
            <a:spLocks noGrp="1"/>
          </p:cNvSpPr>
          <p:nvPr>
            <p:ph idx="1"/>
          </p:nvPr>
        </p:nvSpPr>
        <p:spPr/>
        <p:txBody>
          <a:bodyPr/>
          <a:lstStyle/>
          <a:p>
            <a:pPr>
              <a:spcAft>
                <a:spcPts val="1200"/>
              </a:spcAft>
            </a:pPr>
            <a:r>
              <a:rPr lang="en-US" dirty="0" smtClean="0"/>
              <a:t>Honors or Honors with Distinction is achieved in 90% of TRSD sports teams</a:t>
            </a:r>
          </a:p>
          <a:p>
            <a:r>
              <a:rPr lang="en-US" dirty="0" smtClean="0"/>
              <a:t>Average team GPA is 3.4553875 which reflects a B/B+  (Honors)</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2  </a:t>
            </a:r>
            <a:endParaRPr lang="en-US" i="1" dirty="0"/>
          </a:p>
        </p:txBody>
      </p:sp>
      <p:sp>
        <p:nvSpPr>
          <p:cNvPr id="3" name="Content Placeholder 2"/>
          <p:cNvSpPr>
            <a:spLocks noGrp="1"/>
          </p:cNvSpPr>
          <p:nvPr>
            <p:ph idx="1"/>
          </p:nvPr>
        </p:nvSpPr>
        <p:spPr/>
        <p:txBody>
          <a:bodyPr>
            <a:normAutofit/>
          </a:bodyPr>
          <a:lstStyle/>
          <a:p>
            <a:r>
              <a:rPr lang="en-US" dirty="0" smtClean="0">
                <a:ea typeface="Calibri" pitchFamily="34" charset="0"/>
                <a:cs typeface="Times New Roman" pitchFamily="18" charset="0"/>
              </a:rPr>
              <a:t>In the 2013-2014 School Year, TRMS will develop a tracking system for monitoring students who are engaging in specific at-risk behaviors. This data will be used to provide targeted behavioral interventions.  Evidence of goal achievement will be demonstrated through school data team analysis and reporting.</a:t>
            </a:r>
            <a:endParaRPr lang="en-US" dirty="0"/>
          </a:p>
        </p:txBody>
      </p:sp>
    </p:spTree>
    <p:extLst>
      <p:ext uri="{BB962C8B-B14F-4D97-AF65-F5344CB8AC3E}">
        <p14:creationId xmlns:p14="http://schemas.microsoft.com/office/powerpoint/2010/main" xmlns="" val="45623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2</a:t>
            </a:r>
            <a:endParaRPr lang="en-US" i="1" dirty="0"/>
          </a:p>
        </p:txBody>
      </p:sp>
      <p:sp>
        <p:nvSpPr>
          <p:cNvPr id="3" name="Content Placeholder 2"/>
          <p:cNvSpPr>
            <a:spLocks noGrp="1"/>
          </p:cNvSpPr>
          <p:nvPr>
            <p:ph idx="1"/>
          </p:nvPr>
        </p:nvSpPr>
        <p:spPr/>
        <p:txBody>
          <a:bodyPr>
            <a:normAutofit/>
          </a:bodyPr>
          <a:lstStyle/>
          <a:p>
            <a:pPr>
              <a:spcAft>
                <a:spcPts val="1200"/>
              </a:spcAft>
            </a:pPr>
            <a:r>
              <a:rPr lang="en-US" dirty="0" smtClean="0"/>
              <a:t>Behavior: Creating tracking system for tracking data related to student success (academic and social-emotional)</a:t>
            </a:r>
          </a:p>
          <a:p>
            <a:pPr>
              <a:spcAft>
                <a:spcPts val="1200"/>
              </a:spcAft>
            </a:pPr>
            <a:r>
              <a:rPr lang="en-US" dirty="0" smtClean="0"/>
              <a:t>Behavior:  Use of tracking system for data related to student success (academic and social-emotional)</a:t>
            </a:r>
            <a:endParaRPr lang="en-US" dirty="0" smtClean="0">
              <a:ea typeface="Calibri"/>
              <a:cs typeface="Times New Roman"/>
            </a:endParaRPr>
          </a:p>
          <a:p>
            <a:pPr>
              <a:spcAft>
                <a:spcPts val="1200"/>
              </a:spcAft>
            </a:pPr>
            <a:r>
              <a:rPr lang="en-US" dirty="0" smtClean="0"/>
              <a:t>Data Team Analysis</a:t>
            </a:r>
            <a:endParaRPr lang="en-US" dirty="0" smtClean="0">
              <a:ea typeface="Calibri"/>
              <a:cs typeface="Times New Roman"/>
            </a:endParaRPr>
          </a:p>
          <a:p>
            <a:endParaRPr lang="en-US" dirty="0" smtClean="0">
              <a:latin typeface="Times New Roman"/>
              <a:ea typeface="Calibri"/>
              <a:cs typeface="Times New Roman"/>
            </a:endParaRPr>
          </a:p>
          <a:p>
            <a:endParaRPr lang="en-US" dirty="0"/>
          </a:p>
        </p:txBody>
      </p:sp>
    </p:spTree>
    <p:extLst>
      <p:ext uri="{BB962C8B-B14F-4D97-AF65-F5344CB8AC3E}">
        <p14:creationId xmlns:p14="http://schemas.microsoft.com/office/powerpoint/2010/main" xmlns="" val="2660514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Goal 3  </a:t>
            </a:r>
            <a:endParaRPr lang="en-US" i="1" dirty="0"/>
          </a:p>
        </p:txBody>
      </p:sp>
      <p:sp>
        <p:nvSpPr>
          <p:cNvPr id="3" name="Content Placeholder 2"/>
          <p:cNvSpPr>
            <a:spLocks noGrp="1"/>
          </p:cNvSpPr>
          <p:nvPr>
            <p:ph idx="1"/>
          </p:nvPr>
        </p:nvSpPr>
        <p:spPr/>
        <p:txBody>
          <a:bodyPr>
            <a:normAutofit lnSpcReduction="10000"/>
          </a:bodyPr>
          <a:lstStyle/>
          <a:p>
            <a:r>
              <a:rPr lang="en-US" dirty="0" smtClean="0">
                <a:ea typeface="Calibri" pitchFamily="34" charset="0"/>
                <a:cs typeface="Times New Roman" pitchFamily="18" charset="0"/>
              </a:rPr>
              <a:t>In the 2013-2014 school year, TRMS will increase the utilization of available technology through on-going professional development.  Areas for PD will be identified through a gap analysis survey of staff to determine levels of proficiency and need.  Achievement of this goal will be demonstrated through completed survey results, identified areas of PD and PLC minutes.</a:t>
            </a:r>
            <a:endParaRPr lang="en-US" dirty="0"/>
          </a:p>
        </p:txBody>
      </p:sp>
    </p:spTree>
    <p:extLst>
      <p:ext uri="{BB962C8B-B14F-4D97-AF65-F5344CB8AC3E}">
        <p14:creationId xmlns:p14="http://schemas.microsoft.com/office/powerpoint/2010/main" xmlns="" val="45623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Action Steps for Goal 3</a:t>
            </a:r>
            <a:endParaRPr lang="en-US" i="1" dirty="0"/>
          </a:p>
        </p:txBody>
      </p:sp>
      <p:sp>
        <p:nvSpPr>
          <p:cNvPr id="3" name="Content Placeholder 2"/>
          <p:cNvSpPr>
            <a:spLocks noGrp="1"/>
          </p:cNvSpPr>
          <p:nvPr>
            <p:ph idx="1"/>
          </p:nvPr>
        </p:nvSpPr>
        <p:spPr/>
        <p:txBody>
          <a:bodyPr>
            <a:normAutofit/>
          </a:bodyPr>
          <a:lstStyle/>
          <a:p>
            <a:pPr marL="0" marR="0">
              <a:lnSpc>
                <a:spcPct val="115000"/>
              </a:lnSpc>
              <a:spcBef>
                <a:spcPts val="600"/>
              </a:spcBef>
              <a:spcAft>
                <a:spcPts val="1200"/>
              </a:spcAft>
            </a:pPr>
            <a:r>
              <a:rPr lang="en-US" dirty="0" smtClean="0"/>
              <a:t>Create a technology mentoring team </a:t>
            </a:r>
            <a:endParaRPr lang="en-US" dirty="0" smtClean="0">
              <a:latin typeface="Times New Roman"/>
              <a:ea typeface="Calibri"/>
              <a:cs typeface="Times New Roman"/>
            </a:endParaRPr>
          </a:p>
          <a:p>
            <a:pPr>
              <a:spcBef>
                <a:spcPts val="600"/>
              </a:spcBef>
              <a:spcAft>
                <a:spcPts val="1200"/>
              </a:spcAft>
            </a:pPr>
            <a:r>
              <a:rPr lang="en-US" dirty="0" smtClean="0"/>
              <a:t>Gap Analysis Survey Implemented</a:t>
            </a:r>
            <a:endParaRPr lang="en-US" dirty="0" smtClean="0">
              <a:latin typeface="Times New Roman"/>
              <a:ea typeface="Calibri"/>
              <a:cs typeface="Times New Roman"/>
            </a:endParaRPr>
          </a:p>
          <a:p>
            <a:pPr>
              <a:spcBef>
                <a:spcPts val="600"/>
              </a:spcBef>
              <a:spcAft>
                <a:spcPts val="1200"/>
              </a:spcAft>
            </a:pPr>
            <a:r>
              <a:rPr lang="en-US" dirty="0" smtClean="0"/>
              <a:t>Walkthrough tracking of technology use</a:t>
            </a:r>
            <a:endParaRPr lang="en-US" dirty="0" smtClean="0">
              <a:latin typeface="Times New Roman"/>
              <a:ea typeface="Calibri"/>
              <a:cs typeface="Times New Roman"/>
            </a:endParaRPr>
          </a:p>
          <a:p>
            <a:pPr>
              <a:spcBef>
                <a:spcPts val="600"/>
              </a:spcBef>
              <a:spcAft>
                <a:spcPts val="1200"/>
              </a:spcAft>
            </a:pPr>
            <a:r>
              <a:rPr lang="en-US" dirty="0" smtClean="0"/>
              <a:t>Related PD Opportunities</a:t>
            </a:r>
            <a:endParaRPr lang="en-US" dirty="0" smtClean="0">
              <a:latin typeface="Times New Roman"/>
              <a:ea typeface="Calibri"/>
              <a:cs typeface="Times New Roman"/>
            </a:endParaRPr>
          </a:p>
          <a:p>
            <a:endParaRPr lang="en-US" dirty="0" smtClean="0">
              <a:latin typeface="Times New Roman"/>
              <a:ea typeface="Calibri"/>
              <a:cs typeface="Times New Roman"/>
            </a:endParaRPr>
          </a:p>
          <a:p>
            <a:endParaRPr lang="en-US" dirty="0"/>
          </a:p>
        </p:txBody>
      </p:sp>
    </p:spTree>
    <p:extLst>
      <p:ext uri="{BB962C8B-B14F-4D97-AF65-F5344CB8AC3E}">
        <p14:creationId xmlns:p14="http://schemas.microsoft.com/office/powerpoint/2010/main" xmlns="" val="2660514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TRHS Action Plan</a:t>
            </a:r>
            <a:br>
              <a:rPr lang="en-US" dirty="0" smtClean="0"/>
            </a:br>
            <a:endParaRPr lang="en-US" dirty="0"/>
          </a:p>
        </p:txBody>
      </p:sp>
      <p:sp>
        <p:nvSpPr>
          <p:cNvPr id="3" name="Subtitle 2"/>
          <p:cNvSpPr>
            <a:spLocks noGrp="1"/>
          </p:cNvSpPr>
          <p:nvPr>
            <p:ph type="subTitle" idx="1"/>
          </p:nvPr>
        </p:nvSpPr>
        <p:spPr/>
        <p:txBody>
          <a:bodyPr/>
          <a:lstStyle/>
          <a:p>
            <a:endParaRPr lang="en-US" dirty="0" smtClean="0"/>
          </a:p>
          <a:p>
            <a:r>
              <a:rPr lang="en-US" dirty="0" smtClean="0"/>
              <a:t>2013-2014</a:t>
            </a:r>
            <a:endParaRPr lang="en-US" dirty="0"/>
          </a:p>
        </p:txBody>
      </p:sp>
    </p:spTree>
    <p:extLst>
      <p:ext uri="{BB962C8B-B14F-4D97-AF65-F5344CB8AC3E}">
        <p14:creationId xmlns:p14="http://schemas.microsoft.com/office/powerpoint/2010/main" xmlns="" val="33842476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ate xmlns="66445318-594c-4acb-b2fb-c62b33afc0d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B80240-8D48-409E-A25D-E05B7F08929B}"/>
</file>

<file path=customXml/itemProps2.xml><?xml version="1.0" encoding="utf-8"?>
<ds:datastoreItem xmlns:ds="http://schemas.openxmlformats.org/officeDocument/2006/customXml" ds:itemID="{AD250564-9926-45D4-A0A8-B85DF088203C}"/>
</file>

<file path=customXml/itemProps3.xml><?xml version="1.0" encoding="utf-8"?>
<ds:datastoreItem xmlns:ds="http://schemas.openxmlformats.org/officeDocument/2006/customXml" ds:itemID="{A4EBA599-3465-4888-8B9A-4D156F8A5BF0}"/>
</file>

<file path=docProps/app.xml><?xml version="1.0" encoding="utf-8"?>
<Properties xmlns="http://schemas.openxmlformats.org/officeDocument/2006/extended-properties" xmlns:vt="http://schemas.openxmlformats.org/officeDocument/2006/docPropsVTypes">
  <Template>Pushpin</Template>
  <TotalTime>954</TotalTime>
  <Words>1378</Words>
  <Application>Microsoft Office PowerPoint</Application>
  <PresentationFormat>On-screen Show (4:3)</PresentationFormat>
  <Paragraphs>134</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Pushpin</vt:lpstr>
      <vt:lpstr>TIMBERLANE REGIONAL SCHOOL DISTRICT ACTION PLANS</vt:lpstr>
      <vt:lpstr>TRMS Action Plan </vt:lpstr>
      <vt:lpstr>Goal 1  </vt:lpstr>
      <vt:lpstr>Action Steps for Goal 1</vt:lpstr>
      <vt:lpstr>Goal 2  </vt:lpstr>
      <vt:lpstr>Action Steps for Goal 2</vt:lpstr>
      <vt:lpstr>Goal 3  </vt:lpstr>
      <vt:lpstr>Action Steps for Goal 3</vt:lpstr>
      <vt:lpstr>TRHS Action Plan </vt:lpstr>
      <vt:lpstr>Goal 1  </vt:lpstr>
      <vt:lpstr>Action Steps for Goal 1</vt:lpstr>
      <vt:lpstr>Goal 2</vt:lpstr>
      <vt:lpstr>Action Steps for Goal 2</vt:lpstr>
      <vt:lpstr>Action Steps for Goal 2</vt:lpstr>
      <vt:lpstr>Goal 3</vt:lpstr>
      <vt:lpstr>Action Steps for Goal 3</vt:lpstr>
      <vt:lpstr>Action Steps for Goal 3</vt:lpstr>
      <vt:lpstr>Goal 4  </vt:lpstr>
      <vt:lpstr>Action Steps for Goal 4 </vt:lpstr>
      <vt:lpstr>                Music Department  Action Plan </vt:lpstr>
      <vt:lpstr>Goal 1</vt:lpstr>
      <vt:lpstr>Action Steps for Goal 1</vt:lpstr>
      <vt:lpstr>Goal 2</vt:lpstr>
      <vt:lpstr>Action Steps for Goal 2</vt:lpstr>
      <vt:lpstr>Goal 3</vt:lpstr>
      <vt:lpstr>Action Steps for Goal 3</vt:lpstr>
      <vt:lpstr>                Athletic Department  Action Plan </vt:lpstr>
      <vt:lpstr>Goal 1  </vt:lpstr>
      <vt:lpstr>Action Steps for Goal 1</vt:lpstr>
      <vt:lpstr>Goal 2</vt:lpstr>
      <vt:lpstr>Action Steps for Goal 2</vt:lpstr>
      <vt:lpstr>Goal 3</vt:lpstr>
      <vt:lpstr>Action Steps for Goal 3</vt:lpstr>
      <vt:lpstr>Goal 4  </vt:lpstr>
      <vt:lpstr>Action Steps for Goal 4 </vt:lpstr>
      <vt:lpstr>BOOSTERS PLAN</vt:lpstr>
      <vt:lpstr>Boosters Plan</vt:lpstr>
      <vt:lpstr>ACADEMIC EXCELLENCE PROGRAM</vt:lpstr>
      <vt:lpstr>Strategies</vt:lpstr>
      <vt:lpstr>Student-Athlete GPAs</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TRHS Action Plan</dc:title>
  <dc:creator>Widman, Mary</dc:creator>
  <cp:lastModifiedBy>Cathy Belcher</cp:lastModifiedBy>
  <cp:revision>40</cp:revision>
  <dcterms:created xsi:type="dcterms:W3CDTF">2013-06-17T13:33:20Z</dcterms:created>
  <dcterms:modified xsi:type="dcterms:W3CDTF">2013-09-05T20:29:26Z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