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8"/>
  </p:notesMasterIdLst>
  <p:sldIdLst>
    <p:sldId id="269" r:id="rId2"/>
    <p:sldId id="266" r:id="rId3"/>
    <p:sldId id="268" r:id="rId4"/>
    <p:sldId id="267" r:id="rId5"/>
    <p:sldId id="256" r:id="rId6"/>
    <p:sldId id="260" r:id="rId7"/>
    <p:sldId id="271" r:id="rId8"/>
    <p:sldId id="264" r:id="rId9"/>
    <p:sldId id="270" r:id="rId10"/>
    <p:sldId id="278" r:id="rId11"/>
    <p:sldId id="279" r:id="rId12"/>
    <p:sldId id="280" r:id="rId13"/>
    <p:sldId id="281" r:id="rId14"/>
    <p:sldId id="282" r:id="rId15"/>
    <p:sldId id="283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99" autoAdjust="0"/>
  </p:normalViewPr>
  <p:slideViewPr>
    <p:cSldViewPr>
      <p:cViewPr varScale="1">
        <p:scale>
          <a:sx n="78" d="100"/>
          <a:sy n="78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083BC-8016-4817-A48F-92F6870C43EB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EE110-B3CE-4677-B3A2-4165C1C6B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EE110-B3CE-4677-B3A2-4165C1C6B0F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3"/>
            <a:r>
              <a:rPr lang="en-US" sz="3600" dirty="0" smtClean="0"/>
              <a:t>Review of Common App or Online Application by counselor</a:t>
            </a:r>
          </a:p>
          <a:p>
            <a:pPr lvl="3"/>
            <a:r>
              <a:rPr lang="en-US" sz="3600" dirty="0" smtClean="0"/>
              <a:t>Processing of transcripts, school profile &amp; letters of recommendation</a:t>
            </a:r>
          </a:p>
          <a:p>
            <a:pPr lvl="3"/>
            <a:r>
              <a:rPr lang="en-US" sz="3600" dirty="0" smtClean="0"/>
              <a:t>Completion of counselor reports required by schools at time of application/mid year/final report.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EE110-B3CE-4677-B3A2-4165C1C6B0F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0295896-39E7-49DD-AC78-E4A97072D460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A13347-A48E-476B-A639-046885189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5896-39E7-49DD-AC78-E4A97072D460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3347-A48E-476B-A639-046885189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0295896-39E7-49DD-AC78-E4A97072D460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AA13347-A48E-476B-A639-046885189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5896-39E7-49DD-AC78-E4A97072D460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A13347-A48E-476B-A639-0468851891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5896-39E7-49DD-AC78-E4A97072D460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AA13347-A48E-476B-A639-0468851891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0295896-39E7-49DD-AC78-E4A97072D460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AA13347-A48E-476B-A639-0468851891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0295896-39E7-49DD-AC78-E4A97072D460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AA13347-A48E-476B-A639-0468851891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5896-39E7-49DD-AC78-E4A97072D460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A13347-A48E-476B-A639-046885189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5896-39E7-49DD-AC78-E4A97072D460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A13347-A48E-476B-A639-046885189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5896-39E7-49DD-AC78-E4A97072D460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A13347-A48E-476B-A639-0468851891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0295896-39E7-49DD-AC78-E4A97072D460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AA13347-A48E-476B-A639-0468851891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0295896-39E7-49DD-AC78-E4A97072D460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AA13347-A48E-476B-A639-046885189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8077200" cy="43434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TRHS College Fair </a:t>
            </a:r>
            <a:br>
              <a:rPr lang="en-US" sz="6600" dirty="0" smtClean="0"/>
            </a:br>
            <a:r>
              <a:rPr lang="en-US" sz="6600" dirty="0" smtClean="0"/>
              <a:t>Recap of Day 1: Monday </a:t>
            </a:r>
            <a:br>
              <a:rPr lang="en-US" sz="6600" dirty="0" smtClean="0"/>
            </a:br>
            <a:r>
              <a:rPr lang="en-US" sz="6600" dirty="0" smtClean="0"/>
              <a:t>September 16</a:t>
            </a:r>
            <a:r>
              <a:rPr lang="en-US" sz="6600" baseline="30000" dirty="0" smtClean="0"/>
              <a:t>th</a:t>
            </a:r>
            <a:r>
              <a:rPr lang="en-US" sz="6600" dirty="0" smtClean="0"/>
              <a:t> 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6248400"/>
            <a:ext cx="7010400" cy="68580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   TRHS Guidance Department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>
                <a:solidFill>
                  <a:schemeClr val="tx1"/>
                </a:solidFill>
              </a:rPr>
              <a:t>Class of 2013 Accepted List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6398" y="1676400"/>
          <a:ext cx="3542202" cy="4845192"/>
        </p:xfrm>
        <a:graphic>
          <a:graphicData uri="http://schemas.openxmlformats.org/drawingml/2006/table">
            <a:tbl>
              <a:tblPr/>
              <a:tblGrid>
                <a:gridCol w="3542202"/>
              </a:tblGrid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Albany College of Pharmacy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Alfred University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American International College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American University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Anna Maria College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Assumption College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Bates College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Bay State College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Becker College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Berklee College of Music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Boston College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Boston University</a:t>
                      </a:r>
                    </a:p>
                  </a:txBody>
                  <a:tcPr marL="7526" marR="7526" marT="7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419600" y="1600200"/>
          <a:ext cx="4724400" cy="4845191"/>
        </p:xfrm>
        <a:graphic>
          <a:graphicData uri="http://schemas.openxmlformats.org/drawingml/2006/table">
            <a:tbl>
              <a:tblPr/>
              <a:tblGrid>
                <a:gridCol w="4724400"/>
              </a:tblGrid>
              <a:tr h="3126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Brandeis University</a:t>
                      </a:r>
                    </a:p>
                  </a:txBody>
                  <a:tcPr marL="6947" marR="6947" marT="69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Bridgewater State University</a:t>
                      </a:r>
                    </a:p>
                  </a:txBody>
                  <a:tcPr marL="6947" marR="6947" marT="69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Brigham Young University, Idaho</a:t>
                      </a:r>
                    </a:p>
                  </a:txBody>
                  <a:tcPr marL="6947" marR="6947" marT="69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Bryant University</a:t>
                      </a:r>
                    </a:p>
                  </a:txBody>
                  <a:tcPr marL="6947" marR="6947" marT="69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Bunker Hill Community College</a:t>
                      </a:r>
                    </a:p>
                  </a:txBody>
                  <a:tcPr marL="6947" marR="6947" marT="69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Carnegie Mellon University</a:t>
                      </a:r>
                    </a:p>
                  </a:txBody>
                  <a:tcPr marL="6947" marR="6947" marT="69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Castleton State College</a:t>
                      </a:r>
                    </a:p>
                  </a:txBody>
                  <a:tcPr marL="6947" marR="6947" marT="69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Champlain College</a:t>
                      </a:r>
                    </a:p>
                  </a:txBody>
                  <a:tcPr marL="6947" marR="6947" marT="69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Clark University</a:t>
                      </a:r>
                    </a:p>
                  </a:txBody>
                  <a:tcPr marL="6947" marR="6947" marT="69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Clark University</a:t>
                      </a:r>
                    </a:p>
                  </a:txBody>
                  <a:tcPr marL="6947" marR="6947" marT="69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Clarkson University</a:t>
                      </a:r>
                    </a:p>
                  </a:txBody>
                  <a:tcPr marL="6947" marR="6947" marT="69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Cleveland State University</a:t>
                      </a:r>
                    </a:p>
                  </a:txBody>
                  <a:tcPr marL="6947" marR="6947" marT="69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Coastal Carolina University</a:t>
                      </a:r>
                    </a:p>
                  </a:txBody>
                  <a:tcPr marL="6947" marR="6947" marT="69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0"/>
            <a:ext cx="8153400" cy="9906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Class of 2013 Accepted List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72807" y="1524000"/>
          <a:ext cx="4351593" cy="5205283"/>
        </p:xfrm>
        <a:graphic>
          <a:graphicData uri="http://schemas.openxmlformats.org/drawingml/2006/table">
            <a:tbl>
              <a:tblPr/>
              <a:tblGrid>
                <a:gridCol w="4351593"/>
              </a:tblGrid>
              <a:tr h="29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Coastal Carolina University</a:t>
                      </a:r>
                    </a:p>
                  </a:txBody>
                  <a:tcPr marL="6511" marR="6511" marT="6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Colby-Sawyer College</a:t>
                      </a:r>
                    </a:p>
                  </a:txBody>
                  <a:tcPr marL="6511" marR="6511" marT="6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University of Colorado at Boulder</a:t>
                      </a:r>
                    </a:p>
                  </a:txBody>
                  <a:tcPr marL="6511" marR="6511" marT="6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Connecticut College</a:t>
                      </a:r>
                    </a:p>
                  </a:txBody>
                  <a:tcPr marL="6511" marR="6511" marT="6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University of Connecticut</a:t>
                      </a:r>
                    </a:p>
                  </a:txBody>
                  <a:tcPr marL="6511" marR="6511" marT="6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20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Continental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Academie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of Hair Design - Manchester Campus</a:t>
                      </a:r>
                    </a:p>
                  </a:txBody>
                  <a:tcPr marL="6511" marR="6511" marT="6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Cornell University</a:t>
                      </a:r>
                    </a:p>
                  </a:txBody>
                  <a:tcPr marL="6511" marR="6511" marT="6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Curry College</a:t>
                      </a:r>
                    </a:p>
                  </a:txBody>
                  <a:tcPr marL="6511" marR="6511" marT="6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Dalton State College</a:t>
                      </a:r>
                    </a:p>
                  </a:txBody>
                  <a:tcPr marL="6511" marR="6511" marT="6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Dean College</a:t>
                      </a:r>
                    </a:p>
                  </a:txBody>
                  <a:tcPr marL="6511" marR="6511" marT="6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Delaware</a:t>
                      </a:r>
                    </a:p>
                  </a:txBody>
                  <a:tcPr marL="6511" marR="6511" marT="6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Drexel University</a:t>
                      </a:r>
                    </a:p>
                  </a:txBody>
                  <a:tcPr marL="6511" marR="6511" marT="6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East Carolina University</a:t>
                      </a:r>
                    </a:p>
                  </a:txBody>
                  <a:tcPr marL="6511" marR="6511" marT="6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724400" y="1447800"/>
          <a:ext cx="4419600" cy="5205283"/>
        </p:xfrm>
        <a:graphic>
          <a:graphicData uri="http://schemas.openxmlformats.org/drawingml/2006/table">
            <a:tbl>
              <a:tblPr/>
              <a:tblGrid>
                <a:gridCol w="4419600"/>
              </a:tblGrid>
              <a:tr h="29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Eastern Nazarene College</a:t>
                      </a:r>
                    </a:p>
                  </a:txBody>
                  <a:tcPr marL="6511" marR="6511" marT="6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Elmira College</a:t>
                      </a:r>
                    </a:p>
                  </a:txBody>
                  <a:tcPr marL="6511" marR="6511" marT="6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Elon University</a:t>
                      </a:r>
                    </a:p>
                  </a:txBody>
                  <a:tcPr marL="6511" marR="6511" marT="6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20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Embry-Riddle Aeronautical University - FL</a:t>
                      </a:r>
                    </a:p>
                  </a:txBody>
                  <a:tcPr marL="6511" marR="6511" marT="6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Emerson College</a:t>
                      </a:r>
                    </a:p>
                  </a:txBody>
                  <a:tcPr marL="6511" marR="6511" marT="6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Emmanuel College</a:t>
                      </a:r>
                    </a:p>
                  </a:txBody>
                  <a:tcPr marL="6511" marR="6511" marT="6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Endicott College</a:t>
                      </a:r>
                    </a:p>
                  </a:txBody>
                  <a:tcPr marL="6511" marR="6511" marT="6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Fitchburg State University</a:t>
                      </a:r>
                    </a:p>
                  </a:txBody>
                  <a:tcPr marL="6511" marR="6511" marT="6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Framingham State University</a:t>
                      </a:r>
                    </a:p>
                  </a:txBody>
                  <a:tcPr marL="6511" marR="6511" marT="6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Franklin Pierce University</a:t>
                      </a:r>
                    </a:p>
                  </a:txBody>
                  <a:tcPr marL="6511" marR="6511" marT="6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Sail University</a:t>
                      </a:r>
                    </a:p>
                  </a:txBody>
                  <a:tcPr marL="6511" marR="6511" marT="6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Georgetown University</a:t>
                      </a:r>
                    </a:p>
                  </a:txBody>
                  <a:tcPr marL="6511" marR="6511" marT="6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98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Georgia Institute of Technology</a:t>
                      </a:r>
                    </a:p>
                  </a:txBody>
                  <a:tcPr marL="6511" marR="6511" marT="65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0"/>
            <a:ext cx="8153400" cy="9906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Class of 2013 Accepted List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600200"/>
          <a:ext cx="5332074" cy="5192472"/>
        </p:xfrm>
        <a:graphic>
          <a:graphicData uri="http://schemas.openxmlformats.org/drawingml/2006/table">
            <a:tbl>
              <a:tblPr/>
              <a:tblGrid>
                <a:gridCol w="5332074"/>
              </a:tblGrid>
              <a:tr h="24733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Gettysburg College</a:t>
                      </a:r>
                    </a:p>
                  </a:txBody>
                  <a:tcPr marL="5496" marR="5496" marT="5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33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Granite State College</a:t>
                      </a:r>
                    </a:p>
                  </a:txBody>
                  <a:tcPr marL="5496" marR="5496" marT="5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79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Great Bay Community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College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96" marR="5496" marT="5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33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University of Hartford</a:t>
                      </a:r>
                    </a:p>
                  </a:txBody>
                  <a:tcPr marL="5496" marR="5496" marT="5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33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Hartwick College</a:t>
                      </a:r>
                    </a:p>
                  </a:txBody>
                  <a:tcPr marL="5496" marR="5496" marT="5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33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Hartwick College</a:t>
                      </a:r>
                    </a:p>
                  </a:txBody>
                  <a:tcPr marL="5496" marR="5496" marT="5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33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Hofstra University</a:t>
                      </a:r>
                    </a:p>
                  </a:txBody>
                  <a:tcPr marL="5496" marR="5496" marT="5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79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Illinois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96" marR="5496" marT="5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33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Iona College</a:t>
                      </a:r>
                    </a:p>
                  </a:txBody>
                  <a:tcPr marL="5496" marR="5496" marT="5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33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Ithaca College</a:t>
                      </a:r>
                    </a:p>
                  </a:txBody>
                  <a:tcPr marL="5496" marR="5496" marT="5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79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Johnson &amp; Wales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University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96" marR="5496" marT="5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1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Keene State College</a:t>
                      </a:r>
                    </a:p>
                  </a:txBody>
                  <a:tcPr marL="5496" marR="5496" marT="5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79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Lakes Region Community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College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96" marR="5496" marT="5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419600" y="1524000"/>
          <a:ext cx="5738051" cy="5217802"/>
        </p:xfrm>
        <a:graphic>
          <a:graphicData uri="http://schemas.openxmlformats.org/drawingml/2006/table">
            <a:tbl>
              <a:tblPr/>
              <a:tblGrid>
                <a:gridCol w="5738051"/>
              </a:tblGrid>
              <a:tr h="22297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Lasell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College</a:t>
                      </a:r>
                    </a:p>
                  </a:txBody>
                  <a:tcPr marL="4955" marR="4955" marT="4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72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 Cordon Bleu College of Culinary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Arts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55" marR="4955" marT="4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97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Lesley University</a:t>
                      </a:r>
                    </a:p>
                  </a:txBody>
                  <a:tcPr marL="4955" marR="4955" marT="4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97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LIU Post</a:t>
                      </a:r>
                    </a:p>
                  </a:txBody>
                  <a:tcPr marL="4955" marR="4955" marT="4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97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Lynchburg College</a:t>
                      </a:r>
                    </a:p>
                  </a:txBody>
                  <a:tcPr marL="4955" marR="4955" marT="4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97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Lyndon State College</a:t>
                      </a:r>
                    </a:p>
                  </a:txBody>
                  <a:tcPr marL="4955" marR="4955" marT="4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72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Maine at Farmington</a:t>
                      </a:r>
                    </a:p>
                  </a:txBody>
                  <a:tcPr marL="4955" marR="4955" marT="4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97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Maine Maritime Academy</a:t>
                      </a:r>
                    </a:p>
                  </a:txBody>
                  <a:tcPr marL="4955" marR="4955" marT="4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97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University of Maine</a:t>
                      </a:r>
                    </a:p>
                  </a:txBody>
                  <a:tcPr marL="4955" marR="4955" marT="4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72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Manchester Community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College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55" marR="4955" marT="4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72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University of Maryland, Eastern Shore</a:t>
                      </a:r>
                    </a:p>
                  </a:txBody>
                  <a:tcPr marL="4955" marR="4955" marT="4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67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Massachusetts College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Pharmacy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55" marR="4955" marT="4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72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Massachusetts Maritime Academy</a:t>
                      </a:r>
                    </a:p>
                  </a:txBody>
                  <a:tcPr marL="4955" marR="4955" marT="4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>
                <a:solidFill>
                  <a:schemeClr val="tx1"/>
                </a:solidFill>
              </a:rPr>
              <a:t>Class of 2013 Accepted List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524000"/>
          <a:ext cx="5181600" cy="4897831"/>
        </p:xfrm>
        <a:graphic>
          <a:graphicData uri="http://schemas.openxmlformats.org/drawingml/2006/table">
            <a:tbl>
              <a:tblPr/>
              <a:tblGrid>
                <a:gridCol w="5181600"/>
              </a:tblGrid>
              <a:tr h="38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Mass,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Amherst</a:t>
                      </a:r>
                    </a:p>
                  </a:txBody>
                  <a:tcPr marL="4523" marR="4523" marT="4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Mass,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Boston</a:t>
                      </a:r>
                    </a:p>
                  </a:txBody>
                  <a:tcPr marL="4523" marR="4523" marT="4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Mass,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Dartmouth</a:t>
                      </a:r>
                    </a:p>
                  </a:txBody>
                  <a:tcPr marL="4523" marR="4523" marT="4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Mass,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Lowell</a:t>
                      </a:r>
                    </a:p>
                  </a:txBody>
                  <a:tcPr marL="4523" marR="4523" marT="4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51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McDaniel College</a:t>
                      </a:r>
                    </a:p>
                  </a:txBody>
                  <a:tcPr marL="4523" marR="4523" marT="4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51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Merrimack College</a:t>
                      </a:r>
                    </a:p>
                  </a:txBody>
                  <a:tcPr marL="4523" marR="4523" marT="4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Michael's School of Hair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Design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23" marR="4523" marT="4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51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University of Michigan</a:t>
                      </a:r>
                    </a:p>
                  </a:txBody>
                  <a:tcPr marL="4523" marR="4523" marT="4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Middlesex Community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College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23" marR="4523" marT="4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Montana State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University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23" marR="4523" marT="4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51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Mount Ida College</a:t>
                      </a:r>
                    </a:p>
                  </a:txBody>
                  <a:tcPr marL="4523" marR="4523" marT="4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Nashua Community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College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23" marR="4523" marT="4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51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New England College</a:t>
                      </a:r>
                    </a:p>
                  </a:txBody>
                  <a:tcPr marL="4523" marR="4523" marT="4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0" y="1395413"/>
          <a:ext cx="5404089" cy="5186331"/>
        </p:xfrm>
        <a:graphic>
          <a:graphicData uri="http://schemas.openxmlformats.org/drawingml/2006/table">
            <a:tbl>
              <a:tblPr/>
              <a:tblGrid>
                <a:gridCol w="5404089"/>
              </a:tblGrid>
              <a:tr h="46129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NESCOM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3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New England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129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NH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 Manchester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3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New Hampshire Institute of Art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3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New Hampshire Institute of Art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3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New Hampshire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3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New Haven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3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New York University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3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Newbury College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3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Nichols College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129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North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Carolina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53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Northeastern University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129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Northern Essex Community College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>
                <a:solidFill>
                  <a:schemeClr val="tx1"/>
                </a:solidFill>
              </a:rPr>
              <a:t>Class of 2013 Accepted List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6974" y="1600200"/>
          <a:ext cx="4573626" cy="4974132"/>
        </p:xfrm>
        <a:graphic>
          <a:graphicData uri="http://schemas.openxmlformats.org/drawingml/2006/table">
            <a:tbl>
              <a:tblPr/>
              <a:tblGrid>
                <a:gridCol w="4573626"/>
              </a:tblGrid>
              <a:tr h="23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Norwich University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05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Pennsylvania State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University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Plymouth State University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Porter and Chester Institute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Providence College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Purdue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University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Quinnipiac University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Quinsigamond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Community College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Rensselaer Polytechnic Institute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Rhode Island College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University of Rhode Island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Rivier University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Rochester Institute of Technology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48200" y="1524000"/>
          <a:ext cx="5480256" cy="4834518"/>
        </p:xfrm>
        <a:graphic>
          <a:graphicData uri="http://schemas.openxmlformats.org/drawingml/2006/table">
            <a:tbl>
              <a:tblPr/>
              <a:tblGrid>
                <a:gridCol w="5480256"/>
              </a:tblGrid>
              <a:tr h="27567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Roger Williams University</a:t>
                      </a: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Rutgers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67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Saint Anselm College</a:t>
                      </a: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67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Saint Joseph's College-ME</a:t>
                      </a: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67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Saint Michael's College</a:t>
                      </a: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67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Salem State University</a:t>
                      </a: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67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Salve Regina University</a:t>
                      </a: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67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Simmons College</a:t>
                      </a: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67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South Carolina State University</a:t>
                      </a: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67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University of Southern Maine</a:t>
                      </a: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Southern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NH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</a:t>
                      </a: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67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Springfield College</a:t>
                      </a: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67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St. Lawrence University</a:t>
                      </a:r>
                    </a:p>
                  </a:txBody>
                  <a:tcPr marL="6126" marR="6126" marT="61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762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4900" dirty="0" smtClean="0">
                <a:solidFill>
                  <a:schemeClr val="tx1"/>
                </a:solidFill>
              </a:rPr>
              <a:t>Class of 2013 Accepted List</a:t>
            </a:r>
            <a:endParaRPr lang="en-US" sz="4900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431925"/>
          <a:ext cx="5181600" cy="5116872"/>
        </p:xfrm>
        <a:graphic>
          <a:graphicData uri="http://schemas.openxmlformats.org/drawingml/2006/table">
            <a:tbl>
              <a:tblPr/>
              <a:tblGrid>
                <a:gridCol w="5181600"/>
              </a:tblGrid>
              <a:tr h="48703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SUNY,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Albany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29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Suffolk University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SUNY College of 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Env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Science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84" marR="5784" marT="5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29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Syracuse University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29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Tennessee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84" marR="5784" marT="5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29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Thomas College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 Force Academy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84" marR="5784" marT="5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29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United States Army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29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United States Marine Corps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29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United States Navy Recruiter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29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Vermont Technical College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29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University of Vermont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29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Wagner College</a:t>
                      </a:r>
                    </a:p>
                  </a:txBody>
                  <a:tcPr marL="5784" marR="5784" marT="5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029200" y="1600200"/>
          <a:ext cx="3956949" cy="4851308"/>
        </p:xfrm>
        <a:graphic>
          <a:graphicData uri="http://schemas.openxmlformats.org/drawingml/2006/table">
            <a:tbl>
              <a:tblPr/>
              <a:tblGrid>
                <a:gridCol w="3956949"/>
              </a:tblGrid>
              <a:tr h="3783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Wellesley College</a:t>
                      </a:r>
                    </a:p>
                  </a:txBody>
                  <a:tcPr marL="8407" marR="8407" marT="8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787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Wentworth Institute of Technology</a:t>
                      </a:r>
                    </a:p>
                  </a:txBody>
                  <a:tcPr marL="8407" marR="8407" marT="8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3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West Virginia University</a:t>
                      </a:r>
                    </a:p>
                  </a:txBody>
                  <a:tcPr marL="8407" marR="8407" marT="8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787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Western Connecticut State University</a:t>
                      </a:r>
                    </a:p>
                  </a:txBody>
                  <a:tcPr marL="8407" marR="8407" marT="8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3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Western New England University</a:t>
                      </a:r>
                    </a:p>
                  </a:txBody>
                  <a:tcPr marL="8407" marR="8407" marT="8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3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Wheelock College</a:t>
                      </a:r>
                    </a:p>
                  </a:txBody>
                  <a:tcPr marL="8407" marR="8407" marT="8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3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Worcester Polytechnic Institute</a:t>
                      </a:r>
                    </a:p>
                  </a:txBody>
                  <a:tcPr marL="8407" marR="8407" marT="8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3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Worcester State University</a:t>
                      </a:r>
                    </a:p>
                  </a:txBody>
                  <a:tcPr marL="8407" marR="8407" marT="8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3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York County Community College</a:t>
                      </a:r>
                    </a:p>
                  </a:txBody>
                  <a:tcPr marL="8407" marR="8407" marT="84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74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New Hampshire College Placements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Total: 111 Students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6626" name="Picture 2" descr="http://www.saddlemt.com/New%20Hampshire%20State%20Outline%20Magnet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29" y="1933574"/>
            <a:ext cx="2976571" cy="4391026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524000"/>
          <a:ext cx="5029200" cy="5159504"/>
        </p:xfrm>
        <a:graphic>
          <a:graphicData uri="http://schemas.openxmlformats.org/drawingml/2006/table">
            <a:tbl>
              <a:tblPr/>
              <a:tblGrid>
                <a:gridCol w="3825025"/>
                <a:gridCol w="1204175"/>
              </a:tblGrid>
              <a:tr h="8884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Colby-Sawyer College:</a:t>
                      </a:r>
                    </a:p>
                  </a:txBody>
                  <a:tcPr marL="74961" marR="2776" marT="2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2</a:t>
                      </a:r>
                    </a:p>
                  </a:txBody>
                  <a:tcPr marL="74961" marR="2776" marT="2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84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Daniel Webster College:</a:t>
                      </a:r>
                    </a:p>
                  </a:txBody>
                  <a:tcPr marL="74961" marR="2776" marT="2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1</a:t>
                      </a:r>
                    </a:p>
                  </a:txBody>
                  <a:tcPr marL="74961" marR="2776" marT="2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884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Franklin Pierce College:</a:t>
                      </a:r>
                    </a:p>
                  </a:txBody>
                  <a:tcPr marL="74961" marR="2776" marT="2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2</a:t>
                      </a:r>
                    </a:p>
                  </a:txBody>
                  <a:tcPr marL="74961" marR="2776" marT="2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84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Granite State College:</a:t>
                      </a:r>
                    </a:p>
                  </a:txBody>
                  <a:tcPr marL="74961" marR="2776" marT="2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2</a:t>
                      </a:r>
                    </a:p>
                  </a:txBody>
                  <a:tcPr marL="74961" marR="2776" marT="2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620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Tw Cen MT"/>
                        </a:rPr>
                        <a:t>Hesser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 College:         </a:t>
                      </a:r>
                    </a:p>
                  </a:txBody>
                  <a:tcPr marL="74961" marR="2776" marT="2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w Cen MT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w Cen MT"/>
                      </a:endParaRPr>
                    </a:p>
                  </a:txBody>
                  <a:tcPr marL="74961" marR="2776" marT="2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84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Keene State College:</a:t>
                      </a:r>
                    </a:p>
                  </a:txBody>
                  <a:tcPr marL="74961" marR="2776" marT="2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14</a:t>
                      </a:r>
                    </a:p>
                  </a:txBody>
                  <a:tcPr marL="74961" marR="2776" marT="2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884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New England College:</a:t>
                      </a:r>
                    </a:p>
                  </a:txBody>
                  <a:tcPr marL="74961" marR="2776" marT="2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1</a:t>
                      </a:r>
                    </a:p>
                  </a:txBody>
                  <a:tcPr marL="74961" marR="2776" marT="2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84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NH Institute of Art:</a:t>
                      </a:r>
                    </a:p>
                  </a:txBody>
                  <a:tcPr marL="74961" marR="2776" marT="2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1</a:t>
                      </a:r>
                    </a:p>
                  </a:txBody>
                  <a:tcPr marL="74961" marR="2776" marT="2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884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NHCCS:  </a:t>
                      </a:r>
                    </a:p>
                  </a:txBody>
                  <a:tcPr marL="74961" marR="2776" marT="2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29</a:t>
                      </a:r>
                    </a:p>
                  </a:txBody>
                  <a:tcPr marL="74961" marR="2776" marT="2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84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Plymouth State University:</a:t>
                      </a:r>
                    </a:p>
                  </a:txBody>
                  <a:tcPr marL="74961" marR="2776" marT="2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12</a:t>
                      </a:r>
                    </a:p>
                  </a:txBody>
                  <a:tcPr marL="74961" marR="2776" marT="2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330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Tw Cen MT"/>
                        </a:rPr>
                        <a:t>Rivier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 College:   </a:t>
                      </a:r>
                    </a:p>
                  </a:txBody>
                  <a:tcPr marL="74961" marR="2776" marT="2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2</a:t>
                      </a:r>
                    </a:p>
                  </a:txBody>
                  <a:tcPr marL="74961" marR="2776" marT="2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84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SNHU:  </a:t>
                      </a:r>
                    </a:p>
                  </a:txBody>
                  <a:tcPr marL="74961" marR="2776" marT="2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13</a:t>
                      </a:r>
                    </a:p>
                  </a:txBody>
                  <a:tcPr marL="74961" marR="2776" marT="2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884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w Cen MT"/>
                        </a:rPr>
                        <a:t>SNHU Advantange:</a:t>
                      </a:r>
                    </a:p>
                  </a:txBody>
                  <a:tcPr marL="74961" marR="2776" marT="2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1</a:t>
                      </a:r>
                    </a:p>
                  </a:txBody>
                  <a:tcPr marL="74961" marR="2776" marT="2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2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University of New Hampshire:  </a:t>
                      </a:r>
                    </a:p>
                  </a:txBody>
                  <a:tcPr marL="74961" marR="2776" marT="2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w Cen MT"/>
                        </a:rPr>
                        <a:t>30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w Cen MT"/>
                      </a:endParaRPr>
                    </a:p>
                  </a:txBody>
                  <a:tcPr marL="74961" marR="2776" marT="2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College Fair Setup in the TRHS Gym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VID0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676400"/>
            <a:ext cx="28448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VID00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676400"/>
            <a:ext cx="2819400" cy="211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VID00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1676400"/>
            <a:ext cx="28448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VID00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27200" y="4038600"/>
            <a:ext cx="28448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VID000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99000" y="4038600"/>
            <a:ext cx="28448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D00059.JPG"/>
          <p:cNvPicPr>
            <a:picLocks noChangeAspect="1"/>
          </p:cNvPicPr>
          <p:nvPr/>
        </p:nvPicPr>
        <p:blipFill>
          <a:blip r:embed="rId2" cstate="print"/>
          <a:srcRect l="10209" t="13622" r="10209" b="10217"/>
          <a:stretch>
            <a:fillRect/>
          </a:stretch>
        </p:blipFill>
        <p:spPr>
          <a:xfrm>
            <a:off x="4876800" y="4114801"/>
            <a:ext cx="3505200" cy="2515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College Fair Junior &amp; Senior Volunteers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VID00075.JPG"/>
          <p:cNvPicPr>
            <a:picLocks noChangeAspect="1"/>
          </p:cNvPicPr>
          <p:nvPr/>
        </p:nvPicPr>
        <p:blipFill>
          <a:blip r:embed="rId3" cstate="print"/>
          <a:srcRect l="15603" r="7801" b="10410"/>
          <a:stretch>
            <a:fillRect/>
          </a:stretch>
        </p:blipFill>
        <p:spPr>
          <a:xfrm>
            <a:off x="609600" y="3581400"/>
            <a:ext cx="3505200" cy="3008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VID00070.JPG"/>
          <p:cNvPicPr>
            <a:picLocks noChangeAspect="1"/>
          </p:cNvPicPr>
          <p:nvPr/>
        </p:nvPicPr>
        <p:blipFill>
          <a:blip r:embed="rId4" cstate="print"/>
          <a:srcRect l="10280" t="17134" r="5140"/>
          <a:stretch>
            <a:fillRect/>
          </a:stretch>
        </p:blipFill>
        <p:spPr>
          <a:xfrm>
            <a:off x="609600" y="1676401"/>
            <a:ext cx="3505200" cy="2530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VID00061.JPG"/>
          <p:cNvPicPr>
            <a:picLocks noChangeAspect="1"/>
          </p:cNvPicPr>
          <p:nvPr/>
        </p:nvPicPr>
        <p:blipFill>
          <a:blip r:embed="rId5" cstate="print"/>
          <a:srcRect b="2845"/>
          <a:stretch>
            <a:fillRect/>
          </a:stretch>
        </p:blipFill>
        <p:spPr>
          <a:xfrm>
            <a:off x="4876800" y="1664550"/>
            <a:ext cx="3505200" cy="2526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Students Speak to College Reps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VID00101.JPG"/>
          <p:cNvPicPr>
            <a:picLocks noChangeAspect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>
          <a:xfrm>
            <a:off x="330200" y="1676400"/>
            <a:ext cx="32512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VID000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676400"/>
            <a:ext cx="31496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VID000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267200"/>
            <a:ext cx="3276600" cy="2457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VID000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4267200"/>
            <a:ext cx="32512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VID00106.JPG"/>
          <p:cNvPicPr>
            <a:picLocks noChangeAspect="1"/>
          </p:cNvPicPr>
          <p:nvPr/>
        </p:nvPicPr>
        <p:blipFill>
          <a:blip r:embed="rId6" cstate="print"/>
          <a:srcRect r="6206"/>
          <a:stretch>
            <a:fillRect/>
          </a:stretch>
        </p:blipFill>
        <p:spPr>
          <a:xfrm>
            <a:off x="3180049" y="2667000"/>
            <a:ext cx="2763551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534400" cy="4953000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>
                <a:latin typeface="+mn-lt"/>
              </a:rPr>
              <a:t>Class of 2013</a:t>
            </a:r>
            <a:br>
              <a:rPr lang="en-US" sz="8800" dirty="0" smtClean="0">
                <a:latin typeface="+mn-lt"/>
              </a:rPr>
            </a:br>
            <a:r>
              <a:rPr lang="en-US" sz="5400" dirty="0" err="1" smtClean="0">
                <a:latin typeface="+mn-lt"/>
              </a:rPr>
              <a:t>Timberlane</a:t>
            </a:r>
            <a:r>
              <a:rPr lang="en-US" sz="5400" dirty="0" smtClean="0">
                <a:latin typeface="+mn-lt"/>
              </a:rPr>
              <a:t/>
            </a:r>
            <a:br>
              <a:rPr lang="en-US" sz="5400" dirty="0" smtClean="0">
                <a:latin typeface="+mn-lt"/>
              </a:rPr>
            </a:br>
            <a:r>
              <a:rPr lang="en-US" sz="5400" i="1" dirty="0" smtClean="0">
                <a:latin typeface="+mn-lt"/>
              </a:rPr>
              <a:t/>
            </a:r>
            <a:br>
              <a:rPr lang="en-US" sz="5400" i="1" dirty="0" smtClean="0">
                <a:latin typeface="+mn-lt"/>
              </a:rPr>
            </a:br>
            <a:r>
              <a:rPr lang="en-US" sz="5400" i="1" dirty="0" smtClean="0">
                <a:latin typeface="+mn-lt"/>
              </a:rPr>
              <a:t>Post Secondary </a:t>
            </a:r>
            <a:br>
              <a:rPr lang="en-US" sz="5400" i="1" dirty="0" smtClean="0">
                <a:latin typeface="+mn-lt"/>
              </a:rPr>
            </a:br>
            <a:r>
              <a:rPr lang="en-US" sz="5400" i="1" dirty="0" smtClean="0">
                <a:latin typeface="+mn-lt"/>
              </a:rPr>
              <a:t>HIGHLIGHTS</a:t>
            </a:r>
            <a:endParaRPr lang="en-US" i="1" dirty="0">
              <a:latin typeface="+mn-lt"/>
            </a:endParaRPr>
          </a:p>
        </p:txBody>
      </p:sp>
      <p:pic>
        <p:nvPicPr>
          <p:cNvPr id="9" name="Picture 8" descr="OW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953000"/>
            <a:ext cx="1685357" cy="1743075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438400" y="6248400"/>
            <a:ext cx="7010400" cy="68580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TRHS Guidance Department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Class of 2013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Summary of Graduated Students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828800"/>
          <a:ext cx="5943600" cy="4342287"/>
        </p:xfrm>
        <a:graphic>
          <a:graphicData uri="http://schemas.openxmlformats.org/drawingml/2006/table">
            <a:tbl>
              <a:tblPr/>
              <a:tblGrid>
                <a:gridCol w="3632200"/>
                <a:gridCol w="2311400"/>
              </a:tblGrid>
              <a:tr h="50743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2013</a:t>
                      </a:r>
                      <a:r>
                        <a:rPr lang="en-US" sz="36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Graduates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645" marR="6645" marT="6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2000" b="1" i="0" u="sng" strike="noStrike" dirty="0">
                        <a:solidFill>
                          <a:srgbClr val="000000"/>
                        </a:solidFill>
                        <a:latin typeface="Tw Cen MT"/>
                      </a:endParaRPr>
                    </a:p>
                  </a:txBody>
                  <a:tcPr marL="179424" marR="6645" marT="6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331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YEAR</a:t>
                      </a:r>
                    </a:p>
                  </a:txBody>
                  <a:tcPr marL="179424" marR="6645" marT="6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53%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79424" marR="6645" marT="6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1331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2</a:t>
                      </a:r>
                      <a:r>
                        <a:rPr lang="en-US" sz="32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YEAR</a:t>
                      </a:r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645" marR="6645" marT="6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29% 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645" marR="6645" marT="6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743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Employment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79424" marR="6645" marT="6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12%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79424" marR="6645" marT="6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0743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Military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79424" marR="6645" marT="6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4%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79424" marR="6645" marT="66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6586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Other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(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Prep School, Certificate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Programs &amp; Unemployed)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79424" marR="6645" marT="66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2%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79424" marR="6645" marT="664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676400"/>
          <a:ext cx="8305802" cy="4572000"/>
        </p:xfrm>
        <a:graphic>
          <a:graphicData uri="http://schemas.openxmlformats.org/drawingml/2006/table">
            <a:tbl>
              <a:tblPr/>
              <a:tblGrid>
                <a:gridCol w="1337848"/>
                <a:gridCol w="1337848"/>
                <a:gridCol w="1337848"/>
                <a:gridCol w="2146129"/>
                <a:gridCol w="2146129"/>
              </a:tblGrid>
              <a:tr h="6054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Year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2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4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Military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Tw Cen MT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3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3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933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3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933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286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+mj-lt"/>
              </a:rPr>
              <a:t>TRHS 5 Year Summary</a:t>
            </a:r>
            <a:endParaRPr lang="en-US" sz="5400" dirty="0">
              <a:latin typeface="+mj-lt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College Application Details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105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500" dirty="0" smtClean="0"/>
              <a:t>The Guidance Department processed 1,200 applications in </a:t>
            </a:r>
            <a:r>
              <a:rPr lang="en-US" sz="3500" dirty="0" err="1" smtClean="0"/>
              <a:t>Naviance</a:t>
            </a:r>
            <a:r>
              <a:rPr lang="en-US" sz="3500" dirty="0" smtClean="0"/>
              <a:t> for the Class of 2013</a:t>
            </a:r>
          </a:p>
          <a:p>
            <a:pPr lvl="1"/>
            <a:r>
              <a:rPr lang="en-US" sz="3500" dirty="0" smtClean="0"/>
              <a:t>Application options include:</a:t>
            </a:r>
          </a:p>
          <a:p>
            <a:pPr lvl="3"/>
            <a:r>
              <a:rPr lang="en-US" dirty="0" smtClean="0"/>
              <a:t>“</a:t>
            </a:r>
            <a:r>
              <a:rPr lang="en-US" sz="2800" dirty="0" smtClean="0"/>
              <a:t>Early”- Early Action/Early Decision/Restrictive Early Action</a:t>
            </a:r>
          </a:p>
          <a:p>
            <a:pPr lvl="3"/>
            <a:r>
              <a:rPr lang="en-US" sz="2800" dirty="0" smtClean="0"/>
              <a:t>Regular Admission</a:t>
            </a:r>
          </a:p>
          <a:p>
            <a:pPr lvl="3"/>
            <a:r>
              <a:rPr lang="en-US" sz="2800" dirty="0" smtClean="0"/>
              <a:t>Rolling Admission</a:t>
            </a:r>
          </a:p>
          <a:p>
            <a:pPr lvl="3"/>
            <a:r>
              <a:rPr lang="en-US" sz="2800" dirty="0" smtClean="0"/>
              <a:t>On-Site Acceptance Days (held at TRHS with local Community Colleges). </a:t>
            </a:r>
          </a:p>
          <a:p>
            <a:pPr lvl="1"/>
            <a:r>
              <a:rPr lang="en-US" sz="3200" dirty="0" smtClean="0"/>
              <a:t>HIGHLIGHTS:</a:t>
            </a:r>
          </a:p>
          <a:p>
            <a:pPr lvl="2"/>
            <a:r>
              <a:rPr lang="en-US" sz="2800" dirty="0" smtClean="0"/>
              <a:t>Average of 5 applications per matriculated students.</a:t>
            </a:r>
          </a:p>
          <a:p>
            <a:pPr lvl="2"/>
            <a:r>
              <a:rPr lang="en-US" sz="2800" dirty="0" smtClean="0"/>
              <a:t>26% of applications were processed “early”</a:t>
            </a:r>
          </a:p>
          <a:p>
            <a:pPr lvl="3"/>
            <a:r>
              <a:rPr lang="en-US" sz="2800" dirty="0" smtClean="0"/>
              <a:t>74% of early applications resulted in acceptance. </a:t>
            </a:r>
          </a:p>
          <a:p>
            <a:pPr lvl="3">
              <a:buNone/>
            </a:pPr>
            <a:endParaRPr lang="en-US" dirty="0" smtClean="0"/>
          </a:p>
          <a:p>
            <a:pPr lvl="4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llegesimthinkingabou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18620"/>
          <a:stretch>
            <a:fillRect/>
          </a:stretch>
        </p:blipFill>
        <p:spPr>
          <a:xfrm>
            <a:off x="152400" y="228600"/>
            <a:ext cx="7086600" cy="6537490"/>
          </a:xfrm>
        </p:spPr>
      </p:pic>
      <p:sp>
        <p:nvSpPr>
          <p:cNvPr id="6" name="Explosion 2 5"/>
          <p:cNvSpPr/>
          <p:nvPr/>
        </p:nvSpPr>
        <p:spPr>
          <a:xfrm rot="1734508">
            <a:off x="6160880" y="-420522"/>
            <a:ext cx="3230670" cy="302875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474229">
            <a:off x="6721275" y="294083"/>
            <a:ext cx="205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Naviance</a:t>
            </a:r>
            <a:r>
              <a:rPr lang="en-US" sz="2800" dirty="0" smtClean="0">
                <a:solidFill>
                  <a:schemeClr val="bg1"/>
                </a:solidFill>
              </a:rPr>
              <a:t>! Helpful Information!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rot="20347638">
            <a:off x="1234691" y="5319099"/>
            <a:ext cx="812466" cy="2205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742117"/>
      </a:accent1>
      <a:accent2>
        <a:srgbClr val="00000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3074932D6A2A49BA53FB2CF2C372F9" ma:contentTypeVersion="7" ma:contentTypeDescription="Create a new document." ma:contentTypeScope="" ma:versionID="c59c01cc42d8aa5db832685147da447e">
  <xsd:schema xmlns:xsd="http://www.w3.org/2001/XMLSchema" xmlns:xs="http://www.w3.org/2001/XMLSchema" xmlns:p="http://schemas.microsoft.com/office/2006/metadata/properties" xmlns:ns2="66445318-594c-4acb-b2fb-c62b33afc0d4" targetNamespace="http://schemas.microsoft.com/office/2006/metadata/properties" ma:root="true" ma:fieldsID="a5d163288106e17fa4d174469e049b52" ns2:_="">
    <xsd:import namespace="66445318-594c-4acb-b2fb-c62b33afc0d4"/>
    <xsd:element name="properties">
      <xsd:complexType>
        <xsd:sequence>
          <xsd:element name="documentManagement">
            <xsd:complexType>
              <xsd:all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45318-594c-4acb-b2fb-c62b33afc0d4" elementFormDefault="qualified">
    <xsd:import namespace="http://schemas.microsoft.com/office/2006/documentManagement/types"/>
    <xsd:import namespace="http://schemas.microsoft.com/office/infopath/2007/PartnerControls"/>
    <xsd:element name="Date" ma:index="8" nillable="true" ma:displayName="Date" ma:format="DateTime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ate xmlns="66445318-594c-4acb-b2fb-c62b33afc0d4" xsi:nil="true"/>
  </documentManagement>
</p:properties>
</file>

<file path=customXml/itemProps1.xml><?xml version="1.0" encoding="utf-8"?>
<ds:datastoreItem xmlns:ds="http://schemas.openxmlformats.org/officeDocument/2006/customXml" ds:itemID="{755A9474-BC01-4338-9879-E15280565261}"/>
</file>

<file path=customXml/itemProps2.xml><?xml version="1.0" encoding="utf-8"?>
<ds:datastoreItem xmlns:ds="http://schemas.openxmlformats.org/officeDocument/2006/customXml" ds:itemID="{55A2C623-1B63-4BB2-A684-C5497E581C22}"/>
</file>

<file path=customXml/itemProps3.xml><?xml version="1.0" encoding="utf-8"?>
<ds:datastoreItem xmlns:ds="http://schemas.openxmlformats.org/officeDocument/2006/customXml" ds:itemID="{260895D0-39C3-46AA-A2BD-46A45ECA2930}"/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478</TotalTime>
  <Words>762</Words>
  <Application>Microsoft Office PowerPoint</Application>
  <PresentationFormat>On-screen Show (4:3)</PresentationFormat>
  <Paragraphs>258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Median</vt:lpstr>
      <vt:lpstr>TRHS College Fair  Recap of Day 1: Monday  September 16th </vt:lpstr>
      <vt:lpstr>College Fair Setup in the TRHS Gym</vt:lpstr>
      <vt:lpstr>College Fair Junior &amp; Senior Volunteers</vt:lpstr>
      <vt:lpstr>Students Speak to College Reps</vt:lpstr>
      <vt:lpstr>Class of 2013 Timberlane  Post Secondary  HIGHLIGHTS</vt:lpstr>
      <vt:lpstr>Class of 2013  Summary of Graduated Students</vt:lpstr>
      <vt:lpstr>Slide 7</vt:lpstr>
      <vt:lpstr>College Application Details</vt:lpstr>
      <vt:lpstr>Slide 9</vt:lpstr>
      <vt:lpstr> Class of 2013 Accepted List</vt:lpstr>
      <vt:lpstr>Slide 11</vt:lpstr>
      <vt:lpstr>Slide 12</vt:lpstr>
      <vt:lpstr> Class of 2013 Accepted List</vt:lpstr>
      <vt:lpstr> Class of 2013 Accepted List</vt:lpstr>
      <vt:lpstr>  Class of 2013 Accepted List</vt:lpstr>
      <vt:lpstr>New Hampshire College Placements Total: 111 Students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 statistics: class of 2013</dc:title>
  <dc:creator>TRHS</dc:creator>
  <cp:lastModifiedBy>Cathy Belcher</cp:lastModifiedBy>
  <cp:revision>99</cp:revision>
  <dcterms:created xsi:type="dcterms:W3CDTF">2013-09-11T11:58:07Z</dcterms:created>
  <dcterms:modified xsi:type="dcterms:W3CDTF">2013-09-19T19:00:04Z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0x0101003C3074932D6A2A49BA53FB2CF2C372F9</vt:lpwstr>
  </property>
</Properties>
</file>