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60" r:id="rId5"/>
    <p:sldId id="264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7C57FCC8-4AA8-4B42-8B22-D125B16B2603}">
          <p14:sldIdLst>
            <p14:sldId id="256"/>
            <p14:sldId id="257"/>
            <p14:sldId id="259"/>
            <p14:sldId id="260"/>
            <p14:sldId id="264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0"/>
  <c:chart>
    <c:plotArea>
      <c:layout/>
      <c:barChart>
        <c:barDir val="col"/>
        <c:grouping val="clustered"/>
        <c:ser>
          <c:idx val="0"/>
          <c:order val="0"/>
          <c:tx>
            <c:strRef>
              <c:f>Sheet1!$A$3</c:f>
              <c:strCache>
                <c:ptCount val="1"/>
                <c:pt idx="0">
                  <c:v>Critical Reading</c:v>
                </c:pt>
              </c:strCache>
            </c:strRef>
          </c:tx>
          <c:cat>
            <c:numRef>
              <c:f>Sheet1!$B$2:$F$2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Sheet1!$B$3:$F$3</c:f>
              <c:numCache>
                <c:formatCode>General</c:formatCode>
                <c:ptCount val="5"/>
                <c:pt idx="0">
                  <c:v>507</c:v>
                </c:pt>
                <c:pt idx="1">
                  <c:v>484</c:v>
                </c:pt>
                <c:pt idx="2">
                  <c:v>504</c:v>
                </c:pt>
                <c:pt idx="3">
                  <c:v>489</c:v>
                </c:pt>
                <c:pt idx="4">
                  <c:v>485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Math</c:v>
                </c:pt>
              </c:strCache>
            </c:strRef>
          </c:tx>
          <c:cat>
            <c:numRef>
              <c:f>Sheet1!$B$2:$F$2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Sheet1!$B$4:$F$4</c:f>
              <c:numCache>
                <c:formatCode>General</c:formatCode>
                <c:ptCount val="5"/>
                <c:pt idx="0">
                  <c:v>518</c:v>
                </c:pt>
                <c:pt idx="1">
                  <c:v>505</c:v>
                </c:pt>
                <c:pt idx="2">
                  <c:v>507</c:v>
                </c:pt>
                <c:pt idx="3">
                  <c:v>489</c:v>
                </c:pt>
                <c:pt idx="4">
                  <c:v>508</c:v>
                </c:pt>
              </c:numCache>
            </c:numRef>
          </c:val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Writing</c:v>
                </c:pt>
              </c:strCache>
            </c:strRef>
          </c:tx>
          <c:cat>
            <c:numRef>
              <c:f>Sheet1!$B$2:$F$2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Sheet1!$B$5:$F$5</c:f>
              <c:numCache>
                <c:formatCode>General</c:formatCode>
                <c:ptCount val="5"/>
                <c:pt idx="0">
                  <c:v>485</c:v>
                </c:pt>
                <c:pt idx="1">
                  <c:v>485</c:v>
                </c:pt>
                <c:pt idx="2">
                  <c:v>500</c:v>
                </c:pt>
                <c:pt idx="3">
                  <c:v>480</c:v>
                </c:pt>
                <c:pt idx="4">
                  <c:v>483</c:v>
                </c:pt>
              </c:numCache>
            </c:numRef>
          </c:val>
        </c:ser>
        <c:dLbls/>
        <c:axId val="49079040"/>
        <c:axId val="49080576"/>
      </c:barChart>
      <c:catAx>
        <c:axId val="49079040"/>
        <c:scaling>
          <c:orientation val="minMax"/>
        </c:scaling>
        <c:axPos val="b"/>
        <c:numFmt formatCode="General" sourceLinked="1"/>
        <c:tickLblPos val="nextTo"/>
        <c:crossAx val="49080576"/>
        <c:crosses val="autoZero"/>
        <c:auto val="1"/>
        <c:lblAlgn val="ctr"/>
        <c:lblOffset val="100"/>
      </c:catAx>
      <c:valAx>
        <c:axId val="49080576"/>
        <c:scaling>
          <c:orientation val="minMax"/>
        </c:scaling>
        <c:axPos val="l"/>
        <c:majorGridlines/>
        <c:numFmt formatCode="General" sourceLinked="1"/>
        <c:tickLblPos val="nextTo"/>
        <c:crossAx val="4907904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Sheet1!$A$25</c:f>
              <c:strCache>
                <c:ptCount val="1"/>
                <c:pt idx="0">
                  <c:v>Critical Reading</c:v>
                </c:pt>
              </c:strCache>
            </c:strRef>
          </c:tx>
          <c:cat>
            <c:strRef>
              <c:f>Sheet1!$B$24:$G$24</c:f>
              <c:strCache>
                <c:ptCount val="6"/>
                <c:pt idx="0">
                  <c:v>NH</c:v>
                </c:pt>
                <c:pt idx="1">
                  <c:v>VT</c:v>
                </c:pt>
                <c:pt idx="2">
                  <c:v>MASS</c:v>
                </c:pt>
                <c:pt idx="3">
                  <c:v>CT</c:v>
                </c:pt>
                <c:pt idx="4">
                  <c:v>RI</c:v>
                </c:pt>
                <c:pt idx="5">
                  <c:v>ME</c:v>
                </c:pt>
              </c:strCache>
            </c:strRef>
          </c:cat>
          <c:val>
            <c:numRef>
              <c:f>Sheet1!$B$25:$G$25</c:f>
              <c:numCache>
                <c:formatCode>General</c:formatCode>
                <c:ptCount val="6"/>
                <c:pt idx="0">
                  <c:v>515</c:v>
                </c:pt>
                <c:pt idx="1">
                  <c:v>515</c:v>
                </c:pt>
                <c:pt idx="2">
                  <c:v>506</c:v>
                </c:pt>
                <c:pt idx="3">
                  <c:v>499</c:v>
                </c:pt>
                <c:pt idx="4">
                  <c:v>478</c:v>
                </c:pt>
                <c:pt idx="5">
                  <c:v>457</c:v>
                </c:pt>
              </c:numCache>
            </c:numRef>
          </c:val>
        </c:ser>
        <c:ser>
          <c:idx val="1"/>
          <c:order val="1"/>
          <c:tx>
            <c:strRef>
              <c:f>Sheet1!$A$26</c:f>
              <c:strCache>
                <c:ptCount val="1"/>
                <c:pt idx="0">
                  <c:v>Math</c:v>
                </c:pt>
              </c:strCache>
            </c:strRef>
          </c:tx>
          <c:cat>
            <c:strRef>
              <c:f>Sheet1!$B$24:$G$24</c:f>
              <c:strCache>
                <c:ptCount val="6"/>
                <c:pt idx="0">
                  <c:v>NH</c:v>
                </c:pt>
                <c:pt idx="1">
                  <c:v>VT</c:v>
                </c:pt>
                <c:pt idx="2">
                  <c:v>MASS</c:v>
                </c:pt>
                <c:pt idx="3">
                  <c:v>CT</c:v>
                </c:pt>
                <c:pt idx="4">
                  <c:v>RI</c:v>
                </c:pt>
                <c:pt idx="5">
                  <c:v>ME</c:v>
                </c:pt>
              </c:strCache>
            </c:strRef>
          </c:cat>
          <c:val>
            <c:numRef>
              <c:f>Sheet1!$B$26:$G$26</c:f>
              <c:numCache>
                <c:formatCode>General</c:formatCode>
                <c:ptCount val="6"/>
                <c:pt idx="0">
                  <c:v>518</c:v>
                </c:pt>
                <c:pt idx="1">
                  <c:v>514</c:v>
                </c:pt>
                <c:pt idx="2">
                  <c:v>521</c:v>
                </c:pt>
                <c:pt idx="3">
                  <c:v>503</c:v>
                </c:pt>
                <c:pt idx="4">
                  <c:v>479</c:v>
                </c:pt>
                <c:pt idx="5">
                  <c:v>462</c:v>
                </c:pt>
              </c:numCache>
            </c:numRef>
          </c:val>
        </c:ser>
        <c:ser>
          <c:idx val="2"/>
          <c:order val="2"/>
          <c:tx>
            <c:strRef>
              <c:f>Sheet1!$A$27</c:f>
              <c:strCache>
                <c:ptCount val="1"/>
                <c:pt idx="0">
                  <c:v>Writing</c:v>
                </c:pt>
              </c:strCache>
            </c:strRef>
          </c:tx>
          <c:cat>
            <c:strRef>
              <c:f>Sheet1!$B$24:$G$24</c:f>
              <c:strCache>
                <c:ptCount val="6"/>
                <c:pt idx="0">
                  <c:v>NH</c:v>
                </c:pt>
                <c:pt idx="1">
                  <c:v>VT</c:v>
                </c:pt>
                <c:pt idx="2">
                  <c:v>MASS</c:v>
                </c:pt>
                <c:pt idx="3">
                  <c:v>CT</c:v>
                </c:pt>
                <c:pt idx="4">
                  <c:v>RI</c:v>
                </c:pt>
                <c:pt idx="5">
                  <c:v>ME</c:v>
                </c:pt>
              </c:strCache>
            </c:strRef>
          </c:cat>
          <c:val>
            <c:numRef>
              <c:f>Sheet1!$B$27:$G$27</c:f>
              <c:numCache>
                <c:formatCode>General</c:formatCode>
                <c:ptCount val="6"/>
                <c:pt idx="0">
                  <c:v>504</c:v>
                </c:pt>
                <c:pt idx="1">
                  <c:v>502</c:v>
                </c:pt>
                <c:pt idx="2">
                  <c:v>500</c:v>
                </c:pt>
                <c:pt idx="3">
                  <c:v>504</c:v>
                </c:pt>
                <c:pt idx="4">
                  <c:v>473</c:v>
                </c:pt>
                <c:pt idx="5">
                  <c:v>446</c:v>
                </c:pt>
              </c:numCache>
            </c:numRef>
          </c:val>
        </c:ser>
        <c:dLbls/>
        <c:axId val="49181440"/>
        <c:axId val="49182976"/>
      </c:barChart>
      <c:catAx>
        <c:axId val="4918144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9182976"/>
        <c:crosses val="autoZero"/>
        <c:auto val="1"/>
        <c:lblAlgn val="ctr"/>
        <c:lblOffset val="100"/>
      </c:catAx>
      <c:valAx>
        <c:axId val="49182976"/>
        <c:scaling>
          <c:orientation val="minMax"/>
        </c:scaling>
        <c:axPos val="l"/>
        <c:majorGridlines/>
        <c:numFmt formatCode="General" sourceLinked="1"/>
        <c:tickLblPos val="nextTo"/>
        <c:crossAx val="491814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250024302517744"/>
          <c:y val="8.4358179684632911E-2"/>
          <c:w val="0.16824049771556338"/>
          <c:h val="0.73307265946996469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7365130-CA43-4D24-AA4C-C243993250D5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2766712-CFC8-4D3F-B329-6A98F3706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365130-CA43-4D24-AA4C-C243993250D5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766712-CFC8-4D3F-B329-6A98F3706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365130-CA43-4D24-AA4C-C243993250D5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766712-CFC8-4D3F-B329-6A98F3706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365130-CA43-4D24-AA4C-C243993250D5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766712-CFC8-4D3F-B329-6A98F3706D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365130-CA43-4D24-AA4C-C243993250D5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766712-CFC8-4D3F-B329-6A98F3706D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365130-CA43-4D24-AA4C-C243993250D5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766712-CFC8-4D3F-B329-6A98F3706D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365130-CA43-4D24-AA4C-C243993250D5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766712-CFC8-4D3F-B329-6A98F3706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365130-CA43-4D24-AA4C-C243993250D5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766712-CFC8-4D3F-B329-6A98F3706D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365130-CA43-4D24-AA4C-C243993250D5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766712-CFC8-4D3F-B329-6A98F3706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7365130-CA43-4D24-AA4C-C243993250D5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766712-CFC8-4D3F-B329-6A98F3706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7365130-CA43-4D24-AA4C-C243993250D5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2766712-CFC8-4D3F-B329-6A98F3706D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7365130-CA43-4D24-AA4C-C243993250D5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2766712-CFC8-4D3F-B329-6A98F3706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Class of 2013 SAT Scores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School Board Meeting</a:t>
            </a:r>
          </a:p>
          <a:p>
            <a:r>
              <a:rPr lang="en-US" dirty="0" smtClean="0"/>
              <a:t>November 7,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38381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246 Timberlane Seniors tested.  </a:t>
            </a:r>
          </a:p>
          <a:p>
            <a:pPr lvl="0"/>
            <a:r>
              <a:rPr lang="en-US" dirty="0"/>
              <a:t>If students tested more than once, most recent score was used.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Seniors Results based on: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78129728"/>
              </p:ext>
            </p:extLst>
          </p:nvPr>
        </p:nvGraphicFramePr>
        <p:xfrm>
          <a:off x="533400" y="2971799"/>
          <a:ext cx="6995160" cy="25593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1720"/>
                <a:gridCol w="2331720"/>
                <a:gridCol w="2331720"/>
              </a:tblGrid>
              <a:tr h="5826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Year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2013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National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88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Critical Reading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485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496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88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Math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490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88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Writing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483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488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2858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7395000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SAT Summary / 5 Years Timberlane Seniors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46612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3376551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2013 SAT Comparison Scores - NE States / Public HS Scores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929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2743200"/>
          </a:xfrm>
        </p:spPr>
        <p:txBody>
          <a:bodyPr>
            <a:normAutofit lnSpcReduction="10000"/>
          </a:bodyPr>
          <a:lstStyle/>
          <a:p>
            <a:r>
              <a:rPr lang="en-US" sz="4400" dirty="0" smtClean="0"/>
              <a:t>National Average – 1474</a:t>
            </a:r>
          </a:p>
          <a:p>
            <a:endParaRPr lang="en-US" sz="4400" dirty="0"/>
          </a:p>
          <a:p>
            <a:pPr marL="109728" indent="0">
              <a:buNone/>
            </a:pPr>
            <a:endParaRPr lang="en-US" sz="4400" dirty="0" smtClean="0"/>
          </a:p>
          <a:p>
            <a:r>
              <a:rPr lang="en-US" sz="4400" dirty="0" err="1" smtClean="0"/>
              <a:t>Timberlane</a:t>
            </a:r>
            <a:r>
              <a:rPr lang="en-US" sz="4400" dirty="0" smtClean="0"/>
              <a:t> Average - 1476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274638"/>
            <a:ext cx="8991600" cy="1143000"/>
          </a:xfrm>
        </p:spPr>
        <p:txBody>
          <a:bodyPr>
            <a:noAutofit/>
          </a:bodyPr>
          <a:lstStyle/>
          <a:p>
            <a:r>
              <a:rPr lang="en-US" sz="3200" u="sng" dirty="0"/>
              <a:t>2013 SAT Comparison </a:t>
            </a:r>
            <a:r>
              <a:rPr lang="en-US" sz="3200" u="sng" dirty="0" smtClean="0"/>
              <a:t>to National Average</a:t>
            </a:r>
            <a:endParaRPr lang="en-US" sz="3200" u="sng" dirty="0"/>
          </a:p>
        </p:txBody>
      </p:sp>
    </p:spTree>
    <p:extLst>
      <p:ext uri="{BB962C8B-B14F-4D97-AF65-F5344CB8AC3E}">
        <p14:creationId xmlns:p14="http://schemas.microsoft.com/office/powerpoint/2010/main" xmlns="" val="4143028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Professional Development</a:t>
            </a:r>
          </a:p>
          <a:p>
            <a:pPr lvl="1"/>
            <a:r>
              <a:rPr lang="en-US" dirty="0" smtClean="0"/>
              <a:t>Literacy</a:t>
            </a:r>
          </a:p>
          <a:p>
            <a:pPr lvl="1"/>
            <a:r>
              <a:rPr lang="en-US" dirty="0" smtClean="0"/>
              <a:t>Vocabulary</a:t>
            </a:r>
          </a:p>
          <a:p>
            <a:pPr lvl="1"/>
            <a:r>
              <a:rPr lang="en-US" dirty="0" smtClean="0"/>
              <a:t>Modeling Questions</a:t>
            </a:r>
          </a:p>
          <a:p>
            <a:r>
              <a:rPr lang="en-US" dirty="0" smtClean="0"/>
              <a:t>SAT Prep Opportunities</a:t>
            </a:r>
          </a:p>
          <a:p>
            <a:pPr lvl="1"/>
            <a:r>
              <a:rPr lang="en-US" dirty="0" smtClean="0"/>
              <a:t>English prep class, practice sessions after school</a:t>
            </a:r>
          </a:p>
          <a:p>
            <a:r>
              <a:rPr lang="en-US" dirty="0" smtClean="0"/>
              <a:t>New Course</a:t>
            </a:r>
          </a:p>
          <a:p>
            <a:pPr lvl="1"/>
            <a:r>
              <a:rPr lang="en-US" dirty="0" smtClean="0"/>
              <a:t>Latin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Plan for Support – Reading/Writing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26818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Professional Development</a:t>
            </a:r>
          </a:p>
          <a:p>
            <a:pPr lvl="1"/>
            <a:r>
              <a:rPr lang="en-US" dirty="0" smtClean="0"/>
              <a:t>Mathematical Literacy </a:t>
            </a:r>
            <a:r>
              <a:rPr lang="en-US" sz="2400" dirty="0" smtClean="0"/>
              <a:t>(CCSS 8 Mathematical Practices)</a:t>
            </a:r>
          </a:p>
          <a:p>
            <a:pPr lvl="1"/>
            <a:r>
              <a:rPr lang="en-US" dirty="0" smtClean="0"/>
              <a:t>Vocabulary</a:t>
            </a:r>
          </a:p>
          <a:p>
            <a:pPr lvl="1"/>
            <a:r>
              <a:rPr lang="en-US" dirty="0" smtClean="0"/>
              <a:t>Modeling Questions</a:t>
            </a:r>
          </a:p>
          <a:p>
            <a:r>
              <a:rPr lang="en-US" dirty="0" smtClean="0"/>
              <a:t>SAT Prep Opportunities</a:t>
            </a:r>
          </a:p>
          <a:p>
            <a:pPr lvl="1"/>
            <a:r>
              <a:rPr lang="en-US" dirty="0" smtClean="0"/>
              <a:t>Math prep class</a:t>
            </a:r>
          </a:p>
          <a:p>
            <a:r>
              <a:rPr lang="en-US" dirty="0" smtClean="0"/>
              <a:t>New Course</a:t>
            </a:r>
          </a:p>
          <a:p>
            <a:pPr lvl="1"/>
            <a:r>
              <a:rPr lang="en-US" dirty="0" smtClean="0"/>
              <a:t>Discrete Mathematics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 for Support – Mathematics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341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6FF821-7AAA-4864-8302-7BAB94822B3A}"/>
</file>

<file path=customXml/itemProps2.xml><?xml version="1.0" encoding="utf-8"?>
<ds:datastoreItem xmlns:ds="http://schemas.openxmlformats.org/officeDocument/2006/customXml" ds:itemID="{A8242622-0CEB-4C4D-952E-11749A2B6C3B}"/>
</file>

<file path=customXml/itemProps3.xml><?xml version="1.0" encoding="utf-8"?>
<ds:datastoreItem xmlns:ds="http://schemas.openxmlformats.org/officeDocument/2006/customXml" ds:itemID="{045110F2-3364-4447-A195-5B2BF516F6D8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306</TotalTime>
  <Words>133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Class of 2013 SAT Scores</vt:lpstr>
      <vt:lpstr>Seniors Results based on: </vt:lpstr>
      <vt:lpstr>SAT Summary / 5 Years Timberlane Seniors</vt:lpstr>
      <vt:lpstr>2013 SAT Comparison Scores - NE States / Public HS Scores</vt:lpstr>
      <vt:lpstr>2013 SAT Comparison to National Average</vt:lpstr>
      <vt:lpstr>Plan for Support – Reading/Writing</vt:lpstr>
      <vt:lpstr>Plan for Support – Mathematics</vt:lpstr>
    </vt:vector>
  </TitlesOfParts>
  <Company>SAU 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of 2013 SAT Scores</dc:title>
  <dc:creator>Pedersen, Mark</dc:creator>
  <cp:lastModifiedBy>Cathy Belcher</cp:lastModifiedBy>
  <cp:revision>12</cp:revision>
  <cp:lastPrinted>2013-11-01T18:41:58Z</cp:lastPrinted>
  <dcterms:created xsi:type="dcterms:W3CDTF">2013-10-31T17:03:33Z</dcterms:created>
  <dcterms:modified xsi:type="dcterms:W3CDTF">2013-11-07T16:58:33Z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