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66" r:id="rId2"/>
    <p:sldId id="264" r:id="rId3"/>
    <p:sldId id="267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1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strainge\Desktop\2013%20NECAP%20SCIENCE\2013%20Science%20NECAP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strainge\Desktop\2013%20NECAP%20SCIENCE\2013%20Science%20NECAP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algn="ctr">
              <a:defRPr/>
            </a:pPr>
            <a:r>
              <a:rPr lang="en-US" sz="1800" b="1" i="0" baseline="0">
                <a:effectLst/>
              </a:rPr>
              <a:t>TRSD District: 2013 NECAP Science</a:t>
            </a:r>
            <a:endParaRPr lang="en-US">
              <a:effectLst/>
            </a:endParaRPr>
          </a:p>
          <a:p>
            <a:pPr algn="ctr">
              <a:defRPr/>
            </a:pPr>
            <a:r>
              <a:rPr lang="en-US" sz="1800" b="1" i="0" baseline="0">
                <a:effectLst/>
              </a:rPr>
              <a:t>Results by Level </a:t>
            </a:r>
            <a:endParaRPr lang="en-US">
              <a:effectLst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0.11305127954919748"/>
          <c:y val="0.14147649243596672"/>
          <c:w val="0.84886202442669845"/>
          <c:h val="0.65382374399772025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Timberlane</c:v>
                </c:pt>
              </c:strCache>
            </c:strRef>
          </c:tx>
          <c:cat>
            <c:strRef>
              <c:f>Sheet1!$B$1:$E$1</c:f>
              <c:strCache>
                <c:ptCount val="4"/>
                <c:pt idx="0">
                  <c:v>Elem Grade 4</c:v>
                </c:pt>
                <c:pt idx="1">
                  <c:v>Middle Grade 8</c:v>
                </c:pt>
                <c:pt idx="2">
                  <c:v>Secondary Grade 11</c:v>
                </c:pt>
                <c:pt idx="3">
                  <c:v>District Average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54</c:v>
                </c:pt>
                <c:pt idx="1">
                  <c:v>35</c:v>
                </c:pt>
                <c:pt idx="2">
                  <c:v>25</c:v>
                </c:pt>
                <c:pt idx="3">
                  <c:v>38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State</c:v>
                </c:pt>
              </c:strCache>
            </c:strRef>
          </c:tx>
          <c:cat>
            <c:strRef>
              <c:f>Sheet1!$B$1:$E$1</c:f>
              <c:strCache>
                <c:ptCount val="4"/>
                <c:pt idx="0">
                  <c:v>Elem Grade 4</c:v>
                </c:pt>
                <c:pt idx="1">
                  <c:v>Middle Grade 8</c:v>
                </c:pt>
                <c:pt idx="2">
                  <c:v>Secondary Grade 11</c:v>
                </c:pt>
                <c:pt idx="3">
                  <c:v>District Average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51</c:v>
                </c:pt>
                <c:pt idx="1">
                  <c:v>31</c:v>
                </c:pt>
                <c:pt idx="2">
                  <c:v>30</c:v>
                </c:pt>
                <c:pt idx="3">
                  <c:v>37</c:v>
                </c:pt>
              </c:numCache>
            </c:numRef>
          </c:val>
        </c:ser>
        <c:dLbls>
          <c:showVal val="1"/>
        </c:dLbls>
        <c:axId val="40099840"/>
        <c:axId val="40101376"/>
      </c:barChart>
      <c:catAx>
        <c:axId val="40099840"/>
        <c:scaling>
          <c:orientation val="minMax"/>
        </c:scaling>
        <c:axPos val="b"/>
        <c:tickLblPos val="nextTo"/>
        <c:crossAx val="40101376"/>
        <c:crosses val="autoZero"/>
        <c:auto val="1"/>
        <c:lblAlgn val="ctr"/>
        <c:lblOffset val="100"/>
      </c:catAx>
      <c:valAx>
        <c:axId val="4010137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600"/>
                  <a:t>Percent Proficient</a:t>
                </a:r>
              </a:p>
            </c:rich>
          </c:tx>
          <c:layout/>
        </c:title>
        <c:numFmt formatCode="General" sourceLinked="1"/>
        <c:tickLblPos val="nextTo"/>
        <c:crossAx val="4009984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600" baseline="0"/>
            </a:pPr>
            <a:endParaRPr lang="en-US"/>
          </a:p>
        </c:txPr>
      </c:dTable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3 Year Science NECAP Comparison - DIstrict Scores 2010-2013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2805480793209079"/>
          <c:y val="0.10858266369232196"/>
          <c:w val="0.84850722528384503"/>
          <c:h val="0.61724283463445029"/>
        </c:manualLayout>
      </c:layout>
      <c:barChart>
        <c:barDir val="col"/>
        <c:grouping val="clustered"/>
        <c:ser>
          <c:idx val="0"/>
          <c:order val="0"/>
          <c:tx>
            <c:strRef>
              <c:f>Sheet1!$A$11</c:f>
              <c:strCache>
                <c:ptCount val="1"/>
                <c:pt idx="0">
                  <c:v>2010/11</c:v>
                </c:pt>
              </c:strCache>
            </c:strRef>
          </c:tx>
          <c:cat>
            <c:strRef>
              <c:f>Sheet1!$B$10:$D$10</c:f>
              <c:strCache>
                <c:ptCount val="3"/>
                <c:pt idx="0">
                  <c:v>4th Grade</c:v>
                </c:pt>
                <c:pt idx="1">
                  <c:v>8th Grade</c:v>
                </c:pt>
                <c:pt idx="2">
                  <c:v>11th Grade</c:v>
                </c:pt>
              </c:strCache>
            </c:strRef>
          </c:cat>
          <c:val>
            <c:numRef>
              <c:f>Sheet1!$B$11:$D$11</c:f>
              <c:numCache>
                <c:formatCode>General</c:formatCode>
                <c:ptCount val="3"/>
                <c:pt idx="0">
                  <c:v>56</c:v>
                </c:pt>
                <c:pt idx="1">
                  <c:v>30</c:v>
                </c:pt>
                <c:pt idx="2">
                  <c:v>17</c:v>
                </c:pt>
              </c:numCache>
            </c:numRef>
          </c:val>
        </c:ser>
        <c:ser>
          <c:idx val="1"/>
          <c:order val="1"/>
          <c:tx>
            <c:strRef>
              <c:f>Sheet1!$A$12</c:f>
              <c:strCache>
                <c:ptCount val="1"/>
                <c:pt idx="0">
                  <c:v>2011/12</c:v>
                </c:pt>
              </c:strCache>
            </c:strRef>
          </c:tx>
          <c:cat>
            <c:strRef>
              <c:f>Sheet1!$B$10:$D$10</c:f>
              <c:strCache>
                <c:ptCount val="3"/>
                <c:pt idx="0">
                  <c:v>4th Grade</c:v>
                </c:pt>
                <c:pt idx="1">
                  <c:v>8th Grade</c:v>
                </c:pt>
                <c:pt idx="2">
                  <c:v>11th Grade</c:v>
                </c:pt>
              </c:strCache>
            </c:strRef>
          </c:cat>
          <c:val>
            <c:numRef>
              <c:f>Sheet1!$B$12:$D$12</c:f>
              <c:numCache>
                <c:formatCode>General</c:formatCode>
                <c:ptCount val="3"/>
                <c:pt idx="0">
                  <c:v>59</c:v>
                </c:pt>
                <c:pt idx="1">
                  <c:v>43</c:v>
                </c:pt>
                <c:pt idx="2">
                  <c:v>21</c:v>
                </c:pt>
              </c:numCache>
            </c:numRef>
          </c:val>
        </c:ser>
        <c:ser>
          <c:idx val="2"/>
          <c:order val="2"/>
          <c:tx>
            <c:strRef>
              <c:f>Sheet1!$A$13</c:f>
              <c:strCache>
                <c:ptCount val="1"/>
                <c:pt idx="0">
                  <c:v>2012/13</c:v>
                </c:pt>
              </c:strCache>
            </c:strRef>
          </c:tx>
          <c:cat>
            <c:strRef>
              <c:f>Sheet1!$B$10:$D$10</c:f>
              <c:strCache>
                <c:ptCount val="3"/>
                <c:pt idx="0">
                  <c:v>4th Grade</c:v>
                </c:pt>
                <c:pt idx="1">
                  <c:v>8th Grade</c:v>
                </c:pt>
                <c:pt idx="2">
                  <c:v>11th Grade</c:v>
                </c:pt>
              </c:strCache>
            </c:strRef>
          </c:cat>
          <c:val>
            <c:numRef>
              <c:f>Sheet1!$B$13:$D$13</c:f>
              <c:numCache>
                <c:formatCode>General</c:formatCode>
                <c:ptCount val="3"/>
                <c:pt idx="0">
                  <c:v>54</c:v>
                </c:pt>
                <c:pt idx="1">
                  <c:v>35</c:v>
                </c:pt>
                <c:pt idx="2">
                  <c:v>25</c:v>
                </c:pt>
              </c:numCache>
            </c:numRef>
          </c:val>
        </c:ser>
        <c:dLbls/>
        <c:axId val="40544128"/>
        <c:axId val="40545664"/>
      </c:barChart>
      <c:catAx>
        <c:axId val="40544128"/>
        <c:scaling>
          <c:orientation val="minMax"/>
        </c:scaling>
        <c:axPos val="b"/>
        <c:tickLblPos val="nextTo"/>
        <c:crossAx val="40545664"/>
        <c:crosses val="autoZero"/>
        <c:auto val="1"/>
        <c:lblAlgn val="ctr"/>
        <c:lblOffset val="100"/>
      </c:catAx>
      <c:valAx>
        <c:axId val="40545664"/>
        <c:scaling>
          <c:orientation val="minMax"/>
        </c:scaling>
        <c:axPos val="l"/>
        <c:majorGridlines/>
        <c:numFmt formatCode="General" sourceLinked="1"/>
        <c:tickLblPos val="nextTo"/>
        <c:crossAx val="4054412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</c:chart>
  <c:txPr>
    <a:bodyPr/>
    <a:lstStyle/>
    <a:p>
      <a:pPr>
        <a:defRPr sz="1600" baseline="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219E0-E265-42BD-9296-BA3D5C3B3323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ADAB4-0E07-4040-A117-1878D95AE3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9529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09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5206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7363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6969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2562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40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8838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2396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9093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5510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924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2F197-1702-47AE-83C0-C6E965EAA233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7401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Timberlane Regional School District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2013 Science NECAP Results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(test taken May 2013)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0358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237153" y="284778"/>
          <a:ext cx="8669694" cy="6288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182995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4773588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276205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Props1.xml><?xml version="1.0" encoding="utf-8"?>
<ds:datastoreItem xmlns:ds="http://schemas.openxmlformats.org/officeDocument/2006/customXml" ds:itemID="{5D345C96-643F-48EC-9485-339F29CB28B7}"/>
</file>

<file path=customXml/itemProps2.xml><?xml version="1.0" encoding="utf-8"?>
<ds:datastoreItem xmlns:ds="http://schemas.openxmlformats.org/officeDocument/2006/customXml" ds:itemID="{A11B5907-9A6F-4B2B-BAD1-BA52F65509A5}"/>
</file>

<file path=customXml/itemProps3.xml><?xml version="1.0" encoding="utf-8"?>
<ds:datastoreItem xmlns:ds="http://schemas.openxmlformats.org/officeDocument/2006/customXml" ds:itemID="{9A140135-3336-435E-BE98-ED1389482CA5}"/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34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Timberlane Regional School District</vt:lpstr>
      <vt:lpstr>Slide 2</vt:lpstr>
      <vt:lpstr>Slide 3</vt:lpstr>
    </vt:vector>
  </TitlesOfParts>
  <Company>Timberlane Regional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Wilson, Roxanne</dc:creator>
  <cp:lastModifiedBy>Cathy Belcher</cp:lastModifiedBy>
  <cp:revision>11</cp:revision>
  <cp:lastPrinted>2013-04-15T17:22:38Z</cp:lastPrinted>
  <dcterms:created xsi:type="dcterms:W3CDTF">2013-04-15T16:44:44Z</dcterms:created>
  <dcterms:modified xsi:type="dcterms:W3CDTF">2013-11-18T14:02:20Z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