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customXml/itemProps1.xml" ContentType="application/vnd.openxmlformats-officedocument.customXmlProperti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8"/>
  </p:notesMasterIdLst>
  <p:handoutMasterIdLst>
    <p:handoutMasterId r:id="rId19"/>
  </p:handoutMasterIdLst>
  <p:sldIdLst>
    <p:sldId id="289" r:id="rId2"/>
    <p:sldId id="268" r:id="rId3"/>
    <p:sldId id="277" r:id="rId4"/>
    <p:sldId id="278" r:id="rId5"/>
    <p:sldId id="279" r:id="rId6"/>
    <p:sldId id="297" r:id="rId7"/>
    <p:sldId id="298" r:id="rId8"/>
    <p:sldId id="299" r:id="rId9"/>
    <p:sldId id="283" r:id="rId10"/>
    <p:sldId id="290" r:id="rId11"/>
    <p:sldId id="291" r:id="rId12"/>
    <p:sldId id="292" r:id="rId13"/>
    <p:sldId id="293" r:id="rId14"/>
    <p:sldId id="294" r:id="rId15"/>
    <p:sldId id="295" r:id="rId16"/>
    <p:sldId id="288"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122"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3A07F448-FEBA-4827-856D-1A7677B40C81}" type="datetimeFigureOut">
              <a:rPr lang="en-US" smtClean="0"/>
              <a:pPr/>
              <a:t>12/18/2013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6D7241FF-6F32-4928-8ED1-CC132B6C8FDA}" type="slidenum">
              <a:rPr lang="en-US" smtClean="0"/>
              <a:pPr/>
              <a:t>‹#›</a:t>
            </a:fld>
            <a:endParaRPr lang="en-US"/>
          </a:p>
        </p:txBody>
      </p:sp>
    </p:spTree>
    <p:extLst>
      <p:ext uri="{BB962C8B-B14F-4D97-AF65-F5344CB8AC3E}">
        <p14:creationId xmlns:p14="http://schemas.microsoft.com/office/powerpoint/2010/main" xmlns="" val="8699829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E981666-DACD-4805-BB39-2D15EF372C3A}" type="datetimeFigureOut">
              <a:rPr lang="en-US" smtClean="0"/>
              <a:pPr/>
              <a:t>12/18/2013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264A736-F84B-438C-92F7-F085F66B35B4}" type="slidenum">
              <a:rPr lang="en-US" smtClean="0"/>
              <a:pPr/>
              <a:t>‹#›</a:t>
            </a:fld>
            <a:endParaRPr lang="en-US"/>
          </a:p>
        </p:txBody>
      </p:sp>
    </p:spTree>
    <p:extLst>
      <p:ext uri="{BB962C8B-B14F-4D97-AF65-F5344CB8AC3E}">
        <p14:creationId xmlns:p14="http://schemas.microsoft.com/office/powerpoint/2010/main" xmlns="" val="2000670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work: </a:t>
            </a:r>
          </a:p>
          <a:p>
            <a:pPr marL="349415" indent="-349415">
              <a:buAutoNum type="arabicPeriod"/>
            </a:pPr>
            <a:r>
              <a:rPr lang="en-US" dirty="0" smtClean="0"/>
              <a:t>Examined the complexity of the </a:t>
            </a:r>
            <a:r>
              <a:rPr lang="en-US" dirty="0" err="1" smtClean="0"/>
              <a:t>Timberlane</a:t>
            </a:r>
            <a:r>
              <a:rPr lang="en-US" dirty="0" smtClean="0"/>
              <a:t> organization. </a:t>
            </a:r>
          </a:p>
          <a:p>
            <a:pPr marL="349415" indent="-349415">
              <a:buAutoNum type="arabicPeriod"/>
            </a:pPr>
            <a:r>
              <a:rPr lang="en-US" dirty="0" smtClean="0"/>
              <a:t>Focus on communication within the structure of group/committee work. </a:t>
            </a:r>
          </a:p>
          <a:p>
            <a:pPr marL="349415" indent="-349415">
              <a:buAutoNum type="arabicPeriod"/>
            </a:pPr>
            <a:r>
              <a:rPr lang="en-US" dirty="0" smtClean="0"/>
              <a:t>Examine district technology tools for communication (SharePoint; Google Drive).</a:t>
            </a:r>
          </a:p>
          <a:p>
            <a:pPr marL="349415" indent="-349415">
              <a:buAutoNum type="arabicPeriod"/>
            </a:pPr>
            <a:r>
              <a:rPr lang="en-US" dirty="0" smtClean="0"/>
              <a:t>Gather information on the restructuring and re-organization of the district      </a:t>
            </a:r>
          </a:p>
          <a:p>
            <a:r>
              <a:rPr lang="en-US" dirty="0" smtClean="0"/>
              <a:t>       administration and committees.</a:t>
            </a:r>
          </a:p>
          <a:p>
            <a:r>
              <a:rPr lang="en-US" dirty="0" smtClean="0"/>
              <a:t>Progress: </a:t>
            </a:r>
          </a:p>
          <a:p>
            <a:pPr marL="349415" indent="-349415">
              <a:buAutoNum type="arabicPeriod"/>
            </a:pPr>
            <a:r>
              <a:rPr lang="en-US" dirty="0" smtClean="0"/>
              <a:t>Universal template for all meeting minutes.</a:t>
            </a:r>
          </a:p>
          <a:p>
            <a:pPr marL="349415" indent="-349415">
              <a:buAutoNum type="arabicPeriod"/>
            </a:pPr>
            <a:r>
              <a:rPr lang="en-US" dirty="0" smtClean="0"/>
              <a:t>SharePoint established as the storage house for employee information.</a:t>
            </a:r>
          </a:p>
          <a:p>
            <a:pPr marL="349415" indent="-349415">
              <a:buAutoNum type="arabicPeriod"/>
            </a:pPr>
            <a:r>
              <a:rPr lang="en-US" dirty="0" smtClean="0"/>
              <a:t>Google Drive is being explored as a tool for collaboration and sharing of documents.</a:t>
            </a:r>
          </a:p>
          <a:p>
            <a:pPr marL="349415" indent="-349415">
              <a:buAutoNum type="arabicPeriod"/>
            </a:pPr>
            <a:r>
              <a:rPr lang="en-US" dirty="0" smtClean="0"/>
              <a:t>All staff have @</a:t>
            </a:r>
            <a:r>
              <a:rPr lang="en-US" dirty="0" err="1" smtClean="0"/>
              <a:t>gapps</a:t>
            </a:r>
            <a:r>
              <a:rPr lang="en-US" dirty="0" smtClean="0"/>
              <a:t> accounts.</a:t>
            </a:r>
          </a:p>
          <a:p>
            <a:pPr marL="349415" indent="-349415">
              <a:buAutoNum type="arabicPeriod"/>
            </a:pPr>
            <a:r>
              <a:rPr lang="en-US" dirty="0" smtClean="0"/>
              <a:t>Google trainings and information sessions have been offered.</a:t>
            </a:r>
          </a:p>
          <a:p>
            <a:r>
              <a:rPr lang="en-US" dirty="0" smtClean="0"/>
              <a:t>Actions:</a:t>
            </a:r>
          </a:p>
          <a:p>
            <a:pPr marL="349415" indent="-349415">
              <a:buAutoNum type="arabicPeriod"/>
            </a:pPr>
            <a:r>
              <a:rPr lang="en-US" dirty="0" smtClean="0"/>
              <a:t>Inform all stakeholders of approved forms and practices.</a:t>
            </a:r>
          </a:p>
          <a:p>
            <a:pPr marL="349415" indent="-349415">
              <a:buAutoNum type="arabicPeriod"/>
            </a:pPr>
            <a:r>
              <a:rPr lang="en-US" dirty="0" smtClean="0"/>
              <a:t>Re-organize SharePoint for support ease and efficiency in accessing information.</a:t>
            </a:r>
          </a:p>
          <a:p>
            <a:pPr marL="349415" indent="-349415">
              <a:buAutoNum type="arabicPeriod"/>
            </a:pPr>
            <a:r>
              <a:rPr lang="en-US" dirty="0" smtClean="0"/>
              <a:t>Provide Google Drive trainings and examine use of Google as a district tech tool for communication.</a:t>
            </a:r>
          </a:p>
          <a:p>
            <a:pPr marL="349415" indent="-349415">
              <a:buAutoNum type="arabicPeriod"/>
            </a:pPr>
            <a:r>
              <a:rPr lang="en-US" dirty="0" smtClean="0"/>
              <a:t>Create and disseminate SharePoint informational Screencast.</a:t>
            </a:r>
          </a:p>
          <a:p>
            <a:r>
              <a:rPr lang="en-US" dirty="0" smtClean="0"/>
              <a:t>Actions:</a:t>
            </a:r>
          </a:p>
          <a:p>
            <a:pPr marL="349415" indent="-349415">
              <a:buAutoNum type="arabicPeriod"/>
            </a:pPr>
            <a:r>
              <a:rPr lang="en-US" dirty="0" smtClean="0"/>
              <a:t>Inform all stakeholders of approved forms and practices.</a:t>
            </a:r>
          </a:p>
          <a:p>
            <a:pPr marL="349415" indent="-349415">
              <a:buAutoNum type="arabicPeriod"/>
            </a:pPr>
            <a:r>
              <a:rPr lang="en-US" dirty="0" smtClean="0"/>
              <a:t>Re-organize SharePoint for support ease and efficiency in accessing information.</a:t>
            </a:r>
          </a:p>
          <a:p>
            <a:pPr marL="349415" indent="-349415">
              <a:buAutoNum type="arabicPeriod"/>
            </a:pPr>
            <a:r>
              <a:rPr lang="en-US" dirty="0" smtClean="0"/>
              <a:t>Provide Google Drive trainings and examine use of Google as a district tech tool for communication.</a:t>
            </a:r>
          </a:p>
          <a:p>
            <a:pPr marL="349415" indent="-349415">
              <a:buAutoNum type="arabicPeriod"/>
            </a:pPr>
            <a:r>
              <a:rPr lang="en-US" dirty="0" smtClean="0"/>
              <a:t>Create and disseminate SharePoint informational Screencast.</a:t>
            </a:r>
          </a:p>
          <a:p>
            <a:pPr marL="349415" indent="-349415">
              <a:buAutoNum type="arabicPeriod"/>
            </a:pP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264A736-F84B-438C-92F7-F085F66B35B4}" type="slidenum">
              <a:rPr lang="en-US" smtClean="0"/>
              <a:pPr/>
              <a:t>9</a:t>
            </a:fld>
            <a:endParaRPr lang="en-US"/>
          </a:p>
        </p:txBody>
      </p:sp>
    </p:spTree>
    <p:extLst>
      <p:ext uri="{BB962C8B-B14F-4D97-AF65-F5344CB8AC3E}">
        <p14:creationId xmlns:p14="http://schemas.microsoft.com/office/powerpoint/2010/main" xmlns="" val="2209190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Our work:</a:t>
            </a:r>
          </a:p>
          <a:p>
            <a:pPr marL="349415" indent="-349415">
              <a:buAutoNum type="arabicPeriod"/>
            </a:pPr>
            <a:r>
              <a:rPr lang="en-US" dirty="0" smtClean="0"/>
              <a:t>Examine current calendar systems.</a:t>
            </a:r>
          </a:p>
          <a:p>
            <a:pPr marL="349415" indent="-349415">
              <a:buAutoNum type="arabicPeriod"/>
            </a:pPr>
            <a:r>
              <a:rPr lang="en-US" dirty="0" smtClean="0"/>
              <a:t>Examined the format for populating calendar.</a:t>
            </a:r>
          </a:p>
          <a:p>
            <a:pPr marL="349415" indent="-349415">
              <a:buAutoNum type="arabicPeriod"/>
            </a:pPr>
            <a:r>
              <a:rPr lang="en-US" dirty="0" smtClean="0"/>
              <a:t>Examined which events to post on District Wide Public Calendar of Events  (DWPCE).</a:t>
            </a:r>
          </a:p>
          <a:p>
            <a:pPr marL="349415" indent="-349415">
              <a:buAutoNum type="arabicPeriod"/>
            </a:pPr>
            <a:r>
              <a:rPr lang="en-US" dirty="0" smtClean="0"/>
              <a:t>Examine current practices for planning and scheduling activities and events.</a:t>
            </a:r>
          </a:p>
          <a:p>
            <a:pPr marL="349415" indent="-349415">
              <a:buAutoNum type="arabicPeriod"/>
            </a:pPr>
            <a:endParaRPr lang="en-US" dirty="0" smtClean="0"/>
          </a:p>
          <a:p>
            <a:r>
              <a:rPr lang="en-US" dirty="0" smtClean="0"/>
              <a:t>Progress:</a:t>
            </a:r>
          </a:p>
          <a:p>
            <a:pPr marL="349415" indent="-349415">
              <a:buAutoNum type="arabicPeriod"/>
            </a:pPr>
            <a:r>
              <a:rPr lang="en-US" dirty="0" smtClean="0"/>
              <a:t>Google calendar was established as the universal district calendar. </a:t>
            </a:r>
          </a:p>
          <a:p>
            <a:pPr marL="349415" indent="-349415">
              <a:buAutoNum type="arabicPeriod"/>
            </a:pPr>
            <a:r>
              <a:rPr lang="en-US" dirty="0" smtClean="0"/>
              <a:t>Located on TRSD website and includes building based events.</a:t>
            </a:r>
          </a:p>
          <a:p>
            <a:pPr marL="349415" indent="-349415">
              <a:buAutoNum type="arabicPeriod"/>
            </a:pPr>
            <a:r>
              <a:rPr lang="en-US" dirty="0" smtClean="0"/>
              <a:t>Established a consistent format for populating the calendar.</a:t>
            </a:r>
          </a:p>
          <a:p>
            <a:pPr marL="349415" indent="-349415">
              <a:buAutoNum type="arabicPeriod"/>
            </a:pPr>
            <a:r>
              <a:rPr lang="en-US" dirty="0" smtClean="0"/>
              <a:t>Identified key personnel to populate the calendar. </a:t>
            </a:r>
          </a:p>
          <a:p>
            <a:pPr marL="349415" indent="-349415">
              <a:buFontTx/>
              <a:buAutoNum type="arabicPeriod"/>
            </a:pPr>
            <a:r>
              <a:rPr lang="en-US" dirty="0" smtClean="0"/>
              <a:t>Drafted a protocol for planning and scheduling events .</a:t>
            </a:r>
          </a:p>
          <a:p>
            <a:pPr marL="349415" indent="-349415">
              <a:buFontTx/>
              <a:buAutoNum type="arabicPeriod"/>
            </a:pPr>
            <a:r>
              <a:rPr lang="en-US" dirty="0" smtClean="0"/>
              <a:t>Established Outlook calendar as personal planner. </a:t>
            </a:r>
          </a:p>
          <a:p>
            <a:pPr marL="349415" indent="-349415">
              <a:buAutoNum type="arabicPeriod"/>
            </a:pPr>
            <a:r>
              <a:rPr lang="en-US" dirty="0" smtClean="0"/>
              <a:t>Produced and Outlook informational Screencast.</a:t>
            </a:r>
          </a:p>
          <a:p>
            <a:r>
              <a:rPr lang="en-US" dirty="0" smtClean="0"/>
              <a:t>Actions:</a:t>
            </a:r>
          </a:p>
          <a:p>
            <a:pPr marL="349415" indent="-349415">
              <a:buAutoNum type="arabicPeriod"/>
            </a:pPr>
            <a:r>
              <a:rPr lang="en-US" dirty="0" smtClean="0"/>
              <a:t>Submit protocol for planning and scheduling events to the SLT.</a:t>
            </a:r>
          </a:p>
          <a:p>
            <a:pPr marL="349415" indent="-349415">
              <a:buAutoNum type="arabicPeriod"/>
            </a:pPr>
            <a:r>
              <a:rPr lang="en-US" dirty="0" smtClean="0"/>
              <a:t>Disseminate Outlook informational screencast to employees.</a:t>
            </a:r>
          </a:p>
          <a:p>
            <a:pPr marL="349415" indent="-349415">
              <a:buAutoNum type="arabicPeriod"/>
            </a:pPr>
            <a:r>
              <a:rPr lang="en-US" dirty="0" smtClean="0"/>
              <a:t>Survey staff regarding: Access and use of district tech tools; knowledge of the organizational structure; access and use of Google calendar, degree of satisfaction of overall communication. </a:t>
            </a:r>
          </a:p>
          <a:p>
            <a:pPr marL="349415" indent="-349415">
              <a:buAutoNum type="arabicPeriod"/>
            </a:pPr>
            <a:endParaRPr lang="en-US" dirty="0" smtClean="0"/>
          </a:p>
          <a:p>
            <a:pPr marL="349415" indent="-349415">
              <a:buAutoNum type="arabicPeriod"/>
            </a:pPr>
            <a:endParaRPr lang="en-US" dirty="0" smtClean="0"/>
          </a:p>
          <a:p>
            <a:endParaRPr lang="en-US" dirty="0"/>
          </a:p>
        </p:txBody>
      </p:sp>
      <p:sp>
        <p:nvSpPr>
          <p:cNvPr id="4" name="Slide Number Placeholder 3"/>
          <p:cNvSpPr>
            <a:spLocks noGrp="1"/>
          </p:cNvSpPr>
          <p:nvPr>
            <p:ph type="sldNum" sz="quarter" idx="10"/>
          </p:nvPr>
        </p:nvSpPr>
        <p:spPr/>
        <p:txBody>
          <a:bodyPr/>
          <a:lstStyle/>
          <a:p>
            <a:fld id="{6264A736-F84B-438C-92F7-F085F66B35B4}" type="slidenum">
              <a:rPr lang="en-US" smtClean="0"/>
              <a:pPr/>
              <a:t>10</a:t>
            </a:fld>
            <a:endParaRPr lang="en-US"/>
          </a:p>
        </p:txBody>
      </p:sp>
    </p:spTree>
    <p:extLst>
      <p:ext uri="{BB962C8B-B14F-4D97-AF65-F5344CB8AC3E}">
        <p14:creationId xmlns:p14="http://schemas.microsoft.com/office/powerpoint/2010/main" xmlns="" val="946985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5DC1B55-FD54-4820-88FE-DF4FE43CBB7E}" type="datetimeFigureOut">
              <a:rPr lang="en-US" smtClean="0"/>
              <a:pPr/>
              <a:t>12/18/2013</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C6D6BE9-4B56-4B54-8C48-855E66B38E01}"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DC1B55-FD54-4820-88FE-DF4FE43CBB7E}" type="datetimeFigureOut">
              <a:rPr lang="en-US" smtClean="0"/>
              <a:pPr/>
              <a:t>12/18/2013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6D6BE9-4B56-4B54-8C48-855E66B38E0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FC6D6BE9-4B56-4B54-8C48-855E66B38E01}"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5DC1B55-FD54-4820-88FE-DF4FE43CBB7E}" type="datetimeFigureOut">
              <a:rPr lang="en-US" smtClean="0"/>
              <a:pPr/>
              <a:t>12/18/2013</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5DC1B55-FD54-4820-88FE-DF4FE43CBB7E}" type="datetimeFigureOut">
              <a:rPr lang="en-US" smtClean="0"/>
              <a:pPr/>
              <a:t>12/18/2013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FC6D6BE9-4B56-4B54-8C48-855E66B38E01}"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5DC1B55-FD54-4820-88FE-DF4FE43CBB7E}" type="datetimeFigureOut">
              <a:rPr lang="en-US" smtClean="0"/>
              <a:pPr/>
              <a:t>12/18/2013</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FC6D6BE9-4B56-4B54-8C48-855E66B38E01}"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5DC1B55-FD54-4820-88FE-DF4FE43CBB7E}" type="datetimeFigureOut">
              <a:rPr lang="en-US" smtClean="0"/>
              <a:pPr/>
              <a:t>12/18/2013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6D6BE9-4B56-4B54-8C48-855E66B38E01}"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5DC1B55-FD54-4820-88FE-DF4FE43CBB7E}" type="datetimeFigureOut">
              <a:rPr lang="en-US" smtClean="0"/>
              <a:pPr/>
              <a:t>12/18/2013</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FC6D6BE9-4B56-4B54-8C48-855E66B38E01}"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5DC1B55-FD54-4820-88FE-DF4FE43CBB7E}" type="datetimeFigureOut">
              <a:rPr lang="en-US" smtClean="0"/>
              <a:pPr/>
              <a:t>12/18/2013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FC6D6BE9-4B56-4B54-8C48-855E66B38E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5DC1B55-FD54-4820-88FE-DF4FE43CBB7E}" type="datetimeFigureOut">
              <a:rPr lang="en-US" smtClean="0"/>
              <a:pPr/>
              <a:t>12/18/2013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FC6D6BE9-4B56-4B54-8C48-855E66B38E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FC6D6BE9-4B56-4B54-8C48-855E66B38E01}"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5DC1B55-FD54-4820-88FE-DF4FE43CBB7E}" type="datetimeFigureOut">
              <a:rPr lang="en-US" smtClean="0"/>
              <a:pPr/>
              <a:t>12/18/2013</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FC6D6BE9-4B56-4B54-8C48-855E66B38E01}"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5DC1B55-FD54-4820-88FE-DF4FE43CBB7E}" type="datetimeFigureOut">
              <a:rPr lang="en-US" smtClean="0"/>
              <a:pPr/>
              <a:t>12/18/2013</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5DC1B55-FD54-4820-88FE-DF4FE43CBB7E}" type="datetimeFigureOut">
              <a:rPr lang="en-US" smtClean="0"/>
              <a:pPr/>
              <a:t>12/18/2013</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FC6D6BE9-4B56-4B54-8C48-855E66B38E01}"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838200" y="3124200"/>
            <a:ext cx="7696200" cy="1524000"/>
          </a:xfrm>
        </p:spPr>
        <p:txBody>
          <a:bodyPr>
            <a:normAutofit/>
          </a:bodyPr>
          <a:lstStyle/>
          <a:p>
            <a:r>
              <a:rPr lang="en-US" sz="1800" dirty="0" smtClean="0"/>
              <a:t>December 19, 2013</a:t>
            </a:r>
          </a:p>
          <a:p>
            <a:endParaRPr lang="en-US" sz="1800" dirty="0" smtClean="0"/>
          </a:p>
          <a:p>
            <a:r>
              <a:rPr lang="en-US" sz="1800" dirty="0" smtClean="0"/>
              <a:t>Presentation to the TRSD School Board</a:t>
            </a:r>
            <a:endParaRPr lang="en-US" sz="1800" dirty="0"/>
          </a:p>
        </p:txBody>
      </p:sp>
      <p:sp>
        <p:nvSpPr>
          <p:cNvPr id="4" name="Title 3"/>
          <p:cNvSpPr>
            <a:spLocks noGrp="1"/>
          </p:cNvSpPr>
          <p:nvPr>
            <p:ph type="ctrTitle"/>
          </p:nvPr>
        </p:nvSpPr>
        <p:spPr/>
        <p:txBody>
          <a:bodyPr/>
          <a:lstStyle/>
          <a:p>
            <a:r>
              <a:rPr lang="en-US" dirty="0" smtClean="0"/>
              <a:t>Timberlane District </a:t>
            </a:r>
            <a:br>
              <a:rPr lang="en-US" dirty="0" smtClean="0"/>
            </a:br>
            <a:r>
              <a:rPr lang="en-US" dirty="0" smtClean="0"/>
              <a:t>Action Plans</a:t>
            </a:r>
            <a:endParaRPr lang="en-US" dirty="0"/>
          </a:p>
        </p:txBody>
      </p:sp>
    </p:spTree>
    <p:extLst>
      <p:ext uri="{BB962C8B-B14F-4D97-AF65-F5344CB8AC3E}">
        <p14:creationId xmlns:p14="http://schemas.microsoft.com/office/powerpoint/2010/main" xmlns="" val="3540402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Communication and Climate</a:t>
            </a:r>
          </a:p>
        </p:txBody>
      </p:sp>
      <p:sp>
        <p:nvSpPr>
          <p:cNvPr id="3" name="Content Placeholder 2"/>
          <p:cNvSpPr>
            <a:spLocks noGrp="1"/>
          </p:cNvSpPr>
          <p:nvPr>
            <p:ph sz="quarter" idx="1"/>
          </p:nvPr>
        </p:nvSpPr>
        <p:spPr>
          <a:xfrm>
            <a:off x="457200" y="1219200"/>
            <a:ext cx="8229600" cy="5257800"/>
          </a:xfrm>
        </p:spPr>
        <p:txBody>
          <a:bodyPr>
            <a:normAutofit fontScale="77500" lnSpcReduction="20000"/>
          </a:bodyPr>
          <a:lstStyle/>
          <a:p>
            <a:pPr marL="0" indent="0">
              <a:buNone/>
            </a:pPr>
            <a:r>
              <a:rPr lang="en-US" sz="2800" dirty="0" smtClean="0"/>
              <a:t>Goal 2</a:t>
            </a:r>
          </a:p>
          <a:p>
            <a:pPr marL="0" indent="0">
              <a:buNone/>
            </a:pPr>
            <a:r>
              <a:rPr lang="en-US" sz="2800" b="1" dirty="0"/>
              <a:t>In order to improve district-wide communication, a calendar system will be developed for the purpose of coordinating; annual professional development, assessment, school and district meetings, committee meetings, and school level events. </a:t>
            </a:r>
            <a:endParaRPr lang="en-US" sz="2800" b="1" dirty="0" smtClean="0"/>
          </a:p>
          <a:p>
            <a:pPr marL="0" indent="0">
              <a:buNone/>
            </a:pPr>
            <a:r>
              <a:rPr lang="en-US" sz="2800" dirty="0" smtClean="0"/>
              <a:t>Progress:</a:t>
            </a:r>
            <a:endParaRPr lang="en-US" sz="2800" dirty="0"/>
          </a:p>
          <a:p>
            <a:pPr>
              <a:buAutoNum type="arabicPeriod"/>
            </a:pPr>
            <a:r>
              <a:rPr lang="en-US" sz="2800" dirty="0"/>
              <a:t>Google calendar was established as the universal district calendar. </a:t>
            </a:r>
          </a:p>
          <a:p>
            <a:pPr>
              <a:buAutoNum type="arabicPeriod"/>
            </a:pPr>
            <a:r>
              <a:rPr lang="en-US" sz="2800" dirty="0"/>
              <a:t>Located on TRSD website and includes building based events.</a:t>
            </a:r>
          </a:p>
          <a:p>
            <a:pPr>
              <a:buAutoNum type="arabicPeriod"/>
            </a:pPr>
            <a:r>
              <a:rPr lang="en-US" sz="2800" dirty="0"/>
              <a:t>Established a consistent format for populating the calendar.</a:t>
            </a:r>
          </a:p>
          <a:p>
            <a:pPr>
              <a:buAutoNum type="arabicPeriod"/>
            </a:pPr>
            <a:r>
              <a:rPr lang="en-US" sz="2800" dirty="0"/>
              <a:t>Identified key personnel to populate the calendar. </a:t>
            </a:r>
          </a:p>
          <a:p>
            <a:pPr>
              <a:buFontTx/>
              <a:buAutoNum type="arabicPeriod"/>
            </a:pPr>
            <a:r>
              <a:rPr lang="en-US" sz="2800" dirty="0"/>
              <a:t>Drafted a protocol for planning and scheduling events .</a:t>
            </a:r>
          </a:p>
          <a:p>
            <a:pPr>
              <a:buFontTx/>
              <a:buAutoNum type="arabicPeriod"/>
            </a:pPr>
            <a:r>
              <a:rPr lang="en-US" sz="2800" dirty="0"/>
              <a:t>Established Outlook calendar as personal planner. </a:t>
            </a:r>
          </a:p>
          <a:p>
            <a:pPr>
              <a:buAutoNum type="arabicPeriod"/>
            </a:pPr>
            <a:r>
              <a:rPr lang="en-US" sz="2800" dirty="0"/>
              <a:t>Produced and Outlook informational Screencast.</a:t>
            </a:r>
          </a:p>
          <a:p>
            <a:pPr marL="0" indent="0">
              <a:buNone/>
            </a:pPr>
            <a:endParaRPr lang="en-US" sz="2800" dirty="0"/>
          </a:p>
        </p:txBody>
      </p:sp>
    </p:spTree>
    <p:extLst>
      <p:ext uri="{BB962C8B-B14F-4D97-AF65-F5344CB8AC3E}">
        <p14:creationId xmlns:p14="http://schemas.microsoft.com/office/powerpoint/2010/main" xmlns="" val="35639880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and Data</a:t>
            </a:r>
            <a:endParaRPr lang="en-US"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sz="2800" dirty="0" smtClean="0"/>
              <a:t>Goal 1 </a:t>
            </a:r>
          </a:p>
          <a:p>
            <a:pPr marL="0" indent="0">
              <a:buNone/>
            </a:pPr>
            <a:r>
              <a:rPr lang="en-US" sz="2800" b="1" dirty="0"/>
              <a:t>Timberlane will have a comprehensive assessment system by December 2013. </a:t>
            </a:r>
            <a:endParaRPr lang="en-US" sz="2800" b="1" dirty="0" smtClean="0"/>
          </a:p>
          <a:p>
            <a:pPr marL="0" indent="0">
              <a:buNone/>
            </a:pPr>
            <a:r>
              <a:rPr lang="en-US" sz="2800" dirty="0" smtClean="0"/>
              <a:t>Progress:</a:t>
            </a:r>
          </a:p>
          <a:p>
            <a:r>
              <a:rPr lang="en-US" sz="2800" dirty="0" smtClean="0"/>
              <a:t>A full audit of all district-wide and school level assessments currently being administered to students was completed and reviewed by the committee.</a:t>
            </a:r>
          </a:p>
          <a:p>
            <a:pPr marL="0" indent="0">
              <a:buNone/>
            </a:pPr>
            <a:endParaRPr lang="en-US" sz="2800" dirty="0" smtClean="0"/>
          </a:p>
          <a:p>
            <a:r>
              <a:rPr lang="en-US" sz="2800" dirty="0" smtClean="0"/>
              <a:t>Teachers were surveyed to determine what data they currently have and what data they need.  They were also asked to report on access all relevant data. These surveys were reviewed by the committee.</a:t>
            </a:r>
          </a:p>
          <a:p>
            <a:endParaRPr lang="en-US" sz="2800" dirty="0" smtClean="0"/>
          </a:p>
          <a:p>
            <a:endParaRPr lang="en-US" sz="2800" dirty="0"/>
          </a:p>
        </p:txBody>
      </p:sp>
    </p:spTree>
    <p:extLst>
      <p:ext uri="{BB962C8B-B14F-4D97-AF65-F5344CB8AC3E}">
        <p14:creationId xmlns:p14="http://schemas.microsoft.com/office/powerpoint/2010/main" xmlns="" val="37746928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and </a:t>
            </a:r>
            <a:r>
              <a:rPr lang="en-US" dirty="0" smtClean="0"/>
              <a:t>Data </a:t>
            </a:r>
            <a:endParaRPr lang="en-US" dirty="0"/>
          </a:p>
        </p:txBody>
      </p:sp>
      <p:sp>
        <p:nvSpPr>
          <p:cNvPr id="3" name="Content Placeholder 2"/>
          <p:cNvSpPr>
            <a:spLocks noGrp="1"/>
          </p:cNvSpPr>
          <p:nvPr>
            <p:ph sz="quarter" idx="1"/>
          </p:nvPr>
        </p:nvSpPr>
        <p:spPr>
          <a:xfrm>
            <a:off x="533400" y="1600200"/>
            <a:ext cx="8229600" cy="4525963"/>
          </a:xfrm>
        </p:spPr>
        <p:txBody>
          <a:bodyPr>
            <a:noAutofit/>
          </a:bodyPr>
          <a:lstStyle/>
          <a:p>
            <a:pPr marL="0" indent="0">
              <a:buNone/>
            </a:pPr>
            <a:r>
              <a:rPr lang="en-US" sz="2200" b="1" dirty="0"/>
              <a:t>Goal </a:t>
            </a:r>
            <a:r>
              <a:rPr lang="en-US" sz="2200" b="1" dirty="0" smtClean="0"/>
              <a:t>1 Continued</a:t>
            </a:r>
            <a:endParaRPr lang="en-US" sz="2200" b="1" dirty="0"/>
          </a:p>
          <a:p>
            <a:r>
              <a:rPr lang="en-US" sz="2200" dirty="0" smtClean="0"/>
              <a:t>The committee established a common vision and prioritized the elements and components of a comprehensive assessment system for PK-grade 12</a:t>
            </a:r>
          </a:p>
          <a:p>
            <a:pPr marL="0" indent="0">
              <a:buNone/>
            </a:pPr>
            <a:endParaRPr lang="en-US" sz="2200" dirty="0" smtClean="0"/>
          </a:p>
          <a:p>
            <a:r>
              <a:rPr lang="en-US" sz="2200" dirty="0" smtClean="0"/>
              <a:t>An assessment outline was developed and includes Universal Screening for all students 3 times per year with progress monitoring for students who fall below the benchmark levels.</a:t>
            </a:r>
          </a:p>
          <a:p>
            <a:pPr marL="0" indent="0">
              <a:buNone/>
            </a:pPr>
            <a:endParaRPr lang="en-US" sz="2200" dirty="0" smtClean="0"/>
          </a:p>
          <a:p>
            <a:r>
              <a:rPr lang="en-US" sz="2200" dirty="0" smtClean="0"/>
              <a:t>The committee examined research and data related to current assessment tools and selected 5 for comprehensive review.  These included; AIMS Web, STAR, PALS, NWEA, i-Ready</a:t>
            </a:r>
          </a:p>
          <a:p>
            <a:endParaRPr lang="en-US" sz="2000" dirty="0" smtClean="0"/>
          </a:p>
          <a:p>
            <a:pPr marL="0" indent="0">
              <a:buNone/>
            </a:pPr>
            <a:r>
              <a:rPr lang="en-US" sz="1800" dirty="0" smtClean="0"/>
              <a:t>	</a:t>
            </a:r>
          </a:p>
          <a:p>
            <a:pPr marL="0" indent="0">
              <a:buNone/>
            </a:pPr>
            <a:endParaRPr lang="en-US" sz="2800" dirty="0"/>
          </a:p>
        </p:txBody>
      </p:sp>
    </p:spTree>
    <p:extLst>
      <p:ext uri="{BB962C8B-B14F-4D97-AF65-F5344CB8AC3E}">
        <p14:creationId xmlns:p14="http://schemas.microsoft.com/office/powerpoint/2010/main" xmlns="" val="3449246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and Data</a:t>
            </a:r>
          </a:p>
        </p:txBody>
      </p:sp>
      <p:sp>
        <p:nvSpPr>
          <p:cNvPr id="3" name="Content Placeholder 2"/>
          <p:cNvSpPr>
            <a:spLocks noGrp="1"/>
          </p:cNvSpPr>
          <p:nvPr>
            <p:ph sz="quarter" idx="1"/>
          </p:nvPr>
        </p:nvSpPr>
        <p:spPr/>
        <p:txBody>
          <a:bodyPr>
            <a:normAutofit fontScale="77500" lnSpcReduction="20000"/>
          </a:bodyPr>
          <a:lstStyle/>
          <a:p>
            <a:pPr marL="0" indent="0">
              <a:buNone/>
            </a:pPr>
            <a:r>
              <a:rPr lang="en-US" b="1" dirty="0"/>
              <a:t>Goal 1 </a:t>
            </a:r>
            <a:r>
              <a:rPr lang="en-US" b="1" dirty="0" smtClean="0"/>
              <a:t>Continued</a:t>
            </a:r>
            <a:endParaRPr lang="en-US" b="1" dirty="0"/>
          </a:p>
          <a:p>
            <a:r>
              <a:rPr lang="en-US" dirty="0" smtClean="0"/>
              <a:t>Each of these assessments supported RTI, had excellent reporting suites, and were vetted and reviewed by the National Center for Response to Intervention</a:t>
            </a:r>
          </a:p>
          <a:p>
            <a:pPr marL="0" indent="0">
              <a:buNone/>
            </a:pPr>
            <a:endParaRPr lang="en-US" dirty="0" smtClean="0"/>
          </a:p>
          <a:p>
            <a:r>
              <a:rPr lang="en-US" dirty="0" smtClean="0"/>
              <a:t>The STAR Assessment was selected</a:t>
            </a:r>
          </a:p>
          <a:p>
            <a:pPr marL="0" indent="0">
              <a:buNone/>
            </a:pPr>
            <a:endParaRPr lang="en-US" dirty="0" smtClean="0"/>
          </a:p>
          <a:p>
            <a:r>
              <a:rPr lang="en-US" dirty="0" smtClean="0"/>
              <a:t>The STAR Assessment was proposed to the Curriculum and Assessment Committee and met with unanimous approval.</a:t>
            </a:r>
          </a:p>
          <a:p>
            <a:pPr marL="0" indent="0">
              <a:buNone/>
            </a:pPr>
            <a:endParaRPr lang="en-US" dirty="0" smtClean="0"/>
          </a:p>
          <a:p>
            <a:r>
              <a:rPr lang="en-US" dirty="0" smtClean="0"/>
              <a:t>The Star Assessment was presented to the SLT and met with unanimous approval </a:t>
            </a:r>
          </a:p>
          <a:p>
            <a:endParaRPr lang="en-US" dirty="0" smtClean="0"/>
          </a:p>
          <a:p>
            <a:r>
              <a:rPr lang="en-US" dirty="0" smtClean="0"/>
              <a:t>The STAR assessment will be presented to the School Board for approval  in January.</a:t>
            </a:r>
          </a:p>
          <a:p>
            <a:endParaRPr lang="en-US" dirty="0"/>
          </a:p>
        </p:txBody>
      </p:sp>
    </p:spTree>
    <p:extLst>
      <p:ext uri="{BB962C8B-B14F-4D97-AF65-F5344CB8AC3E}">
        <p14:creationId xmlns:p14="http://schemas.microsoft.com/office/powerpoint/2010/main" xmlns="" val="39362992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and Data</a:t>
            </a:r>
          </a:p>
        </p:txBody>
      </p:sp>
      <p:sp>
        <p:nvSpPr>
          <p:cNvPr id="3" name="Content Placeholder 2"/>
          <p:cNvSpPr>
            <a:spLocks noGrp="1"/>
          </p:cNvSpPr>
          <p:nvPr>
            <p:ph sz="quarter" idx="1"/>
          </p:nvPr>
        </p:nvSpPr>
        <p:spPr/>
        <p:txBody>
          <a:bodyPr>
            <a:normAutofit fontScale="77500" lnSpcReduction="20000"/>
          </a:bodyPr>
          <a:lstStyle/>
          <a:p>
            <a:pPr marL="0" indent="0">
              <a:buNone/>
            </a:pPr>
            <a:r>
              <a:rPr lang="en-US" sz="2800" dirty="0" smtClean="0"/>
              <a:t>Goal 2</a:t>
            </a:r>
          </a:p>
          <a:p>
            <a:pPr marL="0" indent="0">
              <a:buNone/>
            </a:pPr>
            <a:r>
              <a:rPr lang="en-US" sz="2800" b="1" dirty="0"/>
              <a:t>Timberlane will establish a data management system for district data that will display individual student growth, by 2014</a:t>
            </a:r>
            <a:r>
              <a:rPr lang="en-US" sz="2800" b="1" dirty="0" smtClean="0"/>
              <a:t>.</a:t>
            </a:r>
          </a:p>
          <a:p>
            <a:pPr marL="0" indent="0">
              <a:buNone/>
            </a:pPr>
            <a:r>
              <a:rPr lang="en-US" sz="2800" dirty="0" smtClean="0"/>
              <a:t>Progress:</a:t>
            </a:r>
          </a:p>
          <a:p>
            <a:r>
              <a:rPr lang="en-US" sz="2800" dirty="0" smtClean="0"/>
              <a:t>The School Net data management system was selected last year and data is currently being uploaded to the system.</a:t>
            </a:r>
          </a:p>
          <a:p>
            <a:pPr marL="0" indent="0">
              <a:buNone/>
            </a:pPr>
            <a:endParaRPr lang="en-US" sz="2800" dirty="0" smtClean="0"/>
          </a:p>
          <a:p>
            <a:r>
              <a:rPr lang="en-US" sz="2800" dirty="0" smtClean="0"/>
              <a:t>The system has been introduced to administrators at all levels, and professional learning is in progress as part of the work with the district data team.</a:t>
            </a:r>
          </a:p>
          <a:p>
            <a:pPr marL="0" indent="0">
              <a:buNone/>
            </a:pPr>
            <a:endParaRPr lang="en-US" sz="2800" dirty="0" smtClean="0"/>
          </a:p>
          <a:p>
            <a:r>
              <a:rPr lang="en-US" sz="2800" dirty="0" smtClean="0"/>
              <a:t>Professional learning for staff will begin on the April 25</a:t>
            </a:r>
            <a:r>
              <a:rPr lang="en-US" sz="2800" baseline="30000" dirty="0" smtClean="0"/>
              <a:t>th</a:t>
            </a:r>
            <a:r>
              <a:rPr lang="en-US" sz="2800" dirty="0" smtClean="0"/>
              <a:t> Early Release </a:t>
            </a:r>
            <a:endParaRPr lang="en-US" sz="2800" dirty="0"/>
          </a:p>
        </p:txBody>
      </p:sp>
    </p:spTree>
    <p:extLst>
      <p:ext uri="{BB962C8B-B14F-4D97-AF65-F5344CB8AC3E}">
        <p14:creationId xmlns:p14="http://schemas.microsoft.com/office/powerpoint/2010/main" xmlns="" val="13473419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and Data</a:t>
            </a:r>
          </a:p>
        </p:txBody>
      </p:sp>
      <p:sp>
        <p:nvSpPr>
          <p:cNvPr id="3" name="Content Placeholder 2"/>
          <p:cNvSpPr>
            <a:spLocks noGrp="1"/>
          </p:cNvSpPr>
          <p:nvPr>
            <p:ph sz="quarter" idx="1"/>
          </p:nvPr>
        </p:nvSpPr>
        <p:spPr/>
        <p:txBody>
          <a:bodyPr>
            <a:normAutofit lnSpcReduction="10000"/>
          </a:bodyPr>
          <a:lstStyle/>
          <a:p>
            <a:pPr marL="0" indent="0">
              <a:buNone/>
            </a:pPr>
            <a:r>
              <a:rPr lang="en-US" sz="2800" dirty="0" smtClean="0"/>
              <a:t>Goal 3</a:t>
            </a:r>
          </a:p>
          <a:p>
            <a:pPr marL="0" indent="0">
              <a:buNone/>
            </a:pPr>
            <a:r>
              <a:rPr lang="en-US" sz="2800" b="1" dirty="0"/>
              <a:t>A communication plan will be developed by June 2014, in order to share relevant data with staff, administrators, school board, and public. </a:t>
            </a:r>
            <a:endParaRPr lang="en-US" sz="2800" dirty="0"/>
          </a:p>
          <a:p>
            <a:pPr marL="0" indent="0">
              <a:buNone/>
            </a:pPr>
            <a:r>
              <a:rPr lang="en-US" sz="2800" dirty="0" smtClean="0"/>
              <a:t>Progress:</a:t>
            </a:r>
          </a:p>
          <a:p>
            <a:r>
              <a:rPr lang="en-US" sz="2800" dirty="0" smtClean="0"/>
              <a:t>This will occur in collaboration with the Communication and Climate Committee upon the approval and adoption of a Universal Assessment and Progress monitoring tool.</a:t>
            </a:r>
            <a:endParaRPr lang="en-US" sz="2800" dirty="0"/>
          </a:p>
        </p:txBody>
      </p:sp>
    </p:spTree>
    <p:extLst>
      <p:ext uri="{BB962C8B-B14F-4D97-AF65-F5344CB8AC3E}">
        <p14:creationId xmlns:p14="http://schemas.microsoft.com/office/powerpoint/2010/main" xmlns="" val="38953945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
          </p:nvPr>
        </p:nvSpPr>
        <p:spPr/>
        <p:txBody>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Thank you for your support…</a:t>
            </a:r>
            <a:endParaRPr lang="en-US" dirty="0"/>
          </a:p>
        </p:txBody>
      </p:sp>
    </p:spTree>
    <p:extLst>
      <p:ext uri="{BB962C8B-B14F-4D97-AF65-F5344CB8AC3E}">
        <p14:creationId xmlns:p14="http://schemas.microsoft.com/office/powerpoint/2010/main" xmlns="" val="15619315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767539" y="533400"/>
            <a:ext cx="4191000" cy="1981200"/>
          </a:xfrm>
        </p:spPr>
        <p:txBody>
          <a:bodyPr>
            <a:normAutofit/>
          </a:bodyPr>
          <a:lstStyle/>
          <a:p>
            <a:pPr marL="0" indent="0">
              <a:buNone/>
            </a:pPr>
            <a:r>
              <a:rPr lang="en-US" dirty="0" smtClean="0"/>
              <a:t>Focus on </a:t>
            </a:r>
          </a:p>
          <a:p>
            <a:r>
              <a:rPr lang="en-US" dirty="0" smtClean="0"/>
              <a:t>Student Learning </a:t>
            </a:r>
          </a:p>
          <a:p>
            <a:pPr marL="0" indent="0">
              <a:buNone/>
            </a:pPr>
            <a:r>
              <a:rPr lang="en-US" dirty="0" smtClean="0"/>
              <a:t>                                    and </a:t>
            </a:r>
          </a:p>
          <a:p>
            <a:endParaRPr lang="en-US"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81525" y="2590800"/>
            <a:ext cx="4238625" cy="33337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TextBox 3"/>
          <p:cNvSpPr txBox="1"/>
          <p:nvPr/>
        </p:nvSpPr>
        <p:spPr>
          <a:xfrm>
            <a:off x="5562600" y="2298412"/>
            <a:ext cx="3251248" cy="1077218"/>
          </a:xfrm>
          <a:prstGeom prst="rect">
            <a:avLst/>
          </a:prstGeom>
          <a:noFill/>
        </p:spPr>
        <p:txBody>
          <a:bodyPr wrap="square" rtlCol="0">
            <a:spAutoFit/>
          </a:bodyPr>
          <a:lstStyle/>
          <a:p>
            <a:r>
              <a:rPr lang="en-US" sz="3200" dirty="0" smtClean="0"/>
              <a:t>     Systems Improvement</a:t>
            </a:r>
            <a:endParaRPr lang="en-US" sz="3200" dirty="0"/>
          </a:p>
        </p:txBody>
      </p:sp>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4620150" y="3414324"/>
            <a:ext cx="4501196" cy="30765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0043321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09599" y="228600"/>
            <a:ext cx="8239125" cy="62007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276046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Timberlane District Action Plans</a:t>
            </a:r>
            <a:endParaRPr lang="en-US" dirty="0"/>
          </a:p>
        </p:txBody>
      </p:sp>
      <p:sp>
        <p:nvSpPr>
          <p:cNvPr id="3" name="Content Placeholder 2"/>
          <p:cNvSpPr>
            <a:spLocks noGrp="1"/>
          </p:cNvSpPr>
          <p:nvPr>
            <p:ph sz="quarter" idx="1"/>
          </p:nvPr>
        </p:nvSpPr>
        <p:spPr/>
        <p:txBody>
          <a:bodyPr>
            <a:normAutofit/>
          </a:bodyPr>
          <a:lstStyle/>
          <a:p>
            <a:r>
              <a:rPr lang="en-US" dirty="0" smtClean="0"/>
              <a:t>Started this reflective process in August 2012</a:t>
            </a:r>
          </a:p>
          <a:p>
            <a:r>
              <a:rPr lang="en-US" dirty="0" smtClean="0"/>
              <a:t>Prioritized needs and divided into 4 subgroups</a:t>
            </a:r>
          </a:p>
          <a:p>
            <a:r>
              <a:rPr lang="en-US" dirty="0" smtClean="0"/>
              <a:t>Developed District Actions Plans </a:t>
            </a:r>
          </a:p>
          <a:p>
            <a:r>
              <a:rPr lang="en-US" dirty="0" smtClean="0"/>
              <a:t>Revised </a:t>
            </a:r>
            <a:r>
              <a:rPr lang="en-US" dirty="0"/>
              <a:t>the action plans, as needed</a:t>
            </a:r>
          </a:p>
          <a:p>
            <a:r>
              <a:rPr lang="en-US" dirty="0" smtClean="0"/>
              <a:t>School Action plans support the District plans</a:t>
            </a:r>
          </a:p>
          <a:p>
            <a:r>
              <a:rPr lang="en-US" dirty="0" smtClean="0"/>
              <a:t>Hold Full Admin Meetings </a:t>
            </a:r>
            <a:r>
              <a:rPr lang="en-US" dirty="0"/>
              <a:t>4 times per </a:t>
            </a:r>
            <a:r>
              <a:rPr lang="en-US" dirty="0" smtClean="0"/>
              <a:t>year</a:t>
            </a:r>
            <a:endParaRPr lang="en-US" dirty="0"/>
          </a:p>
          <a:p>
            <a:r>
              <a:rPr lang="en-US" dirty="0" smtClean="0"/>
              <a:t>Next Full meeting is January 27, 2014</a:t>
            </a:r>
          </a:p>
          <a:p>
            <a:endParaRPr lang="en-US" dirty="0"/>
          </a:p>
        </p:txBody>
      </p:sp>
    </p:spTree>
    <p:extLst>
      <p:ext uri="{BB962C8B-B14F-4D97-AF65-F5344CB8AC3E}">
        <p14:creationId xmlns:p14="http://schemas.microsoft.com/office/powerpoint/2010/main" xmlns="" val="993871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Response to Instruction</a:t>
            </a:r>
            <a:endParaRPr lang="en-US" dirty="0"/>
          </a:p>
        </p:txBody>
      </p:sp>
      <p:sp>
        <p:nvSpPr>
          <p:cNvPr id="5" name="Content Placeholder 4"/>
          <p:cNvSpPr>
            <a:spLocks noGrp="1"/>
          </p:cNvSpPr>
          <p:nvPr>
            <p:ph sz="quarter" idx="1"/>
          </p:nvPr>
        </p:nvSpPr>
        <p:spPr/>
        <p:txBody>
          <a:bodyPr>
            <a:normAutofit/>
          </a:bodyPr>
          <a:lstStyle/>
          <a:p>
            <a:pPr marL="0" indent="0">
              <a:buNone/>
            </a:pPr>
            <a:r>
              <a:rPr lang="en-US" sz="2800" dirty="0" smtClean="0"/>
              <a:t>Goal 1:</a:t>
            </a:r>
          </a:p>
          <a:p>
            <a:pPr marL="0" indent="0">
              <a:buNone/>
            </a:pPr>
            <a:r>
              <a:rPr lang="en-US" sz="2800" b="1" dirty="0" smtClean="0"/>
              <a:t>The </a:t>
            </a:r>
            <a:r>
              <a:rPr lang="en-US" sz="2800" b="1" dirty="0"/>
              <a:t>District Framework for RTI for Literacy, Math and Behavior is written, articulated and implemented </a:t>
            </a:r>
            <a:r>
              <a:rPr lang="en-US" sz="2800" b="1" dirty="0" smtClean="0"/>
              <a:t>district-wide.</a:t>
            </a:r>
          </a:p>
          <a:p>
            <a:pPr marL="0" indent="0">
              <a:buNone/>
            </a:pPr>
            <a:r>
              <a:rPr lang="en-US" sz="2800" dirty="0" smtClean="0"/>
              <a:t>Progress: </a:t>
            </a:r>
          </a:p>
          <a:p>
            <a:r>
              <a:rPr lang="en-US" sz="2800" dirty="0"/>
              <a:t>Developed overview of RTI district frameworks and presented to staff</a:t>
            </a:r>
          </a:p>
          <a:p>
            <a:r>
              <a:rPr lang="en-US" sz="2800" dirty="0"/>
              <a:t>Developed needs assessment; to be distributed to staff Jan 2014</a:t>
            </a:r>
          </a:p>
          <a:p>
            <a:pPr marL="0" indent="0">
              <a:buNone/>
            </a:pPr>
            <a:endParaRPr lang="en-US" sz="2800" dirty="0" smtClean="0"/>
          </a:p>
          <a:p>
            <a:endParaRPr lang="en-US" dirty="0"/>
          </a:p>
          <a:p>
            <a:pPr marL="0" indent="0">
              <a:buNone/>
            </a:pPr>
            <a:endParaRPr lang="en-US" dirty="0" smtClean="0"/>
          </a:p>
          <a:p>
            <a:endParaRPr lang="en-US" b="1" dirty="0"/>
          </a:p>
          <a:p>
            <a:endParaRPr lang="en-US" dirty="0" smtClean="0"/>
          </a:p>
        </p:txBody>
      </p:sp>
    </p:spTree>
    <p:extLst>
      <p:ext uri="{BB962C8B-B14F-4D97-AF65-F5344CB8AC3E}">
        <p14:creationId xmlns:p14="http://schemas.microsoft.com/office/powerpoint/2010/main" xmlns="" val="9985208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Response to Instruction</a:t>
            </a:r>
            <a:endParaRPr lang="en-US" dirty="0"/>
          </a:p>
        </p:txBody>
      </p:sp>
      <p:sp>
        <p:nvSpPr>
          <p:cNvPr id="5" name="Content Placeholder 4"/>
          <p:cNvSpPr>
            <a:spLocks noGrp="1"/>
          </p:cNvSpPr>
          <p:nvPr>
            <p:ph sz="quarter" idx="1"/>
          </p:nvPr>
        </p:nvSpPr>
        <p:spPr/>
        <p:txBody>
          <a:bodyPr>
            <a:normAutofit fontScale="85000" lnSpcReduction="20000"/>
          </a:bodyPr>
          <a:lstStyle/>
          <a:p>
            <a:pPr marL="0" indent="0">
              <a:buNone/>
            </a:pPr>
            <a:r>
              <a:rPr lang="en-US" sz="2800" dirty="0" smtClean="0"/>
              <a:t>Goal </a:t>
            </a:r>
            <a:r>
              <a:rPr lang="en-US" sz="2800" dirty="0"/>
              <a:t>2</a:t>
            </a:r>
            <a:endParaRPr lang="en-US" sz="2800" dirty="0" smtClean="0"/>
          </a:p>
          <a:p>
            <a:pPr marL="0" indent="0">
              <a:buNone/>
            </a:pPr>
            <a:r>
              <a:rPr lang="en-US" sz="2800" b="1" dirty="0"/>
              <a:t>Tier </a:t>
            </a:r>
            <a:r>
              <a:rPr lang="en-US" sz="2800" b="1" dirty="0" smtClean="0"/>
              <a:t>II  </a:t>
            </a:r>
            <a:r>
              <a:rPr lang="en-US" sz="2800" b="1" dirty="0"/>
              <a:t>instruction is articulated and implemented in each school and measured by student progress monitoring </a:t>
            </a:r>
            <a:r>
              <a:rPr lang="en-US" sz="2800" b="1" dirty="0" smtClean="0"/>
              <a:t>data.</a:t>
            </a:r>
            <a:r>
              <a:rPr lang="en-US" sz="2800" dirty="0"/>
              <a:t> </a:t>
            </a:r>
            <a:endParaRPr lang="en-US" sz="2800" dirty="0" smtClean="0"/>
          </a:p>
          <a:p>
            <a:pPr marL="0" indent="0">
              <a:buNone/>
            </a:pPr>
            <a:r>
              <a:rPr lang="en-US" sz="2800" dirty="0" smtClean="0"/>
              <a:t>Progress: </a:t>
            </a:r>
          </a:p>
          <a:p>
            <a:r>
              <a:rPr lang="en-US" sz="2400" dirty="0" smtClean="0"/>
              <a:t>After the completion of Goal #1, each school will define the scientific research based interventions/strategies to be used for strategic Tier 2</a:t>
            </a:r>
          </a:p>
          <a:p>
            <a:endParaRPr lang="en-US" sz="2400" dirty="0" smtClean="0"/>
          </a:p>
          <a:p>
            <a:r>
              <a:rPr lang="en-US" sz="2400" dirty="0" smtClean="0"/>
              <a:t>RTI group will work closely with the District Data and Assessment group to train staff in the appropriate progress monitoring tool(s) to be used in Tier 2</a:t>
            </a:r>
          </a:p>
          <a:p>
            <a:endParaRPr lang="en-US" sz="2400" dirty="0" smtClean="0"/>
          </a:p>
          <a:p>
            <a:r>
              <a:rPr lang="en-US" sz="2400" dirty="0" smtClean="0"/>
              <a:t>Each school will define </a:t>
            </a:r>
            <a:r>
              <a:rPr lang="en-US" sz="2400" dirty="0"/>
              <a:t>the scientific research based enrichment/extension </a:t>
            </a:r>
            <a:r>
              <a:rPr lang="en-US" sz="2400" dirty="0" smtClean="0"/>
              <a:t>strategies to be used in Tier 2</a:t>
            </a:r>
          </a:p>
        </p:txBody>
      </p:sp>
    </p:spTree>
    <p:extLst>
      <p:ext uri="{BB962C8B-B14F-4D97-AF65-F5344CB8AC3E}">
        <p14:creationId xmlns:p14="http://schemas.microsoft.com/office/powerpoint/2010/main" xmlns="" val="4287486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Facilities and Grounds</a:t>
            </a:r>
          </a:p>
        </p:txBody>
      </p:sp>
      <p:sp>
        <p:nvSpPr>
          <p:cNvPr id="3" name="Content Placeholder 2"/>
          <p:cNvSpPr>
            <a:spLocks noGrp="1"/>
          </p:cNvSpPr>
          <p:nvPr>
            <p:ph idx="1"/>
          </p:nvPr>
        </p:nvSpPr>
        <p:spPr/>
        <p:txBody>
          <a:bodyPr/>
          <a:lstStyle/>
          <a:p>
            <a:pPr marL="0" indent="0">
              <a:buNone/>
            </a:pPr>
            <a:r>
              <a:rPr lang="en-US" sz="2800" dirty="0" smtClean="0"/>
              <a:t>Goal 1</a:t>
            </a:r>
          </a:p>
          <a:p>
            <a:pPr marL="0" indent="0">
              <a:buNone/>
            </a:pPr>
            <a:r>
              <a:rPr lang="en-US" sz="2800" b="1" dirty="0"/>
              <a:t>Timberlane will revise the Capital Improvement Plan by Sept 2013. </a:t>
            </a:r>
            <a:endParaRPr lang="en-US" sz="2800" b="1" dirty="0" smtClean="0"/>
          </a:p>
          <a:p>
            <a:pPr marL="0" indent="0">
              <a:buNone/>
            </a:pPr>
            <a:r>
              <a:rPr lang="en-US" sz="2800" dirty="0" smtClean="0"/>
              <a:t>Progress: </a:t>
            </a:r>
            <a:endParaRPr lang="en-US" sz="2800" dirty="0"/>
          </a:p>
          <a:p>
            <a:r>
              <a:rPr lang="en-US" dirty="0" smtClean="0"/>
              <a:t>Board </a:t>
            </a:r>
            <a:r>
              <a:rPr lang="en-US" dirty="0" err="1" smtClean="0"/>
              <a:t>Mtg</a:t>
            </a:r>
            <a:r>
              <a:rPr lang="en-US" dirty="0" smtClean="0"/>
              <a:t> of Dec. 3, will establish CIP committee in Spring 2014</a:t>
            </a:r>
          </a:p>
          <a:p>
            <a:r>
              <a:rPr lang="en-US" dirty="0" smtClean="0"/>
              <a:t>1.4 Safety – School upgrades completed in Summer 2013</a:t>
            </a:r>
            <a:endParaRPr lang="en-US" dirty="0"/>
          </a:p>
        </p:txBody>
      </p:sp>
    </p:spTree>
    <p:extLst>
      <p:ext uri="{BB962C8B-B14F-4D97-AF65-F5344CB8AC3E}">
        <p14:creationId xmlns:p14="http://schemas.microsoft.com/office/powerpoint/2010/main" xmlns="" val="32440981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Facilities and Grounds</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Goal 2</a:t>
            </a:r>
          </a:p>
          <a:p>
            <a:pPr marL="0" indent="0">
              <a:buNone/>
            </a:pPr>
            <a:r>
              <a:rPr lang="en-US" sz="2800" b="1" dirty="0" smtClean="0"/>
              <a:t>Structures </a:t>
            </a:r>
            <a:r>
              <a:rPr lang="en-US" sz="2800" b="1" dirty="0"/>
              <a:t>will be put in place to address curb appeal concerns at each school by June 2013</a:t>
            </a:r>
            <a:r>
              <a:rPr lang="en-US" sz="2800" b="1" dirty="0" smtClean="0"/>
              <a:t>.</a:t>
            </a:r>
          </a:p>
          <a:p>
            <a:pPr marL="0" indent="0">
              <a:buNone/>
            </a:pPr>
            <a:r>
              <a:rPr lang="en-US" sz="2800" dirty="0" smtClean="0"/>
              <a:t>Progress:</a:t>
            </a:r>
          </a:p>
          <a:p>
            <a:pPr marL="0" indent="0">
              <a:buNone/>
            </a:pPr>
            <a:r>
              <a:rPr lang="en-US" sz="2800" dirty="0" smtClean="0"/>
              <a:t>Grounds crew worked at Elem schools in Fall of 2013.</a:t>
            </a:r>
          </a:p>
          <a:p>
            <a:pPr marL="0" indent="0">
              <a:buNone/>
            </a:pPr>
            <a:r>
              <a:rPr lang="en-US" sz="2800" dirty="0" smtClean="0"/>
              <a:t>2015 budget funds equipment.</a:t>
            </a:r>
            <a:endParaRPr lang="en-US" sz="2800" dirty="0"/>
          </a:p>
        </p:txBody>
      </p:sp>
    </p:spTree>
    <p:extLst>
      <p:ext uri="{BB962C8B-B14F-4D97-AF65-F5344CB8AC3E}">
        <p14:creationId xmlns:p14="http://schemas.microsoft.com/office/powerpoint/2010/main" xmlns="" val="29365011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and Climate</a:t>
            </a:r>
            <a:endParaRPr lang="en-US" dirty="0"/>
          </a:p>
        </p:txBody>
      </p:sp>
      <p:sp>
        <p:nvSpPr>
          <p:cNvPr id="3" name="Content Placeholder 2"/>
          <p:cNvSpPr>
            <a:spLocks noGrp="1"/>
          </p:cNvSpPr>
          <p:nvPr>
            <p:ph sz="quarter" idx="1"/>
          </p:nvPr>
        </p:nvSpPr>
        <p:spPr>
          <a:xfrm>
            <a:off x="457200" y="1295400"/>
            <a:ext cx="8229600" cy="4830763"/>
          </a:xfrm>
        </p:spPr>
        <p:txBody>
          <a:bodyPr>
            <a:normAutofit fontScale="85000" lnSpcReduction="20000"/>
          </a:bodyPr>
          <a:lstStyle/>
          <a:p>
            <a:pPr marL="0" indent="0">
              <a:buNone/>
            </a:pPr>
            <a:r>
              <a:rPr lang="en-US" sz="2800" dirty="0" smtClean="0"/>
              <a:t>Goal 1</a:t>
            </a:r>
          </a:p>
          <a:p>
            <a:pPr marL="0" indent="0">
              <a:buNone/>
            </a:pPr>
            <a:r>
              <a:rPr lang="en-US" sz="2800" b="1" dirty="0"/>
              <a:t>In order to improve district-wide communications, an internal flowchart will be established to ensure the accuracy, consistency and timeliness of information to all stakeholders. </a:t>
            </a:r>
            <a:endParaRPr lang="en-US" sz="2800" b="1" dirty="0" smtClean="0"/>
          </a:p>
          <a:p>
            <a:pPr marL="0" indent="0">
              <a:buNone/>
            </a:pPr>
            <a:r>
              <a:rPr lang="en-US" sz="2800" dirty="0" smtClean="0"/>
              <a:t>Progress:</a:t>
            </a:r>
            <a:endParaRPr lang="en-US" sz="2800" dirty="0"/>
          </a:p>
          <a:p>
            <a:pPr>
              <a:buAutoNum type="arabicPeriod"/>
            </a:pPr>
            <a:r>
              <a:rPr lang="en-US" sz="2800" dirty="0"/>
              <a:t>Universal template for all meeting minutes.</a:t>
            </a:r>
          </a:p>
          <a:p>
            <a:pPr>
              <a:buAutoNum type="arabicPeriod"/>
            </a:pPr>
            <a:r>
              <a:rPr lang="en-US" sz="2800" dirty="0"/>
              <a:t>SharePoint established as the storage house for employee information.</a:t>
            </a:r>
          </a:p>
          <a:p>
            <a:pPr>
              <a:buAutoNum type="arabicPeriod"/>
            </a:pPr>
            <a:r>
              <a:rPr lang="en-US" sz="2800" dirty="0"/>
              <a:t>Google Drive is being explored as a tool for collaboration and sharing of documents.</a:t>
            </a:r>
          </a:p>
          <a:p>
            <a:pPr>
              <a:buAutoNum type="arabicPeriod"/>
            </a:pPr>
            <a:r>
              <a:rPr lang="en-US" sz="2800" dirty="0"/>
              <a:t>All staff have @</a:t>
            </a:r>
            <a:r>
              <a:rPr lang="en-US" sz="2800" dirty="0" err="1"/>
              <a:t>gapps</a:t>
            </a:r>
            <a:r>
              <a:rPr lang="en-US" sz="2800" dirty="0"/>
              <a:t> accounts.</a:t>
            </a:r>
          </a:p>
          <a:p>
            <a:pPr>
              <a:buAutoNum type="arabicPeriod"/>
            </a:pPr>
            <a:r>
              <a:rPr lang="en-US" sz="2800" dirty="0"/>
              <a:t>Google trainings and information sessions have been offered</a:t>
            </a:r>
          </a:p>
        </p:txBody>
      </p:sp>
    </p:spTree>
    <p:extLst>
      <p:ext uri="{BB962C8B-B14F-4D97-AF65-F5344CB8AC3E}">
        <p14:creationId xmlns:p14="http://schemas.microsoft.com/office/powerpoint/2010/main" xmlns="" val="41921021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3074932D6A2A49BA53FB2CF2C372F9" ma:contentTypeVersion="7" ma:contentTypeDescription="Create a new document." ma:contentTypeScope="" ma:versionID="c59c01cc42d8aa5db832685147da447e">
  <xsd:schema xmlns:xsd="http://www.w3.org/2001/XMLSchema" xmlns:xs="http://www.w3.org/2001/XMLSchema" xmlns:p="http://schemas.microsoft.com/office/2006/metadata/properties" xmlns:ns2="66445318-594c-4acb-b2fb-c62b33afc0d4" targetNamespace="http://schemas.microsoft.com/office/2006/metadata/properties" ma:root="true" ma:fieldsID="a5d163288106e17fa4d174469e049b52" ns2:_="">
    <xsd:import namespace="66445318-594c-4acb-b2fb-c62b33afc0d4"/>
    <xsd:element name="properties">
      <xsd:complexType>
        <xsd:sequence>
          <xsd:element name="documentManagement">
            <xsd:complexType>
              <xsd:all>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45318-594c-4acb-b2fb-c62b33afc0d4" elementFormDefault="qualified">
    <xsd:import namespace="http://schemas.microsoft.com/office/2006/documentManagement/types"/>
    <xsd:import namespace="http://schemas.microsoft.com/office/infopath/2007/PartnerControls"/>
    <xsd:element name="Date" ma:index="8" nillable="true" ma:displayName="Date" ma:format="DateTime"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Date xmlns="66445318-594c-4acb-b2fb-c62b33afc0d4" xsi:nil="true"/>
  </documentManagement>
</p:properties>
</file>

<file path=customXml/itemProps1.xml><?xml version="1.0" encoding="utf-8"?>
<ds:datastoreItem xmlns:ds="http://schemas.openxmlformats.org/officeDocument/2006/customXml" ds:itemID="{C8C1C7CD-F22D-4949-AB3F-C13AC944CCF1}"/>
</file>

<file path=customXml/itemProps2.xml><?xml version="1.0" encoding="utf-8"?>
<ds:datastoreItem xmlns:ds="http://schemas.openxmlformats.org/officeDocument/2006/customXml" ds:itemID="{306AF0B2-D95B-44CD-84B6-805701FF1623}"/>
</file>

<file path=customXml/itemProps3.xml><?xml version="1.0" encoding="utf-8"?>
<ds:datastoreItem xmlns:ds="http://schemas.openxmlformats.org/officeDocument/2006/customXml" ds:itemID="{E750DD9E-3781-4882-B3A3-1148E2F1F0EA}"/>
</file>

<file path=docProps/app.xml><?xml version="1.0" encoding="utf-8"?>
<Properties xmlns="http://schemas.openxmlformats.org/officeDocument/2006/extended-properties" xmlns:vt="http://schemas.openxmlformats.org/officeDocument/2006/docPropsVTypes">
  <Template>Civic</Template>
  <TotalTime>787</TotalTime>
  <Words>1224</Words>
  <Application>Microsoft Office PowerPoint</Application>
  <PresentationFormat>On-screen Show (4:3)</PresentationFormat>
  <Paragraphs>158</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Civic</vt:lpstr>
      <vt:lpstr>Timberlane District  Action Plans</vt:lpstr>
      <vt:lpstr>Slide 2</vt:lpstr>
      <vt:lpstr>Slide 3</vt:lpstr>
      <vt:lpstr>Timberlane District Action Plans</vt:lpstr>
      <vt:lpstr>Response to Instruction</vt:lpstr>
      <vt:lpstr>Response to Instruction</vt:lpstr>
      <vt:lpstr>Facilities and Grounds</vt:lpstr>
      <vt:lpstr>Facilities and Grounds</vt:lpstr>
      <vt:lpstr>Communication and Climate</vt:lpstr>
      <vt:lpstr>Communication and Climate</vt:lpstr>
      <vt:lpstr>Assessment and Data</vt:lpstr>
      <vt:lpstr>Assessment and Data </vt:lpstr>
      <vt:lpstr>Assessment and Data</vt:lpstr>
      <vt:lpstr>Assessment and Data</vt:lpstr>
      <vt:lpstr>Assessment and Data</vt:lpstr>
      <vt:lpstr>Questions?</vt:lpstr>
    </vt:vector>
  </TitlesOfParts>
  <Company>Timberlane Regional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Timberlane Full Administrative Meeting</dc:title>
  <dc:creator>Wilson, Roxanne</dc:creator>
  <cp:lastModifiedBy>Cathy Belcher</cp:lastModifiedBy>
  <cp:revision>43</cp:revision>
  <cp:lastPrinted>2013-12-18T17:56:20Z</cp:lastPrinted>
  <dcterms:created xsi:type="dcterms:W3CDTF">2013-04-08T15:07:40Z</dcterms:created>
  <dcterms:modified xsi:type="dcterms:W3CDTF">2013-12-18T20:35:04Z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0x0101003C3074932D6A2A49BA53FB2CF2C372F9</vt:lpwstr>
  </property>
</Properties>
</file>