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customXml/itemProps1.xml" ContentType="application/vnd.openxmlformats-officedocument.customXml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425" r:id="rId2"/>
    <p:sldId id="295" r:id="rId3"/>
    <p:sldId id="369" r:id="rId4"/>
    <p:sldId id="438" r:id="rId5"/>
    <p:sldId id="441" r:id="rId6"/>
    <p:sldId id="442" r:id="rId7"/>
    <p:sldId id="440" r:id="rId8"/>
    <p:sldId id="431" r:id="rId9"/>
    <p:sldId id="426" r:id="rId10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39933"/>
    <a:srgbClr val="009900"/>
    <a:srgbClr val="33CC33"/>
    <a:srgbClr val="FF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6" autoAdjust="0"/>
    <p:restoredTop sz="86447" autoAdjust="0"/>
  </p:normalViewPr>
  <p:slideViewPr>
    <p:cSldViewPr>
      <p:cViewPr varScale="1">
        <p:scale>
          <a:sx n="51" d="100"/>
          <a:sy n="51" d="100"/>
        </p:scale>
        <p:origin x="-926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40"/>
    </p:cViewPr>
  </p:sorterViewPr>
  <p:notesViewPr>
    <p:cSldViewPr>
      <p:cViewPr>
        <p:scale>
          <a:sx n="100" d="100"/>
          <a:sy n="100" d="100"/>
        </p:scale>
        <p:origin x="-346" y="811"/>
      </p:cViewPr>
      <p:guideLst>
        <p:guide orient="horz" pos="2208"/>
        <p:guide pos="292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CC1B9-E3ED-469C-8EBD-EB77907C372C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85FAA-CA98-4032-9CEF-706745D8A95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35E6BD8-70B2-495C-B0F0-3156B4823D92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57BD11-DB77-44F8-B700-ABC0EEA691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63767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DEEBAA-901A-43A3-A05D-C187FB54C678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338979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7BD11-DB77-44F8-B700-ABC0EEA691C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45433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7BD11-DB77-44F8-B700-ABC0EEA691C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77850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7BD11-DB77-44F8-B700-ABC0EEA691C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3738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7BD11-DB77-44F8-B700-ABC0EEA691C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3738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7BD11-DB77-44F8-B700-ABC0EEA691C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373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7BD11-DB77-44F8-B700-ABC0EEA691C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22327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7BD11-DB77-44F8-B700-ABC0EEA691C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33145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DEEBAA-901A-43A3-A05D-C187FB54C678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401034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7C0A-AE4D-4A6C-826C-2B5D7CBC572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E65-C89D-476E-90AF-3DA2D60F24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choolTM_logo_colo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00" y="5943600"/>
            <a:ext cx="1305428" cy="685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6658812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7C0A-AE4D-4A6C-826C-2B5D7CBC572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E65-C89D-476E-90AF-3DA2D60F24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78960927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7C0A-AE4D-4A6C-826C-2B5D7CBC572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E65-C89D-476E-90AF-3DA2D60F24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6113388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7C0A-AE4D-4A6C-826C-2B5D7CBC572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E65-C89D-476E-90AF-3DA2D60F24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1474992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7C0A-AE4D-4A6C-826C-2B5D7CBC572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E65-C89D-476E-90AF-3DA2D60F24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226133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7C0A-AE4D-4A6C-826C-2B5D7CBC572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E65-C89D-476E-90AF-3DA2D60F24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5276226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7C0A-AE4D-4A6C-826C-2B5D7CBC572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E65-C89D-476E-90AF-3DA2D60F24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1020132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7C0A-AE4D-4A6C-826C-2B5D7CBC572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E65-C89D-476E-90AF-3DA2D60F24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6313917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7C0A-AE4D-4A6C-826C-2B5D7CBC572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E65-C89D-476E-90AF-3DA2D60F24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9395147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7C0A-AE4D-4A6C-826C-2B5D7CBC572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E65-C89D-476E-90AF-3DA2D60F24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3722573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A7C0A-AE4D-4A6C-826C-2B5D7CBC572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93E65-C89D-476E-90AF-3DA2D60F24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8380637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A7C0A-AE4D-4A6C-826C-2B5D7CBC5729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93E65-C89D-476E-90AF-3DA2D60F24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724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tiff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1.png"/><Relationship Id="rId5" Type="http://schemas.openxmlformats.org/officeDocument/2006/relationships/image" Target="../media/image15.jpeg"/><Relationship Id="rId10" Type="http://schemas.openxmlformats.org/officeDocument/2006/relationships/image" Target="../media/image23.jpeg"/><Relationship Id="rId4" Type="http://schemas.openxmlformats.org/officeDocument/2006/relationships/image" Target="../media/image14.jpe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0" descr="56847750.tif"/>
          <p:cNvPicPr>
            <a:picLocks noChangeAspect="1"/>
          </p:cNvPicPr>
          <p:nvPr/>
        </p:nvPicPr>
        <p:blipFill>
          <a:blip r:embed="rId3" cstate="print"/>
          <a:srcRect l="22778" t="6116" r="13443"/>
          <a:stretch>
            <a:fillRect/>
          </a:stretch>
        </p:blipFill>
        <p:spPr bwMode="auto">
          <a:xfrm>
            <a:off x="6858000" y="5410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7"/>
          <p:cNvSpPr>
            <a:spLocks noChangeArrowheads="1"/>
          </p:cNvSpPr>
          <p:nvPr/>
        </p:nvSpPr>
        <p:spPr bwMode="auto">
          <a:xfrm>
            <a:off x="0" y="4419600"/>
            <a:ext cx="9144000" cy="2438400"/>
          </a:xfrm>
          <a:prstGeom prst="rect">
            <a:avLst/>
          </a:prstGeom>
          <a:solidFill>
            <a:srgbClr val="25836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8200" y="4800600"/>
            <a:ext cx="4419600" cy="990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sz="4000" dirty="0" err="1" smtClean="0">
                <a:solidFill>
                  <a:schemeClr val="bg1"/>
                </a:solidFill>
              </a:rPr>
              <a:t>Timberlane</a:t>
            </a:r>
            <a:r>
              <a:rPr lang="en-US" sz="4000" dirty="0" smtClean="0">
                <a:solidFill>
                  <a:schemeClr val="bg1"/>
                </a:solidFill>
              </a:rPr>
              <a:t> Regional School District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FOOD SERVICE PROGRAM UPDATE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May 7, 2015</a:t>
            </a:r>
          </a:p>
          <a:p>
            <a:pPr algn="l" eaLnBrk="1" hangingPunct="1"/>
            <a:endParaRPr lang="en-US" sz="1000" dirty="0" smtClean="0">
              <a:solidFill>
                <a:schemeClr val="bg1"/>
              </a:solidFill>
            </a:endParaRPr>
          </a:p>
        </p:txBody>
      </p:sp>
      <p:pic>
        <p:nvPicPr>
          <p:cNvPr id="3083" name="Picture 22" descr="fresh ide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800600"/>
            <a:ext cx="29940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29" descr="71554116_20"/>
          <p:cNvPicPr>
            <a:picLocks noChangeAspect="1" noChangeArrowheads="1"/>
          </p:cNvPicPr>
          <p:nvPr/>
        </p:nvPicPr>
        <p:blipFill>
          <a:blip r:embed="rId5" cstate="print"/>
          <a:srcRect t="2174"/>
          <a:stretch>
            <a:fillRect/>
          </a:stretch>
        </p:blipFill>
        <p:spPr bwMode="auto">
          <a:xfrm>
            <a:off x="3429000" y="4572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21" descr="200326370-001.jpg"/>
          <p:cNvPicPr>
            <a:picLocks noChangeAspect="1"/>
          </p:cNvPicPr>
          <p:nvPr/>
        </p:nvPicPr>
        <p:blipFill>
          <a:blip r:embed="rId6" cstate="print"/>
          <a:srcRect r="33202"/>
          <a:stretch>
            <a:fillRect/>
          </a:stretch>
        </p:blipFill>
        <p:spPr bwMode="auto">
          <a:xfrm>
            <a:off x="0" y="1143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22" descr="iStock_000000513861Large.jpg"/>
          <p:cNvPicPr>
            <a:picLocks noChangeAspect="1"/>
          </p:cNvPicPr>
          <p:nvPr/>
        </p:nvPicPr>
        <p:blipFill>
          <a:blip r:embed="rId7" cstate="print"/>
          <a:srcRect r="33334"/>
          <a:stretch>
            <a:fillRect/>
          </a:stretch>
        </p:blipFill>
        <p:spPr bwMode="auto">
          <a:xfrm>
            <a:off x="5715000" y="3429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23" descr="iStock_000008544208Medium.jpg"/>
          <p:cNvPicPr>
            <a:picLocks noChangeAspect="1"/>
          </p:cNvPicPr>
          <p:nvPr/>
        </p:nvPicPr>
        <p:blipFill>
          <a:blip r:embed="rId8" cstate="print"/>
          <a:srcRect l="10616" t="16251" r="16241" b="35001"/>
          <a:stretch>
            <a:fillRect/>
          </a:stretch>
        </p:blipFill>
        <p:spPr bwMode="auto">
          <a:xfrm>
            <a:off x="6858000" y="2286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DVP1940112.tif"/>
          <p:cNvPicPr>
            <a:picLocks noChangeAspect="1"/>
          </p:cNvPicPr>
          <p:nvPr/>
        </p:nvPicPr>
        <p:blipFill>
          <a:blip r:embed="rId9" cstate="print"/>
          <a:srcRect l="49495" t="12548" r="2230" b="29151"/>
          <a:stretch>
            <a:fillRect/>
          </a:stretch>
        </p:blipFill>
        <p:spPr>
          <a:xfrm>
            <a:off x="3429000" y="1143000"/>
            <a:ext cx="2286000" cy="2286000"/>
          </a:xfrm>
          <a:prstGeom prst="rect">
            <a:avLst/>
          </a:prstGeom>
        </p:spPr>
      </p:pic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5715000" y="2286000"/>
            <a:ext cx="1143000" cy="1143000"/>
          </a:xfrm>
          <a:prstGeom prst="rect">
            <a:avLst/>
          </a:prstGeom>
          <a:solidFill>
            <a:srgbClr val="F8742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8001000" y="3429000"/>
            <a:ext cx="1143000" cy="1143000"/>
          </a:xfrm>
          <a:prstGeom prst="rect">
            <a:avLst/>
          </a:prstGeom>
          <a:solidFill>
            <a:srgbClr val="FFC34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6858000" y="3429000"/>
            <a:ext cx="1143000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2286000" y="1143000"/>
            <a:ext cx="1143000" cy="1143000"/>
          </a:xfrm>
          <a:prstGeom prst="rect">
            <a:avLst/>
          </a:prstGeom>
          <a:solidFill>
            <a:srgbClr val="51237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8001000" y="2286000"/>
            <a:ext cx="1143000" cy="1143000"/>
          </a:xfrm>
          <a:prstGeom prst="rect">
            <a:avLst/>
          </a:prstGeom>
          <a:solidFill>
            <a:srgbClr val="25836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5" name="Picture 34" descr="KiwiLarge.jpg"/>
          <p:cNvPicPr>
            <a:picLocks noChangeAspect="1"/>
          </p:cNvPicPr>
          <p:nvPr/>
        </p:nvPicPr>
        <p:blipFill>
          <a:blip r:embed="rId10" cstate="print"/>
          <a:srcRect l="24815" t="18889" r="26613" b="21111"/>
          <a:stretch>
            <a:fillRect/>
          </a:stretch>
        </p:blipFill>
        <p:spPr>
          <a:xfrm>
            <a:off x="8001000" y="1143000"/>
            <a:ext cx="1143000" cy="1143000"/>
          </a:xfrm>
          <a:prstGeom prst="rect">
            <a:avLst/>
          </a:prstGeom>
        </p:spPr>
      </p:pic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0" y="3429000"/>
            <a:ext cx="1143000" cy="1143000"/>
          </a:xfrm>
          <a:prstGeom prst="rect">
            <a:avLst/>
          </a:prstGeom>
          <a:solidFill>
            <a:srgbClr val="E6931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6858000" y="1143000"/>
            <a:ext cx="1143000" cy="1143000"/>
          </a:xfrm>
          <a:prstGeom prst="rect">
            <a:avLst/>
          </a:prstGeom>
          <a:solidFill>
            <a:srgbClr val="9E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Rectangle 15"/>
          <p:cNvSpPr>
            <a:spLocks noChangeArrowheads="1"/>
          </p:cNvSpPr>
          <p:nvPr/>
        </p:nvSpPr>
        <p:spPr bwMode="auto">
          <a:xfrm>
            <a:off x="5715000" y="1143000"/>
            <a:ext cx="1143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3" name="Picture 42" descr="4 girls.jpg"/>
          <p:cNvPicPr>
            <a:picLocks noChangeAspect="1"/>
          </p:cNvPicPr>
          <p:nvPr/>
        </p:nvPicPr>
        <p:blipFill>
          <a:blip r:embed="rId11" cstate="print"/>
          <a:srcRect t="5701" b="8778"/>
          <a:stretch>
            <a:fillRect/>
          </a:stretch>
        </p:blipFill>
        <p:spPr>
          <a:xfrm>
            <a:off x="1143000" y="2286000"/>
            <a:ext cx="2286000" cy="1143000"/>
          </a:xfrm>
          <a:prstGeom prst="rect">
            <a:avLst/>
          </a:prstGeom>
        </p:spPr>
      </p:pic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0" y="2286000"/>
            <a:ext cx="1143000" cy="1143000"/>
          </a:xfrm>
          <a:prstGeom prst="rect">
            <a:avLst/>
          </a:prstGeom>
          <a:solidFill>
            <a:srgbClr val="25836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8" name="Picture 47" descr="grapes-mixed colors.jpg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10000" contrast="10000"/>
          </a:blip>
          <a:srcRect l="48333" t="25227" r="26667" b="36931"/>
          <a:stretch>
            <a:fillRect/>
          </a:stretch>
        </p:blipFill>
        <p:spPr>
          <a:xfrm>
            <a:off x="2286000" y="3429000"/>
            <a:ext cx="1143000" cy="1143000"/>
          </a:xfrm>
          <a:prstGeom prst="rect">
            <a:avLst/>
          </a:prstGeom>
        </p:spPr>
      </p:pic>
      <p:pic>
        <p:nvPicPr>
          <p:cNvPr id="39" name="Picture 38" descr="apples closeup highres.jpg"/>
          <p:cNvPicPr>
            <a:picLocks noChangeAspect="1"/>
          </p:cNvPicPr>
          <p:nvPr/>
        </p:nvPicPr>
        <p:blipFill>
          <a:blip r:embed="rId13" cstate="print"/>
          <a:srcRect l="29974" t="47778" b="5478"/>
          <a:stretch>
            <a:fillRect/>
          </a:stretch>
        </p:blipFill>
        <p:spPr>
          <a:xfrm>
            <a:off x="4572000" y="3429000"/>
            <a:ext cx="1140055" cy="1143000"/>
          </a:xfrm>
          <a:prstGeom prst="rect">
            <a:avLst/>
          </a:prstGeom>
        </p:spPr>
      </p:pic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3429000" y="3429000"/>
            <a:ext cx="1143000" cy="1143000"/>
          </a:xfrm>
          <a:prstGeom prst="rect">
            <a:avLst/>
          </a:prstGeom>
          <a:solidFill>
            <a:srgbClr val="FFC34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1143000" y="3429000"/>
            <a:ext cx="1143000" cy="1143000"/>
          </a:xfrm>
          <a:prstGeom prst="rect">
            <a:avLst/>
          </a:prstGeom>
          <a:solidFill>
            <a:srgbClr val="9E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" name="Picture 50" descr="corn in out of husks highres.jpg"/>
          <p:cNvPicPr>
            <a:picLocks noChangeAspect="1"/>
          </p:cNvPicPr>
          <p:nvPr/>
        </p:nvPicPr>
        <p:blipFill>
          <a:blip r:embed="rId14" cstate="print"/>
          <a:srcRect l="29870" t="27173" r="32467" b="20293"/>
          <a:stretch>
            <a:fillRect/>
          </a:stretch>
        </p:blipFill>
        <p:spPr>
          <a:xfrm>
            <a:off x="1143000" y="1143000"/>
            <a:ext cx="1143000" cy="1143000"/>
          </a:xfrm>
          <a:prstGeom prst="rect">
            <a:avLst/>
          </a:prstGeom>
        </p:spPr>
      </p:pic>
      <p:pic>
        <p:nvPicPr>
          <p:cNvPr id="29" name="Picture 28" descr="schoolTM_logo_color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82575" y="102803"/>
            <a:ext cx="1980025" cy="1040197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T:\Andy\Whitsons\Full Images\apples-15.jpg"/>
          <p:cNvPicPr>
            <a:picLocks noChangeAspect="1" noChangeArrowheads="1"/>
          </p:cNvPicPr>
          <p:nvPr/>
        </p:nvPicPr>
        <p:blipFill>
          <a:blip r:embed="rId3" cstate="print"/>
          <a:srcRect t="499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John Gersbeck</a:t>
            </a:r>
          </a:p>
          <a:p>
            <a:pPr lvl="1"/>
            <a:r>
              <a:rPr lang="en-US" dirty="0" smtClean="0"/>
              <a:t>Senior Vice President, School Nutrition</a:t>
            </a:r>
          </a:p>
          <a:p>
            <a:r>
              <a:rPr lang="en-US" dirty="0" smtClean="0"/>
              <a:t>Scott Berry</a:t>
            </a:r>
          </a:p>
          <a:p>
            <a:pPr lvl="1"/>
            <a:r>
              <a:rPr lang="en-US" dirty="0" smtClean="0"/>
              <a:t>District Manager, School Nutrition</a:t>
            </a:r>
          </a:p>
          <a:p>
            <a:r>
              <a:rPr lang="en-US" dirty="0" smtClean="0"/>
              <a:t>John </a:t>
            </a:r>
            <a:r>
              <a:rPr lang="en-US" dirty="0" err="1" smtClean="0"/>
              <a:t>Fratiello</a:t>
            </a:r>
            <a:endParaRPr lang="en-US" dirty="0" smtClean="0"/>
          </a:p>
          <a:p>
            <a:pPr lvl="1"/>
            <a:r>
              <a:rPr lang="en-US" dirty="0" smtClean="0"/>
              <a:t>Food Service Director, TRSD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0">
              <a:buNone/>
            </a:pPr>
            <a:endParaRPr lang="en-US" dirty="0" smtClean="0"/>
          </a:p>
          <a:p>
            <a:pPr lvl="0">
              <a:buNone/>
            </a:pPr>
            <a:endParaRPr lang="en-US" dirty="0"/>
          </a:p>
        </p:txBody>
      </p:sp>
      <p:pic>
        <p:nvPicPr>
          <p:cNvPr id="4" name="Picture 3" descr="For PowerPoint_Header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28600"/>
            <a:ext cx="8692896" cy="926592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52400" y="228600"/>
            <a:ext cx="3352800" cy="914400"/>
          </a:xfrm>
        </p:spPr>
        <p:txBody>
          <a:bodyPr/>
          <a:lstStyle/>
          <a:p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Introductions</a:t>
            </a:r>
          </a:p>
        </p:txBody>
      </p:sp>
      <p:pic>
        <p:nvPicPr>
          <p:cNvPr id="8" name="Picture 5" descr="T:\Andy\Whitsons\Animation For Header\Animation-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28600"/>
            <a:ext cx="2053031" cy="927574"/>
          </a:xfrm>
          <a:prstGeom prst="rect">
            <a:avLst/>
          </a:prstGeom>
          <a:noFill/>
        </p:spPr>
      </p:pic>
      <p:pic>
        <p:nvPicPr>
          <p:cNvPr id="11" name="Picture 10" descr="schoolTM_logo_colo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1000" y="6248400"/>
            <a:ext cx="1015333" cy="533400"/>
          </a:xfrm>
          <a:prstGeom prst="rect">
            <a:avLst/>
          </a:prstGeom>
        </p:spPr>
      </p:pic>
      <p:pic>
        <p:nvPicPr>
          <p:cNvPr id="1027" name="Picture 3" descr="C:\Users\berrys.WHITSONS\Desktop\timberlane-owls-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3124200"/>
            <a:ext cx="2752725" cy="2752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7226506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T:\Andy\Whitsons\Full Images\blueberries-10.jpg"/>
          <p:cNvPicPr>
            <a:picLocks noChangeAspect="1" noChangeArrowheads="1"/>
          </p:cNvPicPr>
          <p:nvPr/>
        </p:nvPicPr>
        <p:blipFill>
          <a:blip r:embed="rId3" cstate="print"/>
          <a:srcRect l="2272" t="932" r="68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" name="Picture 2" descr="T:\Andy\Whitsons\Full Images\blueberries-10.jpg"/>
          <p:cNvPicPr>
            <a:picLocks noChangeAspect="1" noChangeArrowheads="1"/>
          </p:cNvPicPr>
          <p:nvPr/>
        </p:nvPicPr>
        <p:blipFill>
          <a:blip r:embed="rId3" cstate="print"/>
          <a:srcRect l="2272" t="932" r="68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3" name="Picture 5" descr="T:\Andy\Whitsons\Full Images\apples-15.jpg"/>
          <p:cNvPicPr>
            <a:picLocks noChangeAspect="1" noChangeArrowheads="1"/>
          </p:cNvPicPr>
          <p:nvPr/>
        </p:nvPicPr>
        <p:blipFill>
          <a:blip r:embed="rId4" cstate="print"/>
          <a:srcRect t="499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05" name="Group 104"/>
          <p:cNvGrpSpPr/>
          <p:nvPr/>
        </p:nvGrpSpPr>
        <p:grpSpPr>
          <a:xfrm>
            <a:off x="427482" y="228600"/>
            <a:ext cx="8716518" cy="933773"/>
            <a:chOff x="228600" y="228600"/>
            <a:chExt cx="8716518" cy="933773"/>
          </a:xfrm>
        </p:grpSpPr>
        <p:pic>
          <p:nvPicPr>
            <p:cNvPr id="22" name="Picture 21" descr="For PowerPoint_Header-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8600" y="228600"/>
              <a:ext cx="8692896" cy="926592"/>
            </a:xfrm>
            <a:prstGeom prst="rect">
              <a:avLst/>
            </a:prstGeom>
          </p:spPr>
        </p:pic>
        <p:sp>
          <p:nvSpPr>
            <p:cNvPr id="21" name="Title 26"/>
            <p:cNvSpPr txBox="1">
              <a:spLocks/>
            </p:cNvSpPr>
            <p:nvPr/>
          </p:nvSpPr>
          <p:spPr>
            <a:xfrm>
              <a:off x="533400" y="228600"/>
              <a:ext cx="6629400" cy="8683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lang="en-US" sz="40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026" name="Picture 2" descr="T:\Andy\Whitsons\Animation For Header\Animation-1_Static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58000" y="228601"/>
              <a:ext cx="2087118" cy="933772"/>
            </a:xfrm>
            <a:prstGeom prst="rect">
              <a:avLst/>
            </a:prstGeom>
            <a:noFill/>
          </p:spPr>
        </p:pic>
      </p:grpSp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228600" y="228600"/>
            <a:ext cx="3733800" cy="868362"/>
          </a:xfrm>
          <a:noFill/>
        </p:spPr>
        <p:txBody>
          <a:bodyPr>
            <a:normAutofit/>
          </a:bodyPr>
          <a:lstStyle/>
          <a:p>
            <a:r>
              <a:rPr lang="en-US" sz="4000" b="1" kern="12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+mj-lt"/>
                <a:ea typeface="+mj-ea"/>
                <a:cs typeface="+mj-cs"/>
              </a:rPr>
              <a:t>Our Philosophy</a:t>
            </a:r>
          </a:p>
        </p:txBody>
      </p:sp>
      <p:pic>
        <p:nvPicPr>
          <p:cNvPr id="35" name="Picture 34" descr="KiwiLargecrop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14511" y="2026354"/>
            <a:ext cx="2743200" cy="2701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Picture 31" descr="corn in out of husks highres crop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77844" y="2026354"/>
            <a:ext cx="2743200" cy="2711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 descr="blueberries macro highres crop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2711" y="2026354"/>
            <a:ext cx="2765746" cy="2688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8" name="Group 27"/>
          <p:cNvGrpSpPr/>
          <p:nvPr/>
        </p:nvGrpSpPr>
        <p:grpSpPr>
          <a:xfrm>
            <a:off x="5940778" y="2246489"/>
            <a:ext cx="3200400" cy="1616250"/>
            <a:chOff x="5167489" y="2985912"/>
            <a:chExt cx="3200400" cy="1616250"/>
          </a:xfrm>
        </p:grpSpPr>
        <p:sp>
          <p:nvSpPr>
            <p:cNvPr id="39" name="Title 26"/>
            <p:cNvSpPr txBox="1">
              <a:spLocks/>
            </p:cNvSpPr>
            <p:nvPr/>
          </p:nvSpPr>
          <p:spPr>
            <a:xfrm>
              <a:off x="5167489" y="3733800"/>
              <a:ext cx="3200400" cy="8683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b="1" i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+mj-lt"/>
                  <a:ea typeface="+mj-ea"/>
                  <a:cs typeface="+mj-cs"/>
                </a:rPr>
                <a:t>Listen, Learn &amp; Lead</a:t>
              </a:r>
            </a:p>
          </p:txBody>
        </p:sp>
        <p:sp>
          <p:nvSpPr>
            <p:cNvPr id="18" name="Title 26"/>
            <p:cNvSpPr txBox="1">
              <a:spLocks/>
            </p:cNvSpPr>
            <p:nvPr/>
          </p:nvSpPr>
          <p:spPr>
            <a:xfrm>
              <a:off x="5398911" y="2985912"/>
              <a:ext cx="2743200" cy="762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+mj-lt"/>
                  <a:ea typeface="+mj-ea"/>
                  <a:cs typeface="+mj-cs"/>
                </a:rPr>
                <a:t>Communication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985911" y="2209799"/>
            <a:ext cx="3276600" cy="1676400"/>
            <a:chOff x="4343400" y="2743200"/>
            <a:chExt cx="3276600" cy="1676400"/>
          </a:xfrm>
        </p:grpSpPr>
        <p:sp>
          <p:nvSpPr>
            <p:cNvPr id="17" name="Title 26"/>
            <p:cNvSpPr txBox="1">
              <a:spLocks/>
            </p:cNvSpPr>
            <p:nvPr/>
          </p:nvSpPr>
          <p:spPr>
            <a:xfrm>
              <a:off x="4343400" y="2743200"/>
              <a:ext cx="3276600" cy="8683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0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+mj-lt"/>
                  <a:ea typeface="+mj-ea"/>
                  <a:cs typeface="+mj-cs"/>
                </a:rPr>
                <a:t>Food</a:t>
              </a:r>
            </a:p>
          </p:txBody>
        </p:sp>
        <p:sp>
          <p:nvSpPr>
            <p:cNvPr id="38" name="Title 26"/>
            <p:cNvSpPr txBox="1">
              <a:spLocks/>
            </p:cNvSpPr>
            <p:nvPr/>
          </p:nvSpPr>
          <p:spPr>
            <a:xfrm>
              <a:off x="4572000" y="3505200"/>
              <a:ext cx="2743200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b="1" i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+mj-lt"/>
                  <a:ea typeface="+mj-ea"/>
                  <a:cs typeface="+mj-cs"/>
                </a:rPr>
                <a:t>Wholesome Foods that Taste Great</a:t>
              </a:r>
            </a:p>
          </p:txBody>
        </p:sp>
      </p:grpSp>
      <p:pic>
        <p:nvPicPr>
          <p:cNvPr id="41" name="Picture 40" descr="iStock_000008359714MediumL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1422" y="2023533"/>
            <a:ext cx="2771421" cy="2723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242711" y="2178754"/>
            <a:ext cx="2895600" cy="1661406"/>
            <a:chOff x="1371600" y="1676400"/>
            <a:chExt cx="2895600" cy="1661406"/>
          </a:xfrm>
        </p:grpSpPr>
        <p:sp>
          <p:nvSpPr>
            <p:cNvPr id="16" name="Title 26"/>
            <p:cNvSpPr txBox="1">
              <a:spLocks/>
            </p:cNvSpPr>
            <p:nvPr/>
          </p:nvSpPr>
          <p:spPr>
            <a:xfrm>
              <a:off x="1371600" y="1676400"/>
              <a:ext cx="2895600" cy="8683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000" b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+mj-lt"/>
                  <a:ea typeface="+mj-ea"/>
                  <a:cs typeface="+mj-cs"/>
                </a:rPr>
                <a:t>People</a:t>
              </a:r>
            </a:p>
          </p:txBody>
        </p:sp>
        <p:sp>
          <p:nvSpPr>
            <p:cNvPr id="34" name="Title 26"/>
            <p:cNvSpPr txBox="1">
              <a:spLocks/>
            </p:cNvSpPr>
            <p:nvPr/>
          </p:nvSpPr>
          <p:spPr>
            <a:xfrm>
              <a:off x="1377244" y="2469444"/>
              <a:ext cx="2743200" cy="8683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000" b="1" i="1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/>
                    </a:outerShdw>
                  </a:effectLst>
                  <a:latin typeface="+mj-lt"/>
                  <a:ea typeface="+mj-ea"/>
                  <a:cs typeface="+mj-cs"/>
                </a:rPr>
                <a:t>Treat Everyone              Like Family</a:t>
              </a:r>
            </a:p>
          </p:txBody>
        </p:sp>
      </p:grpSp>
      <p:pic>
        <p:nvPicPr>
          <p:cNvPr id="25" name="Picture 24" descr="schoolTM_logo_color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001000" y="6248400"/>
            <a:ext cx="1015333" cy="53340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:\Andy\Whitsons\Full Images\corn-10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/>
          <a:srcRect l="38076" t="5577" r="1510" b="29114"/>
          <a:stretch>
            <a:fillRect/>
          </a:stretch>
        </p:blipFill>
        <p:spPr bwMode="auto">
          <a:xfrm flipH="1">
            <a:off x="0" y="0"/>
            <a:ext cx="9144000" cy="7086600"/>
          </a:xfrm>
          <a:prstGeom prst="rect">
            <a:avLst/>
          </a:prstGeom>
          <a:noFill/>
        </p:spPr>
      </p:pic>
      <p:pic>
        <p:nvPicPr>
          <p:cNvPr id="2050" name="Picture 2" descr="T:\Andy\Whitsons\Headers\Header-Cor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8692886" cy="914399"/>
          </a:xfrm>
          <a:prstGeom prst="rect">
            <a:avLst/>
          </a:prstGeom>
          <a:noFill/>
        </p:spPr>
      </p:pic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228600" y="274638"/>
            <a:ext cx="4876800" cy="868362"/>
          </a:xfrm>
        </p:spPr>
        <p:txBody>
          <a:bodyPr>
            <a:noAutofit/>
          </a:bodyPr>
          <a:lstStyle/>
          <a:p>
            <a:r>
              <a:rPr lang="en-US" sz="3600" dirty="0" smtClean="0"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Program Highlights</a:t>
            </a:r>
          </a:p>
        </p:txBody>
      </p:sp>
      <p:pic>
        <p:nvPicPr>
          <p:cNvPr id="14" name="Picture 13" descr="schoolTM_logo_colo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1000" y="6248400"/>
            <a:ext cx="1015333" cy="533400"/>
          </a:xfrm>
          <a:prstGeom prst="rect">
            <a:avLst/>
          </a:prstGeom>
        </p:spPr>
      </p:pic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356267" y="1219200"/>
            <a:ext cx="8559133" cy="556260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pPr lvl="0"/>
            <a:r>
              <a:rPr lang="en-US" sz="2800" dirty="0" smtClean="0"/>
              <a:t>Completed State Administrative Review for Dept. of Education with no findings –March 2015</a:t>
            </a:r>
          </a:p>
          <a:p>
            <a:pPr lvl="0"/>
            <a:r>
              <a:rPr lang="en-US" sz="2800" dirty="0" smtClean="0"/>
              <a:t>Completed Whitsons Quality Evaluation Audit in April 2015.  Scored 99% which is the top score company wide.  Audit  categories:  Menu planning, marketing , serving line (food) presentation, Human Resource management, Training, safety and accounting controls.</a:t>
            </a:r>
          </a:p>
          <a:p>
            <a:pPr lvl="0"/>
            <a:r>
              <a:rPr lang="en-US" sz="2800" dirty="0" smtClean="0"/>
              <a:t>Nutrition education – Nutrition Safari in all Elementary schools</a:t>
            </a:r>
          </a:p>
          <a:p>
            <a:pPr lvl="0"/>
            <a:r>
              <a:rPr lang="en-US" sz="2800" dirty="0" smtClean="0"/>
              <a:t>SPICE promotions – HS and MS</a:t>
            </a:r>
          </a:p>
          <a:p>
            <a:pPr lvl="0"/>
            <a:r>
              <a:rPr lang="en-US" sz="2800" dirty="0" smtClean="0"/>
              <a:t>Consistently evaluate menu and offerings to increase participation; reconfigure serving lines and modify signature menu concepts to improve speed of service</a:t>
            </a:r>
          </a:p>
          <a:p>
            <a:pPr lvl="0"/>
            <a:endParaRPr lang="en-US" dirty="0"/>
          </a:p>
        </p:txBody>
      </p:sp>
      <p:pic>
        <p:nvPicPr>
          <p:cNvPr id="9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676400"/>
            <a:ext cx="419100" cy="419100"/>
          </a:xfrm>
          <a:prstGeom prst="rect">
            <a:avLst/>
          </a:prstGeom>
          <a:noFill/>
        </p:spPr>
      </p:pic>
      <p:pic>
        <p:nvPicPr>
          <p:cNvPr id="10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5029200"/>
            <a:ext cx="419100" cy="419100"/>
          </a:xfrm>
          <a:prstGeom prst="rect">
            <a:avLst/>
          </a:prstGeom>
          <a:noFill/>
        </p:spPr>
      </p:pic>
      <p:pic>
        <p:nvPicPr>
          <p:cNvPr id="12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362200"/>
            <a:ext cx="419100" cy="419100"/>
          </a:xfrm>
          <a:prstGeom prst="rect">
            <a:avLst/>
          </a:prstGeom>
          <a:noFill/>
        </p:spPr>
      </p:pic>
      <p:pic>
        <p:nvPicPr>
          <p:cNvPr id="13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4343400"/>
            <a:ext cx="419100" cy="419100"/>
          </a:xfrm>
          <a:prstGeom prst="rect">
            <a:avLst/>
          </a:prstGeom>
          <a:noFill/>
        </p:spPr>
      </p:pic>
      <p:pic>
        <p:nvPicPr>
          <p:cNvPr id="11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5448300"/>
            <a:ext cx="419100" cy="419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7226506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:\Andy\Whitsons\Full Images\corn-10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/>
          <a:srcRect l="38076" t="5577" r="1510" b="29114"/>
          <a:stretch>
            <a:fillRect/>
          </a:stretch>
        </p:blipFill>
        <p:spPr bwMode="auto">
          <a:xfrm flipH="1">
            <a:off x="0" y="0"/>
            <a:ext cx="9144000" cy="7086600"/>
          </a:xfrm>
          <a:prstGeom prst="rect">
            <a:avLst/>
          </a:prstGeom>
          <a:noFill/>
        </p:spPr>
      </p:pic>
      <p:pic>
        <p:nvPicPr>
          <p:cNvPr id="2050" name="Picture 2" descr="T:\Andy\Whitsons\Headers\Header-Cor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8692886" cy="914399"/>
          </a:xfrm>
          <a:prstGeom prst="rect">
            <a:avLst/>
          </a:prstGeom>
          <a:noFill/>
        </p:spPr>
      </p:pic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228600" y="274638"/>
            <a:ext cx="4876800" cy="868362"/>
          </a:xfrm>
        </p:spPr>
        <p:txBody>
          <a:bodyPr>
            <a:noAutofit/>
          </a:bodyPr>
          <a:lstStyle/>
          <a:p>
            <a:r>
              <a:rPr lang="en-US" sz="3600" dirty="0" smtClean="0"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Contract</a:t>
            </a:r>
          </a:p>
        </p:txBody>
      </p:sp>
      <p:pic>
        <p:nvPicPr>
          <p:cNvPr id="14" name="Picture 13" descr="schoolTM_logo_colo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1000" y="6248400"/>
            <a:ext cx="1015333" cy="533400"/>
          </a:xfrm>
          <a:prstGeom prst="rect">
            <a:avLst/>
          </a:prstGeom>
        </p:spPr>
      </p:pic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356267" y="1219200"/>
            <a:ext cx="8559133" cy="556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Contract developed using boiler plate from NH Dept of Ed. Department</a:t>
            </a:r>
          </a:p>
          <a:p>
            <a:r>
              <a:rPr lang="en-US" dirty="0" smtClean="0"/>
              <a:t>Customized between the district and Whitsons attorneys based on the RFP</a:t>
            </a:r>
          </a:p>
          <a:p>
            <a:r>
              <a:rPr lang="en-US" dirty="0" smtClean="0"/>
              <a:t>Traditionally items can be added to the contract but the boiler plate remains the same</a:t>
            </a:r>
          </a:p>
          <a:p>
            <a:r>
              <a:rPr lang="en-US" dirty="0" smtClean="0"/>
              <a:t>Contract is negotiated/renewed each year</a:t>
            </a:r>
          </a:p>
        </p:txBody>
      </p:sp>
      <p:pic>
        <p:nvPicPr>
          <p:cNvPr id="9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866900"/>
            <a:ext cx="419100" cy="419100"/>
          </a:xfrm>
          <a:prstGeom prst="rect">
            <a:avLst/>
          </a:prstGeom>
          <a:noFill/>
        </p:spPr>
      </p:pic>
      <p:pic>
        <p:nvPicPr>
          <p:cNvPr id="10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4038600"/>
            <a:ext cx="419100" cy="419100"/>
          </a:xfrm>
          <a:prstGeom prst="rect">
            <a:avLst/>
          </a:prstGeom>
          <a:noFill/>
        </p:spPr>
      </p:pic>
      <p:pic>
        <p:nvPicPr>
          <p:cNvPr id="12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971800"/>
            <a:ext cx="419100" cy="419100"/>
          </a:xfrm>
          <a:prstGeom prst="rect">
            <a:avLst/>
          </a:prstGeom>
          <a:noFill/>
        </p:spPr>
      </p:pic>
      <p:pic>
        <p:nvPicPr>
          <p:cNvPr id="13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5105400"/>
            <a:ext cx="419100" cy="419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7226506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:\Andy\Whitsons\Full Images\corn-10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/>
          <a:srcRect l="38076" t="5577" r="1510" b="29114"/>
          <a:stretch>
            <a:fillRect/>
          </a:stretch>
        </p:blipFill>
        <p:spPr bwMode="auto">
          <a:xfrm flipH="1">
            <a:off x="0" y="0"/>
            <a:ext cx="9144000" cy="7086600"/>
          </a:xfrm>
          <a:prstGeom prst="rect">
            <a:avLst/>
          </a:prstGeom>
          <a:noFill/>
        </p:spPr>
      </p:pic>
      <p:pic>
        <p:nvPicPr>
          <p:cNvPr id="2050" name="Picture 2" descr="T:\Andy\Whitsons\Headers\Header-Cor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8692886" cy="914399"/>
          </a:xfrm>
          <a:prstGeom prst="rect">
            <a:avLst/>
          </a:prstGeom>
          <a:noFill/>
        </p:spPr>
      </p:pic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228600" y="274638"/>
            <a:ext cx="4876800" cy="868362"/>
          </a:xfrm>
        </p:spPr>
        <p:txBody>
          <a:bodyPr>
            <a:noAutofit/>
          </a:bodyPr>
          <a:lstStyle/>
          <a:p>
            <a:r>
              <a:rPr lang="en-US" sz="3600" dirty="0" smtClean="0"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Financial Highlights</a:t>
            </a:r>
          </a:p>
        </p:txBody>
      </p:sp>
      <p:pic>
        <p:nvPicPr>
          <p:cNvPr id="14" name="Picture 13" descr="schoolTM_logo_colo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1000" y="6248400"/>
            <a:ext cx="1015333" cy="533400"/>
          </a:xfrm>
          <a:prstGeom prst="rect">
            <a:avLst/>
          </a:prstGeom>
        </p:spPr>
      </p:pic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356267" y="1219200"/>
            <a:ext cx="8559133" cy="5562600"/>
          </a:xfrm>
        </p:spPr>
        <p:txBody>
          <a:bodyPr>
            <a:normAutofit lnSpcReduction="10000"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Prior to Whitsons</a:t>
            </a:r>
          </a:p>
          <a:p>
            <a:pPr lvl="2">
              <a:buFont typeface="Calibri" pitchFamily="34" charset="0"/>
              <a:buChar char="-"/>
            </a:pPr>
            <a:r>
              <a:rPr lang="en-US" dirty="0" smtClean="0"/>
              <a:t>District loss of approx. $200k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First Year of Whitsons contract</a:t>
            </a:r>
          </a:p>
          <a:p>
            <a:pPr lvl="2">
              <a:buFont typeface="Calibri" pitchFamily="34" charset="0"/>
              <a:buChar char="-"/>
            </a:pPr>
            <a:r>
              <a:rPr lang="en-US" dirty="0" smtClean="0"/>
              <a:t>District loss of $84k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Second Year of Whitsons contract</a:t>
            </a:r>
          </a:p>
          <a:p>
            <a:pPr lvl="2">
              <a:buFont typeface="Calibri" pitchFamily="34" charset="0"/>
              <a:buChar char="-"/>
            </a:pPr>
            <a:r>
              <a:rPr lang="en-US" dirty="0" smtClean="0"/>
              <a:t>District loss of $3471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Current Year of Whitsons contract (YTD March 2015)</a:t>
            </a:r>
          </a:p>
          <a:p>
            <a:pPr lvl="2">
              <a:buFont typeface="Calibri" pitchFamily="34" charset="0"/>
              <a:buChar char="-"/>
            </a:pPr>
            <a:r>
              <a:rPr lang="en-US" dirty="0" smtClean="0"/>
              <a:t>Return to district $11,143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Contributing factors</a:t>
            </a:r>
          </a:p>
          <a:p>
            <a:pPr lvl="2">
              <a:buFont typeface="Calibri" pitchFamily="34" charset="0"/>
              <a:buChar char="-"/>
            </a:pPr>
            <a:r>
              <a:rPr lang="en-US" dirty="0" smtClean="0"/>
              <a:t>Increase participation rate to 50.9%</a:t>
            </a:r>
          </a:p>
          <a:p>
            <a:pPr lvl="2">
              <a:buFont typeface="Calibri" pitchFamily="34" charset="0"/>
              <a:buChar char="-"/>
            </a:pPr>
            <a:r>
              <a:rPr lang="en-US" dirty="0" smtClean="0"/>
              <a:t>Lower cost of goods sold by 4%</a:t>
            </a:r>
          </a:p>
          <a:p>
            <a:pPr lvl="2">
              <a:buFont typeface="Calibri" pitchFamily="34" charset="0"/>
              <a:buChar char="-"/>
            </a:pPr>
            <a:r>
              <a:rPr lang="en-US" dirty="0" smtClean="0"/>
              <a:t>Kept operating expenses equal to prior year</a:t>
            </a:r>
          </a:p>
        </p:txBody>
      </p:sp>
      <p:pic>
        <p:nvPicPr>
          <p:cNvPr id="11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1295400"/>
            <a:ext cx="342900" cy="342900"/>
          </a:xfrm>
          <a:prstGeom prst="rect">
            <a:avLst/>
          </a:prstGeom>
          <a:noFill/>
        </p:spPr>
      </p:pic>
      <p:pic>
        <p:nvPicPr>
          <p:cNvPr id="15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6300" y="2133600"/>
            <a:ext cx="342900" cy="342900"/>
          </a:xfrm>
          <a:prstGeom prst="rect">
            <a:avLst/>
          </a:prstGeom>
          <a:noFill/>
        </p:spPr>
      </p:pic>
      <p:pic>
        <p:nvPicPr>
          <p:cNvPr id="16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048000"/>
            <a:ext cx="342900" cy="342900"/>
          </a:xfrm>
          <a:prstGeom prst="rect">
            <a:avLst/>
          </a:prstGeom>
          <a:noFill/>
        </p:spPr>
      </p:pic>
      <p:pic>
        <p:nvPicPr>
          <p:cNvPr id="18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962400"/>
            <a:ext cx="342900" cy="342900"/>
          </a:xfrm>
          <a:prstGeom prst="rect">
            <a:avLst/>
          </a:prstGeom>
          <a:noFill/>
        </p:spPr>
      </p:pic>
      <p:pic>
        <p:nvPicPr>
          <p:cNvPr id="19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4800600"/>
            <a:ext cx="342900" cy="342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7226506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:\Andy\Whitsons\Full Images\corn-10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/>
          <a:srcRect l="38076" t="5577" r="1510" b="29114"/>
          <a:stretch>
            <a:fillRect/>
          </a:stretch>
        </p:blipFill>
        <p:spPr bwMode="auto">
          <a:xfrm flipH="1">
            <a:off x="0" y="0"/>
            <a:ext cx="9144000" cy="7086600"/>
          </a:xfrm>
          <a:prstGeom prst="rect">
            <a:avLst/>
          </a:prstGeom>
          <a:noFill/>
        </p:spPr>
      </p:pic>
      <p:pic>
        <p:nvPicPr>
          <p:cNvPr id="2050" name="Picture 2" descr="T:\Andy\Whitsons\Headers\Header-Cor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8692886" cy="914399"/>
          </a:xfrm>
          <a:prstGeom prst="rect">
            <a:avLst/>
          </a:prstGeom>
          <a:noFill/>
        </p:spPr>
      </p:pic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228600" y="274638"/>
            <a:ext cx="6248400" cy="86836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	Future Recommendations</a:t>
            </a:r>
          </a:p>
        </p:txBody>
      </p:sp>
      <p:pic>
        <p:nvPicPr>
          <p:cNvPr id="14" name="Picture 13" descr="schoolTM_logo_colo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01000" y="6248400"/>
            <a:ext cx="1015333" cy="533400"/>
          </a:xfrm>
          <a:prstGeom prst="rect">
            <a:avLst/>
          </a:prstGeom>
        </p:spPr>
      </p:pic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356267" y="1371598"/>
            <a:ext cx="8559133" cy="5486402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US" dirty="0" smtClean="0"/>
              <a:t>Continue to monitor/analyze programs and participation.  Make internal changes to program as needed while maintaining compliance with USDA guidelines.</a:t>
            </a:r>
          </a:p>
          <a:p>
            <a:pPr lvl="0"/>
            <a:r>
              <a:rPr lang="en-US" dirty="0" smtClean="0"/>
              <a:t>Continue to monitor/analyze financial performance monthly.  </a:t>
            </a:r>
          </a:p>
          <a:p>
            <a:pPr lvl="0"/>
            <a:r>
              <a:rPr lang="en-US" dirty="0" smtClean="0"/>
              <a:t>Compare MPLH (meals per labor hour) to industry standard.</a:t>
            </a:r>
          </a:p>
          <a:p>
            <a:pPr lvl="1"/>
            <a:r>
              <a:rPr lang="en-US" dirty="0" smtClean="0"/>
              <a:t>High School:  14-16 MPLH		Currently:  16.2 MPLH</a:t>
            </a:r>
          </a:p>
          <a:p>
            <a:pPr lvl="1"/>
            <a:r>
              <a:rPr lang="en-US" dirty="0" smtClean="0"/>
              <a:t>Middle School: 16-19 MPLH		Currently:   16 MPLH</a:t>
            </a:r>
          </a:p>
          <a:p>
            <a:pPr lvl="1"/>
            <a:r>
              <a:rPr lang="en-US" dirty="0" smtClean="0"/>
              <a:t>Elementary School:  17-21 MPLH	Current </a:t>
            </a:r>
            <a:r>
              <a:rPr lang="en-US" dirty="0" err="1" smtClean="0"/>
              <a:t>avg</a:t>
            </a:r>
            <a:r>
              <a:rPr lang="en-US" dirty="0" smtClean="0"/>
              <a:t>:  </a:t>
            </a:r>
            <a:r>
              <a:rPr lang="en-US" dirty="0" smtClean="0"/>
              <a:t>9.5 MPLH</a:t>
            </a:r>
          </a:p>
          <a:p>
            <a:pPr lvl="0"/>
            <a:r>
              <a:rPr lang="en-US" dirty="0" smtClean="0"/>
              <a:t>Make recommendations to district administration to ensure maximum profitability.</a:t>
            </a:r>
          </a:p>
          <a:p>
            <a:pPr lvl="0"/>
            <a:r>
              <a:rPr lang="en-US" dirty="0" smtClean="0"/>
              <a:t>Annual Price Equity (Dept of Ed) requires a weighted lunch price target of $2.70 for FY 15-16.  Currently the district average is $2.56.   </a:t>
            </a:r>
          </a:p>
          <a:p>
            <a:pPr lvl="1"/>
            <a:r>
              <a:rPr lang="en-US" dirty="0" smtClean="0"/>
              <a:t>Minimum .10 increase to bring district in compliance ($23k additional revenue)</a:t>
            </a:r>
          </a:p>
          <a:p>
            <a:pPr lvl="1"/>
            <a:r>
              <a:rPr lang="en-US" dirty="0" smtClean="0"/>
              <a:t>Most districts would increase .25 to alleviate annual increases ($58k additional revenue </a:t>
            </a:r>
          </a:p>
          <a:p>
            <a:r>
              <a:rPr lang="en-US" dirty="0" smtClean="0"/>
              <a:t>Introduce featured tiered price items</a:t>
            </a:r>
          </a:p>
          <a:p>
            <a:pPr lvl="1"/>
            <a:r>
              <a:rPr lang="en-US" dirty="0" smtClean="0"/>
              <a:t>Sushi, Alaskan Salmon, Stromboli, Calzones, etc.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9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1447800"/>
            <a:ext cx="304800" cy="304800"/>
          </a:xfrm>
          <a:prstGeom prst="rect">
            <a:avLst/>
          </a:prstGeom>
          <a:noFill/>
        </p:spPr>
      </p:pic>
      <p:pic>
        <p:nvPicPr>
          <p:cNvPr id="15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2209800"/>
            <a:ext cx="304800" cy="304800"/>
          </a:xfrm>
          <a:prstGeom prst="rect">
            <a:avLst/>
          </a:prstGeom>
          <a:noFill/>
        </p:spPr>
      </p:pic>
      <p:pic>
        <p:nvPicPr>
          <p:cNvPr id="16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2514600"/>
            <a:ext cx="304800" cy="304800"/>
          </a:xfrm>
          <a:prstGeom prst="rect">
            <a:avLst/>
          </a:prstGeom>
          <a:noFill/>
        </p:spPr>
      </p:pic>
      <p:pic>
        <p:nvPicPr>
          <p:cNvPr id="18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3886200"/>
            <a:ext cx="304800" cy="304800"/>
          </a:xfrm>
          <a:prstGeom prst="rect">
            <a:avLst/>
          </a:prstGeom>
          <a:noFill/>
        </p:spPr>
      </p:pic>
      <p:pic>
        <p:nvPicPr>
          <p:cNvPr id="19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4419600"/>
            <a:ext cx="304800" cy="304800"/>
          </a:xfrm>
          <a:prstGeom prst="rect">
            <a:avLst/>
          </a:prstGeom>
          <a:noFill/>
        </p:spPr>
      </p:pic>
      <p:pic>
        <p:nvPicPr>
          <p:cNvPr id="20" name="Picture 3" descr="T:\Andy\Whitsons\Buttons\Button-Yellow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6172200"/>
            <a:ext cx="304800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0416877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T:\Andy\Whitsons\Full Images\apples-15.jpg"/>
          <p:cNvPicPr>
            <a:picLocks noChangeAspect="1" noChangeArrowheads="1"/>
          </p:cNvPicPr>
          <p:nvPr/>
        </p:nvPicPr>
        <p:blipFill>
          <a:blip r:embed="rId3" cstate="print"/>
          <a:srcRect t="49962"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</p:spPr>
      </p:pic>
      <p:pic>
        <p:nvPicPr>
          <p:cNvPr id="3" name="Picture 2" descr="For PowerPoint_Header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28600"/>
            <a:ext cx="8692896" cy="926592"/>
          </a:xfrm>
          <a:prstGeom prst="rect">
            <a:avLst/>
          </a:prstGeom>
        </p:spPr>
      </p:pic>
      <p:pic>
        <p:nvPicPr>
          <p:cNvPr id="14" name="Picture 5" descr="T:\Andy\Whitsons\Animation For Header\Animation-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28600"/>
            <a:ext cx="2053031" cy="927574"/>
          </a:xfrm>
          <a:prstGeom prst="rect">
            <a:avLst/>
          </a:prstGeom>
          <a:noFill/>
        </p:spPr>
      </p:pic>
      <p:sp>
        <p:nvSpPr>
          <p:cNvPr id="43" name="Title 42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Questions &amp; Answers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226506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7"/>
          <p:cNvSpPr>
            <a:spLocks noChangeArrowheads="1"/>
          </p:cNvSpPr>
          <p:nvPr/>
        </p:nvSpPr>
        <p:spPr bwMode="auto">
          <a:xfrm>
            <a:off x="0" y="0"/>
            <a:ext cx="9144000" cy="2438400"/>
          </a:xfrm>
          <a:prstGeom prst="rect">
            <a:avLst/>
          </a:prstGeom>
          <a:solidFill>
            <a:srgbClr val="25836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43000" y="762000"/>
            <a:ext cx="8001000" cy="381000"/>
          </a:xfrm>
        </p:spPr>
        <p:txBody>
          <a:bodyPr>
            <a:normAutofit fontScale="92500" lnSpcReduction="20000"/>
          </a:bodyPr>
          <a:lstStyle/>
          <a:p>
            <a:pPr algn="l" eaLnBrk="1" hangingPunct="1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Thank you for the opportunity….</a:t>
            </a:r>
            <a:endParaRPr lang="en-US" sz="1200" dirty="0" smtClean="0">
              <a:solidFill>
                <a:schemeClr val="bg1"/>
              </a:solidFill>
            </a:endParaRPr>
          </a:p>
          <a:p>
            <a:pPr algn="l" eaLnBrk="1" hangingPunct="1"/>
            <a:endParaRPr lang="en-US" sz="1000" dirty="0" smtClean="0">
              <a:solidFill>
                <a:schemeClr val="bg1"/>
              </a:solidFill>
            </a:endParaRPr>
          </a:p>
        </p:txBody>
      </p:sp>
      <p:pic>
        <p:nvPicPr>
          <p:cNvPr id="3085" name="Picture 21" descr="200326370-001.jpg"/>
          <p:cNvPicPr>
            <a:picLocks noChangeAspect="1"/>
          </p:cNvPicPr>
          <p:nvPr/>
        </p:nvPicPr>
        <p:blipFill>
          <a:blip r:embed="rId3" cstate="print"/>
          <a:srcRect r="33202"/>
          <a:stretch>
            <a:fillRect/>
          </a:stretch>
        </p:blipFill>
        <p:spPr bwMode="auto">
          <a:xfrm>
            <a:off x="0" y="1828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22" descr="iStock_000000513861Large.jpg"/>
          <p:cNvPicPr>
            <a:picLocks noChangeAspect="1"/>
          </p:cNvPicPr>
          <p:nvPr/>
        </p:nvPicPr>
        <p:blipFill>
          <a:blip r:embed="rId4" cstate="print"/>
          <a:srcRect r="33334"/>
          <a:stretch>
            <a:fillRect/>
          </a:stretch>
        </p:blipFill>
        <p:spPr bwMode="auto">
          <a:xfrm>
            <a:off x="5715000" y="4114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23" descr="iStock_000008544208Medium.jpg"/>
          <p:cNvPicPr>
            <a:picLocks noChangeAspect="1"/>
          </p:cNvPicPr>
          <p:nvPr/>
        </p:nvPicPr>
        <p:blipFill>
          <a:blip r:embed="rId5" cstate="print"/>
          <a:srcRect l="10616" t="16251" r="16241" b="35001"/>
          <a:stretch>
            <a:fillRect/>
          </a:stretch>
        </p:blipFill>
        <p:spPr bwMode="auto">
          <a:xfrm>
            <a:off x="6858000" y="2971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DVP1940112.tif"/>
          <p:cNvPicPr>
            <a:picLocks noChangeAspect="1"/>
          </p:cNvPicPr>
          <p:nvPr/>
        </p:nvPicPr>
        <p:blipFill>
          <a:blip r:embed="rId6" cstate="print"/>
          <a:srcRect l="49495" t="12548" r="2230" b="29151"/>
          <a:stretch>
            <a:fillRect/>
          </a:stretch>
        </p:blipFill>
        <p:spPr>
          <a:xfrm>
            <a:off x="3429000" y="1828800"/>
            <a:ext cx="2286000" cy="2286000"/>
          </a:xfrm>
          <a:prstGeom prst="rect">
            <a:avLst/>
          </a:prstGeom>
        </p:spPr>
      </p:pic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5715000" y="2971800"/>
            <a:ext cx="1143000" cy="1143000"/>
          </a:xfrm>
          <a:prstGeom prst="rect">
            <a:avLst/>
          </a:prstGeom>
          <a:solidFill>
            <a:srgbClr val="F8742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8001000" y="4114800"/>
            <a:ext cx="1143000" cy="1143000"/>
          </a:xfrm>
          <a:prstGeom prst="rect">
            <a:avLst/>
          </a:prstGeom>
          <a:solidFill>
            <a:srgbClr val="FFC34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6858000" y="4114800"/>
            <a:ext cx="1143000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2286000" y="1828800"/>
            <a:ext cx="1143000" cy="1143000"/>
          </a:xfrm>
          <a:prstGeom prst="rect">
            <a:avLst/>
          </a:prstGeom>
          <a:solidFill>
            <a:srgbClr val="51237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8001000" y="2971800"/>
            <a:ext cx="1143000" cy="1143000"/>
          </a:xfrm>
          <a:prstGeom prst="rect">
            <a:avLst/>
          </a:prstGeom>
          <a:solidFill>
            <a:srgbClr val="25836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5" name="Picture 34" descr="KiwiLarge.jpg"/>
          <p:cNvPicPr>
            <a:picLocks noChangeAspect="1"/>
          </p:cNvPicPr>
          <p:nvPr/>
        </p:nvPicPr>
        <p:blipFill>
          <a:blip r:embed="rId7" cstate="print"/>
          <a:srcRect l="24815" t="18889" r="26613" b="21111"/>
          <a:stretch>
            <a:fillRect/>
          </a:stretch>
        </p:blipFill>
        <p:spPr>
          <a:xfrm>
            <a:off x="8001000" y="1828800"/>
            <a:ext cx="1143000" cy="1143000"/>
          </a:xfrm>
          <a:prstGeom prst="rect">
            <a:avLst/>
          </a:prstGeom>
        </p:spPr>
      </p:pic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0" y="4114800"/>
            <a:ext cx="1143000" cy="1143000"/>
          </a:xfrm>
          <a:prstGeom prst="rect">
            <a:avLst/>
          </a:prstGeom>
          <a:solidFill>
            <a:srgbClr val="E6931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Rectangle 16"/>
          <p:cNvSpPr>
            <a:spLocks noChangeArrowheads="1"/>
          </p:cNvSpPr>
          <p:nvPr/>
        </p:nvSpPr>
        <p:spPr bwMode="auto">
          <a:xfrm>
            <a:off x="6858000" y="1828800"/>
            <a:ext cx="1143000" cy="1143000"/>
          </a:xfrm>
          <a:prstGeom prst="rect">
            <a:avLst/>
          </a:prstGeom>
          <a:solidFill>
            <a:srgbClr val="9E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Rectangle 15"/>
          <p:cNvSpPr>
            <a:spLocks noChangeArrowheads="1"/>
          </p:cNvSpPr>
          <p:nvPr/>
        </p:nvSpPr>
        <p:spPr bwMode="auto">
          <a:xfrm>
            <a:off x="5715000" y="1828800"/>
            <a:ext cx="1143000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3" name="Picture 42" descr="4 girls.jpg"/>
          <p:cNvPicPr>
            <a:picLocks noChangeAspect="1"/>
          </p:cNvPicPr>
          <p:nvPr/>
        </p:nvPicPr>
        <p:blipFill>
          <a:blip r:embed="rId8" cstate="print"/>
          <a:srcRect t="5701" b="8778"/>
          <a:stretch>
            <a:fillRect/>
          </a:stretch>
        </p:blipFill>
        <p:spPr>
          <a:xfrm>
            <a:off x="1143000" y="2971800"/>
            <a:ext cx="2286000" cy="1143000"/>
          </a:xfrm>
          <a:prstGeom prst="rect">
            <a:avLst/>
          </a:prstGeom>
        </p:spPr>
      </p:pic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0" y="2971800"/>
            <a:ext cx="1143000" cy="1143000"/>
          </a:xfrm>
          <a:prstGeom prst="rect">
            <a:avLst/>
          </a:prstGeom>
          <a:solidFill>
            <a:srgbClr val="25836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8" name="Picture 47" descr="grapes-mixed colors.jpg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10000" contrast="10000"/>
          </a:blip>
          <a:srcRect l="48333" t="25227" r="26667" b="36931"/>
          <a:stretch>
            <a:fillRect/>
          </a:stretch>
        </p:blipFill>
        <p:spPr>
          <a:xfrm>
            <a:off x="2286000" y="4114800"/>
            <a:ext cx="1143000" cy="1143000"/>
          </a:xfrm>
          <a:prstGeom prst="rect">
            <a:avLst/>
          </a:prstGeom>
        </p:spPr>
      </p:pic>
      <p:pic>
        <p:nvPicPr>
          <p:cNvPr id="39" name="Picture 38" descr="apples closeup highres.jpg"/>
          <p:cNvPicPr>
            <a:picLocks noChangeAspect="1"/>
          </p:cNvPicPr>
          <p:nvPr/>
        </p:nvPicPr>
        <p:blipFill>
          <a:blip r:embed="rId10" cstate="print"/>
          <a:srcRect l="29974" t="47778" b="5478"/>
          <a:stretch>
            <a:fillRect/>
          </a:stretch>
        </p:blipFill>
        <p:spPr>
          <a:xfrm>
            <a:off x="4572000" y="4114800"/>
            <a:ext cx="1143000" cy="1143000"/>
          </a:xfrm>
          <a:prstGeom prst="rect">
            <a:avLst/>
          </a:prstGeom>
        </p:spPr>
      </p:pic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3429000" y="4114800"/>
            <a:ext cx="1143000" cy="1143000"/>
          </a:xfrm>
          <a:prstGeom prst="rect">
            <a:avLst/>
          </a:prstGeom>
          <a:solidFill>
            <a:srgbClr val="FFC34B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1143000" y="4114800"/>
            <a:ext cx="1143000" cy="1143000"/>
          </a:xfrm>
          <a:prstGeom prst="rect">
            <a:avLst/>
          </a:prstGeom>
          <a:solidFill>
            <a:srgbClr val="9E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" name="Picture 50" descr="corn in out of husks highres.jpg"/>
          <p:cNvPicPr>
            <a:picLocks noChangeAspect="1"/>
          </p:cNvPicPr>
          <p:nvPr/>
        </p:nvPicPr>
        <p:blipFill>
          <a:blip r:embed="rId11" cstate="print"/>
          <a:srcRect l="29870" t="27173" r="32467" b="20293"/>
          <a:stretch>
            <a:fillRect/>
          </a:stretch>
        </p:blipFill>
        <p:spPr>
          <a:xfrm>
            <a:off x="1143000" y="1828800"/>
            <a:ext cx="1143000" cy="1143000"/>
          </a:xfrm>
          <a:prstGeom prst="rect">
            <a:avLst/>
          </a:prstGeom>
        </p:spPr>
      </p:pic>
      <p:pic>
        <p:nvPicPr>
          <p:cNvPr id="26" name="Picture 25" descr="schoolTM_logo_color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581400" y="5513003"/>
            <a:ext cx="1980025" cy="1040197"/>
          </a:xfrm>
          <a:prstGeom prst="rect">
            <a:avLst/>
          </a:prstGeom>
        </p:spPr>
      </p:pic>
    </p:spTree>
  </p:cSld>
  <p:clrMapOvr>
    <a:masterClrMapping/>
  </p:clrMapOvr>
  <p:transition advClick="0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Date xmlns="66445318-594c-4acb-b2fb-c62b33afc0d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3074932D6A2A49BA53FB2CF2C372F9" ma:contentTypeVersion="7" ma:contentTypeDescription="Create a new document." ma:contentTypeScope="" ma:versionID="c59c01cc42d8aa5db832685147da447e">
  <xsd:schema xmlns:xsd="http://www.w3.org/2001/XMLSchema" xmlns:xs="http://www.w3.org/2001/XMLSchema" xmlns:p="http://schemas.microsoft.com/office/2006/metadata/properties" xmlns:ns2="66445318-594c-4acb-b2fb-c62b33afc0d4" targetNamespace="http://schemas.microsoft.com/office/2006/metadata/properties" ma:root="true" ma:fieldsID="a5d163288106e17fa4d174469e049b52" ns2:_="">
    <xsd:import namespace="66445318-594c-4acb-b2fb-c62b33afc0d4"/>
    <xsd:element name="properties">
      <xsd:complexType>
        <xsd:sequence>
          <xsd:element name="documentManagement">
            <xsd:complexType>
              <xsd:all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45318-594c-4acb-b2fb-c62b33afc0d4" elementFormDefault="qualified">
    <xsd:import namespace="http://schemas.microsoft.com/office/2006/documentManagement/types"/>
    <xsd:import namespace="http://schemas.microsoft.com/office/infopath/2007/PartnerControls"/>
    <xsd:element name="Date" ma:index="8" nillable="true" ma:displayName="Date" ma:format="DateTime" ma:internalName="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8B52B1-286D-4345-BD42-BB730A9A303C}"/>
</file>

<file path=customXml/itemProps2.xml><?xml version="1.0" encoding="utf-8"?>
<ds:datastoreItem xmlns:ds="http://schemas.openxmlformats.org/officeDocument/2006/customXml" ds:itemID="{C9570508-AB3D-43BD-B775-C81BFEF6AB7D}"/>
</file>

<file path=customXml/itemProps3.xml><?xml version="1.0" encoding="utf-8"?>
<ds:datastoreItem xmlns:ds="http://schemas.openxmlformats.org/officeDocument/2006/customXml" ds:itemID="{ED099E0D-C316-48BC-8A68-CD8F91F801B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10732</TotalTime>
  <Words>331</Words>
  <Application>Microsoft Office PowerPoint</Application>
  <PresentationFormat>On-screen Show (4:3)</PresentationFormat>
  <Paragraphs>71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Introductions</vt:lpstr>
      <vt:lpstr>Our Philosophy</vt:lpstr>
      <vt:lpstr>Program Highlights</vt:lpstr>
      <vt:lpstr>Contract</vt:lpstr>
      <vt:lpstr>Financial Highlights</vt:lpstr>
      <vt:lpstr> Future Recommendations</vt:lpstr>
      <vt:lpstr>Questions &amp; Answers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Cathy Belcher</cp:lastModifiedBy>
  <cp:revision>664</cp:revision>
  <dcterms:created xsi:type="dcterms:W3CDTF">2010-05-04T02:34:16Z</dcterms:created>
  <dcterms:modified xsi:type="dcterms:W3CDTF">2015-05-06T20:25:32Z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0x0101003C3074932D6A2A49BA53FB2CF2C372F9</vt:lpwstr>
  </property>
</Properties>
</file>