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customXml/itemProps1.xml" ContentType="application/vnd.openxmlformats-officedocument.customXmlProperties+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Default Extension="xlsx" ContentType="application/vnd.openxmlformats-officedocument.spreadsheetml.sheet"/>
  <Override PartName="/ppt/slides/slide7.xml" ContentType="application/vnd.openxmlformats-officedocument.presentationml.slide+xml"/>
  <Override PartName="/ppt/slides/slide8.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handoutMasterIdLst>
    <p:handoutMasterId r:id="rId10"/>
  </p:handoutMasterIdLst>
  <p:sldIdLst>
    <p:sldId id="256" r:id="rId2"/>
    <p:sldId id="257" r:id="rId3"/>
    <p:sldId id="259" r:id="rId4"/>
    <p:sldId id="260" r:id="rId5"/>
    <p:sldId id="262" r:id="rId6"/>
    <p:sldId id="261" r:id="rId7"/>
    <p:sldId id="263" r:id="rId8"/>
    <p:sldId id="264" r:id="rId9"/>
  </p:sldIdLst>
  <p:sldSz cx="9144000" cy="6858000" type="screen4x3"/>
  <p:notesSz cx="9296400" cy="7010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 xmlns:p14="http://schemas.microsoft.com/office/powerpoint/2010/main">
        <p14:section name="Default Section" id="{7C57FCC8-4AA8-4B42-8B22-D125B16B2603}">
          <p14:sldIdLst>
            <p14:sldId id="256"/>
            <p14:sldId id="257"/>
            <p14:sldId id="259"/>
            <p14:sldId id="260"/>
            <p14:sldId id="262"/>
            <p14:sldId id="261"/>
            <p14:sldId id="263"/>
            <p14:sldId id="264"/>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6" d="100"/>
          <a:sy n="86" d="100"/>
        </p:scale>
        <p:origin x="-936" y="66"/>
      </p:cViewPr>
      <p:guideLst>
        <p:guide orient="horz" pos="2160"/>
        <p:guide pos="2880"/>
      </p:guideLst>
    </p:cSldViewPr>
  </p:slideViewPr>
  <p:notesTextViewPr>
    <p:cViewPr>
      <p:scale>
        <a:sx n="1" d="1"/>
        <a:sy n="1" d="1"/>
      </p:scale>
      <p:origin x="0" y="0"/>
    </p:cViewPr>
  </p:notesTextViewPr>
  <p:notesViewPr>
    <p:cSldViewPr>
      <p:cViewPr varScale="1">
        <p:scale>
          <a:sx n="84" d="100"/>
          <a:sy n="84" d="100"/>
        </p:scale>
        <p:origin x="-1704" y="-90"/>
      </p:cViewPr>
      <p:guideLst>
        <p:guide orient="horz" pos="2208"/>
        <p:guide pos="2928"/>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17"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customXml" Target="../customXml/item1.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2" Type="http://schemas.openxmlformats.org/officeDocument/2006/relationships/package" Target="../embeddings/Microsoft_Office_Excel_Worksheet1.xlsx"/><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2" Type="http://schemas.openxmlformats.org/officeDocument/2006/relationships/package" Target="../embeddings/Microsoft_Office_Excel_Worksheet2.xlsx"/><Relationship Id="rId1" Type="http://schemas.openxmlformats.org/officeDocument/2006/relationships/themeOverride" Target="../theme/themeOverride2.xml"/></Relationships>
</file>

<file path=ppt/charts/chart1.xml><?xml version="1.0" encoding="utf-8"?>
<c:chartSpace xmlns:c="http://schemas.openxmlformats.org/drawingml/2006/chart" xmlns:a="http://schemas.openxmlformats.org/drawingml/2006/main" xmlns:r="http://schemas.openxmlformats.org/officeDocument/2006/relationships">
  <c:lang val="en-US"/>
  <c:clrMapOvr bg1="lt1" tx1="dk1" bg2="lt2" tx2="dk2" accent1="accent1" accent2="accent2" accent3="accent3" accent4="accent4" accent5="accent5" accent6="accent6" hlink="hlink" folHlink="folHlink"/>
  <c:chart>
    <c:autoTitleDeleted val="1"/>
    <c:plotArea>
      <c:layout/>
      <c:barChart>
        <c:barDir val="col"/>
        <c:grouping val="clustered"/>
        <c:ser>
          <c:idx val="0"/>
          <c:order val="0"/>
          <c:tx>
            <c:strRef>
              <c:f>Sheet1!$A$2</c:f>
              <c:strCache>
                <c:ptCount val="1"/>
                <c:pt idx="0">
                  <c:v>Critical Reading</c:v>
                </c:pt>
              </c:strCache>
            </c:strRef>
          </c:tx>
          <c:cat>
            <c:numRef>
              <c:f>Sheet1!$B$1:$D$1</c:f>
              <c:numCache>
                <c:formatCode>General</c:formatCode>
                <c:ptCount val="3"/>
                <c:pt idx="0">
                  <c:v>2012</c:v>
                </c:pt>
                <c:pt idx="1">
                  <c:v>2013</c:v>
                </c:pt>
                <c:pt idx="2">
                  <c:v>2014</c:v>
                </c:pt>
              </c:numCache>
            </c:numRef>
          </c:cat>
          <c:val>
            <c:numRef>
              <c:f>Sheet1!$B$2:$D$2</c:f>
              <c:numCache>
                <c:formatCode>General</c:formatCode>
                <c:ptCount val="3"/>
                <c:pt idx="0">
                  <c:v>489</c:v>
                </c:pt>
                <c:pt idx="1">
                  <c:v>485</c:v>
                </c:pt>
                <c:pt idx="2">
                  <c:v>499</c:v>
                </c:pt>
              </c:numCache>
            </c:numRef>
          </c:val>
        </c:ser>
        <c:ser>
          <c:idx val="1"/>
          <c:order val="1"/>
          <c:tx>
            <c:strRef>
              <c:f>Sheet1!$A$3</c:f>
              <c:strCache>
                <c:ptCount val="1"/>
                <c:pt idx="0">
                  <c:v>Math</c:v>
                </c:pt>
              </c:strCache>
            </c:strRef>
          </c:tx>
          <c:cat>
            <c:numRef>
              <c:f>Sheet1!$B$1:$D$1</c:f>
              <c:numCache>
                <c:formatCode>General</c:formatCode>
                <c:ptCount val="3"/>
                <c:pt idx="0">
                  <c:v>2012</c:v>
                </c:pt>
                <c:pt idx="1">
                  <c:v>2013</c:v>
                </c:pt>
                <c:pt idx="2">
                  <c:v>2014</c:v>
                </c:pt>
              </c:numCache>
            </c:numRef>
          </c:cat>
          <c:val>
            <c:numRef>
              <c:f>Sheet1!$B$3:$D$3</c:f>
              <c:numCache>
                <c:formatCode>General</c:formatCode>
                <c:ptCount val="3"/>
                <c:pt idx="0">
                  <c:v>489</c:v>
                </c:pt>
                <c:pt idx="1">
                  <c:v>508</c:v>
                </c:pt>
                <c:pt idx="2">
                  <c:v>521</c:v>
                </c:pt>
              </c:numCache>
            </c:numRef>
          </c:val>
        </c:ser>
        <c:ser>
          <c:idx val="2"/>
          <c:order val="2"/>
          <c:tx>
            <c:strRef>
              <c:f>Sheet1!$A$4</c:f>
              <c:strCache>
                <c:ptCount val="1"/>
                <c:pt idx="0">
                  <c:v>Writing</c:v>
                </c:pt>
              </c:strCache>
            </c:strRef>
          </c:tx>
          <c:cat>
            <c:numRef>
              <c:f>Sheet1!$B$1:$D$1</c:f>
              <c:numCache>
                <c:formatCode>General</c:formatCode>
                <c:ptCount val="3"/>
                <c:pt idx="0">
                  <c:v>2012</c:v>
                </c:pt>
                <c:pt idx="1">
                  <c:v>2013</c:v>
                </c:pt>
                <c:pt idx="2">
                  <c:v>2014</c:v>
                </c:pt>
              </c:numCache>
            </c:numRef>
          </c:cat>
          <c:val>
            <c:numRef>
              <c:f>Sheet1!$B$4:$D$4</c:f>
              <c:numCache>
                <c:formatCode>General</c:formatCode>
                <c:ptCount val="3"/>
                <c:pt idx="0">
                  <c:v>480</c:v>
                </c:pt>
                <c:pt idx="1">
                  <c:v>483</c:v>
                </c:pt>
                <c:pt idx="2">
                  <c:v>495</c:v>
                </c:pt>
              </c:numCache>
            </c:numRef>
          </c:val>
        </c:ser>
        <c:axId val="52150272"/>
        <c:axId val="52151808"/>
      </c:barChart>
      <c:catAx>
        <c:axId val="52150272"/>
        <c:scaling>
          <c:orientation val="minMax"/>
        </c:scaling>
        <c:axPos val="b"/>
        <c:numFmt formatCode="General" sourceLinked="1"/>
        <c:majorTickMark val="none"/>
        <c:tickLblPos val="nextTo"/>
        <c:crossAx val="52151808"/>
        <c:crosses val="autoZero"/>
        <c:auto val="1"/>
        <c:lblAlgn val="ctr"/>
        <c:lblOffset val="100"/>
      </c:catAx>
      <c:valAx>
        <c:axId val="52151808"/>
        <c:scaling>
          <c:orientation val="minMax"/>
          <c:min val="400"/>
        </c:scaling>
        <c:axPos val="l"/>
        <c:majorGridlines/>
        <c:numFmt formatCode="General" sourceLinked="1"/>
        <c:majorTickMark val="none"/>
        <c:tickLblPos val="nextTo"/>
        <c:txPr>
          <a:bodyPr/>
          <a:lstStyle/>
          <a:p>
            <a:pPr>
              <a:defRPr sz="1800"/>
            </a:pPr>
            <a:endParaRPr lang="en-US"/>
          </a:p>
        </c:txPr>
        <c:crossAx val="52150272"/>
        <c:crosses val="autoZero"/>
        <c:crossBetween val="between"/>
        <c:majorUnit val="20"/>
      </c:valAx>
      <c:dTable>
        <c:showHorzBorder val="1"/>
        <c:showVertBorder val="1"/>
        <c:showOutline val="1"/>
        <c:showKeys val="1"/>
        <c:txPr>
          <a:bodyPr/>
          <a:lstStyle/>
          <a:p>
            <a:pPr rtl="0">
              <a:defRPr sz="1800"/>
            </a:pPr>
            <a:endParaRPr lang="en-US"/>
          </a:p>
        </c:txPr>
      </c:dTable>
    </c:plotArea>
    <c:plotVisOnly val="1"/>
    <c:dispBlanksAs val="gap"/>
  </c:chart>
  <c:externalData r:id="rId2"/>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US"/>
  <c:clrMapOvr bg1="lt1" tx1="dk1" bg2="lt2" tx2="dk2" accent1="accent1" accent2="accent2" accent3="accent3" accent4="accent4" accent5="accent5" accent6="accent6" hlink="hlink" folHlink="folHlink"/>
  <c:chart>
    <c:autoTitleDeleted val="1"/>
    <c:plotArea>
      <c:layout/>
      <c:barChart>
        <c:barDir val="col"/>
        <c:grouping val="clustered"/>
        <c:ser>
          <c:idx val="0"/>
          <c:order val="0"/>
          <c:tx>
            <c:strRef>
              <c:f>Sheet2!$A$2</c:f>
              <c:strCache>
                <c:ptCount val="1"/>
                <c:pt idx="0">
                  <c:v>Critical Reading</c:v>
                </c:pt>
              </c:strCache>
            </c:strRef>
          </c:tx>
          <c:cat>
            <c:strRef>
              <c:f>Sheet2!$B$1:$G$1</c:f>
              <c:strCache>
                <c:ptCount val="6"/>
                <c:pt idx="0">
                  <c:v>NH</c:v>
                </c:pt>
                <c:pt idx="1">
                  <c:v>VT</c:v>
                </c:pt>
                <c:pt idx="2">
                  <c:v>MA</c:v>
                </c:pt>
                <c:pt idx="3">
                  <c:v>CT</c:v>
                </c:pt>
                <c:pt idx="4">
                  <c:v>RI</c:v>
                </c:pt>
                <c:pt idx="5">
                  <c:v>ME</c:v>
                </c:pt>
              </c:strCache>
            </c:strRef>
          </c:cat>
          <c:val>
            <c:numRef>
              <c:f>Sheet2!$B$2:$G$2</c:f>
              <c:numCache>
                <c:formatCode>General</c:formatCode>
                <c:ptCount val="6"/>
                <c:pt idx="0">
                  <c:v>514</c:v>
                </c:pt>
                <c:pt idx="1">
                  <c:v>520</c:v>
                </c:pt>
                <c:pt idx="2">
                  <c:v>507</c:v>
                </c:pt>
                <c:pt idx="3">
                  <c:v>499</c:v>
                </c:pt>
                <c:pt idx="4">
                  <c:v>483</c:v>
                </c:pt>
                <c:pt idx="5">
                  <c:v>463</c:v>
                </c:pt>
              </c:numCache>
            </c:numRef>
          </c:val>
        </c:ser>
        <c:ser>
          <c:idx val="1"/>
          <c:order val="1"/>
          <c:tx>
            <c:strRef>
              <c:f>Sheet2!$A$3</c:f>
              <c:strCache>
                <c:ptCount val="1"/>
                <c:pt idx="0">
                  <c:v>Math</c:v>
                </c:pt>
              </c:strCache>
            </c:strRef>
          </c:tx>
          <c:cat>
            <c:strRef>
              <c:f>Sheet2!$B$1:$G$1</c:f>
              <c:strCache>
                <c:ptCount val="6"/>
                <c:pt idx="0">
                  <c:v>NH</c:v>
                </c:pt>
                <c:pt idx="1">
                  <c:v>VT</c:v>
                </c:pt>
                <c:pt idx="2">
                  <c:v>MA</c:v>
                </c:pt>
                <c:pt idx="3">
                  <c:v>CT</c:v>
                </c:pt>
                <c:pt idx="4">
                  <c:v>RI</c:v>
                </c:pt>
                <c:pt idx="5">
                  <c:v>ME</c:v>
                </c:pt>
              </c:strCache>
            </c:strRef>
          </c:cat>
          <c:val>
            <c:numRef>
              <c:f>Sheet2!$B$3:$G$3</c:f>
              <c:numCache>
                <c:formatCode>General</c:formatCode>
                <c:ptCount val="6"/>
                <c:pt idx="0">
                  <c:v>520</c:v>
                </c:pt>
                <c:pt idx="1">
                  <c:v>521</c:v>
                </c:pt>
                <c:pt idx="2">
                  <c:v>523</c:v>
                </c:pt>
                <c:pt idx="3">
                  <c:v>500</c:v>
                </c:pt>
                <c:pt idx="4">
                  <c:v>484</c:v>
                </c:pt>
                <c:pt idx="5">
                  <c:v>466</c:v>
                </c:pt>
              </c:numCache>
            </c:numRef>
          </c:val>
        </c:ser>
        <c:ser>
          <c:idx val="2"/>
          <c:order val="2"/>
          <c:tx>
            <c:strRef>
              <c:f>Sheet2!$A$4</c:f>
              <c:strCache>
                <c:ptCount val="1"/>
                <c:pt idx="0">
                  <c:v>Writing</c:v>
                </c:pt>
              </c:strCache>
            </c:strRef>
          </c:tx>
          <c:cat>
            <c:strRef>
              <c:f>Sheet2!$B$1:$G$1</c:f>
              <c:strCache>
                <c:ptCount val="6"/>
                <c:pt idx="0">
                  <c:v>NH</c:v>
                </c:pt>
                <c:pt idx="1">
                  <c:v>VT</c:v>
                </c:pt>
                <c:pt idx="2">
                  <c:v>MA</c:v>
                </c:pt>
                <c:pt idx="3">
                  <c:v>CT</c:v>
                </c:pt>
                <c:pt idx="4">
                  <c:v>RI</c:v>
                </c:pt>
                <c:pt idx="5">
                  <c:v>ME</c:v>
                </c:pt>
              </c:strCache>
            </c:strRef>
          </c:cat>
          <c:val>
            <c:numRef>
              <c:f>Sheet2!$B$4:$G$4</c:f>
              <c:numCache>
                <c:formatCode>General</c:formatCode>
                <c:ptCount val="6"/>
                <c:pt idx="0">
                  <c:v>501</c:v>
                </c:pt>
                <c:pt idx="1">
                  <c:v>504</c:v>
                </c:pt>
                <c:pt idx="2">
                  <c:v>498</c:v>
                </c:pt>
                <c:pt idx="3">
                  <c:v>500</c:v>
                </c:pt>
                <c:pt idx="4">
                  <c:v>471</c:v>
                </c:pt>
                <c:pt idx="5">
                  <c:v>444</c:v>
                </c:pt>
              </c:numCache>
            </c:numRef>
          </c:val>
        </c:ser>
        <c:axId val="59045376"/>
        <c:axId val="59046912"/>
      </c:barChart>
      <c:catAx>
        <c:axId val="59045376"/>
        <c:scaling>
          <c:orientation val="minMax"/>
        </c:scaling>
        <c:axPos val="b"/>
        <c:majorTickMark val="none"/>
        <c:tickLblPos val="nextTo"/>
        <c:crossAx val="59046912"/>
        <c:crosses val="autoZero"/>
        <c:auto val="1"/>
        <c:lblAlgn val="ctr"/>
        <c:lblOffset val="100"/>
      </c:catAx>
      <c:valAx>
        <c:axId val="59046912"/>
        <c:scaling>
          <c:orientation val="minMax"/>
        </c:scaling>
        <c:axPos val="l"/>
        <c:majorGridlines/>
        <c:numFmt formatCode="General" sourceLinked="1"/>
        <c:majorTickMark val="none"/>
        <c:tickLblPos val="nextTo"/>
        <c:crossAx val="59045376"/>
        <c:crosses val="autoZero"/>
        <c:crossBetween val="between"/>
      </c:valAx>
      <c:dTable>
        <c:showHorzBorder val="1"/>
        <c:showVertBorder val="1"/>
        <c:showOutline val="1"/>
        <c:showKeys val="1"/>
      </c:dTable>
    </c:plotArea>
    <c:plotVisOnly val="1"/>
    <c:dispBlanksAs val="gap"/>
  </c:chart>
  <c:txPr>
    <a:bodyPr/>
    <a:lstStyle/>
    <a:p>
      <a:pPr>
        <a:defRPr sz="1800"/>
      </a:pPr>
      <a:endParaRPr lang="en-US"/>
    </a:p>
  </c:txPr>
  <c:externalData r:id="rId2"/>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4029145" cy="350040"/>
          </a:xfrm>
          <a:prstGeom prst="rect">
            <a:avLst/>
          </a:prstGeom>
        </p:spPr>
        <p:txBody>
          <a:bodyPr vert="horz" lIns="91650" tIns="45825" rIns="91650" bIns="45825" rtlCol="0"/>
          <a:lstStyle>
            <a:lvl1pPr algn="l">
              <a:defRPr sz="1200"/>
            </a:lvl1pPr>
          </a:lstStyle>
          <a:p>
            <a:endParaRPr lang="en-US"/>
          </a:p>
        </p:txBody>
      </p:sp>
      <p:sp>
        <p:nvSpPr>
          <p:cNvPr id="3" name="Date Placeholder 2"/>
          <p:cNvSpPr>
            <a:spLocks noGrp="1"/>
          </p:cNvSpPr>
          <p:nvPr>
            <p:ph type="dt" sz="quarter" idx="1"/>
          </p:nvPr>
        </p:nvSpPr>
        <p:spPr>
          <a:xfrm>
            <a:off x="5265144" y="0"/>
            <a:ext cx="4029145" cy="350040"/>
          </a:xfrm>
          <a:prstGeom prst="rect">
            <a:avLst/>
          </a:prstGeom>
        </p:spPr>
        <p:txBody>
          <a:bodyPr vert="horz" lIns="91650" tIns="45825" rIns="91650" bIns="45825" rtlCol="0"/>
          <a:lstStyle>
            <a:lvl1pPr algn="r">
              <a:defRPr sz="1200"/>
            </a:lvl1pPr>
          </a:lstStyle>
          <a:p>
            <a:fld id="{1DA359BE-A346-4AD8-9E55-8502081B56AC}" type="datetimeFigureOut">
              <a:rPr lang="en-US" smtClean="0"/>
              <a:pPr/>
              <a:t>1/7/2015</a:t>
            </a:fld>
            <a:endParaRPr lang="en-US"/>
          </a:p>
        </p:txBody>
      </p:sp>
      <p:sp>
        <p:nvSpPr>
          <p:cNvPr id="4" name="Footer Placeholder 3"/>
          <p:cNvSpPr>
            <a:spLocks noGrp="1"/>
          </p:cNvSpPr>
          <p:nvPr>
            <p:ph type="ftr" sz="quarter" idx="2"/>
          </p:nvPr>
        </p:nvSpPr>
        <p:spPr>
          <a:xfrm>
            <a:off x="1" y="6659162"/>
            <a:ext cx="4029145" cy="350040"/>
          </a:xfrm>
          <a:prstGeom prst="rect">
            <a:avLst/>
          </a:prstGeom>
        </p:spPr>
        <p:txBody>
          <a:bodyPr vert="horz" lIns="91650" tIns="45825" rIns="91650" bIns="45825" rtlCol="0" anchor="b"/>
          <a:lstStyle>
            <a:lvl1pPr algn="l">
              <a:defRPr sz="1200"/>
            </a:lvl1pPr>
          </a:lstStyle>
          <a:p>
            <a:endParaRPr lang="en-US"/>
          </a:p>
        </p:txBody>
      </p:sp>
      <p:sp>
        <p:nvSpPr>
          <p:cNvPr id="5" name="Slide Number Placeholder 4"/>
          <p:cNvSpPr>
            <a:spLocks noGrp="1"/>
          </p:cNvSpPr>
          <p:nvPr>
            <p:ph type="sldNum" sz="quarter" idx="3"/>
          </p:nvPr>
        </p:nvSpPr>
        <p:spPr>
          <a:xfrm>
            <a:off x="5265144" y="6659162"/>
            <a:ext cx="4029145" cy="350040"/>
          </a:xfrm>
          <a:prstGeom prst="rect">
            <a:avLst/>
          </a:prstGeom>
        </p:spPr>
        <p:txBody>
          <a:bodyPr vert="horz" lIns="91650" tIns="45825" rIns="91650" bIns="45825" rtlCol="0" anchor="b"/>
          <a:lstStyle>
            <a:lvl1pPr algn="r">
              <a:defRPr sz="1200"/>
            </a:lvl1pPr>
          </a:lstStyle>
          <a:p>
            <a:fld id="{808F3B0B-397C-4714-835C-FE5BE5175802}"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B7365130-CA43-4D24-AA4C-C243993250D5}" type="datetimeFigureOut">
              <a:rPr lang="en-US" smtClean="0"/>
              <a:pPr/>
              <a:t>1/7/2015</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22766712-CFC8-4D3F-B329-6A98F3706DBD}"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B7365130-CA43-4D24-AA4C-C243993250D5}" type="datetimeFigureOut">
              <a:rPr lang="en-US" smtClean="0"/>
              <a:pPr/>
              <a:t>1/7/2015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2766712-CFC8-4D3F-B329-6A98F3706DB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B7365130-CA43-4D24-AA4C-C243993250D5}" type="datetimeFigureOut">
              <a:rPr lang="en-US" smtClean="0"/>
              <a:pPr/>
              <a:t>1/7/2015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2766712-CFC8-4D3F-B329-6A98F3706DB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B7365130-CA43-4D24-AA4C-C243993250D5}" type="datetimeFigureOut">
              <a:rPr lang="en-US" smtClean="0"/>
              <a:pPr/>
              <a:t>1/7/2015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2766712-CFC8-4D3F-B329-6A98F3706DBD}"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B7365130-CA43-4D24-AA4C-C243993250D5}" type="datetimeFigureOut">
              <a:rPr lang="en-US" smtClean="0"/>
              <a:pPr/>
              <a:t>1/7/2015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2766712-CFC8-4D3F-B329-6A98F3706DBD}"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B7365130-CA43-4D24-AA4C-C243993250D5}" type="datetimeFigureOut">
              <a:rPr lang="en-US" smtClean="0"/>
              <a:pPr/>
              <a:t>1/7/2015</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22766712-CFC8-4D3F-B329-6A98F3706DBD}"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B7365130-CA43-4D24-AA4C-C243993250D5}" type="datetimeFigureOut">
              <a:rPr lang="en-US" smtClean="0"/>
              <a:pPr/>
              <a:t>1/7/2015</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22766712-CFC8-4D3F-B329-6A98F3706DBD}"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B7365130-CA43-4D24-AA4C-C243993250D5}" type="datetimeFigureOut">
              <a:rPr lang="en-US" smtClean="0"/>
              <a:pPr/>
              <a:t>1/7/2015</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22766712-CFC8-4D3F-B329-6A98F3706DBD}"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B7365130-CA43-4D24-AA4C-C243993250D5}" type="datetimeFigureOut">
              <a:rPr lang="en-US" smtClean="0"/>
              <a:pPr/>
              <a:t>1/7/2015</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22766712-CFC8-4D3F-B329-6A98F3706DB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B7365130-CA43-4D24-AA4C-C243993250D5}" type="datetimeFigureOut">
              <a:rPr lang="en-US" smtClean="0"/>
              <a:pPr/>
              <a:t>1/7/2015</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22766712-CFC8-4D3F-B329-6A98F3706DBD}"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B7365130-CA43-4D24-AA4C-C243993250D5}" type="datetimeFigureOut">
              <a:rPr lang="en-US" smtClean="0"/>
              <a:pPr/>
              <a:t>1/7/2015</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22766712-CFC8-4D3F-B329-6A98F3706DBD}"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B7365130-CA43-4D24-AA4C-C243993250D5}" type="datetimeFigureOut">
              <a:rPr lang="en-US" smtClean="0"/>
              <a:pPr/>
              <a:t>1/7/2015</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22766712-CFC8-4D3F-B329-6A98F3706DBD}"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Class of 2014 SAT Scores</a:t>
            </a:r>
            <a:endParaRPr lang="en-US" dirty="0"/>
          </a:p>
        </p:txBody>
      </p:sp>
      <p:sp>
        <p:nvSpPr>
          <p:cNvPr id="3" name="Subtitle 2"/>
          <p:cNvSpPr>
            <a:spLocks noGrp="1"/>
          </p:cNvSpPr>
          <p:nvPr>
            <p:ph type="subTitle" idx="1"/>
          </p:nvPr>
        </p:nvSpPr>
        <p:spPr/>
        <p:txBody>
          <a:bodyPr>
            <a:normAutofit/>
          </a:bodyPr>
          <a:lstStyle/>
          <a:p>
            <a:r>
              <a:rPr lang="en-US" dirty="0" smtClean="0"/>
              <a:t>School Board Meeting</a:t>
            </a:r>
          </a:p>
          <a:p>
            <a:r>
              <a:rPr lang="en-US" dirty="0" smtClean="0"/>
              <a:t>January 2015</a:t>
            </a:r>
          </a:p>
          <a:p>
            <a:endParaRPr lang="en-US" dirty="0"/>
          </a:p>
        </p:txBody>
      </p:sp>
    </p:spTree>
    <p:extLst>
      <p:ext uri="{BB962C8B-B14F-4D97-AF65-F5344CB8AC3E}">
        <p14:creationId xmlns="" xmlns:p14="http://schemas.microsoft.com/office/powerpoint/2010/main" val="11383818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p:txBody>
          <a:bodyPr/>
          <a:lstStyle/>
          <a:p>
            <a:pPr lvl="0"/>
            <a:r>
              <a:rPr lang="en-US" dirty="0" smtClean="0"/>
              <a:t>214 </a:t>
            </a:r>
            <a:r>
              <a:rPr lang="en-US" dirty="0"/>
              <a:t>Timberlane Seniors </a:t>
            </a:r>
            <a:r>
              <a:rPr lang="en-US" dirty="0" smtClean="0"/>
              <a:t>tested.  </a:t>
            </a:r>
            <a:endParaRPr lang="en-US" dirty="0"/>
          </a:p>
          <a:p>
            <a:pPr lvl="0"/>
            <a:r>
              <a:rPr lang="en-US" dirty="0"/>
              <a:t>If students tested more than </a:t>
            </a:r>
            <a:r>
              <a:rPr lang="en-US" dirty="0" smtClean="0"/>
              <a:t>once</a:t>
            </a:r>
            <a:r>
              <a:rPr lang="en-US" dirty="0"/>
              <a:t>,</a:t>
            </a:r>
            <a:endParaRPr lang="en-US" dirty="0" smtClean="0"/>
          </a:p>
          <a:p>
            <a:pPr marL="109728" lvl="0" indent="0">
              <a:buNone/>
            </a:pPr>
            <a:r>
              <a:rPr lang="en-US" dirty="0"/>
              <a:t> </a:t>
            </a:r>
            <a:r>
              <a:rPr lang="en-US" dirty="0" smtClean="0"/>
              <a:t>  </a:t>
            </a:r>
            <a:r>
              <a:rPr lang="en-US" dirty="0"/>
              <a:t>most recent score was used.</a:t>
            </a:r>
          </a:p>
          <a:p>
            <a:pPr marL="0" indent="0">
              <a:buNone/>
            </a:pPr>
            <a:endParaRPr lang="en-US" dirty="0"/>
          </a:p>
        </p:txBody>
      </p:sp>
      <p:sp>
        <p:nvSpPr>
          <p:cNvPr id="2" name="Title 1"/>
          <p:cNvSpPr>
            <a:spLocks noGrp="1"/>
          </p:cNvSpPr>
          <p:nvPr>
            <p:ph type="title"/>
          </p:nvPr>
        </p:nvSpPr>
        <p:spPr>
          <a:xfrm>
            <a:off x="685800" y="609600"/>
            <a:ext cx="8229600" cy="609600"/>
          </a:xfrm>
        </p:spPr>
        <p:txBody>
          <a:bodyPr>
            <a:normAutofit fontScale="90000"/>
          </a:bodyPr>
          <a:lstStyle/>
          <a:p>
            <a:r>
              <a:rPr lang="en-US" dirty="0" smtClean="0"/>
              <a:t>2014 Senior SAT Results :</a:t>
            </a:r>
            <a:r>
              <a:rPr lang="en-US" dirty="0"/>
              <a:t/>
            </a:r>
            <a:br>
              <a:rPr lang="en-US" dirty="0"/>
            </a:br>
            <a:endParaRPr lang="en-US" dirty="0"/>
          </a:p>
        </p:txBody>
      </p:sp>
      <p:graphicFrame>
        <p:nvGraphicFramePr>
          <p:cNvPr id="6" name="Table 5"/>
          <p:cNvGraphicFramePr>
            <a:graphicFrameLocks noGrp="1"/>
          </p:cNvGraphicFramePr>
          <p:nvPr>
            <p:extLst>
              <p:ext uri="{D42A27DB-BD31-4B8C-83A1-F6EECF244321}">
                <p14:modId xmlns="" xmlns:p14="http://schemas.microsoft.com/office/powerpoint/2010/main" val="2127176024"/>
              </p:ext>
            </p:extLst>
          </p:nvPr>
        </p:nvGraphicFramePr>
        <p:xfrm>
          <a:off x="762000" y="3048000"/>
          <a:ext cx="6995160" cy="3092704"/>
        </p:xfrm>
        <a:graphic>
          <a:graphicData uri="http://schemas.openxmlformats.org/drawingml/2006/table">
            <a:tbl>
              <a:tblPr firstRow="1" firstCol="1" bandRow="1">
                <a:tableStyleId>{5C22544A-7EE6-4342-B048-85BDC9FD1C3A}</a:tableStyleId>
              </a:tblPr>
              <a:tblGrid>
                <a:gridCol w="1748790"/>
                <a:gridCol w="1748790"/>
                <a:gridCol w="1748790"/>
                <a:gridCol w="1748790"/>
              </a:tblGrid>
              <a:tr h="773176">
                <a:tc>
                  <a:txBody>
                    <a:bodyPr/>
                    <a:lstStyle/>
                    <a:p>
                      <a:pPr marL="0" marR="0" algn="ctr">
                        <a:lnSpc>
                          <a:spcPct val="115000"/>
                        </a:lnSpc>
                        <a:spcBef>
                          <a:spcPts val="0"/>
                        </a:spcBef>
                        <a:spcAft>
                          <a:spcPts val="0"/>
                        </a:spcAft>
                      </a:pPr>
                      <a:r>
                        <a:rPr lang="en-US" sz="1800" dirty="0">
                          <a:effectLst/>
                        </a:rPr>
                        <a:t>Year</a:t>
                      </a:r>
                      <a:endParaRPr lang="en-US" sz="1100"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800" dirty="0" smtClean="0">
                          <a:effectLst/>
                        </a:rPr>
                        <a:t>2014   </a:t>
                      </a:r>
                      <a:endParaRPr lang="en-US" sz="1100"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800" dirty="0" smtClean="0">
                          <a:effectLst/>
                        </a:rPr>
                        <a:t>2013</a:t>
                      </a:r>
                      <a:r>
                        <a:rPr lang="en-US" sz="1800" baseline="0" dirty="0" smtClean="0">
                          <a:effectLst/>
                        </a:rPr>
                        <a:t> </a:t>
                      </a:r>
                      <a:r>
                        <a:rPr lang="en-US" sz="1800" dirty="0" smtClean="0">
                          <a:effectLst/>
                        </a:rPr>
                        <a:t>  </a:t>
                      </a:r>
                      <a:endParaRPr lang="en-US" sz="1100"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800" dirty="0" smtClean="0">
                          <a:effectLst/>
                        </a:rPr>
                        <a:t>Difference </a:t>
                      </a:r>
                      <a:endParaRPr lang="en-US" sz="1100" dirty="0">
                        <a:effectLst/>
                        <a:latin typeface="Calibri"/>
                        <a:ea typeface="Calibri"/>
                        <a:cs typeface="Times New Roman"/>
                      </a:endParaRPr>
                    </a:p>
                  </a:txBody>
                  <a:tcPr marL="68580" marR="68580" marT="0" marB="0"/>
                </a:tc>
              </a:tr>
              <a:tr h="773176">
                <a:tc>
                  <a:txBody>
                    <a:bodyPr/>
                    <a:lstStyle/>
                    <a:p>
                      <a:pPr marL="0" marR="0" algn="ctr">
                        <a:lnSpc>
                          <a:spcPct val="115000"/>
                        </a:lnSpc>
                        <a:spcBef>
                          <a:spcPts val="0"/>
                        </a:spcBef>
                        <a:spcAft>
                          <a:spcPts val="0"/>
                        </a:spcAft>
                      </a:pPr>
                      <a:r>
                        <a:rPr lang="en-US" sz="1800">
                          <a:effectLst/>
                        </a:rPr>
                        <a:t>Critical Reading</a:t>
                      </a:r>
                      <a:endParaRPr lang="en-US" sz="11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800" dirty="0" smtClean="0">
                          <a:effectLst/>
                          <a:latin typeface="+mn-lt"/>
                          <a:ea typeface="+mn-ea"/>
                          <a:cs typeface="+mn-cs"/>
                        </a:rPr>
                        <a:t>499</a:t>
                      </a:r>
                      <a:endParaRPr lang="en-US" sz="1100"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800" dirty="0" smtClean="0">
                          <a:effectLst/>
                          <a:latin typeface="+mn-lt"/>
                          <a:ea typeface="+mn-ea"/>
                          <a:cs typeface="+mn-cs"/>
                        </a:rPr>
                        <a:t>485</a:t>
                      </a:r>
                      <a:endParaRPr lang="en-US" sz="1100"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800" dirty="0" smtClean="0">
                          <a:effectLst/>
                          <a:latin typeface="+mn-lt"/>
                          <a:ea typeface="+mn-ea"/>
                          <a:cs typeface="+mn-cs"/>
                        </a:rPr>
                        <a:t>+14</a:t>
                      </a:r>
                      <a:endParaRPr lang="en-US" sz="1100" dirty="0">
                        <a:effectLst/>
                        <a:latin typeface="Calibri"/>
                        <a:ea typeface="Calibri"/>
                        <a:cs typeface="Times New Roman"/>
                      </a:endParaRPr>
                    </a:p>
                  </a:txBody>
                  <a:tcPr marL="68580" marR="68580" marT="0" marB="0"/>
                </a:tc>
              </a:tr>
              <a:tr h="773176">
                <a:tc>
                  <a:txBody>
                    <a:bodyPr/>
                    <a:lstStyle/>
                    <a:p>
                      <a:pPr marL="0" marR="0" algn="ctr">
                        <a:lnSpc>
                          <a:spcPct val="115000"/>
                        </a:lnSpc>
                        <a:spcBef>
                          <a:spcPts val="0"/>
                        </a:spcBef>
                        <a:spcAft>
                          <a:spcPts val="0"/>
                        </a:spcAft>
                      </a:pPr>
                      <a:r>
                        <a:rPr lang="en-US" sz="1800" dirty="0">
                          <a:effectLst/>
                        </a:rPr>
                        <a:t>Math</a:t>
                      </a:r>
                      <a:endParaRPr lang="en-US" sz="1100"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800" dirty="0" smtClean="0">
                          <a:effectLst/>
                          <a:latin typeface="+mn-lt"/>
                          <a:ea typeface="+mn-ea"/>
                          <a:cs typeface="+mn-cs"/>
                        </a:rPr>
                        <a:t>521</a:t>
                      </a:r>
                      <a:endParaRPr lang="en-US" sz="1100"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800" dirty="0" smtClean="0">
                          <a:effectLst/>
                          <a:latin typeface="+mn-lt"/>
                          <a:ea typeface="+mn-ea"/>
                          <a:cs typeface="+mn-cs"/>
                        </a:rPr>
                        <a:t>508</a:t>
                      </a:r>
                      <a:endParaRPr lang="en-US" sz="1100"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800" dirty="0" smtClean="0">
                          <a:effectLst/>
                          <a:latin typeface="+mn-lt"/>
                          <a:ea typeface="+mn-ea"/>
                          <a:cs typeface="+mn-cs"/>
                        </a:rPr>
                        <a:t>+13</a:t>
                      </a:r>
                      <a:endParaRPr lang="en-US" sz="1100" dirty="0">
                        <a:effectLst/>
                        <a:latin typeface="Calibri"/>
                        <a:ea typeface="Calibri"/>
                        <a:cs typeface="Times New Roman"/>
                      </a:endParaRPr>
                    </a:p>
                  </a:txBody>
                  <a:tcPr marL="68580" marR="68580" marT="0" marB="0"/>
                </a:tc>
              </a:tr>
              <a:tr h="773176">
                <a:tc>
                  <a:txBody>
                    <a:bodyPr/>
                    <a:lstStyle/>
                    <a:p>
                      <a:pPr marL="0" marR="0" algn="ctr">
                        <a:lnSpc>
                          <a:spcPct val="115000"/>
                        </a:lnSpc>
                        <a:spcBef>
                          <a:spcPts val="0"/>
                        </a:spcBef>
                        <a:spcAft>
                          <a:spcPts val="0"/>
                        </a:spcAft>
                      </a:pPr>
                      <a:r>
                        <a:rPr lang="en-US" sz="1800">
                          <a:effectLst/>
                        </a:rPr>
                        <a:t>Writing</a:t>
                      </a:r>
                      <a:endParaRPr lang="en-US" sz="11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800" dirty="0" smtClean="0">
                          <a:effectLst/>
                        </a:rPr>
                        <a:t>495</a:t>
                      </a:r>
                      <a:endParaRPr lang="en-US" sz="1100"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800" dirty="0" smtClean="0">
                          <a:effectLst/>
                        </a:rPr>
                        <a:t>483</a:t>
                      </a:r>
                      <a:endParaRPr lang="en-US" sz="1100"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800" dirty="0" smtClean="0">
                          <a:effectLst/>
                        </a:rPr>
                        <a:t>+12</a:t>
                      </a:r>
                      <a:endParaRPr lang="en-US" sz="1100" dirty="0">
                        <a:effectLst/>
                        <a:latin typeface="Calibri"/>
                        <a:ea typeface="Calibri"/>
                        <a:cs typeface="Times New Roman"/>
                      </a:endParaRPr>
                    </a:p>
                  </a:txBody>
                  <a:tcPr marL="68580" marR="68580" marT="0" marB="0"/>
                </a:tc>
              </a:tr>
            </a:tbl>
          </a:graphicData>
        </a:graphic>
      </p:graphicFrame>
    </p:spTree>
    <p:extLst>
      <p:ext uri="{BB962C8B-B14F-4D97-AF65-F5344CB8AC3E}">
        <p14:creationId xmlns="" xmlns:p14="http://schemas.microsoft.com/office/powerpoint/2010/main" val="6285819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SAT Summary / 3 Years Timberlane Seniors</a:t>
            </a:r>
            <a:endParaRPr lang="en-US" dirty="0"/>
          </a:p>
        </p:txBody>
      </p:sp>
      <p:graphicFrame>
        <p:nvGraphicFramePr>
          <p:cNvPr id="7" name="Content Placeholder 6"/>
          <p:cNvGraphicFramePr>
            <a:graphicFrameLocks noGrp="1"/>
          </p:cNvGraphicFramePr>
          <p:nvPr>
            <p:ph idx="1"/>
          </p:nvPr>
        </p:nvGraphicFramePr>
        <p:xfrm>
          <a:off x="457200" y="1481138"/>
          <a:ext cx="8229600" cy="452596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 xmlns:p14="http://schemas.microsoft.com/office/powerpoint/2010/main" val="41466125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2014 </a:t>
            </a:r>
            <a:r>
              <a:rPr lang="en-US" b="1" dirty="0"/>
              <a:t>SAT Comparison Scores </a:t>
            </a:r>
            <a:r>
              <a:rPr lang="en-US" b="1" dirty="0" smtClean="0"/>
              <a:t>– </a:t>
            </a:r>
            <a:br>
              <a:rPr lang="en-US" b="1" dirty="0" smtClean="0"/>
            </a:br>
            <a:r>
              <a:rPr lang="en-US" b="1" dirty="0" smtClean="0"/>
              <a:t>NE </a:t>
            </a:r>
            <a:r>
              <a:rPr lang="en-US" b="1" dirty="0"/>
              <a:t>States / Public HS Scores</a:t>
            </a:r>
            <a:endParaRPr lang="en-US" dirty="0"/>
          </a:p>
        </p:txBody>
      </p:sp>
      <p:graphicFrame>
        <p:nvGraphicFramePr>
          <p:cNvPr id="7" name="Content Placeholder 6"/>
          <p:cNvGraphicFramePr>
            <a:graphicFrameLocks noGrp="1"/>
          </p:cNvGraphicFramePr>
          <p:nvPr>
            <p:ph idx="1"/>
          </p:nvPr>
        </p:nvGraphicFramePr>
        <p:xfrm>
          <a:off x="457200" y="1481138"/>
          <a:ext cx="8229600" cy="452596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 xmlns:p14="http://schemas.microsoft.com/office/powerpoint/2010/main" val="24892946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304800" y="457200"/>
            <a:ext cx="8229600" cy="1828800"/>
          </a:xfrm>
        </p:spPr>
        <p:txBody>
          <a:bodyPr>
            <a:normAutofit/>
          </a:bodyPr>
          <a:lstStyle/>
          <a:p>
            <a:r>
              <a:rPr lang="en-US" dirty="0" err="1"/>
              <a:t>Naviance</a:t>
            </a:r>
            <a:r>
              <a:rPr lang="en-US" dirty="0"/>
              <a:t> - </a:t>
            </a:r>
            <a:r>
              <a:rPr lang="en-US" altLang="en-US" dirty="0" smtClean="0">
                <a:ea typeface="ＭＳ Ｐゴシック" pitchFamily="34" charset="-128"/>
                <a:cs typeface="Times New Roman" pitchFamily="18" charset="0"/>
              </a:rPr>
              <a:t>a </a:t>
            </a:r>
            <a:r>
              <a:rPr lang="en-US" altLang="en-US" dirty="0">
                <a:ea typeface="ＭＳ Ｐゴシック" pitchFamily="34" charset="-128"/>
                <a:cs typeface="Times New Roman" pitchFamily="18" charset="0"/>
              </a:rPr>
              <a:t>web-based resource for students and parents that encourages and supports post high school </a:t>
            </a:r>
            <a:r>
              <a:rPr lang="en-US" altLang="en-US" dirty="0" smtClean="0">
                <a:ea typeface="ＭＳ Ｐゴシック" pitchFamily="34" charset="-128"/>
                <a:cs typeface="Times New Roman" pitchFamily="18" charset="0"/>
              </a:rPr>
              <a:t>career </a:t>
            </a:r>
            <a:r>
              <a:rPr lang="en-US" altLang="en-US" dirty="0">
                <a:ea typeface="ＭＳ Ｐゴシック" pitchFamily="34" charset="-128"/>
                <a:cs typeface="Times New Roman" pitchFamily="18" charset="0"/>
              </a:rPr>
              <a:t>and college planning</a:t>
            </a:r>
            <a:endParaRPr lang="en-US" dirty="0" smtClean="0"/>
          </a:p>
        </p:txBody>
      </p:sp>
      <p:sp>
        <p:nvSpPr>
          <p:cNvPr id="4" name="Title 3"/>
          <p:cNvSpPr>
            <a:spLocks noGrp="1"/>
          </p:cNvSpPr>
          <p:nvPr>
            <p:ph type="title"/>
          </p:nvPr>
        </p:nvSpPr>
        <p:spPr>
          <a:xfrm>
            <a:off x="457200" y="3124200"/>
            <a:ext cx="8229600" cy="2590800"/>
          </a:xfrm>
        </p:spPr>
        <p:txBody>
          <a:bodyPr>
            <a:normAutofit fontScale="90000"/>
          </a:bodyPr>
          <a:lstStyle/>
          <a:p>
            <a:r>
              <a:rPr lang="en-US" altLang="en-US" sz="2200" dirty="0" smtClean="0">
                <a:ea typeface="ＭＳ Ｐゴシック" pitchFamily="34" charset="-128"/>
                <a:cs typeface="Times New Roman" pitchFamily="18" charset="0"/>
              </a:rPr>
              <a:t>Standardized testing scores like SATs  are only one variable in the admission decision process, however we can use SAT data and GPA’s of our graduates to aide us in counseling our students.</a:t>
            </a:r>
            <a:br>
              <a:rPr lang="en-US" altLang="en-US" sz="2200" dirty="0" smtClean="0">
                <a:ea typeface="ＭＳ Ｐゴシック" pitchFamily="34" charset="-128"/>
                <a:cs typeface="Times New Roman" pitchFamily="18" charset="0"/>
              </a:rPr>
            </a:br>
            <a:r>
              <a:rPr lang="en-US" altLang="en-US" sz="2200" dirty="0" smtClean="0">
                <a:ea typeface="ＭＳ Ｐゴシック" pitchFamily="34" charset="-128"/>
                <a:cs typeface="Times New Roman" pitchFamily="18" charset="0"/>
              </a:rPr>
              <a:t/>
            </a:r>
            <a:br>
              <a:rPr lang="en-US" altLang="en-US" sz="2200" dirty="0" smtClean="0">
                <a:ea typeface="ＭＳ Ｐゴシック" pitchFamily="34" charset="-128"/>
                <a:cs typeface="Times New Roman" pitchFamily="18" charset="0"/>
              </a:rPr>
            </a:br>
            <a:r>
              <a:rPr lang="en-US" altLang="en-US" sz="2200" dirty="0" smtClean="0">
                <a:ea typeface="ＭＳ Ｐゴシック" pitchFamily="34" charset="-128"/>
                <a:cs typeface="Times New Roman" pitchFamily="18" charset="0"/>
              </a:rPr>
              <a:t>Counselors and students can review historical ‘</a:t>
            </a:r>
            <a:r>
              <a:rPr lang="en-US" altLang="en-US" sz="2200" dirty="0" err="1" smtClean="0">
                <a:ea typeface="ＭＳ Ｐゴシック" pitchFamily="34" charset="-128"/>
                <a:cs typeface="Times New Roman" pitchFamily="18" charset="0"/>
              </a:rPr>
              <a:t>Scattergrams</a:t>
            </a:r>
            <a:r>
              <a:rPr lang="en-US" altLang="en-US" sz="2200" dirty="0" smtClean="0">
                <a:ea typeface="ＭＳ Ｐゴシック" pitchFamily="34" charset="-128"/>
                <a:cs typeface="Times New Roman" pitchFamily="18" charset="0"/>
              </a:rPr>
              <a:t>’ to gain prospective of admission data of pervious Timberlane students.</a:t>
            </a:r>
            <a:r>
              <a:rPr lang="en-US" altLang="en-US" sz="2000" dirty="0" smtClean="0">
                <a:ea typeface="ＭＳ Ｐゴシック" pitchFamily="34" charset="-128"/>
                <a:cs typeface="Times New Roman" pitchFamily="18" charset="0"/>
              </a:rPr>
              <a:t/>
            </a:r>
            <a:br>
              <a:rPr lang="en-US" altLang="en-US" sz="2000" dirty="0" smtClean="0">
                <a:ea typeface="ＭＳ Ｐゴシック" pitchFamily="34" charset="-128"/>
                <a:cs typeface="Times New Roman" pitchFamily="18" charset="0"/>
              </a:rPr>
            </a:br>
            <a:r>
              <a:rPr lang="en-US" altLang="en-US" sz="2000" dirty="0" smtClean="0">
                <a:ea typeface="ＭＳ Ｐゴシック" pitchFamily="34" charset="-128"/>
                <a:cs typeface="Times New Roman" pitchFamily="18" charset="0"/>
              </a:rPr>
              <a:t/>
            </a:r>
            <a:br>
              <a:rPr lang="en-US" altLang="en-US" sz="2000" dirty="0" smtClean="0">
                <a:ea typeface="ＭＳ Ｐゴシック" pitchFamily="34" charset="-128"/>
                <a:cs typeface="Times New Roman" pitchFamily="18" charset="0"/>
              </a:rPr>
            </a:br>
            <a:endParaRPr lang="en-US" dirty="0"/>
          </a:p>
        </p:txBody>
      </p:sp>
    </p:spTree>
    <p:extLst>
      <p:ext uri="{BB962C8B-B14F-4D97-AF65-F5344CB8AC3E}">
        <p14:creationId xmlns="" xmlns:p14="http://schemas.microsoft.com/office/powerpoint/2010/main" val="753414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228600"/>
            <a:ext cx="8229600" cy="5626291"/>
          </a:xfrm>
        </p:spPr>
        <p:txBody>
          <a:bodyPr/>
          <a:lstStyle/>
          <a:p>
            <a:pPr marL="109728" indent="0">
              <a:buNone/>
            </a:pPr>
            <a:r>
              <a:rPr lang="en-US" dirty="0" smtClean="0"/>
              <a:t>SAT and GPA </a:t>
            </a:r>
            <a:r>
              <a:rPr lang="en-US" dirty="0" err="1" smtClean="0"/>
              <a:t>Naviance</a:t>
            </a:r>
            <a:r>
              <a:rPr lang="en-US" dirty="0" smtClean="0"/>
              <a:t> </a:t>
            </a:r>
            <a:r>
              <a:rPr lang="en-US" dirty="0" err="1" smtClean="0"/>
              <a:t>Scattergram</a:t>
            </a:r>
            <a:endParaRPr lang="en-US" dirty="0" smtClean="0"/>
          </a:p>
          <a:p>
            <a:pPr lvl="1"/>
            <a:r>
              <a:rPr lang="en-US" dirty="0" smtClean="0"/>
              <a:t>Displays graduated students admission status as well as GPA and SAT scores – Univ. of NH</a:t>
            </a:r>
          </a:p>
          <a:p>
            <a:pPr marL="109728" indent="0">
              <a:buNone/>
            </a:pPr>
            <a:endParaRPr lang="en-US" dirty="0" smtClean="0"/>
          </a:p>
        </p:txBody>
      </p:sp>
      <p:pic>
        <p:nvPicPr>
          <p:cNvPr id="6" name="Picture 5"/>
          <p:cNvPicPr/>
          <p:nvPr/>
        </p:nvPicPr>
        <p:blipFill rotWithShape="1">
          <a:blip r:embed="rId2" cstate="print"/>
          <a:srcRect b="24721"/>
          <a:stretch/>
        </p:blipFill>
        <p:spPr>
          <a:xfrm>
            <a:off x="457200" y="1600200"/>
            <a:ext cx="7696200" cy="4800600"/>
          </a:xfrm>
          <a:prstGeom prst="rect">
            <a:avLst/>
          </a:prstGeom>
        </p:spPr>
      </p:pic>
    </p:spTree>
    <p:extLst>
      <p:ext uri="{BB962C8B-B14F-4D97-AF65-F5344CB8AC3E}">
        <p14:creationId xmlns="" xmlns:p14="http://schemas.microsoft.com/office/powerpoint/2010/main" val="31268180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228600"/>
            <a:ext cx="8229600" cy="5626291"/>
          </a:xfrm>
        </p:spPr>
        <p:txBody>
          <a:bodyPr/>
          <a:lstStyle/>
          <a:p>
            <a:pPr marL="109728" indent="0">
              <a:buNone/>
            </a:pPr>
            <a:r>
              <a:rPr lang="en-US" dirty="0" smtClean="0"/>
              <a:t>SAT and GPA </a:t>
            </a:r>
            <a:r>
              <a:rPr lang="en-US" dirty="0" err="1" smtClean="0"/>
              <a:t>Naviance</a:t>
            </a:r>
            <a:r>
              <a:rPr lang="en-US" dirty="0" smtClean="0"/>
              <a:t> </a:t>
            </a:r>
            <a:r>
              <a:rPr lang="en-US" dirty="0" err="1" smtClean="0"/>
              <a:t>Scattergram</a:t>
            </a:r>
            <a:endParaRPr lang="en-US" dirty="0" smtClean="0"/>
          </a:p>
          <a:p>
            <a:pPr lvl="1"/>
            <a:r>
              <a:rPr lang="en-US" dirty="0" smtClean="0"/>
              <a:t>Displays graduated students admission status as well as GPA and SAT scores – WPI</a:t>
            </a:r>
          </a:p>
          <a:p>
            <a:pPr marL="109728" indent="0">
              <a:buNone/>
            </a:pPr>
            <a:endParaRPr lang="en-US" dirty="0" smtClean="0"/>
          </a:p>
        </p:txBody>
      </p:sp>
      <p:pic>
        <p:nvPicPr>
          <p:cNvPr id="7" name="Picture 6"/>
          <p:cNvPicPr/>
          <p:nvPr/>
        </p:nvPicPr>
        <p:blipFill rotWithShape="1">
          <a:blip r:embed="rId2" cstate="print"/>
          <a:srcRect b="24258"/>
          <a:stretch/>
        </p:blipFill>
        <p:spPr>
          <a:xfrm>
            <a:off x="990600" y="1600200"/>
            <a:ext cx="7696200" cy="5105400"/>
          </a:xfrm>
          <a:prstGeom prst="rect">
            <a:avLst/>
          </a:prstGeom>
        </p:spPr>
      </p:pic>
    </p:spTree>
    <p:extLst>
      <p:ext uri="{BB962C8B-B14F-4D97-AF65-F5344CB8AC3E}">
        <p14:creationId xmlns="" xmlns:p14="http://schemas.microsoft.com/office/powerpoint/2010/main" val="38603194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Questions</a:t>
            </a:r>
            <a:endParaRPr lang="en-US" dirty="0"/>
          </a:p>
        </p:txBody>
      </p:sp>
      <p:pic>
        <p:nvPicPr>
          <p:cNvPr id="1026" name="Picture 2"/>
          <p:cNvPicPr>
            <a:picLocks noChangeAspect="1" noChangeArrowheads="1"/>
          </p:cNvPicPr>
          <p:nvPr/>
        </p:nvPicPr>
        <p:blipFill>
          <a:blip r:embed="rId2" cstate="print"/>
          <a:srcRect t="23729"/>
          <a:stretch>
            <a:fillRect/>
          </a:stretch>
        </p:blipFill>
        <p:spPr bwMode="auto">
          <a:xfrm>
            <a:off x="1143000" y="1828800"/>
            <a:ext cx="6747917" cy="3429000"/>
          </a:xfrm>
          <a:prstGeom prst="rect">
            <a:avLst/>
          </a:prstGeom>
          <a:noFill/>
          <a:ln w="9525">
            <a:noFill/>
            <a:miter lim="800000"/>
            <a:headEnd/>
            <a:tailEnd/>
          </a:ln>
          <a:effectLst/>
        </p:spPr>
      </p:pic>
    </p:spTree>
    <p:extLst>
      <p:ext uri="{BB962C8B-B14F-4D97-AF65-F5344CB8AC3E}">
        <p14:creationId xmlns="" xmlns:p14="http://schemas.microsoft.com/office/powerpoint/2010/main" val="212984520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C3074932D6A2A49BA53FB2CF2C372F9" ma:contentTypeVersion="7" ma:contentTypeDescription="Create a new document." ma:contentTypeScope="" ma:versionID="c59c01cc42d8aa5db832685147da447e">
  <xsd:schema xmlns:xsd="http://www.w3.org/2001/XMLSchema" xmlns:xs="http://www.w3.org/2001/XMLSchema" xmlns:p="http://schemas.microsoft.com/office/2006/metadata/properties" xmlns:ns2="66445318-594c-4acb-b2fb-c62b33afc0d4" targetNamespace="http://schemas.microsoft.com/office/2006/metadata/properties" ma:root="true" ma:fieldsID="a5d163288106e17fa4d174469e049b52" ns2:_="">
    <xsd:import namespace="66445318-594c-4acb-b2fb-c62b33afc0d4"/>
    <xsd:element name="properties">
      <xsd:complexType>
        <xsd:sequence>
          <xsd:element name="documentManagement">
            <xsd:complexType>
              <xsd:all>
                <xsd:element ref="ns2: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6445318-594c-4acb-b2fb-c62b33afc0d4" elementFormDefault="qualified">
    <xsd:import namespace="http://schemas.microsoft.com/office/2006/documentManagement/types"/>
    <xsd:import namespace="http://schemas.microsoft.com/office/infopath/2007/PartnerControls"/>
    <xsd:element name="Date" ma:index="8" nillable="true" ma:displayName="Date" ma:format="DateTime" ma:internalName="Date">
      <xsd:simpleType>
        <xsd:restriction base="dms:DateTim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7"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documentManagement>
    <Date xmlns="66445318-594c-4acb-b2fb-c62b33afc0d4" xsi:nil="true"/>
  </documentManagement>
</p:properties>
</file>

<file path=customXml/itemProps1.xml><?xml version="1.0" encoding="utf-8"?>
<ds:datastoreItem xmlns:ds="http://schemas.openxmlformats.org/officeDocument/2006/customXml" ds:itemID="{3806CCA6-24B5-49A2-859A-F005CCCAEECA}"/>
</file>

<file path=customXml/itemProps2.xml><?xml version="1.0" encoding="utf-8"?>
<ds:datastoreItem xmlns:ds="http://schemas.openxmlformats.org/officeDocument/2006/customXml" ds:itemID="{137C5202-B0F2-43E2-B115-93CCB4D4A4F5}"/>
</file>

<file path=customXml/itemProps3.xml><?xml version="1.0" encoding="utf-8"?>
<ds:datastoreItem xmlns:ds="http://schemas.openxmlformats.org/officeDocument/2006/customXml" ds:itemID="{48544A40-726E-4655-B98E-8FC1033CF9B8}"/>
</file>

<file path=docProps/app.xml><?xml version="1.0" encoding="utf-8"?>
<Properties xmlns="http://schemas.openxmlformats.org/officeDocument/2006/extended-properties" xmlns:vt="http://schemas.openxmlformats.org/officeDocument/2006/docPropsVTypes">
  <Template>Concourse</Template>
  <TotalTime>507</TotalTime>
  <Words>162</Words>
  <Application>Microsoft Office PowerPoint</Application>
  <PresentationFormat>On-screen Show (4:3)</PresentationFormat>
  <Paragraphs>32</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Concourse</vt:lpstr>
      <vt:lpstr>Class of 2014 SAT Scores</vt:lpstr>
      <vt:lpstr>2014 Senior SAT Results : </vt:lpstr>
      <vt:lpstr>SAT Summary / 3 Years Timberlane Seniors</vt:lpstr>
      <vt:lpstr>2014 SAT Comparison Scores –  NE States / Public HS Scores</vt:lpstr>
      <vt:lpstr>Standardized testing scores like SATs  are only one variable in the admission decision process, however we can use SAT data and GPA’s of our graduates to aide us in counseling our students.  Counselors and students can review historical ‘Scattergrams’ to gain prospective of admission data of pervious Timberlane students.  </vt:lpstr>
      <vt:lpstr>Slide 6</vt:lpstr>
      <vt:lpstr>Slide 7</vt:lpstr>
      <vt:lpstr>Questions</vt:lpstr>
    </vt:vector>
  </TitlesOfParts>
  <Company>SAU 55</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Class of 2013 SAT Scores</dc:title>
  <dc:creator>Pedersen, Mark</dc:creator>
  <cp:lastModifiedBy>Cathy Belcher</cp:lastModifiedBy>
  <cp:revision>23</cp:revision>
  <cp:lastPrinted>2014-12-30T19:24:48Z</cp:lastPrinted>
  <dcterms:created xsi:type="dcterms:W3CDTF">2013-10-31T17:03:33Z</dcterms:created>
  <dcterms:modified xsi:type="dcterms:W3CDTF">2015-01-07T21:20:51Z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0x0101003C3074932D6A2A49BA53FB2CF2C372F9</vt:lpwstr>
  </property>
</Properties>
</file>