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customXml/itemProps1.xml" ContentType="application/vnd.openxmlformats-officedocument.customXmlProperties+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8"/>
  </p:handoutMasterIdLst>
  <p:sldIdLst>
    <p:sldId id="257" r:id="rId2"/>
    <p:sldId id="272"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5" autoAdjust="0"/>
    <p:restoredTop sz="94611" autoAdjust="0"/>
  </p:normalViewPr>
  <p:slideViewPr>
    <p:cSldViewPr>
      <p:cViewPr varScale="1">
        <p:scale>
          <a:sx n="80" d="100"/>
          <a:sy n="80" d="100"/>
        </p:scale>
        <p:origin x="-1122"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42B82AE9-7FC2-4E4A-8787-92A0A44E7520}" type="datetimeFigureOut">
              <a:rPr lang="en-US" smtClean="0"/>
              <a:t>3/2/2015</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E058ED13-5F58-474E-AB61-3AEDC8FCB4CD}"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849332C-A9F3-4394-A375-B4B66B429B0D}" type="datetimeFigureOut">
              <a:rPr lang="en-US" smtClean="0"/>
              <a:pPr/>
              <a:t>3/2/2015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98C52A-25C2-4C01-BCAC-855AF4E7672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49332C-A9F3-4394-A375-B4B66B429B0D}" type="datetimeFigureOut">
              <a:rPr lang="en-US" smtClean="0"/>
              <a:pPr/>
              <a:t>3/2/2015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98C52A-25C2-4C01-BCAC-855AF4E7672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49332C-A9F3-4394-A375-B4B66B429B0D}" type="datetimeFigureOut">
              <a:rPr lang="en-US" smtClean="0"/>
              <a:pPr/>
              <a:t>3/2/2015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98C52A-25C2-4C01-BCAC-855AF4E7672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49332C-A9F3-4394-A375-B4B66B429B0D}" type="datetimeFigureOut">
              <a:rPr lang="en-US" smtClean="0"/>
              <a:pPr/>
              <a:t>3/2/2015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98C52A-25C2-4C01-BCAC-855AF4E7672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849332C-A9F3-4394-A375-B4B66B429B0D}" type="datetimeFigureOut">
              <a:rPr lang="en-US" smtClean="0"/>
              <a:pPr/>
              <a:t>3/2/2015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98C52A-25C2-4C01-BCAC-855AF4E7672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849332C-A9F3-4394-A375-B4B66B429B0D}" type="datetimeFigureOut">
              <a:rPr lang="en-US" smtClean="0"/>
              <a:pPr/>
              <a:t>3/2/2015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98C52A-25C2-4C01-BCAC-855AF4E7672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849332C-A9F3-4394-A375-B4B66B429B0D}" type="datetimeFigureOut">
              <a:rPr lang="en-US" smtClean="0"/>
              <a:pPr/>
              <a:t>3/2/2015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98C52A-25C2-4C01-BCAC-855AF4E7672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849332C-A9F3-4394-A375-B4B66B429B0D}" type="datetimeFigureOut">
              <a:rPr lang="en-US" smtClean="0"/>
              <a:pPr/>
              <a:t>3/2/2015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98C52A-25C2-4C01-BCAC-855AF4E7672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49332C-A9F3-4394-A375-B4B66B429B0D}" type="datetimeFigureOut">
              <a:rPr lang="en-US" smtClean="0"/>
              <a:pPr/>
              <a:t>3/2/2015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98C52A-25C2-4C01-BCAC-855AF4E7672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49332C-A9F3-4394-A375-B4B66B429B0D}" type="datetimeFigureOut">
              <a:rPr lang="en-US" smtClean="0"/>
              <a:pPr/>
              <a:t>3/2/2015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98C52A-25C2-4C01-BCAC-855AF4E7672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49332C-A9F3-4394-A375-B4B66B429B0D}" type="datetimeFigureOut">
              <a:rPr lang="en-US" smtClean="0"/>
              <a:pPr/>
              <a:t>3/2/2015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98C52A-25C2-4C01-BCAC-855AF4E7672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49332C-A9F3-4394-A375-B4B66B429B0D}" type="datetimeFigureOut">
              <a:rPr lang="en-US" smtClean="0"/>
              <a:pPr/>
              <a:t>3/2/2015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98C52A-25C2-4C01-BCAC-855AF4E7672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28600"/>
            <a:ext cx="7772400" cy="704850"/>
          </a:xfrm>
        </p:spPr>
        <p:txBody>
          <a:bodyPr>
            <a:normAutofit/>
          </a:bodyPr>
          <a:lstStyle/>
          <a:p>
            <a:r>
              <a:rPr lang="en-US" sz="2400" b="1" u="sng" dirty="0" smtClean="0"/>
              <a:t>School Funding – Articles of Agreement</a:t>
            </a:r>
            <a:endParaRPr lang="en-US" sz="2400" b="1" u="sng" dirty="0"/>
          </a:p>
        </p:txBody>
      </p:sp>
      <p:sp>
        <p:nvSpPr>
          <p:cNvPr id="5" name="Subtitle 4"/>
          <p:cNvSpPr>
            <a:spLocks noGrp="1"/>
          </p:cNvSpPr>
          <p:nvPr>
            <p:ph type="subTitle" idx="1"/>
          </p:nvPr>
        </p:nvSpPr>
        <p:spPr>
          <a:xfrm>
            <a:off x="304800" y="914400"/>
            <a:ext cx="8610600" cy="5715000"/>
          </a:xfrm>
        </p:spPr>
        <p:txBody>
          <a:bodyPr>
            <a:normAutofit lnSpcReduction="10000"/>
          </a:bodyPr>
          <a:lstStyle/>
          <a:p>
            <a:pPr algn="l"/>
            <a:r>
              <a:rPr lang="en-US" sz="2600" dirty="0"/>
              <a:t>To see if the Timberlane Regional School District shall replace Article #5 and Article #6  from the April 30, 1964 agreement to read as follows:</a:t>
            </a:r>
          </a:p>
          <a:p>
            <a:pPr algn="l"/>
            <a:endParaRPr lang="en-US" sz="2600" dirty="0" smtClean="0"/>
          </a:p>
          <a:p>
            <a:pPr algn="l"/>
            <a:r>
              <a:rPr lang="en-US" sz="2600" dirty="0" smtClean="0"/>
              <a:t>5</a:t>
            </a:r>
            <a:r>
              <a:rPr lang="en-US" sz="2600" dirty="0"/>
              <a:t>. The operating and capital expenses of the Timberlane Regional School District payable in each fiscal year shall be apportioned at a rate so each pre-existing district pays the same local school rate of taxation based upon the equalized valuation as most currently available as determine by the State Tax Commission. All forms of aid and local school impact fees from each pre-existing district will be applied to reduce the operating and capital expense before apportionment.</a:t>
            </a:r>
          </a:p>
          <a:p>
            <a:pPr algn="l"/>
            <a:endParaRPr lang="en-US" sz="2600" dirty="0" smtClean="0"/>
          </a:p>
          <a:p>
            <a:pPr algn="l"/>
            <a:r>
              <a:rPr lang="en-US" sz="2600" dirty="0" smtClean="0"/>
              <a:t>6</a:t>
            </a:r>
            <a:r>
              <a:rPr lang="en-US" sz="2600" dirty="0"/>
              <a:t>. Repealed</a:t>
            </a:r>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28600"/>
            <a:ext cx="7772400" cy="704850"/>
          </a:xfrm>
        </p:spPr>
        <p:txBody>
          <a:bodyPr>
            <a:normAutofit/>
          </a:bodyPr>
          <a:lstStyle/>
          <a:p>
            <a:r>
              <a:rPr lang="en-US" sz="2400" dirty="0" smtClean="0"/>
              <a:t>School Funding – New Proposed Local School Tax</a:t>
            </a:r>
            <a:endParaRPr lang="en-US" sz="2400" dirty="0"/>
          </a:p>
        </p:txBody>
      </p:sp>
      <p:graphicFrame>
        <p:nvGraphicFramePr>
          <p:cNvPr id="4" name="Table 3"/>
          <p:cNvGraphicFramePr>
            <a:graphicFrameLocks noGrp="1"/>
          </p:cNvGraphicFramePr>
          <p:nvPr/>
        </p:nvGraphicFramePr>
        <p:xfrm>
          <a:off x="533400" y="1143000"/>
          <a:ext cx="7696199" cy="3112590"/>
        </p:xfrm>
        <a:graphic>
          <a:graphicData uri="http://schemas.openxmlformats.org/drawingml/2006/table">
            <a:tbl>
              <a:tblPr firstRow="1" bandRow="1">
                <a:tableStyleId>{5C22544A-7EE6-4342-B048-85BDC9FD1C3A}</a:tableStyleId>
              </a:tblPr>
              <a:tblGrid>
                <a:gridCol w="2745141"/>
                <a:gridCol w="2745141"/>
                <a:gridCol w="2205917"/>
              </a:tblGrid>
              <a:tr h="45792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400" b="1" kern="1200" dirty="0" smtClean="0">
                        <a:solidFill>
                          <a:schemeClr val="bg1"/>
                        </a:solidFill>
                        <a:latin typeface="Calibri" pitchFamily="34" charset="0"/>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2400" b="1" kern="1200" dirty="0" smtClean="0">
                          <a:solidFill>
                            <a:schemeClr val="bg1"/>
                          </a:solidFill>
                          <a:latin typeface="Calibri" pitchFamily="34" charset="0"/>
                          <a:ea typeface="+mn-ea"/>
                          <a:cs typeface="+mn-cs"/>
                        </a:rPr>
                        <a:t>Town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kern="1200" dirty="0" smtClean="0">
                          <a:solidFill>
                            <a:schemeClr val="bg1"/>
                          </a:solidFill>
                          <a:latin typeface="Calibri" pitchFamily="34" charset="0"/>
                          <a:ea typeface="+mn-ea"/>
                          <a:cs typeface="+mn-cs"/>
                        </a:rPr>
                        <a:t>Amount</a:t>
                      </a:r>
                      <a:r>
                        <a:rPr lang="en-US" sz="2400" b="1" kern="1200" baseline="0" dirty="0" smtClean="0">
                          <a:solidFill>
                            <a:schemeClr val="bg1"/>
                          </a:solidFill>
                          <a:latin typeface="Calibri" pitchFamily="34" charset="0"/>
                          <a:ea typeface="+mn-ea"/>
                          <a:cs typeface="+mn-cs"/>
                        </a:rPr>
                        <a:t> to be raised locally *</a:t>
                      </a:r>
                      <a:endParaRPr lang="en-US" sz="2400" b="1" kern="1200" dirty="0" smtClean="0">
                        <a:solidFill>
                          <a:schemeClr val="bg1"/>
                        </a:solidFill>
                        <a:latin typeface="Calibri" pitchFamily="34" charset="0"/>
                        <a:ea typeface="+mn-ea"/>
                        <a:cs typeface="+mn-cs"/>
                      </a:endParaRPr>
                    </a:p>
                  </a:txBody>
                  <a:tcPr/>
                </a:tc>
                <a:tc>
                  <a:txBody>
                    <a:bodyPr/>
                    <a:lstStyle/>
                    <a:p>
                      <a:pPr algn="ctr" fontAlgn="b"/>
                      <a:r>
                        <a:rPr lang="en-US" sz="2400" b="1" i="0" u="none" strike="noStrike" baseline="0" dirty="0" smtClean="0">
                          <a:solidFill>
                            <a:schemeClr val="bg1"/>
                          </a:solidFill>
                          <a:latin typeface="Calibri" pitchFamily="34" charset="0"/>
                        </a:rPr>
                        <a:t>New School Apportionment</a:t>
                      </a:r>
                      <a:endParaRPr lang="en-US" sz="2400" b="1" i="0" u="none" strike="noStrike" dirty="0">
                        <a:solidFill>
                          <a:schemeClr val="bg1"/>
                        </a:solidFill>
                        <a:latin typeface="Calibri" pitchFamily="34" charset="0"/>
                      </a:endParaRPr>
                    </a:p>
                  </a:txBody>
                  <a:tcPr marL="9525" marR="9525" marT="9525" marB="0" anchor="b"/>
                </a:tc>
              </a:tr>
              <a:tr h="45792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0" kern="1200" dirty="0" smtClean="0">
                          <a:solidFill>
                            <a:schemeClr val="tx1">
                              <a:lumMod val="95000"/>
                              <a:lumOff val="5000"/>
                            </a:schemeClr>
                          </a:solidFill>
                          <a:latin typeface="Calibri" pitchFamily="34" charset="0"/>
                          <a:ea typeface="+mn-ea"/>
                          <a:cs typeface="+mn-cs"/>
                        </a:rPr>
                        <a:t>Atkinson</a:t>
                      </a:r>
                    </a:p>
                  </a:txBody>
                  <a:tcPr/>
                </a:tc>
                <a:tc>
                  <a:txBody>
                    <a:bodyPr/>
                    <a:lstStyle/>
                    <a:p>
                      <a:pPr algn="l" fontAlgn="b"/>
                      <a:r>
                        <a:rPr lang="en-US" sz="2800" b="0" i="0" u="none" strike="noStrike" dirty="0">
                          <a:solidFill>
                            <a:srgbClr val="000000"/>
                          </a:solidFill>
                          <a:latin typeface="Calibri"/>
                        </a:rPr>
                        <a:t> </a:t>
                      </a:r>
                      <a:r>
                        <a:rPr lang="en-US" sz="2800" b="0" i="0" u="none" strike="noStrike" dirty="0" smtClean="0">
                          <a:solidFill>
                            <a:srgbClr val="000000"/>
                          </a:solidFill>
                          <a:latin typeface="Calibri"/>
                        </a:rPr>
                        <a:t>$          </a:t>
                      </a:r>
                      <a:r>
                        <a:rPr lang="en-US" sz="2800" b="0" i="0" u="none" strike="noStrike" dirty="0">
                          <a:solidFill>
                            <a:srgbClr val="000000"/>
                          </a:solidFill>
                          <a:latin typeface="Calibri"/>
                        </a:rPr>
                        <a:t>13,496,501 </a:t>
                      </a:r>
                    </a:p>
                  </a:txBody>
                  <a:tcPr marL="9525" marR="9525" marT="9525" marB="0" anchor="b"/>
                </a:tc>
                <a:tc>
                  <a:txBody>
                    <a:bodyPr/>
                    <a:lstStyle/>
                    <a:p>
                      <a:pPr algn="l" fontAlgn="b"/>
                      <a:r>
                        <a:rPr lang="en-US" sz="2800" b="0" i="0" u="none" strike="noStrike" dirty="0">
                          <a:solidFill>
                            <a:srgbClr val="000000"/>
                          </a:solidFill>
                          <a:latin typeface="Calibri"/>
                        </a:rPr>
                        <a:t> </a:t>
                      </a:r>
                      <a:r>
                        <a:rPr lang="en-US" sz="2800" b="0" i="0" u="none" strike="noStrike" dirty="0" smtClean="0">
                          <a:solidFill>
                            <a:srgbClr val="000000"/>
                          </a:solidFill>
                          <a:latin typeface="Calibri"/>
                        </a:rPr>
                        <a:t>$   </a:t>
                      </a:r>
                      <a:r>
                        <a:rPr lang="en-US" sz="2800" b="0" i="0" u="none" strike="noStrike" dirty="0">
                          <a:solidFill>
                            <a:srgbClr val="000000"/>
                          </a:solidFill>
                          <a:latin typeface="Calibri"/>
                        </a:rPr>
                        <a:t>16,823,966 </a:t>
                      </a:r>
                    </a:p>
                  </a:txBody>
                  <a:tcPr marL="9525" marR="9525" marT="9525" marB="0" anchor="b"/>
                </a:tc>
              </a:tr>
              <a:tr h="45792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kern="1200" dirty="0" smtClean="0">
                          <a:solidFill>
                            <a:schemeClr val="dk1"/>
                          </a:solidFill>
                          <a:latin typeface="Calibri" pitchFamily="34" charset="0"/>
                          <a:ea typeface="+mn-ea"/>
                          <a:cs typeface="+mn-cs"/>
                        </a:rPr>
                        <a:t>Danville</a:t>
                      </a:r>
                    </a:p>
                  </a:txBody>
                  <a:tcPr/>
                </a:tc>
                <a:tc>
                  <a:txBody>
                    <a:bodyPr/>
                    <a:lstStyle/>
                    <a:p>
                      <a:pPr algn="l" fontAlgn="b"/>
                      <a:r>
                        <a:rPr lang="en-US" sz="2800" b="0" i="0" u="none" strike="noStrike" dirty="0">
                          <a:solidFill>
                            <a:srgbClr val="000000"/>
                          </a:solidFill>
                          <a:latin typeface="Calibri"/>
                        </a:rPr>
                        <a:t> </a:t>
                      </a:r>
                      <a:r>
                        <a:rPr lang="en-US" sz="2800" b="0" i="0" u="none" strike="noStrike" dirty="0" smtClean="0">
                          <a:solidFill>
                            <a:srgbClr val="000000"/>
                          </a:solidFill>
                          <a:latin typeface="Calibri"/>
                        </a:rPr>
                        <a:t>$            </a:t>
                      </a:r>
                      <a:r>
                        <a:rPr lang="en-US" sz="2800" b="0" i="0" u="none" strike="noStrike" dirty="0">
                          <a:solidFill>
                            <a:srgbClr val="000000"/>
                          </a:solidFill>
                          <a:latin typeface="Calibri"/>
                        </a:rPr>
                        <a:t>5,035,089 </a:t>
                      </a:r>
                    </a:p>
                  </a:txBody>
                  <a:tcPr marL="9525" marR="9525" marT="9525" marB="0" anchor="b"/>
                </a:tc>
                <a:tc>
                  <a:txBody>
                    <a:bodyPr/>
                    <a:lstStyle/>
                    <a:p>
                      <a:pPr algn="l" fontAlgn="b"/>
                      <a:r>
                        <a:rPr lang="en-US" sz="2800" b="0" i="0" u="none" strike="noStrike" dirty="0">
                          <a:solidFill>
                            <a:srgbClr val="000000"/>
                          </a:solidFill>
                          <a:latin typeface="Calibri"/>
                        </a:rPr>
                        <a:t> $ </a:t>
                      </a:r>
                      <a:r>
                        <a:rPr lang="en-US" sz="2800" b="0" i="0" u="none" strike="noStrike" dirty="0" smtClean="0">
                          <a:solidFill>
                            <a:srgbClr val="000000"/>
                          </a:solidFill>
                          <a:latin typeface="Calibri"/>
                        </a:rPr>
                        <a:t>    </a:t>
                      </a:r>
                      <a:r>
                        <a:rPr lang="en-US" sz="2800" b="0" i="0" u="none" strike="noStrike" dirty="0">
                          <a:solidFill>
                            <a:srgbClr val="000000"/>
                          </a:solidFill>
                          <a:latin typeface="Calibri"/>
                        </a:rPr>
                        <a:t>9,159,172 </a:t>
                      </a:r>
                    </a:p>
                  </a:txBody>
                  <a:tcPr marL="9525" marR="9525" marT="9525" marB="0" anchor="b"/>
                </a:tc>
              </a:tr>
              <a:tr h="45792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kern="1200" dirty="0" smtClean="0">
                          <a:solidFill>
                            <a:schemeClr val="dk1"/>
                          </a:solidFill>
                          <a:latin typeface="Calibri" pitchFamily="34" charset="0"/>
                          <a:ea typeface="+mn-ea"/>
                          <a:cs typeface="+mn-cs"/>
                        </a:rPr>
                        <a:t>Plaistow</a:t>
                      </a:r>
                    </a:p>
                  </a:txBody>
                  <a:tcPr/>
                </a:tc>
                <a:tc>
                  <a:txBody>
                    <a:bodyPr/>
                    <a:lstStyle/>
                    <a:p>
                      <a:pPr algn="l" fontAlgn="b"/>
                      <a:r>
                        <a:rPr lang="en-US" sz="2800" b="0" i="0" u="none" strike="noStrike" dirty="0">
                          <a:solidFill>
                            <a:srgbClr val="000000"/>
                          </a:solidFill>
                          <a:latin typeface="Calibri"/>
                        </a:rPr>
                        <a:t> </a:t>
                      </a:r>
                      <a:r>
                        <a:rPr lang="en-US" sz="2800" b="0" i="0" u="none" strike="noStrike" dirty="0" smtClean="0">
                          <a:solidFill>
                            <a:srgbClr val="000000"/>
                          </a:solidFill>
                          <a:latin typeface="Calibri"/>
                        </a:rPr>
                        <a:t>$          </a:t>
                      </a:r>
                      <a:r>
                        <a:rPr lang="en-US" sz="2800" b="0" i="0" u="none" strike="noStrike" dirty="0">
                          <a:solidFill>
                            <a:srgbClr val="000000"/>
                          </a:solidFill>
                          <a:latin typeface="Calibri"/>
                        </a:rPr>
                        <a:t>13,618,792 </a:t>
                      </a:r>
                    </a:p>
                  </a:txBody>
                  <a:tcPr marL="9525" marR="9525" marT="9525" marB="0" anchor="b"/>
                </a:tc>
                <a:tc>
                  <a:txBody>
                    <a:bodyPr/>
                    <a:lstStyle/>
                    <a:p>
                      <a:pPr algn="l" fontAlgn="b"/>
                      <a:r>
                        <a:rPr lang="en-US" sz="2800" b="0" i="0" u="none" strike="noStrike" dirty="0">
                          <a:solidFill>
                            <a:srgbClr val="000000"/>
                          </a:solidFill>
                          <a:latin typeface="Calibri"/>
                        </a:rPr>
                        <a:t> $  </a:t>
                      </a:r>
                      <a:r>
                        <a:rPr lang="en-US" sz="2800" b="0" i="0" u="none" strike="noStrike" dirty="0" smtClean="0">
                          <a:solidFill>
                            <a:srgbClr val="000000"/>
                          </a:solidFill>
                          <a:latin typeface="Calibri"/>
                        </a:rPr>
                        <a:t> </a:t>
                      </a:r>
                      <a:r>
                        <a:rPr lang="en-US" sz="2800" b="0" i="0" u="none" strike="noStrike" dirty="0">
                          <a:solidFill>
                            <a:srgbClr val="000000"/>
                          </a:solidFill>
                          <a:latin typeface="Calibri"/>
                        </a:rPr>
                        <a:t>18,216,029 </a:t>
                      </a:r>
                    </a:p>
                  </a:txBody>
                  <a:tcPr marL="9525" marR="9525" marT="9525" marB="0" anchor="b"/>
                </a:tc>
              </a:tr>
              <a:tr h="45792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kern="1200" dirty="0" smtClean="0">
                          <a:solidFill>
                            <a:schemeClr val="dk1"/>
                          </a:solidFill>
                          <a:latin typeface="Calibri" pitchFamily="34" charset="0"/>
                          <a:ea typeface="+mn-ea"/>
                          <a:cs typeface="+mn-cs"/>
                        </a:rPr>
                        <a:t>Sandown</a:t>
                      </a:r>
                    </a:p>
                  </a:txBody>
                  <a:tcPr/>
                </a:tc>
                <a:tc>
                  <a:txBody>
                    <a:bodyPr/>
                    <a:lstStyle/>
                    <a:p>
                      <a:pPr algn="l" fontAlgn="b"/>
                      <a:r>
                        <a:rPr lang="en-US" sz="2800" b="0" i="0" u="none" strike="noStrike" dirty="0">
                          <a:solidFill>
                            <a:srgbClr val="000000"/>
                          </a:solidFill>
                          <a:latin typeface="Calibri"/>
                        </a:rPr>
                        <a:t> </a:t>
                      </a:r>
                      <a:r>
                        <a:rPr lang="en-US" sz="2800" b="0" i="0" u="none" strike="noStrike" dirty="0" smtClean="0">
                          <a:solidFill>
                            <a:srgbClr val="000000"/>
                          </a:solidFill>
                          <a:latin typeface="Calibri"/>
                        </a:rPr>
                        <a:t>$            </a:t>
                      </a:r>
                      <a:r>
                        <a:rPr lang="en-US" sz="2800" b="0" i="0" u="none" strike="noStrike" dirty="0">
                          <a:solidFill>
                            <a:srgbClr val="000000"/>
                          </a:solidFill>
                          <a:latin typeface="Calibri"/>
                        </a:rPr>
                        <a:t>8,230,776 </a:t>
                      </a:r>
                    </a:p>
                  </a:txBody>
                  <a:tcPr marL="9525" marR="9525" marT="9525" marB="0" anchor="b"/>
                </a:tc>
                <a:tc>
                  <a:txBody>
                    <a:bodyPr/>
                    <a:lstStyle/>
                    <a:p>
                      <a:pPr algn="l" fontAlgn="b"/>
                      <a:r>
                        <a:rPr lang="en-US" sz="2800" b="0" i="0" u="none" strike="noStrike" dirty="0">
                          <a:solidFill>
                            <a:srgbClr val="000000"/>
                          </a:solidFill>
                          <a:latin typeface="Calibri"/>
                        </a:rPr>
                        <a:t> $  </a:t>
                      </a:r>
                      <a:r>
                        <a:rPr lang="en-US" sz="2800" b="0" i="0" u="none" strike="noStrike" dirty="0" smtClean="0">
                          <a:solidFill>
                            <a:srgbClr val="000000"/>
                          </a:solidFill>
                          <a:latin typeface="Calibri"/>
                        </a:rPr>
                        <a:t> 13,905,694 </a:t>
                      </a:r>
                      <a:endParaRPr lang="en-US" sz="2800" b="0" i="0" u="none" strike="noStrike" dirty="0">
                        <a:solidFill>
                          <a:srgbClr val="000000"/>
                        </a:solidFill>
                        <a:latin typeface="Calibri"/>
                      </a:endParaRPr>
                    </a:p>
                  </a:txBody>
                  <a:tcPr marL="9525" marR="9525" marT="9525" marB="0" anchor="b"/>
                </a:tc>
              </a:tr>
              <a:tr h="45792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kern="1200" dirty="0" smtClean="0">
                          <a:solidFill>
                            <a:schemeClr val="dk1"/>
                          </a:solidFill>
                          <a:latin typeface="Calibri" pitchFamily="34" charset="0"/>
                          <a:ea typeface="+mn-ea"/>
                          <a:cs typeface="+mn-cs"/>
                        </a:rPr>
                        <a:t>Total</a:t>
                      </a:r>
                    </a:p>
                  </a:txBody>
                  <a:tcPr/>
                </a:tc>
                <a:tc>
                  <a:txBody>
                    <a:bodyPr/>
                    <a:lstStyle/>
                    <a:p>
                      <a:pPr algn="l" fontAlgn="b"/>
                      <a:r>
                        <a:rPr lang="en-US" sz="2800" b="1" i="0" u="none" strike="noStrike" dirty="0">
                          <a:solidFill>
                            <a:srgbClr val="000000"/>
                          </a:solidFill>
                          <a:latin typeface="Calibri"/>
                        </a:rPr>
                        <a:t> </a:t>
                      </a:r>
                      <a:r>
                        <a:rPr lang="en-US" sz="2800" b="1" i="0" u="none" strike="noStrike" dirty="0" smtClean="0">
                          <a:solidFill>
                            <a:srgbClr val="000000"/>
                          </a:solidFill>
                          <a:latin typeface="Calibri"/>
                        </a:rPr>
                        <a:t>$          </a:t>
                      </a:r>
                      <a:r>
                        <a:rPr lang="en-US" sz="2800" b="1" i="0" u="none" strike="noStrike" dirty="0">
                          <a:solidFill>
                            <a:srgbClr val="000000"/>
                          </a:solidFill>
                          <a:latin typeface="Calibri"/>
                        </a:rPr>
                        <a:t>40,381,158 </a:t>
                      </a:r>
                    </a:p>
                  </a:txBody>
                  <a:tcPr marL="9525" marR="9525" marT="9525" marB="0" anchor="b"/>
                </a:tc>
                <a:tc>
                  <a:txBody>
                    <a:bodyPr/>
                    <a:lstStyle/>
                    <a:p>
                      <a:pPr algn="l" fontAlgn="b"/>
                      <a:r>
                        <a:rPr lang="en-US" sz="2800" b="1" i="0" u="none" strike="noStrike" dirty="0">
                          <a:solidFill>
                            <a:srgbClr val="000000"/>
                          </a:solidFill>
                          <a:latin typeface="Calibri"/>
                        </a:rPr>
                        <a:t> </a:t>
                      </a:r>
                      <a:r>
                        <a:rPr lang="en-US" sz="2800" b="1" i="0" u="none" strike="noStrike" dirty="0" smtClean="0">
                          <a:solidFill>
                            <a:srgbClr val="000000"/>
                          </a:solidFill>
                          <a:latin typeface="Calibri"/>
                        </a:rPr>
                        <a:t>$   </a:t>
                      </a:r>
                      <a:r>
                        <a:rPr lang="en-US" sz="2800" b="1" i="0" u="none" strike="noStrike" dirty="0">
                          <a:solidFill>
                            <a:srgbClr val="000000"/>
                          </a:solidFill>
                          <a:latin typeface="Calibri"/>
                        </a:rPr>
                        <a:t>58,104,861 </a:t>
                      </a:r>
                    </a:p>
                  </a:txBody>
                  <a:tcPr marL="9525" marR="9525" marT="9525" marB="0" anchor="b"/>
                </a:tc>
              </a:tr>
            </a:tbl>
          </a:graphicData>
        </a:graphic>
      </p:graphicFrame>
      <p:sp>
        <p:nvSpPr>
          <p:cNvPr id="5" name="Subtitle 4"/>
          <p:cNvSpPr>
            <a:spLocks noGrp="1"/>
          </p:cNvSpPr>
          <p:nvPr>
            <p:ph type="subTitle" idx="1"/>
          </p:nvPr>
        </p:nvSpPr>
        <p:spPr>
          <a:xfrm>
            <a:off x="1295400" y="6248400"/>
            <a:ext cx="6400800" cy="381000"/>
          </a:xfrm>
        </p:spPr>
        <p:txBody>
          <a:bodyPr>
            <a:normAutofit fontScale="62500" lnSpcReduction="20000"/>
          </a:bodyPr>
          <a:lstStyle/>
          <a:p>
            <a:r>
              <a:rPr lang="en-US" dirty="0" smtClean="0"/>
              <a:t>* Amount to be raised locally = EPV (Town) * $15.9368/$1K</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28600"/>
            <a:ext cx="7772400" cy="704850"/>
          </a:xfrm>
        </p:spPr>
        <p:txBody>
          <a:bodyPr>
            <a:normAutofit/>
          </a:bodyPr>
          <a:lstStyle/>
          <a:p>
            <a:r>
              <a:rPr lang="en-US" sz="2400" dirty="0" smtClean="0"/>
              <a:t>School Funding – New Proposed School Tax</a:t>
            </a:r>
            <a:endParaRPr lang="en-US" sz="2400" dirty="0"/>
          </a:p>
        </p:txBody>
      </p:sp>
      <p:graphicFrame>
        <p:nvGraphicFramePr>
          <p:cNvPr id="4" name="Table 3"/>
          <p:cNvGraphicFramePr>
            <a:graphicFrameLocks noGrp="1"/>
          </p:cNvGraphicFramePr>
          <p:nvPr/>
        </p:nvGraphicFramePr>
        <p:xfrm>
          <a:off x="533400" y="1143000"/>
          <a:ext cx="7696200" cy="3020424"/>
        </p:xfrm>
        <a:graphic>
          <a:graphicData uri="http://schemas.openxmlformats.org/drawingml/2006/table">
            <a:tbl>
              <a:tblPr firstRow="1" bandRow="1">
                <a:tableStyleId>{5C22544A-7EE6-4342-B048-85BDC9FD1C3A}</a:tableStyleId>
              </a:tblPr>
              <a:tblGrid>
                <a:gridCol w="1744887"/>
                <a:gridCol w="1744887"/>
                <a:gridCol w="1402142"/>
                <a:gridCol w="1402142"/>
                <a:gridCol w="1402142"/>
              </a:tblGrid>
              <a:tr h="45792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400" b="1" kern="1200" dirty="0" smtClean="0">
                        <a:solidFill>
                          <a:schemeClr val="bg1"/>
                        </a:solidFill>
                        <a:latin typeface="Calibri" pitchFamily="34" charset="0"/>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2400" b="1" kern="1200" dirty="0" smtClean="0">
                        <a:solidFill>
                          <a:schemeClr val="bg1"/>
                        </a:solidFill>
                        <a:latin typeface="Calibri" pitchFamily="34" charset="0"/>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2400" b="1" kern="1200" dirty="0" smtClean="0">
                          <a:solidFill>
                            <a:schemeClr val="bg1"/>
                          </a:solidFill>
                          <a:latin typeface="Calibri" pitchFamily="34" charset="0"/>
                          <a:ea typeface="+mn-ea"/>
                          <a:cs typeface="+mn-cs"/>
                        </a:rPr>
                        <a:t>Town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kern="1200" dirty="0" smtClean="0">
                          <a:solidFill>
                            <a:schemeClr val="bg1"/>
                          </a:solidFill>
                          <a:latin typeface="Calibri" pitchFamily="34" charset="0"/>
                          <a:ea typeface="+mn-ea"/>
                          <a:cs typeface="+mn-cs"/>
                        </a:rPr>
                        <a:t>2013 Local</a:t>
                      </a:r>
                      <a:r>
                        <a:rPr lang="en-US" sz="2400" b="1" kern="1200" baseline="0" dirty="0" smtClean="0">
                          <a:solidFill>
                            <a:schemeClr val="bg1"/>
                          </a:solidFill>
                          <a:latin typeface="Calibri" pitchFamily="34" charset="0"/>
                          <a:ea typeface="+mn-ea"/>
                          <a:cs typeface="+mn-cs"/>
                        </a:rPr>
                        <a:t> School Tax Rate *</a:t>
                      </a:r>
                      <a:endParaRPr lang="en-US" sz="2400" b="1" kern="1200" dirty="0" smtClean="0">
                        <a:solidFill>
                          <a:schemeClr val="bg1"/>
                        </a:solidFill>
                        <a:latin typeface="Calibri" pitchFamily="34" charset="0"/>
                        <a:ea typeface="+mn-ea"/>
                        <a:cs typeface="+mn-cs"/>
                      </a:endParaRPr>
                    </a:p>
                  </a:txBody>
                  <a:tcPr/>
                </a:tc>
                <a:tc>
                  <a:txBody>
                    <a:bodyPr/>
                    <a:lstStyle/>
                    <a:p>
                      <a:pPr algn="ctr" fontAlgn="b"/>
                      <a:r>
                        <a:rPr lang="en-US" sz="2400" b="1" i="0" u="none" strike="noStrike" baseline="0" dirty="0" smtClean="0">
                          <a:solidFill>
                            <a:schemeClr val="bg1"/>
                          </a:solidFill>
                          <a:latin typeface="Calibri" pitchFamily="34" charset="0"/>
                        </a:rPr>
                        <a:t>2013 State School Tax Rate</a:t>
                      </a:r>
                      <a:endParaRPr lang="en-US" sz="2400" b="1" i="0" u="none" strike="noStrike" dirty="0">
                        <a:solidFill>
                          <a:schemeClr val="bg1"/>
                        </a:solidFill>
                        <a:latin typeface="Calibri" pitchFamily="34" charset="0"/>
                      </a:endParaRPr>
                    </a:p>
                  </a:txBody>
                  <a:tcPr marL="9525" marR="9525" marT="9525" marB="0" anchor="b"/>
                </a:tc>
                <a:tc>
                  <a:txBody>
                    <a:bodyPr/>
                    <a:lstStyle/>
                    <a:p>
                      <a:pPr algn="ctr" fontAlgn="b"/>
                      <a:r>
                        <a:rPr lang="en-US" sz="2400" b="1" i="0" u="none" strike="noStrike" dirty="0" smtClean="0">
                          <a:solidFill>
                            <a:schemeClr val="bg1"/>
                          </a:solidFill>
                          <a:latin typeface="Calibri" pitchFamily="34" charset="0"/>
                        </a:rPr>
                        <a:t>Total School Tax</a:t>
                      </a:r>
                      <a:endParaRPr lang="en-US" sz="2400" b="1" i="0" u="none" strike="noStrike" dirty="0">
                        <a:solidFill>
                          <a:schemeClr val="bg1"/>
                        </a:solidFill>
                        <a:latin typeface="Calibri" pitchFamily="34" charset="0"/>
                      </a:endParaRPr>
                    </a:p>
                  </a:txBody>
                  <a:tcPr marL="9525" marR="9525" marT="9525" marB="0" anchor="b"/>
                </a:tc>
                <a:tc>
                  <a:txBody>
                    <a:bodyPr/>
                    <a:lstStyle/>
                    <a:p>
                      <a:pPr algn="ctr" fontAlgn="b"/>
                      <a:r>
                        <a:rPr lang="en-US" sz="2400" b="1" i="0" u="none" strike="noStrike" dirty="0" smtClean="0">
                          <a:solidFill>
                            <a:schemeClr val="bg1"/>
                          </a:solidFill>
                          <a:latin typeface="Calibri" pitchFamily="34" charset="0"/>
                        </a:rPr>
                        <a:t>Delta</a:t>
                      </a:r>
                      <a:endParaRPr lang="en-US" sz="2400" b="1" i="0" u="none" strike="noStrike" dirty="0">
                        <a:solidFill>
                          <a:schemeClr val="bg1"/>
                        </a:solidFill>
                        <a:latin typeface="Calibri" pitchFamily="34" charset="0"/>
                      </a:endParaRPr>
                    </a:p>
                  </a:txBody>
                  <a:tcPr marL="9525" marR="9525" marT="9525" marB="0" anchor="b"/>
                </a:tc>
              </a:tr>
              <a:tr h="45792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0" kern="1200" dirty="0" smtClean="0">
                          <a:solidFill>
                            <a:schemeClr val="tx1">
                              <a:lumMod val="95000"/>
                              <a:lumOff val="5000"/>
                            </a:schemeClr>
                          </a:solidFill>
                          <a:latin typeface="Calibri" pitchFamily="34" charset="0"/>
                          <a:ea typeface="+mn-ea"/>
                          <a:cs typeface="+mn-cs"/>
                        </a:rPr>
                        <a:t>Atkinson</a:t>
                      </a:r>
                    </a:p>
                  </a:txBody>
                  <a:tcPr/>
                </a:tc>
                <a:tc>
                  <a:txBody>
                    <a:bodyPr/>
                    <a:lstStyle/>
                    <a:p>
                      <a:pPr algn="l" fontAlgn="b"/>
                      <a:r>
                        <a:rPr lang="en-US" sz="2800" b="0" i="0" u="none" strike="noStrike" dirty="0" smtClean="0">
                          <a:solidFill>
                            <a:srgbClr val="000000"/>
                          </a:solidFill>
                          <a:latin typeface="Calibri"/>
                        </a:rPr>
                        <a:t>$        15.94</a:t>
                      </a:r>
                      <a:endParaRPr lang="en-US" sz="2800" b="0" i="0" u="none" strike="noStrike" dirty="0">
                        <a:solidFill>
                          <a:srgbClr val="000000"/>
                        </a:solidFill>
                        <a:latin typeface="Calibri"/>
                      </a:endParaRPr>
                    </a:p>
                  </a:txBody>
                  <a:tcPr marL="9525" marR="9525" marT="9525" marB="0" anchor="b"/>
                </a:tc>
                <a:tc>
                  <a:txBody>
                    <a:bodyPr/>
                    <a:lstStyle/>
                    <a:p>
                      <a:pPr algn="l" fontAlgn="b"/>
                      <a:r>
                        <a:rPr lang="en-US" sz="2800" b="0" i="0" u="none" strike="noStrike" dirty="0">
                          <a:solidFill>
                            <a:srgbClr val="000000"/>
                          </a:solidFill>
                          <a:latin typeface="Calibri"/>
                        </a:rPr>
                        <a:t> </a:t>
                      </a:r>
                      <a:r>
                        <a:rPr lang="en-US" sz="2800" b="0" i="0" u="none" strike="noStrike" dirty="0" smtClean="0">
                          <a:solidFill>
                            <a:srgbClr val="000000"/>
                          </a:solidFill>
                          <a:latin typeface="Calibri"/>
                        </a:rPr>
                        <a:t>$   2.456 </a:t>
                      </a:r>
                      <a:endParaRPr lang="en-US" sz="2800" b="0" i="0" u="none" strike="noStrike" dirty="0">
                        <a:solidFill>
                          <a:srgbClr val="000000"/>
                        </a:solidFill>
                        <a:latin typeface="Calibri"/>
                      </a:endParaRPr>
                    </a:p>
                  </a:txBody>
                  <a:tcPr marL="9525" marR="9525" marT="9525" marB="0" anchor="b"/>
                </a:tc>
                <a:tc>
                  <a:txBody>
                    <a:bodyPr/>
                    <a:lstStyle/>
                    <a:p>
                      <a:pPr algn="l" fontAlgn="b"/>
                      <a:r>
                        <a:rPr lang="en-US" sz="2800" b="0" i="0" u="none" strike="noStrike" dirty="0">
                          <a:solidFill>
                            <a:srgbClr val="000000"/>
                          </a:solidFill>
                          <a:latin typeface="Calibri"/>
                        </a:rPr>
                        <a:t> $ </a:t>
                      </a:r>
                      <a:r>
                        <a:rPr lang="en-US" sz="2800" b="0" i="0" u="none" strike="noStrike" dirty="0" smtClean="0">
                          <a:solidFill>
                            <a:srgbClr val="000000"/>
                          </a:solidFill>
                          <a:latin typeface="Calibri"/>
                        </a:rPr>
                        <a:t>  18.39 </a:t>
                      </a:r>
                      <a:endParaRPr lang="en-US" sz="2800" b="0" i="0" u="none" strike="noStrike" dirty="0">
                        <a:solidFill>
                          <a:srgbClr val="000000"/>
                        </a:solidFill>
                        <a:latin typeface="Calibri"/>
                      </a:endParaRPr>
                    </a:p>
                  </a:txBody>
                  <a:tcPr marL="9525" marR="9525" marT="9525" marB="0" anchor="b"/>
                </a:tc>
                <a:tc>
                  <a:txBody>
                    <a:bodyPr/>
                    <a:lstStyle/>
                    <a:p>
                      <a:pPr algn="l" fontAlgn="b"/>
                      <a:r>
                        <a:rPr lang="en-US" sz="2800" b="0" i="0" u="none" strike="noStrike" dirty="0">
                          <a:solidFill>
                            <a:srgbClr val="000000"/>
                          </a:solidFill>
                          <a:latin typeface="Calibri"/>
                        </a:rPr>
                        <a:t> </a:t>
                      </a:r>
                      <a:r>
                        <a:rPr lang="en-US" sz="2800" b="0" i="0" u="none" strike="noStrike" dirty="0" smtClean="0">
                          <a:solidFill>
                            <a:srgbClr val="000000"/>
                          </a:solidFill>
                          <a:latin typeface="Calibri"/>
                        </a:rPr>
                        <a:t>$      </a:t>
                      </a:r>
                      <a:r>
                        <a:rPr lang="en-US" sz="2800" b="0" i="0" u="none" strike="noStrike" dirty="0">
                          <a:solidFill>
                            <a:srgbClr val="000000"/>
                          </a:solidFill>
                          <a:latin typeface="Calibri"/>
                        </a:rPr>
                        <a:t>3.53 </a:t>
                      </a:r>
                    </a:p>
                  </a:txBody>
                  <a:tcPr marL="9525" marR="9525" marT="9525" marB="0" anchor="b"/>
                </a:tc>
              </a:tr>
              <a:tr h="45792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kern="1200" dirty="0" smtClean="0">
                          <a:solidFill>
                            <a:schemeClr val="dk1"/>
                          </a:solidFill>
                          <a:latin typeface="Calibri" pitchFamily="34" charset="0"/>
                          <a:ea typeface="+mn-ea"/>
                          <a:cs typeface="+mn-cs"/>
                        </a:rPr>
                        <a:t>Danville</a:t>
                      </a:r>
                    </a:p>
                  </a:txBody>
                  <a:tcPr/>
                </a:tc>
                <a:tc>
                  <a:txBody>
                    <a:bodyPr/>
                    <a:lstStyle/>
                    <a:p>
                      <a:pPr algn="l" fontAlgn="b"/>
                      <a:r>
                        <a:rPr lang="en-US" sz="2800" b="0" i="0" u="none" strike="noStrike" dirty="0" smtClean="0">
                          <a:solidFill>
                            <a:srgbClr val="000000"/>
                          </a:solidFill>
                          <a:latin typeface="+mn-lt"/>
                        </a:rPr>
                        <a:t>$        15.94</a:t>
                      </a:r>
                      <a:endParaRPr lang="en-US" sz="2800" b="0" i="0" u="none" strike="noStrike" dirty="0">
                        <a:solidFill>
                          <a:srgbClr val="000000"/>
                        </a:solidFill>
                        <a:latin typeface="Calibri"/>
                      </a:endParaRPr>
                    </a:p>
                  </a:txBody>
                  <a:tcPr marL="9525" marR="9525" marT="9525" marB="0" anchor="b"/>
                </a:tc>
                <a:tc>
                  <a:txBody>
                    <a:bodyPr/>
                    <a:lstStyle/>
                    <a:p>
                      <a:pPr algn="l" fontAlgn="b"/>
                      <a:r>
                        <a:rPr lang="en-US" sz="2800" b="0" i="0" u="none" strike="noStrike" dirty="0">
                          <a:solidFill>
                            <a:srgbClr val="000000"/>
                          </a:solidFill>
                          <a:latin typeface="Calibri"/>
                        </a:rPr>
                        <a:t> </a:t>
                      </a:r>
                      <a:r>
                        <a:rPr lang="en-US" sz="2800" b="0" i="0" u="none" strike="noStrike" dirty="0" smtClean="0">
                          <a:solidFill>
                            <a:srgbClr val="000000"/>
                          </a:solidFill>
                          <a:latin typeface="Calibri"/>
                        </a:rPr>
                        <a:t>$   </a:t>
                      </a:r>
                      <a:r>
                        <a:rPr lang="en-US" sz="2800" b="0" i="0" u="none" strike="noStrike" dirty="0">
                          <a:solidFill>
                            <a:srgbClr val="000000"/>
                          </a:solidFill>
                          <a:latin typeface="Calibri"/>
                        </a:rPr>
                        <a:t>2.436 </a:t>
                      </a:r>
                    </a:p>
                  </a:txBody>
                  <a:tcPr marL="9525" marR="9525" marT="9525" marB="0" anchor="b"/>
                </a:tc>
                <a:tc>
                  <a:txBody>
                    <a:bodyPr/>
                    <a:lstStyle/>
                    <a:p>
                      <a:pPr algn="l" fontAlgn="b"/>
                      <a:r>
                        <a:rPr lang="en-US" sz="2800" b="0" i="0" u="none" strike="noStrike" dirty="0">
                          <a:solidFill>
                            <a:srgbClr val="000000"/>
                          </a:solidFill>
                          <a:latin typeface="Calibri"/>
                        </a:rPr>
                        <a:t> $  </a:t>
                      </a:r>
                      <a:r>
                        <a:rPr lang="en-US" sz="2800" b="0" i="0" u="none" strike="noStrike" baseline="0" dirty="0" smtClean="0">
                          <a:solidFill>
                            <a:srgbClr val="000000"/>
                          </a:solidFill>
                          <a:latin typeface="Calibri"/>
                        </a:rPr>
                        <a:t> </a:t>
                      </a:r>
                      <a:r>
                        <a:rPr lang="en-US" sz="2800" b="0" i="0" u="none" strike="noStrike" dirty="0" smtClean="0">
                          <a:solidFill>
                            <a:srgbClr val="000000"/>
                          </a:solidFill>
                          <a:latin typeface="Calibri"/>
                        </a:rPr>
                        <a:t>18.37 </a:t>
                      </a:r>
                      <a:endParaRPr lang="en-US" sz="2800" b="0" i="0" u="none" strike="noStrike" dirty="0">
                        <a:solidFill>
                          <a:srgbClr val="000000"/>
                        </a:solidFill>
                        <a:latin typeface="Calibri"/>
                      </a:endParaRPr>
                    </a:p>
                  </a:txBody>
                  <a:tcPr marL="9525" marR="9525" marT="9525" marB="0" anchor="b"/>
                </a:tc>
                <a:tc>
                  <a:txBody>
                    <a:bodyPr/>
                    <a:lstStyle/>
                    <a:p>
                      <a:pPr algn="l" fontAlgn="b"/>
                      <a:r>
                        <a:rPr lang="en-US" sz="2800" b="0" i="0" u="none" strike="noStrike" dirty="0">
                          <a:solidFill>
                            <a:srgbClr val="000000"/>
                          </a:solidFill>
                          <a:latin typeface="Calibri"/>
                        </a:rPr>
                        <a:t> </a:t>
                      </a:r>
                      <a:r>
                        <a:rPr lang="en-US" sz="2800" b="0" i="0" u="none" strike="noStrike" dirty="0" smtClean="0">
                          <a:solidFill>
                            <a:srgbClr val="000000"/>
                          </a:solidFill>
                          <a:latin typeface="Calibri"/>
                        </a:rPr>
                        <a:t>$   </a:t>
                      </a:r>
                      <a:r>
                        <a:rPr lang="en-US" sz="2800" b="0" i="0" u="none" strike="noStrike" dirty="0">
                          <a:solidFill>
                            <a:srgbClr val="000000"/>
                          </a:solidFill>
                          <a:latin typeface="Calibri"/>
                        </a:rPr>
                        <a:t>(6.19)</a:t>
                      </a:r>
                    </a:p>
                  </a:txBody>
                  <a:tcPr marL="9525" marR="9525" marT="9525" marB="0" anchor="b"/>
                </a:tc>
              </a:tr>
              <a:tr h="45792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kern="1200" dirty="0" smtClean="0">
                          <a:solidFill>
                            <a:schemeClr val="dk1"/>
                          </a:solidFill>
                          <a:latin typeface="Calibri" pitchFamily="34" charset="0"/>
                          <a:ea typeface="+mn-ea"/>
                          <a:cs typeface="+mn-cs"/>
                        </a:rPr>
                        <a:t>Plaistow</a:t>
                      </a:r>
                    </a:p>
                  </a:txBody>
                  <a:tcPr/>
                </a:tc>
                <a:tc>
                  <a:txBody>
                    <a:bodyPr/>
                    <a:lstStyle/>
                    <a:p>
                      <a:pPr algn="l" fontAlgn="b"/>
                      <a:r>
                        <a:rPr lang="en-US" sz="2800" b="0" i="0" u="none" strike="noStrike" dirty="0" smtClean="0">
                          <a:solidFill>
                            <a:srgbClr val="000000"/>
                          </a:solidFill>
                          <a:latin typeface="+mn-lt"/>
                        </a:rPr>
                        <a:t>$        15.94</a:t>
                      </a:r>
                      <a:endParaRPr lang="en-US" sz="2800" b="0" i="0" u="none" strike="noStrike" dirty="0">
                        <a:solidFill>
                          <a:srgbClr val="000000"/>
                        </a:solidFill>
                        <a:latin typeface="Calibri"/>
                      </a:endParaRPr>
                    </a:p>
                  </a:txBody>
                  <a:tcPr marL="9525" marR="9525" marT="9525" marB="0" anchor="b"/>
                </a:tc>
                <a:tc>
                  <a:txBody>
                    <a:bodyPr/>
                    <a:lstStyle/>
                    <a:p>
                      <a:pPr algn="l" fontAlgn="b"/>
                      <a:r>
                        <a:rPr lang="en-US" sz="2800" b="0" i="0" u="none" strike="noStrike" dirty="0">
                          <a:solidFill>
                            <a:srgbClr val="000000"/>
                          </a:solidFill>
                          <a:latin typeface="Calibri"/>
                        </a:rPr>
                        <a:t> </a:t>
                      </a:r>
                      <a:r>
                        <a:rPr lang="en-US" sz="2800" b="0" i="0" u="none" strike="noStrike" dirty="0" smtClean="0">
                          <a:solidFill>
                            <a:srgbClr val="000000"/>
                          </a:solidFill>
                          <a:latin typeface="Calibri"/>
                        </a:rPr>
                        <a:t>$   2.433 </a:t>
                      </a:r>
                      <a:endParaRPr lang="en-US" sz="2800" b="0" i="0" u="none" strike="noStrike" dirty="0">
                        <a:solidFill>
                          <a:srgbClr val="000000"/>
                        </a:solidFill>
                        <a:latin typeface="Calibri"/>
                      </a:endParaRPr>
                    </a:p>
                  </a:txBody>
                  <a:tcPr marL="9525" marR="9525" marT="9525" marB="0" anchor="b"/>
                </a:tc>
                <a:tc>
                  <a:txBody>
                    <a:bodyPr/>
                    <a:lstStyle/>
                    <a:p>
                      <a:pPr algn="l" fontAlgn="b"/>
                      <a:r>
                        <a:rPr lang="en-US" sz="2800" b="0" i="0" u="none" strike="noStrike" dirty="0">
                          <a:solidFill>
                            <a:srgbClr val="000000"/>
                          </a:solidFill>
                          <a:latin typeface="Calibri"/>
                        </a:rPr>
                        <a:t> </a:t>
                      </a:r>
                      <a:r>
                        <a:rPr lang="en-US" sz="2800" b="0" i="0" u="none" strike="noStrike" dirty="0" smtClean="0">
                          <a:solidFill>
                            <a:srgbClr val="000000"/>
                          </a:solidFill>
                          <a:latin typeface="Calibri"/>
                        </a:rPr>
                        <a:t>$   18.37 </a:t>
                      </a:r>
                      <a:endParaRPr lang="en-US" sz="2800" b="0" i="0" u="none" strike="noStrike" dirty="0">
                        <a:solidFill>
                          <a:srgbClr val="000000"/>
                        </a:solidFill>
                        <a:latin typeface="Calibri"/>
                      </a:endParaRPr>
                    </a:p>
                  </a:txBody>
                  <a:tcPr marL="9525" marR="9525" marT="9525" marB="0" anchor="b"/>
                </a:tc>
                <a:tc>
                  <a:txBody>
                    <a:bodyPr/>
                    <a:lstStyle/>
                    <a:p>
                      <a:pPr algn="l" fontAlgn="b"/>
                      <a:r>
                        <a:rPr lang="en-US" sz="2800" b="0" i="0" u="none" strike="noStrike" dirty="0">
                          <a:solidFill>
                            <a:srgbClr val="000000"/>
                          </a:solidFill>
                          <a:latin typeface="Calibri"/>
                        </a:rPr>
                        <a:t> </a:t>
                      </a:r>
                      <a:r>
                        <a:rPr lang="en-US" sz="2800" b="0" i="0" u="none" strike="noStrike" dirty="0" smtClean="0">
                          <a:solidFill>
                            <a:srgbClr val="000000"/>
                          </a:solidFill>
                          <a:latin typeface="Calibri"/>
                        </a:rPr>
                        <a:t>$      </a:t>
                      </a:r>
                      <a:r>
                        <a:rPr lang="en-US" sz="2800" b="0" i="0" u="none" strike="noStrike" dirty="0">
                          <a:solidFill>
                            <a:srgbClr val="000000"/>
                          </a:solidFill>
                          <a:latin typeface="Calibri"/>
                        </a:rPr>
                        <a:t>0.63 </a:t>
                      </a:r>
                    </a:p>
                  </a:txBody>
                  <a:tcPr marL="9525" marR="9525" marT="9525" marB="0" anchor="b"/>
                </a:tc>
              </a:tr>
              <a:tr h="45792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kern="1200" dirty="0" smtClean="0">
                          <a:solidFill>
                            <a:schemeClr val="dk1"/>
                          </a:solidFill>
                          <a:latin typeface="Calibri" pitchFamily="34" charset="0"/>
                          <a:ea typeface="+mn-ea"/>
                          <a:cs typeface="+mn-cs"/>
                        </a:rPr>
                        <a:t>Sandown</a:t>
                      </a:r>
                    </a:p>
                  </a:txBody>
                  <a:tcPr/>
                </a:tc>
                <a:tc>
                  <a:txBody>
                    <a:bodyPr/>
                    <a:lstStyle/>
                    <a:p>
                      <a:pPr algn="l" fontAlgn="b"/>
                      <a:r>
                        <a:rPr lang="en-US" sz="2800" b="0" i="0" u="none" strike="noStrike" dirty="0" smtClean="0">
                          <a:solidFill>
                            <a:srgbClr val="000000"/>
                          </a:solidFill>
                          <a:latin typeface="+mn-lt"/>
                        </a:rPr>
                        <a:t>$        15.94</a:t>
                      </a:r>
                      <a:endParaRPr lang="en-US" sz="2800" b="0" i="0" u="none" strike="noStrike" dirty="0">
                        <a:solidFill>
                          <a:srgbClr val="000000"/>
                        </a:solidFill>
                        <a:latin typeface="Calibri"/>
                      </a:endParaRPr>
                    </a:p>
                  </a:txBody>
                  <a:tcPr marL="9525" marR="9525" marT="9525" marB="0" anchor="b"/>
                </a:tc>
                <a:tc>
                  <a:txBody>
                    <a:bodyPr/>
                    <a:lstStyle/>
                    <a:p>
                      <a:pPr algn="l" fontAlgn="b"/>
                      <a:r>
                        <a:rPr lang="en-US" sz="2800" b="0" i="0" u="none" strike="noStrike" dirty="0">
                          <a:solidFill>
                            <a:srgbClr val="000000"/>
                          </a:solidFill>
                          <a:latin typeface="Calibri"/>
                        </a:rPr>
                        <a:t> </a:t>
                      </a:r>
                      <a:r>
                        <a:rPr lang="en-US" sz="2800" b="0" i="0" u="none" strike="noStrike" dirty="0" smtClean="0">
                          <a:solidFill>
                            <a:srgbClr val="000000"/>
                          </a:solidFill>
                          <a:latin typeface="Calibri"/>
                        </a:rPr>
                        <a:t>$   </a:t>
                      </a:r>
                      <a:r>
                        <a:rPr lang="en-US" sz="2800" b="0" i="0" u="none" strike="noStrike" dirty="0">
                          <a:solidFill>
                            <a:srgbClr val="000000"/>
                          </a:solidFill>
                          <a:latin typeface="Calibri"/>
                        </a:rPr>
                        <a:t>2.452 </a:t>
                      </a:r>
                    </a:p>
                  </a:txBody>
                  <a:tcPr marL="9525" marR="9525" marT="9525" marB="0" anchor="b"/>
                </a:tc>
                <a:tc>
                  <a:txBody>
                    <a:bodyPr/>
                    <a:lstStyle/>
                    <a:p>
                      <a:pPr algn="l" fontAlgn="b"/>
                      <a:r>
                        <a:rPr lang="en-US" sz="2800" b="0" i="0" u="none" strike="noStrike" dirty="0">
                          <a:solidFill>
                            <a:srgbClr val="000000"/>
                          </a:solidFill>
                          <a:latin typeface="Calibri"/>
                        </a:rPr>
                        <a:t> </a:t>
                      </a:r>
                      <a:r>
                        <a:rPr lang="en-US" sz="2800" b="0" i="0" u="none" strike="noStrike" dirty="0" smtClean="0">
                          <a:solidFill>
                            <a:srgbClr val="000000"/>
                          </a:solidFill>
                          <a:latin typeface="Calibri"/>
                        </a:rPr>
                        <a:t>$   </a:t>
                      </a:r>
                      <a:r>
                        <a:rPr lang="en-US" sz="2800" b="0" i="0" u="none" strike="noStrike" dirty="0">
                          <a:solidFill>
                            <a:srgbClr val="000000"/>
                          </a:solidFill>
                          <a:latin typeface="Calibri"/>
                        </a:rPr>
                        <a:t>18.39 </a:t>
                      </a:r>
                    </a:p>
                  </a:txBody>
                  <a:tcPr marL="9525" marR="9525" marT="9525" marB="0" anchor="b"/>
                </a:tc>
                <a:tc>
                  <a:txBody>
                    <a:bodyPr/>
                    <a:lstStyle/>
                    <a:p>
                      <a:pPr algn="l" fontAlgn="b"/>
                      <a:r>
                        <a:rPr lang="en-US" sz="2800" b="0" i="0" u="none" strike="noStrike" dirty="0">
                          <a:solidFill>
                            <a:srgbClr val="000000"/>
                          </a:solidFill>
                          <a:latin typeface="Calibri"/>
                        </a:rPr>
                        <a:t> </a:t>
                      </a:r>
                      <a:r>
                        <a:rPr lang="en-US" sz="2800" b="0" i="0" u="none" strike="noStrike" dirty="0" smtClean="0">
                          <a:solidFill>
                            <a:srgbClr val="000000"/>
                          </a:solidFill>
                          <a:latin typeface="Calibri"/>
                        </a:rPr>
                        <a:t>$   </a:t>
                      </a:r>
                      <a:r>
                        <a:rPr lang="en-US" sz="2800" b="0" i="0" u="none" strike="noStrike" dirty="0">
                          <a:solidFill>
                            <a:srgbClr val="000000"/>
                          </a:solidFill>
                          <a:latin typeface="Calibri"/>
                        </a:rPr>
                        <a:t>(3.04)</a:t>
                      </a:r>
                    </a:p>
                  </a:txBody>
                  <a:tcPr marL="9525" marR="9525" marT="9525" marB="0" anchor="b"/>
                </a:tc>
              </a:tr>
            </a:tbl>
          </a:graphicData>
        </a:graphic>
      </p:graphicFrame>
      <p:sp>
        <p:nvSpPr>
          <p:cNvPr id="5" name="Subtitle 4"/>
          <p:cNvSpPr>
            <a:spLocks noGrp="1"/>
          </p:cNvSpPr>
          <p:nvPr>
            <p:ph type="subTitle" idx="1"/>
          </p:nvPr>
        </p:nvSpPr>
        <p:spPr>
          <a:xfrm>
            <a:off x="1295400" y="6248400"/>
            <a:ext cx="6400800" cy="381000"/>
          </a:xfrm>
        </p:spPr>
        <p:txBody>
          <a:bodyPr>
            <a:normAutofit fontScale="70000" lnSpcReduction="20000"/>
          </a:bodyPr>
          <a:lstStyle/>
          <a:p>
            <a:r>
              <a:rPr lang="en-US" dirty="0" smtClean="0"/>
              <a:t>* Proposed changed = $15.9368/$1K</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28600"/>
            <a:ext cx="7772400" cy="704850"/>
          </a:xfrm>
        </p:spPr>
        <p:txBody>
          <a:bodyPr>
            <a:normAutofit/>
          </a:bodyPr>
          <a:lstStyle/>
          <a:p>
            <a:r>
              <a:rPr lang="en-US" sz="2400" b="1" u="sng" dirty="0" smtClean="0"/>
              <a:t>May 1964 Report to the Voters</a:t>
            </a:r>
            <a:endParaRPr lang="en-US" sz="2400" b="1" u="sng" dirty="0"/>
          </a:p>
        </p:txBody>
      </p:sp>
      <p:sp>
        <p:nvSpPr>
          <p:cNvPr id="5" name="Subtitle 4"/>
          <p:cNvSpPr>
            <a:spLocks noGrp="1"/>
          </p:cNvSpPr>
          <p:nvPr>
            <p:ph type="subTitle" idx="1"/>
          </p:nvPr>
        </p:nvSpPr>
        <p:spPr>
          <a:xfrm>
            <a:off x="152400" y="838200"/>
            <a:ext cx="8610600" cy="5715000"/>
          </a:xfrm>
        </p:spPr>
        <p:txBody>
          <a:bodyPr>
            <a:normAutofit/>
          </a:bodyPr>
          <a:lstStyle/>
          <a:p>
            <a:r>
              <a:rPr lang="en-US" sz="2400" dirty="0" smtClean="0">
                <a:latin typeface="Calibri" pitchFamily="34" charset="0"/>
              </a:rPr>
              <a:t>Page I-3:</a:t>
            </a:r>
          </a:p>
          <a:p>
            <a:r>
              <a:rPr lang="en-US" sz="2400" dirty="0" smtClean="0">
                <a:latin typeface="Calibri" pitchFamily="34" charset="0"/>
              </a:rPr>
              <a:t>To the Voters of Atkinson:</a:t>
            </a:r>
          </a:p>
          <a:p>
            <a:endParaRPr lang="en-US" sz="2400" dirty="0" smtClean="0">
              <a:latin typeface="Calibri" pitchFamily="34" charset="0"/>
            </a:endParaRPr>
          </a:p>
          <a:p>
            <a:endParaRPr lang="en-US" sz="2400" dirty="0">
              <a:latin typeface="Calibri" pitchFamily="34" charset="0"/>
            </a:endParaRPr>
          </a:p>
        </p:txBody>
      </p:sp>
      <p:pic>
        <p:nvPicPr>
          <p:cNvPr id="1028" name="Picture 4"/>
          <p:cNvPicPr>
            <a:picLocks noChangeAspect="1" noChangeArrowheads="1"/>
          </p:cNvPicPr>
          <p:nvPr/>
        </p:nvPicPr>
        <p:blipFill>
          <a:blip r:embed="rId2" cstate="print"/>
          <a:srcRect/>
          <a:stretch>
            <a:fillRect/>
          </a:stretch>
        </p:blipFill>
        <p:spPr bwMode="auto">
          <a:xfrm>
            <a:off x="209300" y="2362200"/>
            <a:ext cx="8934700" cy="3657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28600"/>
            <a:ext cx="7772400" cy="704850"/>
          </a:xfrm>
        </p:spPr>
        <p:txBody>
          <a:bodyPr>
            <a:normAutofit/>
          </a:bodyPr>
          <a:lstStyle/>
          <a:p>
            <a:r>
              <a:rPr lang="en-US" sz="2400" b="1" u="sng" dirty="0" smtClean="0"/>
              <a:t>May 1964 Report to the Voters</a:t>
            </a:r>
            <a:endParaRPr lang="en-US" sz="2400" b="1" u="sng" dirty="0"/>
          </a:p>
        </p:txBody>
      </p:sp>
      <p:sp>
        <p:nvSpPr>
          <p:cNvPr id="5" name="Subtitle 4"/>
          <p:cNvSpPr>
            <a:spLocks noGrp="1"/>
          </p:cNvSpPr>
          <p:nvPr>
            <p:ph type="subTitle" idx="1"/>
          </p:nvPr>
        </p:nvSpPr>
        <p:spPr>
          <a:xfrm>
            <a:off x="152400" y="838200"/>
            <a:ext cx="8610600" cy="5715000"/>
          </a:xfrm>
        </p:spPr>
        <p:txBody>
          <a:bodyPr>
            <a:normAutofit/>
          </a:bodyPr>
          <a:lstStyle/>
          <a:p>
            <a:r>
              <a:rPr lang="en-US" sz="2400" dirty="0" smtClean="0">
                <a:latin typeface="Calibri" pitchFamily="34" charset="0"/>
              </a:rPr>
              <a:t>Page I-5:</a:t>
            </a:r>
          </a:p>
          <a:p>
            <a:r>
              <a:rPr lang="en-US" sz="2400" dirty="0" smtClean="0">
                <a:latin typeface="Calibri" pitchFamily="34" charset="0"/>
              </a:rPr>
              <a:t>To the Voters of Plaistow:</a:t>
            </a:r>
          </a:p>
          <a:p>
            <a:endParaRPr lang="en-US" sz="2400" dirty="0" smtClean="0">
              <a:latin typeface="Calibri" pitchFamily="34" charset="0"/>
            </a:endParaRPr>
          </a:p>
          <a:p>
            <a:endParaRPr lang="en-US" sz="2400" dirty="0">
              <a:latin typeface="Calibri" pitchFamily="34" charset="0"/>
            </a:endParaRPr>
          </a:p>
        </p:txBody>
      </p:sp>
      <p:pic>
        <p:nvPicPr>
          <p:cNvPr id="2050" name="Picture 2"/>
          <p:cNvPicPr>
            <a:picLocks noChangeAspect="1" noChangeArrowheads="1"/>
          </p:cNvPicPr>
          <p:nvPr/>
        </p:nvPicPr>
        <p:blipFill>
          <a:blip r:embed="rId2" cstate="print"/>
          <a:srcRect/>
          <a:stretch>
            <a:fillRect/>
          </a:stretch>
        </p:blipFill>
        <p:spPr bwMode="auto">
          <a:xfrm>
            <a:off x="49434" y="1905000"/>
            <a:ext cx="9094566" cy="3781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28600"/>
            <a:ext cx="7772400" cy="704850"/>
          </a:xfrm>
        </p:spPr>
        <p:txBody>
          <a:bodyPr>
            <a:normAutofit/>
          </a:bodyPr>
          <a:lstStyle/>
          <a:p>
            <a:r>
              <a:rPr lang="en-US" sz="2400" b="1" u="sng" dirty="0" smtClean="0"/>
              <a:t>May 1964 Report to the Voters</a:t>
            </a:r>
            <a:endParaRPr lang="en-US" sz="2400" b="1" u="sng" dirty="0"/>
          </a:p>
        </p:txBody>
      </p:sp>
      <p:sp>
        <p:nvSpPr>
          <p:cNvPr id="5" name="Subtitle 4"/>
          <p:cNvSpPr>
            <a:spLocks noGrp="1"/>
          </p:cNvSpPr>
          <p:nvPr>
            <p:ph type="subTitle" idx="1"/>
          </p:nvPr>
        </p:nvSpPr>
        <p:spPr>
          <a:xfrm>
            <a:off x="152400" y="838200"/>
            <a:ext cx="8610600" cy="5715000"/>
          </a:xfrm>
        </p:spPr>
        <p:txBody>
          <a:bodyPr>
            <a:normAutofit/>
          </a:bodyPr>
          <a:lstStyle/>
          <a:p>
            <a:r>
              <a:rPr lang="en-US" sz="2400" dirty="0" smtClean="0">
                <a:latin typeface="Calibri" pitchFamily="34" charset="0"/>
              </a:rPr>
              <a:t>Page I-6:</a:t>
            </a:r>
          </a:p>
          <a:p>
            <a:r>
              <a:rPr lang="en-US" sz="2400" dirty="0" smtClean="0">
                <a:latin typeface="Calibri" pitchFamily="34" charset="0"/>
              </a:rPr>
              <a:t>To the Voters of Sandown:</a:t>
            </a:r>
          </a:p>
          <a:p>
            <a:endParaRPr lang="en-US" sz="2400" dirty="0" smtClean="0">
              <a:latin typeface="Calibri" pitchFamily="34" charset="0"/>
            </a:endParaRPr>
          </a:p>
          <a:p>
            <a:endParaRPr lang="en-US" sz="2400" dirty="0">
              <a:latin typeface="Calibri" pitchFamily="34" charset="0"/>
            </a:endParaRPr>
          </a:p>
        </p:txBody>
      </p:sp>
      <p:pic>
        <p:nvPicPr>
          <p:cNvPr id="3074" name="Picture 2"/>
          <p:cNvPicPr>
            <a:picLocks noChangeAspect="1" noChangeArrowheads="1"/>
          </p:cNvPicPr>
          <p:nvPr/>
        </p:nvPicPr>
        <p:blipFill>
          <a:blip r:embed="rId2" cstate="print"/>
          <a:srcRect/>
          <a:stretch>
            <a:fillRect/>
          </a:stretch>
        </p:blipFill>
        <p:spPr bwMode="auto">
          <a:xfrm>
            <a:off x="228600" y="1905000"/>
            <a:ext cx="8915400" cy="38474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28600"/>
            <a:ext cx="7772400" cy="704850"/>
          </a:xfrm>
        </p:spPr>
        <p:txBody>
          <a:bodyPr>
            <a:normAutofit/>
          </a:bodyPr>
          <a:lstStyle/>
          <a:p>
            <a:r>
              <a:rPr lang="en-US" sz="2400" b="1" u="sng" dirty="0" smtClean="0"/>
              <a:t>May 1964 Report to the Voters</a:t>
            </a:r>
            <a:endParaRPr lang="en-US" sz="2400" b="1" u="sng" dirty="0"/>
          </a:p>
        </p:txBody>
      </p:sp>
      <p:sp>
        <p:nvSpPr>
          <p:cNvPr id="5" name="Subtitle 4"/>
          <p:cNvSpPr>
            <a:spLocks noGrp="1"/>
          </p:cNvSpPr>
          <p:nvPr>
            <p:ph type="subTitle" idx="1"/>
          </p:nvPr>
        </p:nvSpPr>
        <p:spPr>
          <a:xfrm>
            <a:off x="152400" y="838200"/>
            <a:ext cx="8610600" cy="5715000"/>
          </a:xfrm>
        </p:spPr>
        <p:txBody>
          <a:bodyPr>
            <a:normAutofit/>
          </a:bodyPr>
          <a:lstStyle/>
          <a:p>
            <a:r>
              <a:rPr lang="en-US" sz="2400" dirty="0" smtClean="0">
                <a:latin typeface="Calibri" pitchFamily="34" charset="0"/>
              </a:rPr>
              <a:t>Page II-4:</a:t>
            </a:r>
          </a:p>
          <a:p>
            <a:r>
              <a:rPr lang="en-US" sz="2400" dirty="0" smtClean="0">
                <a:latin typeface="Calibri" pitchFamily="34" charset="0"/>
              </a:rPr>
              <a:t>Detailed Analysis of Articles of Agreement – Article 2:</a:t>
            </a:r>
          </a:p>
          <a:p>
            <a:endParaRPr lang="en-US" sz="2400" dirty="0" smtClean="0">
              <a:latin typeface="Calibri" pitchFamily="34" charset="0"/>
            </a:endParaRPr>
          </a:p>
          <a:p>
            <a:endParaRPr lang="en-US" sz="2400" dirty="0">
              <a:latin typeface="Calibri" pitchFamily="34" charset="0"/>
            </a:endParaRPr>
          </a:p>
        </p:txBody>
      </p:sp>
      <p:pic>
        <p:nvPicPr>
          <p:cNvPr id="4098" name="Picture 2"/>
          <p:cNvPicPr>
            <a:picLocks noChangeAspect="1" noChangeArrowheads="1"/>
          </p:cNvPicPr>
          <p:nvPr/>
        </p:nvPicPr>
        <p:blipFill>
          <a:blip r:embed="rId2" cstate="print"/>
          <a:srcRect/>
          <a:stretch>
            <a:fillRect/>
          </a:stretch>
        </p:blipFill>
        <p:spPr bwMode="auto">
          <a:xfrm>
            <a:off x="1" y="2133600"/>
            <a:ext cx="8915400" cy="2447925"/>
          </a:xfrm>
          <a:prstGeom prst="rect">
            <a:avLst/>
          </a:prstGeom>
          <a:noFill/>
          <a:ln w="9525">
            <a:noFill/>
            <a:miter lim="800000"/>
            <a:headEnd/>
            <a:tailEnd/>
          </a:ln>
        </p:spPr>
      </p:pic>
      <p:sp>
        <p:nvSpPr>
          <p:cNvPr id="6" name="TextBox 5"/>
          <p:cNvSpPr txBox="1"/>
          <p:nvPr/>
        </p:nvSpPr>
        <p:spPr>
          <a:xfrm>
            <a:off x="1752600" y="5181600"/>
            <a:ext cx="5181600" cy="369332"/>
          </a:xfrm>
          <a:prstGeom prst="rect">
            <a:avLst/>
          </a:prstGeom>
          <a:noFill/>
        </p:spPr>
        <p:txBody>
          <a:bodyPr wrap="square" rtlCol="0">
            <a:spAutoFit/>
          </a:bodyPr>
          <a:lstStyle/>
          <a:p>
            <a:r>
              <a:rPr lang="en-US" dirty="0" smtClean="0"/>
              <a:t>2014 – Plaistow is responsible for 33% of the budget</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28600"/>
            <a:ext cx="7772400" cy="704850"/>
          </a:xfrm>
        </p:spPr>
        <p:txBody>
          <a:bodyPr>
            <a:normAutofit/>
          </a:bodyPr>
          <a:lstStyle/>
          <a:p>
            <a:r>
              <a:rPr lang="en-US" sz="2400" dirty="0" smtClean="0"/>
              <a:t>School Funding – Special Education</a:t>
            </a:r>
            <a:endParaRPr lang="en-US" sz="2400" dirty="0"/>
          </a:p>
        </p:txBody>
      </p:sp>
      <p:graphicFrame>
        <p:nvGraphicFramePr>
          <p:cNvPr id="4" name="Table 3"/>
          <p:cNvGraphicFramePr>
            <a:graphicFrameLocks noGrp="1"/>
          </p:cNvGraphicFramePr>
          <p:nvPr/>
        </p:nvGraphicFramePr>
        <p:xfrm>
          <a:off x="533400" y="1143000"/>
          <a:ext cx="7696199" cy="2654664"/>
        </p:xfrm>
        <a:graphic>
          <a:graphicData uri="http://schemas.openxmlformats.org/drawingml/2006/table">
            <a:tbl>
              <a:tblPr firstRow="1" bandRow="1">
                <a:tableStyleId>{5C22544A-7EE6-4342-B048-85BDC9FD1C3A}</a:tableStyleId>
              </a:tblPr>
              <a:tblGrid>
                <a:gridCol w="1981200"/>
                <a:gridCol w="2667000"/>
                <a:gridCol w="3047999"/>
              </a:tblGrid>
              <a:tr h="45792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400" b="1" kern="1200" dirty="0" smtClean="0">
                        <a:solidFill>
                          <a:schemeClr val="bg1"/>
                        </a:solidFill>
                        <a:latin typeface="Calibri" pitchFamily="34" charset="0"/>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2400" b="1" kern="1200" dirty="0" smtClean="0">
                          <a:solidFill>
                            <a:schemeClr val="bg1"/>
                          </a:solidFill>
                          <a:latin typeface="Calibri" pitchFamily="34" charset="0"/>
                          <a:ea typeface="+mn-ea"/>
                          <a:cs typeface="+mn-cs"/>
                        </a:rPr>
                        <a:t>Town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400" b="1" kern="1200" dirty="0" smtClean="0">
                        <a:solidFill>
                          <a:schemeClr val="bg1"/>
                        </a:solidFill>
                        <a:latin typeface="Calibri" pitchFamily="34" charset="0"/>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2400" b="1" kern="1200" dirty="0" smtClean="0">
                          <a:solidFill>
                            <a:schemeClr val="bg1"/>
                          </a:solidFill>
                          <a:latin typeface="Calibri" pitchFamily="34" charset="0"/>
                          <a:ea typeface="+mn-ea"/>
                          <a:cs typeface="+mn-cs"/>
                        </a:rPr>
                        <a:t>SPED ADM</a:t>
                      </a:r>
                    </a:p>
                  </a:txBody>
                  <a:tcPr/>
                </a:tc>
                <a:tc>
                  <a:txBody>
                    <a:bodyPr/>
                    <a:lstStyle/>
                    <a:p>
                      <a:pPr algn="ctr" fontAlgn="b"/>
                      <a:r>
                        <a:rPr lang="en-US" sz="2400" b="1" i="0" u="none" strike="noStrike" baseline="0" dirty="0" smtClean="0">
                          <a:solidFill>
                            <a:schemeClr val="bg1"/>
                          </a:solidFill>
                          <a:latin typeface="Calibri" pitchFamily="34" charset="0"/>
                        </a:rPr>
                        <a:t>SPED Dollar Received</a:t>
                      </a:r>
                      <a:endParaRPr lang="en-US" sz="2400" b="1" i="0" u="none" strike="noStrike" dirty="0">
                        <a:solidFill>
                          <a:schemeClr val="bg1"/>
                        </a:solidFill>
                        <a:latin typeface="Calibri" pitchFamily="34" charset="0"/>
                      </a:endParaRPr>
                    </a:p>
                  </a:txBody>
                  <a:tcPr marL="9525" marR="9525" marT="9525" marB="0" anchor="b"/>
                </a:tc>
              </a:tr>
              <a:tr h="45792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0" kern="1200" dirty="0" smtClean="0">
                          <a:solidFill>
                            <a:schemeClr val="tx1">
                              <a:lumMod val="95000"/>
                              <a:lumOff val="5000"/>
                            </a:schemeClr>
                          </a:solidFill>
                          <a:latin typeface="Calibri" pitchFamily="34" charset="0"/>
                          <a:ea typeface="+mn-ea"/>
                          <a:cs typeface="+mn-cs"/>
                        </a:rPr>
                        <a:t>Atkinson</a:t>
                      </a:r>
                    </a:p>
                  </a:txBody>
                  <a:tcPr/>
                </a:tc>
                <a:tc>
                  <a:txBody>
                    <a:bodyPr/>
                    <a:lstStyle/>
                    <a:p>
                      <a:pPr algn="r" fontAlgn="b"/>
                      <a:r>
                        <a:rPr lang="en-US" sz="2800" b="0" i="0" u="none" strike="noStrike" dirty="0">
                          <a:solidFill>
                            <a:srgbClr val="000000"/>
                          </a:solidFill>
                          <a:latin typeface="Arial"/>
                        </a:rPr>
                        <a:t>121.36</a:t>
                      </a:r>
                    </a:p>
                  </a:txBody>
                  <a:tcPr marL="0" marR="0" marT="0" marB="0" anchor="b"/>
                </a:tc>
                <a:tc>
                  <a:txBody>
                    <a:bodyPr/>
                    <a:lstStyle/>
                    <a:p>
                      <a:pPr algn="l" fontAlgn="b"/>
                      <a:r>
                        <a:rPr lang="en-US" sz="2800" b="0" i="0" u="none" strike="noStrike" dirty="0">
                          <a:solidFill>
                            <a:srgbClr val="000000"/>
                          </a:solidFill>
                          <a:latin typeface="Arial"/>
                        </a:rPr>
                        <a:t> </a:t>
                      </a:r>
                      <a:r>
                        <a:rPr lang="en-US" sz="2800" b="0" i="0" u="none" strike="noStrike" dirty="0" smtClean="0">
                          <a:solidFill>
                            <a:srgbClr val="000000"/>
                          </a:solidFill>
                          <a:latin typeface="Arial"/>
                        </a:rPr>
                        <a:t>$              232,509 </a:t>
                      </a:r>
                      <a:endParaRPr lang="en-US" sz="2800" b="0" i="0" u="none" strike="noStrike" dirty="0">
                        <a:solidFill>
                          <a:srgbClr val="000000"/>
                        </a:solidFill>
                        <a:latin typeface="Arial"/>
                      </a:endParaRPr>
                    </a:p>
                  </a:txBody>
                  <a:tcPr marL="0" marR="0" marT="0" marB="0" anchor="b"/>
                </a:tc>
              </a:tr>
              <a:tr h="45792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kern="1200" dirty="0" smtClean="0">
                          <a:solidFill>
                            <a:schemeClr val="dk1"/>
                          </a:solidFill>
                          <a:latin typeface="Calibri" pitchFamily="34" charset="0"/>
                          <a:ea typeface="+mn-ea"/>
                          <a:cs typeface="+mn-cs"/>
                        </a:rPr>
                        <a:t>Danville</a:t>
                      </a:r>
                    </a:p>
                  </a:txBody>
                  <a:tcPr/>
                </a:tc>
                <a:tc>
                  <a:txBody>
                    <a:bodyPr/>
                    <a:lstStyle/>
                    <a:p>
                      <a:pPr algn="r" fontAlgn="b"/>
                      <a:r>
                        <a:rPr lang="en-US" sz="2800" b="0" i="0" u="none" strike="noStrike" dirty="0">
                          <a:solidFill>
                            <a:srgbClr val="000000"/>
                          </a:solidFill>
                          <a:latin typeface="Arial"/>
                        </a:rPr>
                        <a:t>152.45</a:t>
                      </a:r>
                    </a:p>
                  </a:txBody>
                  <a:tcPr marL="0" marR="0" marT="0" marB="0" anchor="b"/>
                </a:tc>
                <a:tc>
                  <a:txBody>
                    <a:bodyPr/>
                    <a:lstStyle/>
                    <a:p>
                      <a:pPr algn="l" fontAlgn="b"/>
                      <a:r>
                        <a:rPr lang="en-US" sz="2800" b="0" i="0" u="none" strike="noStrike" dirty="0">
                          <a:solidFill>
                            <a:srgbClr val="000000"/>
                          </a:solidFill>
                          <a:latin typeface="Arial"/>
                        </a:rPr>
                        <a:t> </a:t>
                      </a:r>
                      <a:r>
                        <a:rPr lang="en-US" sz="2800" b="0" i="0" u="none" strike="noStrike" dirty="0" smtClean="0">
                          <a:solidFill>
                            <a:srgbClr val="000000"/>
                          </a:solidFill>
                          <a:latin typeface="Arial"/>
                        </a:rPr>
                        <a:t>$              292,073 </a:t>
                      </a:r>
                      <a:endParaRPr lang="en-US" sz="2800" b="0" i="0" u="none" strike="noStrike" dirty="0">
                        <a:solidFill>
                          <a:srgbClr val="000000"/>
                        </a:solidFill>
                        <a:latin typeface="Arial"/>
                      </a:endParaRPr>
                    </a:p>
                  </a:txBody>
                  <a:tcPr marL="0" marR="0" marT="0" marB="0" anchor="b"/>
                </a:tc>
              </a:tr>
              <a:tr h="45792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kern="1200" dirty="0" smtClean="0">
                          <a:solidFill>
                            <a:schemeClr val="dk1"/>
                          </a:solidFill>
                          <a:latin typeface="Calibri" pitchFamily="34" charset="0"/>
                          <a:ea typeface="+mn-ea"/>
                          <a:cs typeface="+mn-cs"/>
                        </a:rPr>
                        <a:t>Plaistow</a:t>
                      </a:r>
                    </a:p>
                  </a:txBody>
                  <a:tcPr/>
                </a:tc>
                <a:tc>
                  <a:txBody>
                    <a:bodyPr/>
                    <a:lstStyle/>
                    <a:p>
                      <a:pPr algn="r" fontAlgn="b"/>
                      <a:r>
                        <a:rPr lang="en-US" sz="2800" b="0" i="0" u="none" strike="noStrike" dirty="0">
                          <a:solidFill>
                            <a:srgbClr val="000000"/>
                          </a:solidFill>
                          <a:latin typeface="Arial"/>
                        </a:rPr>
                        <a:t>225.71</a:t>
                      </a:r>
                    </a:p>
                  </a:txBody>
                  <a:tcPr marL="0" marR="0" marT="0" marB="0" anchor="b"/>
                </a:tc>
                <a:tc>
                  <a:txBody>
                    <a:bodyPr/>
                    <a:lstStyle/>
                    <a:p>
                      <a:pPr algn="l" fontAlgn="b"/>
                      <a:r>
                        <a:rPr lang="en-US" sz="2800" b="0" i="0" u="none" strike="noStrike" dirty="0">
                          <a:solidFill>
                            <a:srgbClr val="000000"/>
                          </a:solidFill>
                          <a:latin typeface="Arial"/>
                        </a:rPr>
                        <a:t> </a:t>
                      </a:r>
                      <a:r>
                        <a:rPr lang="en-US" sz="2800" b="0" i="0" u="none" strike="noStrike" dirty="0" smtClean="0">
                          <a:solidFill>
                            <a:srgbClr val="000000"/>
                          </a:solidFill>
                          <a:latin typeface="Arial"/>
                        </a:rPr>
                        <a:t>$              432,429</a:t>
                      </a:r>
                      <a:endParaRPr lang="en-US" sz="2800" b="0" i="0" u="none" strike="noStrike" dirty="0">
                        <a:solidFill>
                          <a:srgbClr val="000000"/>
                        </a:solidFill>
                        <a:latin typeface="Arial"/>
                      </a:endParaRPr>
                    </a:p>
                  </a:txBody>
                  <a:tcPr marL="0" marR="0" marT="0" marB="0" anchor="b"/>
                </a:tc>
              </a:tr>
              <a:tr h="45792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kern="1200" dirty="0" smtClean="0">
                          <a:solidFill>
                            <a:schemeClr val="dk1"/>
                          </a:solidFill>
                          <a:latin typeface="Calibri" pitchFamily="34" charset="0"/>
                          <a:ea typeface="+mn-ea"/>
                          <a:cs typeface="+mn-cs"/>
                        </a:rPr>
                        <a:t>Sandown</a:t>
                      </a:r>
                    </a:p>
                  </a:txBody>
                  <a:tcPr/>
                </a:tc>
                <a:tc>
                  <a:txBody>
                    <a:bodyPr/>
                    <a:lstStyle/>
                    <a:p>
                      <a:pPr algn="r" fontAlgn="b"/>
                      <a:r>
                        <a:rPr lang="en-US" sz="2800" b="0" i="0" u="none" strike="noStrike" dirty="0">
                          <a:solidFill>
                            <a:srgbClr val="000000"/>
                          </a:solidFill>
                          <a:latin typeface="Arial"/>
                        </a:rPr>
                        <a:t>236.19</a:t>
                      </a:r>
                    </a:p>
                  </a:txBody>
                  <a:tcPr marL="0" marR="0" marT="0" marB="0" anchor="b"/>
                </a:tc>
                <a:tc>
                  <a:txBody>
                    <a:bodyPr/>
                    <a:lstStyle/>
                    <a:p>
                      <a:pPr algn="l" fontAlgn="b"/>
                      <a:r>
                        <a:rPr lang="en-US" sz="2800" b="0" i="0" u="none" strike="noStrike" dirty="0">
                          <a:solidFill>
                            <a:srgbClr val="000000"/>
                          </a:solidFill>
                          <a:latin typeface="Arial"/>
                        </a:rPr>
                        <a:t> </a:t>
                      </a:r>
                      <a:r>
                        <a:rPr lang="en-US" sz="2800" b="0" i="0" u="none" strike="noStrike" dirty="0" smtClean="0">
                          <a:solidFill>
                            <a:srgbClr val="000000"/>
                          </a:solidFill>
                          <a:latin typeface="Arial"/>
                        </a:rPr>
                        <a:t>$              452,507 </a:t>
                      </a:r>
                      <a:endParaRPr lang="en-US" sz="2800" b="0" i="0" u="none" strike="noStrike" dirty="0">
                        <a:solidFill>
                          <a:srgbClr val="000000"/>
                        </a:solidFill>
                        <a:latin typeface="Arial"/>
                      </a:endParaRPr>
                    </a:p>
                  </a:txBody>
                  <a:tcPr marL="0" marR="0" marT="0" marB="0" anchor="b"/>
                </a:tc>
              </a:tr>
            </a:tbl>
          </a:graphicData>
        </a:graphic>
      </p:graphicFrame>
      <p:sp>
        <p:nvSpPr>
          <p:cNvPr id="5" name="Subtitle 4"/>
          <p:cNvSpPr>
            <a:spLocks noGrp="1"/>
          </p:cNvSpPr>
          <p:nvPr>
            <p:ph type="subTitle" idx="1"/>
          </p:nvPr>
        </p:nvSpPr>
        <p:spPr>
          <a:xfrm>
            <a:off x="1295400" y="6248400"/>
            <a:ext cx="6400800" cy="381000"/>
          </a:xfrm>
        </p:spPr>
        <p:txBody>
          <a:bodyPr>
            <a:normAutofit fontScale="70000" lnSpcReduction="20000"/>
          </a:bodyPr>
          <a:lstStyle/>
          <a:p>
            <a:r>
              <a:rPr lang="en-US" dirty="0" smtClean="0"/>
              <a:t>State Aid for SPED is $1,915/ADM</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28600"/>
            <a:ext cx="7772400" cy="704850"/>
          </a:xfrm>
        </p:spPr>
        <p:txBody>
          <a:bodyPr>
            <a:normAutofit/>
          </a:bodyPr>
          <a:lstStyle/>
          <a:p>
            <a:r>
              <a:rPr lang="en-US" sz="2400" b="1" u="sng" dirty="0" smtClean="0"/>
              <a:t>School Funding – Philosophy</a:t>
            </a:r>
            <a:endParaRPr lang="en-US" sz="2400" b="1" u="sng" dirty="0"/>
          </a:p>
        </p:txBody>
      </p:sp>
      <p:sp>
        <p:nvSpPr>
          <p:cNvPr id="5" name="Subtitle 4"/>
          <p:cNvSpPr>
            <a:spLocks noGrp="1"/>
          </p:cNvSpPr>
          <p:nvPr>
            <p:ph type="subTitle" idx="1"/>
          </p:nvPr>
        </p:nvSpPr>
        <p:spPr>
          <a:xfrm>
            <a:off x="304800" y="914400"/>
            <a:ext cx="8610600" cy="5715000"/>
          </a:xfrm>
        </p:spPr>
        <p:txBody>
          <a:bodyPr>
            <a:normAutofit/>
          </a:bodyPr>
          <a:lstStyle/>
          <a:p>
            <a:pPr algn="l"/>
            <a:r>
              <a:rPr lang="en-US" sz="2600" dirty="0" smtClean="0"/>
              <a:t>We came together as one entity to form the Timberlane Regional School District in 1964 for a common goal. In a similar manner Rockingham County was formed by the various towns that compose it to support a common goal. Portsmouth and Rye pay the same county tax rate as Atkinson, Danville, Plaistow, and Sandown. That rate is derived by taking the operating budget and distributing it across all Towns based upon their equalized assessed values. There is no function, in determining that rate, of the number of patrons at the Rockingham County Jail, or the number of beds occupied at the Rockingham County Nursing Home from a participating town. It is one homogeneous entity.</a:t>
            </a:r>
            <a:endParaRPr lang="en-US" sz="2600" dirty="0"/>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28600"/>
            <a:ext cx="7772400" cy="704850"/>
          </a:xfrm>
        </p:spPr>
        <p:txBody>
          <a:bodyPr>
            <a:normAutofit/>
          </a:bodyPr>
          <a:lstStyle/>
          <a:p>
            <a:r>
              <a:rPr lang="en-US" sz="2400" dirty="0" smtClean="0"/>
              <a:t>School Funding – Articles of Agreement</a:t>
            </a:r>
            <a:endParaRPr lang="en-US" sz="2400" dirty="0"/>
          </a:p>
        </p:txBody>
      </p:sp>
      <p:graphicFrame>
        <p:nvGraphicFramePr>
          <p:cNvPr id="4" name="Table 3"/>
          <p:cNvGraphicFramePr>
            <a:graphicFrameLocks noGrp="1"/>
          </p:cNvGraphicFramePr>
          <p:nvPr/>
        </p:nvGraphicFramePr>
        <p:xfrm>
          <a:off x="533400" y="1143000"/>
          <a:ext cx="7696200" cy="3205482"/>
        </p:xfrm>
        <a:graphic>
          <a:graphicData uri="http://schemas.openxmlformats.org/drawingml/2006/table">
            <a:tbl>
              <a:tblPr firstRow="1" bandRow="1">
                <a:tableStyleId>{5C22544A-7EE6-4342-B048-85BDC9FD1C3A}</a:tableStyleId>
              </a:tblPr>
              <a:tblGrid>
                <a:gridCol w="4267200"/>
                <a:gridCol w="3429000"/>
              </a:tblGrid>
              <a:tr h="45792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kern="1200" dirty="0" smtClean="0">
                          <a:solidFill>
                            <a:schemeClr val="lt1"/>
                          </a:solidFill>
                          <a:latin typeface="+mn-lt"/>
                          <a:ea typeface="+mn-ea"/>
                          <a:cs typeface="+mn-cs"/>
                        </a:rPr>
                        <a:t>Budget (MS22 &amp; 24) </a:t>
                      </a:r>
                    </a:p>
                  </a:txBody>
                  <a:tcPr/>
                </a:tc>
                <a:tc>
                  <a:txBody>
                    <a:bodyPr/>
                    <a:lstStyle/>
                    <a:p>
                      <a:pPr algn="l" fontAlgn="b"/>
                      <a:r>
                        <a:rPr lang="en-US" sz="2800" b="0" i="0" u="none" strike="noStrike" dirty="0">
                          <a:solidFill>
                            <a:srgbClr val="000000"/>
                          </a:solidFill>
                          <a:latin typeface="Calibri"/>
                        </a:rPr>
                        <a:t> </a:t>
                      </a:r>
                      <a:r>
                        <a:rPr lang="en-US" sz="2800" b="0" i="0" u="none" strike="noStrike" dirty="0">
                          <a:solidFill>
                            <a:schemeClr val="bg1"/>
                          </a:solidFill>
                          <a:latin typeface="Calibri"/>
                        </a:rPr>
                        <a:t>$              67,335,682 </a:t>
                      </a:r>
                    </a:p>
                  </a:txBody>
                  <a:tcPr marL="9525" marR="9525" marT="9525" marB="0" anchor="b"/>
                </a:tc>
              </a:tr>
              <a:tr h="45792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kern="1200" dirty="0" smtClean="0">
                          <a:solidFill>
                            <a:schemeClr val="dk1"/>
                          </a:solidFill>
                          <a:latin typeface="+mn-lt"/>
                          <a:ea typeface="+mn-ea"/>
                          <a:cs typeface="+mn-cs"/>
                        </a:rPr>
                        <a:t>Less Local Rev &amp; CR (MS24)</a:t>
                      </a:r>
                    </a:p>
                  </a:txBody>
                  <a:tcPr/>
                </a:tc>
                <a:tc>
                  <a:txBody>
                    <a:bodyPr/>
                    <a:lstStyle/>
                    <a:p>
                      <a:pPr algn="l" fontAlgn="b"/>
                      <a:r>
                        <a:rPr lang="en-US" sz="2800" b="0" i="0" u="none" strike="noStrike" dirty="0">
                          <a:solidFill>
                            <a:srgbClr val="000000"/>
                          </a:solidFill>
                          <a:latin typeface="Calibri"/>
                        </a:rPr>
                        <a:t> $                9,086,306 </a:t>
                      </a:r>
                    </a:p>
                  </a:txBody>
                  <a:tcPr marL="9525" marR="9525" marT="9525" marB="0" anchor="b"/>
                </a:tc>
              </a:tr>
              <a:tr h="45792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kern="1200" dirty="0" smtClean="0">
                          <a:solidFill>
                            <a:schemeClr val="dk1"/>
                          </a:solidFill>
                          <a:latin typeface="+mn-lt"/>
                          <a:ea typeface="+mn-ea"/>
                          <a:cs typeface="+mn-cs"/>
                        </a:rPr>
                        <a:t>Total Appropriations</a:t>
                      </a:r>
                    </a:p>
                  </a:txBody>
                  <a:tcPr/>
                </a:tc>
                <a:tc>
                  <a:txBody>
                    <a:bodyPr/>
                    <a:lstStyle/>
                    <a:p>
                      <a:pPr algn="l" fontAlgn="b"/>
                      <a:r>
                        <a:rPr lang="en-US" sz="2800" b="0" i="0" u="none" strike="noStrike" dirty="0">
                          <a:solidFill>
                            <a:srgbClr val="000000"/>
                          </a:solidFill>
                          <a:latin typeface="Calibri"/>
                        </a:rPr>
                        <a:t> $              58,249,376 </a:t>
                      </a:r>
                    </a:p>
                  </a:txBody>
                  <a:tcPr marL="9525" marR="9525" marT="9525" marB="0" anchor="b"/>
                </a:tc>
              </a:tr>
              <a:tr h="45792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kern="1200" dirty="0" smtClean="0">
                          <a:solidFill>
                            <a:schemeClr val="dk1"/>
                          </a:solidFill>
                          <a:latin typeface="+mn-lt"/>
                          <a:ea typeface="+mn-ea"/>
                          <a:cs typeface="+mn-cs"/>
                        </a:rPr>
                        <a:t>Less Net Capital</a:t>
                      </a:r>
                    </a:p>
                  </a:txBody>
                  <a:tcPr/>
                </a:tc>
                <a:tc>
                  <a:txBody>
                    <a:bodyPr/>
                    <a:lstStyle/>
                    <a:p>
                      <a:pPr algn="l" fontAlgn="b"/>
                      <a:r>
                        <a:rPr lang="en-US" sz="2800" b="0" i="0" u="none" strike="noStrike" dirty="0">
                          <a:solidFill>
                            <a:srgbClr val="000000"/>
                          </a:solidFill>
                          <a:latin typeface="Calibri"/>
                        </a:rPr>
                        <a:t> $                2,516,274 </a:t>
                      </a:r>
                    </a:p>
                  </a:txBody>
                  <a:tcPr marL="9525" marR="9525" marT="9525" marB="0" anchor="b"/>
                </a:tc>
              </a:tr>
              <a:tr h="45792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kern="1200" dirty="0" smtClean="0">
                          <a:solidFill>
                            <a:schemeClr val="dk1"/>
                          </a:solidFill>
                          <a:latin typeface="+mn-lt"/>
                          <a:ea typeface="+mn-ea"/>
                          <a:cs typeface="+mn-cs"/>
                        </a:rPr>
                        <a:t>Current Expenses</a:t>
                      </a:r>
                    </a:p>
                  </a:txBody>
                  <a:tcPr/>
                </a:tc>
                <a:tc>
                  <a:txBody>
                    <a:bodyPr/>
                    <a:lstStyle/>
                    <a:p>
                      <a:pPr algn="l" fontAlgn="b"/>
                      <a:r>
                        <a:rPr lang="en-US" sz="2800" b="0" i="0" u="none" strike="noStrike" dirty="0">
                          <a:solidFill>
                            <a:srgbClr val="000000"/>
                          </a:solidFill>
                          <a:latin typeface="Calibri"/>
                        </a:rPr>
                        <a:t> $              55,733,102 </a:t>
                      </a:r>
                    </a:p>
                  </a:txBody>
                  <a:tcPr marL="9525" marR="9525" marT="9525" marB="0" anchor="b"/>
                </a:tc>
              </a:tr>
              <a:tr h="45792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kern="1200" dirty="0" smtClean="0">
                          <a:solidFill>
                            <a:schemeClr val="dk1"/>
                          </a:solidFill>
                          <a:latin typeface="+mn-lt"/>
                          <a:ea typeface="+mn-ea"/>
                          <a:cs typeface="+mn-cs"/>
                        </a:rPr>
                        <a:t>Less Town Specific (MS24 Rev)</a:t>
                      </a:r>
                    </a:p>
                  </a:txBody>
                  <a:tcPr/>
                </a:tc>
                <a:tc>
                  <a:txBody>
                    <a:bodyPr/>
                    <a:lstStyle/>
                    <a:p>
                      <a:pPr algn="l" fontAlgn="b"/>
                      <a:r>
                        <a:rPr lang="en-US" sz="2800" b="0" i="0" u="none" strike="noStrike" dirty="0">
                          <a:solidFill>
                            <a:srgbClr val="000000"/>
                          </a:solidFill>
                          <a:latin typeface="Calibri"/>
                        </a:rPr>
                        <a:t> $                    144,515 </a:t>
                      </a:r>
                    </a:p>
                  </a:txBody>
                  <a:tcPr marL="9525" marR="9525" marT="9525" marB="0" anchor="b"/>
                </a:tc>
              </a:tr>
              <a:tr h="45792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kern="1200" dirty="0" smtClean="0">
                          <a:solidFill>
                            <a:schemeClr val="dk1"/>
                          </a:solidFill>
                          <a:latin typeface="+mn-lt"/>
                          <a:ea typeface="+mn-ea"/>
                          <a:cs typeface="+mn-cs"/>
                        </a:rPr>
                        <a:t>Current Expense to Apportion </a:t>
                      </a:r>
                    </a:p>
                  </a:txBody>
                  <a:tcPr/>
                </a:tc>
                <a:tc>
                  <a:txBody>
                    <a:bodyPr/>
                    <a:lstStyle/>
                    <a:p>
                      <a:pPr algn="l" fontAlgn="b"/>
                      <a:r>
                        <a:rPr lang="en-US" sz="2800" b="0" i="0" u="none" strike="noStrike" dirty="0">
                          <a:solidFill>
                            <a:srgbClr val="000000"/>
                          </a:solidFill>
                          <a:latin typeface="Calibri"/>
                        </a:rPr>
                        <a:t> $              55,588,587 </a:t>
                      </a:r>
                    </a:p>
                  </a:txBody>
                  <a:tcPr marL="9525" marR="9525" marT="9525" marB="0" anchor="b"/>
                </a:tc>
              </a:tr>
            </a:tbl>
          </a:graphicData>
        </a:graphic>
      </p:graphicFrame>
      <p:sp>
        <p:nvSpPr>
          <p:cNvPr id="5" name="Subtitle 4"/>
          <p:cNvSpPr>
            <a:spLocks noGrp="1"/>
          </p:cNvSpPr>
          <p:nvPr>
            <p:ph type="subTitle" idx="1"/>
          </p:nvPr>
        </p:nvSpPr>
        <p:spPr>
          <a:xfrm>
            <a:off x="1295400" y="6248400"/>
            <a:ext cx="6400800" cy="381000"/>
          </a:xfrm>
        </p:spPr>
        <p:txBody>
          <a:bodyPr>
            <a:normAutofit fontScale="70000" lnSpcReduction="20000"/>
          </a:bodyPr>
          <a:lstStyle/>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28600"/>
            <a:ext cx="7772400" cy="704850"/>
          </a:xfrm>
        </p:spPr>
        <p:txBody>
          <a:bodyPr>
            <a:normAutofit/>
          </a:bodyPr>
          <a:lstStyle/>
          <a:p>
            <a:r>
              <a:rPr lang="en-US" sz="2400" dirty="0" smtClean="0"/>
              <a:t>Capital Expenses</a:t>
            </a:r>
            <a:endParaRPr lang="en-US" sz="2400" dirty="0"/>
          </a:p>
        </p:txBody>
      </p:sp>
      <p:graphicFrame>
        <p:nvGraphicFramePr>
          <p:cNvPr id="4" name="Table 3"/>
          <p:cNvGraphicFramePr>
            <a:graphicFrameLocks noGrp="1"/>
          </p:cNvGraphicFramePr>
          <p:nvPr/>
        </p:nvGraphicFramePr>
        <p:xfrm>
          <a:off x="533400" y="1143000"/>
          <a:ext cx="7504113" cy="1831704"/>
        </p:xfrm>
        <a:graphic>
          <a:graphicData uri="http://schemas.openxmlformats.org/drawingml/2006/table">
            <a:tbl>
              <a:tblPr firstRow="1" bandRow="1">
                <a:tableStyleId>{5C22544A-7EE6-4342-B048-85BDC9FD1C3A}</a:tableStyleId>
              </a:tblPr>
              <a:tblGrid>
                <a:gridCol w="4267200"/>
                <a:gridCol w="3236913"/>
              </a:tblGrid>
              <a:tr h="457926">
                <a:tc>
                  <a:txBody>
                    <a:bodyPr/>
                    <a:lstStyle/>
                    <a:p>
                      <a:pPr algn="l" fontAlgn="b"/>
                      <a:r>
                        <a:rPr lang="en-US" sz="2400" b="0" i="0" u="none" strike="noStrike" dirty="0">
                          <a:solidFill>
                            <a:schemeClr val="bg1"/>
                          </a:solidFill>
                          <a:latin typeface="Calibri"/>
                        </a:rPr>
                        <a:t>Capital Equipment</a:t>
                      </a:r>
                    </a:p>
                  </a:txBody>
                  <a:tcPr marL="9525" marR="9525" marT="9525" marB="0" anchor="b"/>
                </a:tc>
                <a:tc>
                  <a:txBody>
                    <a:bodyPr/>
                    <a:lstStyle/>
                    <a:p>
                      <a:pPr algn="r" fontAlgn="b"/>
                      <a:r>
                        <a:rPr lang="en-US" sz="2800" b="0" i="0" u="none" strike="noStrike" dirty="0">
                          <a:solidFill>
                            <a:schemeClr val="bg1"/>
                          </a:solidFill>
                          <a:latin typeface="Calibri"/>
                        </a:rPr>
                        <a:t> </a:t>
                      </a:r>
                      <a:r>
                        <a:rPr lang="en-US" sz="2800" b="0" i="0" u="none" strike="noStrike" dirty="0" smtClean="0">
                          <a:solidFill>
                            <a:schemeClr val="bg1"/>
                          </a:solidFill>
                          <a:latin typeface="Calibri"/>
                        </a:rPr>
                        <a:t>$                  </a:t>
                      </a:r>
                      <a:r>
                        <a:rPr lang="en-US" sz="2800" b="0" i="0" u="none" strike="noStrike" dirty="0">
                          <a:solidFill>
                            <a:schemeClr val="bg1"/>
                          </a:solidFill>
                          <a:latin typeface="Calibri"/>
                        </a:rPr>
                        <a:t>3,620,085 </a:t>
                      </a:r>
                    </a:p>
                  </a:txBody>
                  <a:tcPr marL="9525" marR="9525" marT="9525" marB="0" anchor="b"/>
                </a:tc>
              </a:tr>
              <a:tr h="457926">
                <a:tc>
                  <a:txBody>
                    <a:bodyPr/>
                    <a:lstStyle/>
                    <a:p>
                      <a:pPr algn="l" fontAlgn="b"/>
                      <a:r>
                        <a:rPr lang="en-US" sz="2400" b="0" i="0" u="none" strike="noStrike" dirty="0">
                          <a:solidFill>
                            <a:srgbClr val="000000"/>
                          </a:solidFill>
                          <a:latin typeface="Calibri"/>
                        </a:rPr>
                        <a:t>Less Building Aid</a:t>
                      </a:r>
                    </a:p>
                  </a:txBody>
                  <a:tcPr marL="9525" marR="9525" marT="9525" marB="0" anchor="b"/>
                </a:tc>
                <a:tc>
                  <a:txBody>
                    <a:bodyPr/>
                    <a:lstStyle/>
                    <a:p>
                      <a:pPr algn="r" fontAlgn="b"/>
                      <a:r>
                        <a:rPr lang="en-US" sz="2800" b="0" i="0" u="none" strike="noStrike" dirty="0">
                          <a:solidFill>
                            <a:srgbClr val="000000"/>
                          </a:solidFill>
                          <a:latin typeface="Calibri"/>
                        </a:rPr>
                        <a:t> </a:t>
                      </a:r>
                      <a:r>
                        <a:rPr lang="en-US" sz="2800" b="0" i="0" u="none" strike="noStrike" dirty="0" smtClean="0">
                          <a:solidFill>
                            <a:srgbClr val="000000"/>
                          </a:solidFill>
                          <a:latin typeface="Calibri"/>
                        </a:rPr>
                        <a:t>$                  </a:t>
                      </a:r>
                      <a:r>
                        <a:rPr lang="en-US" sz="2800" b="0" i="0" u="none" strike="noStrike" dirty="0">
                          <a:solidFill>
                            <a:srgbClr val="000000"/>
                          </a:solidFill>
                          <a:latin typeface="Calibri"/>
                        </a:rPr>
                        <a:t>1,103,811 </a:t>
                      </a:r>
                    </a:p>
                  </a:txBody>
                  <a:tcPr marL="9525" marR="9525" marT="9525" marB="0" anchor="b"/>
                </a:tc>
              </a:tr>
              <a:tr h="457926">
                <a:tc>
                  <a:txBody>
                    <a:bodyPr/>
                    <a:lstStyle/>
                    <a:p>
                      <a:pPr algn="l" fontAlgn="b"/>
                      <a:r>
                        <a:rPr lang="en-US" sz="2400" b="0" i="0" u="none" strike="noStrike" dirty="0">
                          <a:solidFill>
                            <a:srgbClr val="000000"/>
                          </a:solidFill>
                          <a:latin typeface="Calibri"/>
                        </a:rPr>
                        <a:t>Less Capital Reserve</a:t>
                      </a:r>
                    </a:p>
                  </a:txBody>
                  <a:tcPr marL="9525" marR="9525" marT="9525" marB="0" anchor="b"/>
                </a:tc>
                <a:tc>
                  <a:txBody>
                    <a:bodyPr/>
                    <a:lstStyle/>
                    <a:p>
                      <a:pPr algn="r" fontAlgn="b"/>
                      <a:r>
                        <a:rPr lang="en-US" sz="2800" b="0" i="0" u="none" strike="noStrike" dirty="0" smtClean="0">
                          <a:solidFill>
                            <a:srgbClr val="000000"/>
                          </a:solidFill>
                          <a:latin typeface="Calibri"/>
                        </a:rPr>
                        <a:t>$                                  0</a:t>
                      </a:r>
                      <a:endParaRPr lang="en-US" sz="2800" b="0" i="0" u="none" strike="noStrike" dirty="0">
                        <a:solidFill>
                          <a:srgbClr val="000000"/>
                        </a:solidFill>
                        <a:latin typeface="Calibri"/>
                      </a:endParaRPr>
                    </a:p>
                  </a:txBody>
                  <a:tcPr marL="9525" marR="9525" marT="9525" marB="0" anchor="b"/>
                </a:tc>
              </a:tr>
              <a:tr h="45792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kern="1200" dirty="0" smtClean="0">
                          <a:solidFill>
                            <a:schemeClr val="dk1"/>
                          </a:solidFill>
                          <a:latin typeface="Calibri" pitchFamily="34" charset="0"/>
                          <a:ea typeface="+mn-ea"/>
                          <a:cs typeface="+mn-cs"/>
                        </a:rPr>
                        <a:t>Less Net Capital</a:t>
                      </a:r>
                    </a:p>
                  </a:txBody>
                  <a:tcPr/>
                </a:tc>
                <a:tc>
                  <a:txBody>
                    <a:bodyPr/>
                    <a:lstStyle/>
                    <a:p>
                      <a:pPr algn="r" fontAlgn="b"/>
                      <a:r>
                        <a:rPr lang="en-US" sz="2800" b="0" i="0" u="none" strike="noStrike" dirty="0">
                          <a:solidFill>
                            <a:srgbClr val="000000"/>
                          </a:solidFill>
                          <a:latin typeface="Calibri"/>
                        </a:rPr>
                        <a:t> $              </a:t>
                      </a:r>
                      <a:r>
                        <a:rPr lang="en-US" sz="2800" b="0" i="0" u="none" strike="noStrike" dirty="0" smtClean="0">
                          <a:solidFill>
                            <a:srgbClr val="000000"/>
                          </a:solidFill>
                          <a:latin typeface="Calibri"/>
                        </a:rPr>
                        <a:t>    </a:t>
                      </a:r>
                      <a:r>
                        <a:rPr lang="en-US" sz="2800" b="0" i="0" u="none" strike="noStrike" dirty="0">
                          <a:solidFill>
                            <a:srgbClr val="000000"/>
                          </a:solidFill>
                          <a:latin typeface="Calibri"/>
                        </a:rPr>
                        <a:t>2,516,274 </a:t>
                      </a:r>
                    </a:p>
                  </a:txBody>
                  <a:tcPr marL="9525" marR="9525" marT="9525" marB="0" anchor="b"/>
                </a:tc>
              </a:tr>
            </a:tbl>
          </a:graphicData>
        </a:graphic>
      </p:graphicFrame>
      <p:sp>
        <p:nvSpPr>
          <p:cNvPr id="5" name="Subtitle 4"/>
          <p:cNvSpPr>
            <a:spLocks noGrp="1"/>
          </p:cNvSpPr>
          <p:nvPr>
            <p:ph type="subTitle" idx="1"/>
          </p:nvPr>
        </p:nvSpPr>
        <p:spPr>
          <a:xfrm>
            <a:off x="1295400" y="6248400"/>
            <a:ext cx="6400800" cy="381000"/>
          </a:xfrm>
        </p:spPr>
        <p:txBody>
          <a:bodyPr>
            <a:normAutofit fontScale="70000" lnSpcReduction="20000"/>
          </a:bodyPr>
          <a:lstStyle/>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28600"/>
            <a:ext cx="7772400" cy="704850"/>
          </a:xfrm>
        </p:spPr>
        <p:txBody>
          <a:bodyPr>
            <a:normAutofit/>
          </a:bodyPr>
          <a:lstStyle/>
          <a:p>
            <a:r>
              <a:rPr lang="en-US" sz="2400" dirty="0" smtClean="0"/>
              <a:t>School Funding – State Aid</a:t>
            </a:r>
            <a:endParaRPr lang="en-US" sz="2400" dirty="0"/>
          </a:p>
        </p:txBody>
      </p:sp>
      <p:graphicFrame>
        <p:nvGraphicFramePr>
          <p:cNvPr id="4" name="Table 3"/>
          <p:cNvGraphicFramePr>
            <a:graphicFrameLocks noGrp="1"/>
          </p:cNvGraphicFramePr>
          <p:nvPr/>
        </p:nvGraphicFramePr>
        <p:xfrm>
          <a:off x="533400" y="1143000"/>
          <a:ext cx="7696199" cy="3570516"/>
        </p:xfrm>
        <a:graphic>
          <a:graphicData uri="http://schemas.openxmlformats.org/drawingml/2006/table">
            <a:tbl>
              <a:tblPr firstRow="1" bandRow="1">
                <a:tableStyleId>{5C22544A-7EE6-4342-B048-85BDC9FD1C3A}</a:tableStyleId>
              </a:tblPr>
              <a:tblGrid>
                <a:gridCol w="2745141"/>
                <a:gridCol w="2745141"/>
                <a:gridCol w="2205917"/>
              </a:tblGrid>
              <a:tr h="45792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kern="1200" dirty="0" smtClean="0">
                          <a:solidFill>
                            <a:schemeClr val="lt1"/>
                          </a:solidFill>
                          <a:latin typeface="+mn-lt"/>
                          <a:ea typeface="+mn-ea"/>
                          <a:cs typeface="+mn-cs"/>
                        </a:rPr>
                        <a:t>Town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kern="1200" dirty="0" smtClean="0">
                          <a:solidFill>
                            <a:schemeClr val="bg1"/>
                          </a:solidFill>
                          <a:latin typeface="+mn-lt"/>
                          <a:ea typeface="+mn-ea"/>
                          <a:cs typeface="+mn-cs"/>
                        </a:rPr>
                        <a:t>EE Retained Tax</a:t>
                      </a:r>
                    </a:p>
                  </a:txBody>
                  <a:tcPr/>
                </a:tc>
                <a:tc>
                  <a:txBody>
                    <a:bodyPr/>
                    <a:lstStyle/>
                    <a:p>
                      <a:pPr algn="ctr" fontAlgn="b"/>
                      <a:r>
                        <a:rPr lang="en-US" sz="2400" b="1" i="0" u="none" strike="noStrike" dirty="0" smtClean="0">
                          <a:solidFill>
                            <a:schemeClr val="bg1"/>
                          </a:solidFill>
                          <a:latin typeface="Calibri"/>
                        </a:rPr>
                        <a:t>EE Grant</a:t>
                      </a:r>
                      <a:endParaRPr lang="en-US" sz="2400" b="1" i="0" u="none" strike="noStrike" dirty="0">
                        <a:solidFill>
                          <a:schemeClr val="bg1"/>
                        </a:solidFill>
                        <a:latin typeface="Calibri"/>
                      </a:endParaRPr>
                    </a:p>
                  </a:txBody>
                  <a:tcPr marL="9525" marR="9525" marT="9525" marB="0" anchor="b"/>
                </a:tc>
              </a:tr>
              <a:tr h="45792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0" kern="1200" dirty="0" smtClean="0">
                          <a:solidFill>
                            <a:schemeClr val="tx1"/>
                          </a:solidFill>
                          <a:latin typeface="+mn-lt"/>
                          <a:ea typeface="+mn-ea"/>
                          <a:cs typeface="+mn-cs"/>
                        </a:rPr>
                        <a:t>Atkinson</a:t>
                      </a:r>
                    </a:p>
                  </a:txBody>
                  <a:tcPr/>
                </a:tc>
                <a:tc>
                  <a:txBody>
                    <a:bodyPr/>
                    <a:lstStyle/>
                    <a:p>
                      <a:pPr algn="l" fontAlgn="b"/>
                      <a:r>
                        <a:rPr lang="en-US" sz="2800" b="0" i="0" u="none" strike="noStrike" dirty="0">
                          <a:solidFill>
                            <a:srgbClr val="000000"/>
                          </a:solidFill>
                          <a:latin typeface="Calibri"/>
                        </a:rPr>
                        <a:t> </a:t>
                      </a:r>
                      <a:r>
                        <a:rPr lang="en-US" sz="2800" b="0" i="0" u="none" strike="noStrike" dirty="0" smtClean="0">
                          <a:solidFill>
                            <a:srgbClr val="000000"/>
                          </a:solidFill>
                          <a:latin typeface="Calibri"/>
                        </a:rPr>
                        <a:t>$            2,079,827 </a:t>
                      </a:r>
                      <a:endParaRPr lang="en-US" sz="2800" b="0" i="0" u="none" strike="noStrike" dirty="0">
                        <a:solidFill>
                          <a:srgbClr val="000000"/>
                        </a:solidFill>
                        <a:latin typeface="Calibri"/>
                      </a:endParaRPr>
                    </a:p>
                  </a:txBody>
                  <a:tcPr marL="9525" marR="9525" marT="9525" marB="0" anchor="b"/>
                </a:tc>
                <a:tc>
                  <a:txBody>
                    <a:bodyPr/>
                    <a:lstStyle/>
                    <a:p>
                      <a:pPr algn="l" fontAlgn="b"/>
                      <a:r>
                        <a:rPr lang="en-US" sz="2800" b="0" i="0" u="none" strike="noStrike" dirty="0">
                          <a:solidFill>
                            <a:srgbClr val="000000"/>
                          </a:solidFill>
                          <a:latin typeface="Calibri"/>
                        </a:rPr>
                        <a:t> $  </a:t>
                      </a:r>
                      <a:r>
                        <a:rPr lang="en-US" sz="2800" b="0" i="0" u="none" strike="noStrike" dirty="0" smtClean="0">
                          <a:solidFill>
                            <a:srgbClr val="000000"/>
                          </a:solidFill>
                          <a:latin typeface="Calibri"/>
                        </a:rPr>
                        <a:t>   </a:t>
                      </a:r>
                      <a:r>
                        <a:rPr lang="en-US" sz="2800" b="0" i="0" u="none" strike="noStrike" dirty="0">
                          <a:solidFill>
                            <a:srgbClr val="000000"/>
                          </a:solidFill>
                          <a:latin typeface="Calibri"/>
                        </a:rPr>
                        <a:t>1,221,729 </a:t>
                      </a:r>
                    </a:p>
                  </a:txBody>
                  <a:tcPr marL="9525" marR="9525" marT="9525" marB="0" anchor="b"/>
                </a:tc>
              </a:tr>
              <a:tr h="45792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0" kern="1200" dirty="0" smtClean="0">
                          <a:solidFill>
                            <a:schemeClr val="dk1"/>
                          </a:solidFill>
                          <a:latin typeface="+mn-lt"/>
                          <a:ea typeface="+mn-ea"/>
                          <a:cs typeface="+mn-cs"/>
                        </a:rPr>
                        <a:t>Danville</a:t>
                      </a:r>
                    </a:p>
                  </a:txBody>
                  <a:tcPr/>
                </a:tc>
                <a:tc>
                  <a:txBody>
                    <a:bodyPr/>
                    <a:lstStyle/>
                    <a:p>
                      <a:pPr algn="l" fontAlgn="b"/>
                      <a:r>
                        <a:rPr lang="en-US" sz="2800" b="0" i="0" u="none" strike="noStrike" dirty="0">
                          <a:solidFill>
                            <a:srgbClr val="000000"/>
                          </a:solidFill>
                          <a:latin typeface="Calibri"/>
                        </a:rPr>
                        <a:t> $   </a:t>
                      </a:r>
                      <a:r>
                        <a:rPr lang="en-US" sz="2800" b="0" i="0" u="none" strike="noStrike" dirty="0" smtClean="0">
                          <a:solidFill>
                            <a:srgbClr val="000000"/>
                          </a:solidFill>
                          <a:latin typeface="Calibri"/>
                        </a:rPr>
                        <a:t>            </a:t>
                      </a:r>
                      <a:r>
                        <a:rPr lang="en-US" sz="2800" b="0" i="0" u="none" strike="noStrike" dirty="0">
                          <a:solidFill>
                            <a:srgbClr val="000000"/>
                          </a:solidFill>
                          <a:latin typeface="Calibri"/>
                        </a:rPr>
                        <a:t>769,613 </a:t>
                      </a:r>
                    </a:p>
                  </a:txBody>
                  <a:tcPr marL="9525" marR="9525" marT="9525" marB="0" anchor="b"/>
                </a:tc>
                <a:tc>
                  <a:txBody>
                    <a:bodyPr/>
                    <a:lstStyle/>
                    <a:p>
                      <a:pPr algn="l" fontAlgn="b"/>
                      <a:r>
                        <a:rPr lang="en-US" sz="2800" b="0" i="0" u="none" strike="noStrike" dirty="0">
                          <a:solidFill>
                            <a:srgbClr val="000000"/>
                          </a:solidFill>
                          <a:latin typeface="Calibri"/>
                        </a:rPr>
                        <a:t> </a:t>
                      </a:r>
                      <a:r>
                        <a:rPr lang="en-US" sz="2800" b="0" i="0" u="none" strike="noStrike" dirty="0" smtClean="0">
                          <a:solidFill>
                            <a:srgbClr val="000000"/>
                          </a:solidFill>
                          <a:latin typeface="Calibri"/>
                        </a:rPr>
                        <a:t>$     </a:t>
                      </a:r>
                      <a:r>
                        <a:rPr lang="en-US" sz="2800" b="0" i="0" u="none" strike="noStrike" dirty="0">
                          <a:solidFill>
                            <a:srgbClr val="000000"/>
                          </a:solidFill>
                          <a:latin typeface="Calibri"/>
                        </a:rPr>
                        <a:t>3,299,767 </a:t>
                      </a:r>
                    </a:p>
                  </a:txBody>
                  <a:tcPr marL="9525" marR="9525" marT="9525" marB="0" anchor="b"/>
                </a:tc>
              </a:tr>
              <a:tr h="45792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0" kern="1200" dirty="0" smtClean="0">
                          <a:solidFill>
                            <a:schemeClr val="dk1"/>
                          </a:solidFill>
                          <a:latin typeface="+mn-lt"/>
                          <a:ea typeface="+mn-ea"/>
                          <a:cs typeface="+mn-cs"/>
                        </a:rPr>
                        <a:t>Plaistow</a:t>
                      </a:r>
                    </a:p>
                  </a:txBody>
                  <a:tcPr/>
                </a:tc>
                <a:tc>
                  <a:txBody>
                    <a:bodyPr/>
                    <a:lstStyle/>
                    <a:p>
                      <a:pPr algn="l" fontAlgn="b"/>
                      <a:r>
                        <a:rPr lang="en-US" sz="2800" b="0" i="0" u="none" strike="noStrike" dirty="0">
                          <a:solidFill>
                            <a:srgbClr val="000000"/>
                          </a:solidFill>
                          <a:latin typeface="Calibri"/>
                        </a:rPr>
                        <a:t> </a:t>
                      </a:r>
                      <a:r>
                        <a:rPr lang="en-US" sz="2800" b="0" i="0" u="none" strike="noStrike" dirty="0" smtClean="0">
                          <a:solidFill>
                            <a:srgbClr val="000000"/>
                          </a:solidFill>
                          <a:latin typeface="Calibri"/>
                        </a:rPr>
                        <a:t>$            2,079,337 </a:t>
                      </a:r>
                      <a:endParaRPr lang="en-US" sz="2800" b="0" i="0" u="none" strike="noStrike" dirty="0">
                        <a:solidFill>
                          <a:srgbClr val="000000"/>
                        </a:solidFill>
                        <a:latin typeface="Calibri"/>
                      </a:endParaRPr>
                    </a:p>
                  </a:txBody>
                  <a:tcPr marL="9525" marR="9525" marT="9525" marB="0" anchor="b"/>
                </a:tc>
                <a:tc>
                  <a:txBody>
                    <a:bodyPr/>
                    <a:lstStyle/>
                    <a:p>
                      <a:pPr algn="l" fontAlgn="b"/>
                      <a:r>
                        <a:rPr lang="en-US" sz="2800" b="0" i="0" u="none" strike="noStrike" dirty="0">
                          <a:solidFill>
                            <a:srgbClr val="000000"/>
                          </a:solidFill>
                          <a:latin typeface="Calibri"/>
                        </a:rPr>
                        <a:t> $     </a:t>
                      </a:r>
                      <a:r>
                        <a:rPr lang="en-US" sz="2800" b="0" i="0" u="none" strike="noStrike" dirty="0" smtClean="0">
                          <a:solidFill>
                            <a:srgbClr val="000000"/>
                          </a:solidFill>
                          <a:latin typeface="Calibri"/>
                        </a:rPr>
                        <a:t>2,497,900 </a:t>
                      </a:r>
                      <a:endParaRPr lang="en-US" sz="2800" b="0" i="0" u="none" strike="noStrike" dirty="0">
                        <a:solidFill>
                          <a:srgbClr val="000000"/>
                        </a:solidFill>
                        <a:latin typeface="Calibri"/>
                      </a:endParaRPr>
                    </a:p>
                  </a:txBody>
                  <a:tcPr marL="9525" marR="9525" marT="9525" marB="0" anchor="b"/>
                </a:tc>
              </a:tr>
              <a:tr h="45792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0" kern="1200" dirty="0" smtClean="0">
                          <a:solidFill>
                            <a:schemeClr val="dk1"/>
                          </a:solidFill>
                          <a:latin typeface="+mn-lt"/>
                          <a:ea typeface="+mn-ea"/>
                          <a:cs typeface="+mn-cs"/>
                        </a:rPr>
                        <a:t>Sandown</a:t>
                      </a:r>
                    </a:p>
                  </a:txBody>
                  <a:tcPr/>
                </a:tc>
                <a:tc>
                  <a:txBody>
                    <a:bodyPr/>
                    <a:lstStyle/>
                    <a:p>
                      <a:pPr algn="l" fontAlgn="b"/>
                      <a:r>
                        <a:rPr lang="en-US" sz="2800" b="0" i="0" u="none" strike="noStrike" dirty="0">
                          <a:solidFill>
                            <a:srgbClr val="000000"/>
                          </a:solidFill>
                          <a:latin typeface="Calibri"/>
                        </a:rPr>
                        <a:t> </a:t>
                      </a:r>
                      <a:r>
                        <a:rPr lang="en-US" sz="2800" b="0" i="0" u="none" strike="noStrike" dirty="0" smtClean="0">
                          <a:solidFill>
                            <a:srgbClr val="000000"/>
                          </a:solidFill>
                          <a:latin typeface="Calibri"/>
                        </a:rPr>
                        <a:t>$            1,266,123 </a:t>
                      </a:r>
                      <a:endParaRPr lang="en-US" sz="2800" b="0" i="0" u="none" strike="noStrike" dirty="0">
                        <a:solidFill>
                          <a:srgbClr val="000000"/>
                        </a:solidFill>
                        <a:latin typeface="Calibri"/>
                      </a:endParaRPr>
                    </a:p>
                  </a:txBody>
                  <a:tcPr marL="9525" marR="9525" marT="9525" marB="0" anchor="b"/>
                </a:tc>
                <a:tc>
                  <a:txBody>
                    <a:bodyPr/>
                    <a:lstStyle/>
                    <a:p>
                      <a:pPr algn="l" fontAlgn="b"/>
                      <a:r>
                        <a:rPr lang="en-US" sz="2800" b="0" i="0" u="none" strike="noStrike" dirty="0">
                          <a:solidFill>
                            <a:srgbClr val="000000"/>
                          </a:solidFill>
                          <a:latin typeface="Calibri"/>
                        </a:rPr>
                        <a:t> $     </a:t>
                      </a:r>
                      <a:r>
                        <a:rPr lang="en-US" sz="2800" b="0" i="0" u="none" strike="noStrike" dirty="0" smtClean="0">
                          <a:solidFill>
                            <a:srgbClr val="000000"/>
                          </a:solidFill>
                          <a:latin typeface="Calibri"/>
                        </a:rPr>
                        <a:t>4,364,892 </a:t>
                      </a:r>
                      <a:endParaRPr lang="en-US" sz="2800" b="0" i="0" u="none" strike="noStrike" dirty="0">
                        <a:solidFill>
                          <a:srgbClr val="000000"/>
                        </a:solidFill>
                        <a:latin typeface="Calibri"/>
                      </a:endParaRPr>
                    </a:p>
                  </a:txBody>
                  <a:tcPr marL="9525" marR="9525" marT="9525" marB="0" anchor="b"/>
                </a:tc>
              </a:tr>
              <a:tr h="45792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kern="1200" dirty="0" smtClean="0">
                          <a:solidFill>
                            <a:schemeClr val="dk1"/>
                          </a:solidFill>
                          <a:latin typeface="+mn-lt"/>
                          <a:ea typeface="+mn-ea"/>
                          <a:cs typeface="+mn-cs"/>
                        </a:rPr>
                        <a:t>Total</a:t>
                      </a:r>
                    </a:p>
                  </a:txBody>
                  <a:tcPr/>
                </a:tc>
                <a:tc>
                  <a:txBody>
                    <a:bodyPr/>
                    <a:lstStyle/>
                    <a:p>
                      <a:pPr algn="l" fontAlgn="b"/>
                      <a:r>
                        <a:rPr lang="en-US" sz="2800" b="0" i="0" u="none" strike="noStrike" dirty="0">
                          <a:solidFill>
                            <a:srgbClr val="000000"/>
                          </a:solidFill>
                          <a:latin typeface="Calibri"/>
                        </a:rPr>
                        <a:t> $            </a:t>
                      </a:r>
                      <a:r>
                        <a:rPr lang="en-US" sz="2800" b="0" i="0" u="none" strike="noStrike" dirty="0" smtClean="0">
                          <a:solidFill>
                            <a:srgbClr val="000000"/>
                          </a:solidFill>
                          <a:latin typeface="Calibri"/>
                        </a:rPr>
                        <a:t>6,194,900 </a:t>
                      </a:r>
                      <a:endParaRPr lang="en-US" sz="2800" b="0" i="0" u="none" strike="noStrike" dirty="0">
                        <a:solidFill>
                          <a:srgbClr val="000000"/>
                        </a:solidFill>
                        <a:latin typeface="Calibri"/>
                      </a:endParaRPr>
                    </a:p>
                  </a:txBody>
                  <a:tcPr marL="9525" marR="9525" marT="9525" marB="0" anchor="b"/>
                </a:tc>
                <a:tc>
                  <a:txBody>
                    <a:bodyPr/>
                    <a:lstStyle/>
                    <a:p>
                      <a:pPr algn="l" fontAlgn="b"/>
                      <a:r>
                        <a:rPr lang="en-US" sz="2800" b="0" i="0" u="none" strike="noStrike" dirty="0">
                          <a:solidFill>
                            <a:srgbClr val="000000"/>
                          </a:solidFill>
                          <a:latin typeface="Calibri"/>
                        </a:rPr>
                        <a:t> </a:t>
                      </a:r>
                      <a:r>
                        <a:rPr lang="en-US" sz="2800" b="0" i="0" u="none" strike="noStrike" dirty="0" smtClean="0">
                          <a:solidFill>
                            <a:srgbClr val="000000"/>
                          </a:solidFill>
                          <a:latin typeface="Calibri"/>
                        </a:rPr>
                        <a:t>$   </a:t>
                      </a:r>
                      <a:r>
                        <a:rPr lang="en-US" sz="2800" b="0" i="0" u="none" strike="noStrike" dirty="0">
                          <a:solidFill>
                            <a:srgbClr val="000000"/>
                          </a:solidFill>
                          <a:latin typeface="Calibri"/>
                        </a:rPr>
                        <a:t>11,384,288 </a:t>
                      </a:r>
                    </a:p>
                  </a:txBody>
                  <a:tcPr marL="9525" marR="9525" marT="9525" marB="0" anchor="b"/>
                </a:tc>
              </a:tr>
              <a:tr h="45792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kern="1200" dirty="0" smtClean="0">
                          <a:solidFill>
                            <a:schemeClr val="dk1"/>
                          </a:solidFill>
                          <a:latin typeface="+mn-lt"/>
                          <a:ea typeface="+mn-ea"/>
                          <a:cs typeface="+mn-cs"/>
                        </a:rPr>
                        <a:t>Total Aid</a:t>
                      </a:r>
                    </a:p>
                    <a:p>
                      <a:pPr marL="0" marR="0" indent="0" algn="l" defTabSz="914400" rtl="0" eaLnBrk="1" fontAlgn="auto" latinLnBrk="0" hangingPunct="1">
                        <a:lnSpc>
                          <a:spcPct val="100000"/>
                        </a:lnSpc>
                        <a:spcBef>
                          <a:spcPts val="0"/>
                        </a:spcBef>
                        <a:spcAft>
                          <a:spcPts val="0"/>
                        </a:spcAft>
                        <a:buClrTx/>
                        <a:buSzTx/>
                        <a:buFontTx/>
                        <a:buNone/>
                        <a:tabLst/>
                        <a:defRPr/>
                      </a:pPr>
                      <a:r>
                        <a:rPr lang="en-US" sz="2400" kern="1200" dirty="0" smtClean="0">
                          <a:solidFill>
                            <a:schemeClr val="dk1"/>
                          </a:solidFill>
                          <a:latin typeface="+mn-lt"/>
                          <a:ea typeface="+mn-ea"/>
                          <a:cs typeface="+mn-cs"/>
                        </a:rPr>
                        <a:t>(EE</a:t>
                      </a:r>
                      <a:r>
                        <a:rPr lang="en-US" sz="2400" kern="1200" baseline="0" dirty="0" smtClean="0">
                          <a:solidFill>
                            <a:schemeClr val="dk1"/>
                          </a:solidFill>
                          <a:latin typeface="+mn-lt"/>
                          <a:ea typeface="+mn-ea"/>
                          <a:cs typeface="+mn-cs"/>
                        </a:rPr>
                        <a:t> Ret Tax + Grant)</a:t>
                      </a:r>
                      <a:endParaRPr lang="en-US" sz="2400" kern="1200" dirty="0" smtClean="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800" kern="1200" dirty="0" smtClean="0">
                        <a:solidFill>
                          <a:schemeClr val="dk1"/>
                        </a:solidFill>
                        <a:latin typeface="+mn-lt"/>
                        <a:ea typeface="+mn-ea"/>
                        <a:cs typeface="+mn-cs"/>
                      </a:endParaRPr>
                    </a:p>
                  </a:txBody>
                  <a:tcPr/>
                </a:tc>
                <a:tc>
                  <a:txBody>
                    <a:bodyPr/>
                    <a:lstStyle/>
                    <a:p>
                      <a:pPr algn="l" fontAlgn="b"/>
                      <a:r>
                        <a:rPr lang="en-US" sz="2800" b="0" i="0" u="none" strike="noStrike" dirty="0">
                          <a:solidFill>
                            <a:srgbClr val="000000"/>
                          </a:solidFill>
                          <a:latin typeface="Calibri"/>
                        </a:rPr>
                        <a:t> </a:t>
                      </a:r>
                      <a:r>
                        <a:rPr lang="en-US" sz="2800" b="0" i="0" u="none" strike="noStrike" dirty="0" smtClean="0">
                          <a:solidFill>
                            <a:srgbClr val="000000"/>
                          </a:solidFill>
                          <a:latin typeface="Calibri"/>
                        </a:rPr>
                        <a:t>$   </a:t>
                      </a:r>
                      <a:r>
                        <a:rPr lang="en-US" sz="2800" b="0" i="0" u="none" strike="noStrike" dirty="0">
                          <a:solidFill>
                            <a:srgbClr val="000000"/>
                          </a:solidFill>
                          <a:latin typeface="Calibri"/>
                        </a:rPr>
                        <a:t>17,579,188 </a:t>
                      </a:r>
                    </a:p>
                  </a:txBody>
                  <a:tcPr marL="9525" marR="9525" marT="9525" marB="0" anchor="b"/>
                </a:tc>
              </a:tr>
            </a:tbl>
          </a:graphicData>
        </a:graphic>
      </p:graphicFrame>
      <p:sp>
        <p:nvSpPr>
          <p:cNvPr id="5" name="Subtitle 4"/>
          <p:cNvSpPr>
            <a:spLocks noGrp="1"/>
          </p:cNvSpPr>
          <p:nvPr>
            <p:ph type="subTitle" idx="1"/>
          </p:nvPr>
        </p:nvSpPr>
        <p:spPr>
          <a:xfrm>
            <a:off x="1295400" y="6248400"/>
            <a:ext cx="6400800" cy="381000"/>
          </a:xfrm>
        </p:spPr>
        <p:txBody>
          <a:bodyPr>
            <a:normAutofit fontScale="70000" lnSpcReduction="20000"/>
          </a:bodyPr>
          <a:lstStyle/>
          <a:p>
            <a:r>
              <a:rPr lang="en-US" dirty="0" smtClean="0"/>
              <a:t>EE Retained Tax is $2.43 or $2.45/$1K assessed</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28600"/>
            <a:ext cx="7772400" cy="704850"/>
          </a:xfrm>
        </p:spPr>
        <p:txBody>
          <a:bodyPr>
            <a:normAutofit/>
          </a:bodyPr>
          <a:lstStyle/>
          <a:p>
            <a:r>
              <a:rPr lang="en-US" sz="2400" dirty="0" smtClean="0"/>
              <a:t>School Funding – ADM (Average Daily Mean)</a:t>
            </a:r>
            <a:endParaRPr lang="en-US" sz="2400" dirty="0"/>
          </a:p>
        </p:txBody>
      </p:sp>
      <p:graphicFrame>
        <p:nvGraphicFramePr>
          <p:cNvPr id="4" name="Table 3"/>
          <p:cNvGraphicFramePr>
            <a:graphicFrameLocks noGrp="1"/>
          </p:cNvGraphicFramePr>
          <p:nvPr/>
        </p:nvGraphicFramePr>
        <p:xfrm>
          <a:off x="533400" y="1143000"/>
          <a:ext cx="7696199" cy="2747556"/>
        </p:xfrm>
        <a:graphic>
          <a:graphicData uri="http://schemas.openxmlformats.org/drawingml/2006/table">
            <a:tbl>
              <a:tblPr firstRow="1" bandRow="1">
                <a:tableStyleId>{5C22544A-7EE6-4342-B048-85BDC9FD1C3A}</a:tableStyleId>
              </a:tblPr>
              <a:tblGrid>
                <a:gridCol w="2745141"/>
                <a:gridCol w="2745141"/>
                <a:gridCol w="2205917"/>
              </a:tblGrid>
              <a:tr h="45792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kern="1200" dirty="0" smtClean="0">
                          <a:solidFill>
                            <a:schemeClr val="bg1"/>
                          </a:solidFill>
                          <a:latin typeface="Calibri" pitchFamily="34" charset="0"/>
                          <a:ea typeface="+mn-ea"/>
                          <a:cs typeface="+mn-cs"/>
                        </a:rPr>
                        <a:t>Town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kern="1200" dirty="0" smtClean="0">
                          <a:solidFill>
                            <a:schemeClr val="bg1"/>
                          </a:solidFill>
                          <a:latin typeface="Calibri" pitchFamily="34" charset="0"/>
                          <a:ea typeface="+mn-ea"/>
                          <a:cs typeface="+mn-cs"/>
                        </a:rPr>
                        <a:t>ADM</a:t>
                      </a:r>
                    </a:p>
                  </a:txBody>
                  <a:tcPr/>
                </a:tc>
                <a:tc>
                  <a:txBody>
                    <a:bodyPr/>
                    <a:lstStyle/>
                    <a:p>
                      <a:pPr algn="ctr" fontAlgn="b"/>
                      <a:r>
                        <a:rPr lang="en-US" sz="2400" b="0" i="0" u="none" strike="noStrike" dirty="0" smtClean="0">
                          <a:solidFill>
                            <a:schemeClr val="bg1"/>
                          </a:solidFill>
                          <a:latin typeface="Calibri" pitchFamily="34" charset="0"/>
                        </a:rPr>
                        <a:t>ADM</a:t>
                      </a:r>
                      <a:r>
                        <a:rPr lang="en-US" sz="2400" b="0" i="0" u="none" strike="noStrike" baseline="0" dirty="0" smtClean="0">
                          <a:solidFill>
                            <a:schemeClr val="bg1"/>
                          </a:solidFill>
                          <a:latin typeface="Calibri" pitchFamily="34" charset="0"/>
                        </a:rPr>
                        <a:t> Ratio</a:t>
                      </a:r>
                      <a:endParaRPr lang="en-US" sz="2400" b="0" i="0" u="none" strike="noStrike" dirty="0">
                        <a:solidFill>
                          <a:schemeClr val="bg1"/>
                        </a:solidFill>
                        <a:latin typeface="Calibri" pitchFamily="34" charset="0"/>
                      </a:endParaRPr>
                    </a:p>
                  </a:txBody>
                  <a:tcPr marL="9525" marR="9525" marT="9525" marB="0" anchor="b"/>
                </a:tc>
              </a:tr>
              <a:tr h="45792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0" kern="1200" dirty="0" smtClean="0">
                          <a:solidFill>
                            <a:schemeClr val="tx1">
                              <a:lumMod val="95000"/>
                              <a:lumOff val="5000"/>
                            </a:schemeClr>
                          </a:solidFill>
                          <a:latin typeface="Calibri" pitchFamily="34" charset="0"/>
                          <a:ea typeface="+mn-ea"/>
                          <a:cs typeface="+mn-cs"/>
                        </a:rPr>
                        <a:t>Atkinson</a:t>
                      </a:r>
                    </a:p>
                  </a:txBody>
                  <a:tcPr/>
                </a:tc>
                <a:tc>
                  <a:txBody>
                    <a:bodyPr/>
                    <a:lstStyle/>
                    <a:p>
                      <a:pPr algn="r" fontAlgn="b"/>
                      <a:r>
                        <a:rPr lang="en-US" sz="2800" b="0" i="0" u="none" strike="noStrike" dirty="0">
                          <a:solidFill>
                            <a:srgbClr val="000000"/>
                          </a:solidFill>
                          <a:latin typeface="Calibri" pitchFamily="34" charset="0"/>
                        </a:rPr>
                        <a:t>917.68</a:t>
                      </a:r>
                    </a:p>
                  </a:txBody>
                  <a:tcPr marL="9525" marR="9525" marT="9525" marB="0" anchor="b"/>
                </a:tc>
                <a:tc>
                  <a:txBody>
                    <a:bodyPr/>
                    <a:lstStyle/>
                    <a:p>
                      <a:pPr algn="r" fontAlgn="b"/>
                      <a:r>
                        <a:rPr lang="en-US" sz="2800" b="0" i="0" u="none" strike="noStrike">
                          <a:solidFill>
                            <a:srgbClr val="000000"/>
                          </a:solidFill>
                          <a:latin typeface="Calibri" pitchFamily="34" charset="0"/>
                        </a:rPr>
                        <a:t>23.38%</a:t>
                      </a:r>
                    </a:p>
                  </a:txBody>
                  <a:tcPr marL="9525" marR="9525" marT="9525" marB="0" anchor="b"/>
                </a:tc>
              </a:tr>
              <a:tr h="45792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kern="1200" dirty="0" smtClean="0">
                          <a:solidFill>
                            <a:schemeClr val="dk1"/>
                          </a:solidFill>
                          <a:latin typeface="Calibri" pitchFamily="34" charset="0"/>
                          <a:ea typeface="+mn-ea"/>
                          <a:cs typeface="+mn-cs"/>
                        </a:rPr>
                        <a:t>Danville</a:t>
                      </a:r>
                    </a:p>
                  </a:txBody>
                  <a:tcPr/>
                </a:tc>
                <a:tc>
                  <a:txBody>
                    <a:bodyPr/>
                    <a:lstStyle/>
                    <a:p>
                      <a:pPr algn="r" fontAlgn="b"/>
                      <a:r>
                        <a:rPr lang="en-US" sz="2800" b="0" i="0" u="none" strike="noStrike" dirty="0">
                          <a:solidFill>
                            <a:srgbClr val="000000"/>
                          </a:solidFill>
                          <a:latin typeface="Calibri" pitchFamily="34" charset="0"/>
                        </a:rPr>
                        <a:t>762.64</a:t>
                      </a:r>
                    </a:p>
                  </a:txBody>
                  <a:tcPr marL="9525" marR="9525" marT="9525" marB="0" anchor="b"/>
                </a:tc>
                <a:tc>
                  <a:txBody>
                    <a:bodyPr/>
                    <a:lstStyle/>
                    <a:p>
                      <a:pPr algn="r" fontAlgn="b"/>
                      <a:r>
                        <a:rPr lang="en-US" sz="2800" b="0" i="0" u="none" strike="noStrike" dirty="0">
                          <a:solidFill>
                            <a:srgbClr val="000000"/>
                          </a:solidFill>
                          <a:latin typeface="Calibri" pitchFamily="34" charset="0"/>
                        </a:rPr>
                        <a:t>19.43%</a:t>
                      </a:r>
                    </a:p>
                  </a:txBody>
                  <a:tcPr marL="9525" marR="9525" marT="9525" marB="0" anchor="b"/>
                </a:tc>
              </a:tr>
              <a:tr h="45792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kern="1200" dirty="0" smtClean="0">
                          <a:solidFill>
                            <a:schemeClr val="dk1"/>
                          </a:solidFill>
                          <a:latin typeface="Calibri" pitchFamily="34" charset="0"/>
                          <a:ea typeface="+mn-ea"/>
                          <a:cs typeface="+mn-cs"/>
                        </a:rPr>
                        <a:t>Plaistow</a:t>
                      </a:r>
                    </a:p>
                  </a:txBody>
                  <a:tcPr/>
                </a:tc>
                <a:tc>
                  <a:txBody>
                    <a:bodyPr/>
                    <a:lstStyle/>
                    <a:p>
                      <a:pPr algn="r" fontAlgn="b"/>
                      <a:r>
                        <a:rPr lang="en-US" sz="2800" b="0" i="0" u="none" strike="noStrike" dirty="0">
                          <a:solidFill>
                            <a:srgbClr val="000000"/>
                          </a:solidFill>
                          <a:latin typeface="Calibri" pitchFamily="34" charset="0"/>
                        </a:rPr>
                        <a:t>1188.16</a:t>
                      </a:r>
                    </a:p>
                  </a:txBody>
                  <a:tcPr marL="9525" marR="9525" marT="9525" marB="0" anchor="b"/>
                </a:tc>
                <a:tc>
                  <a:txBody>
                    <a:bodyPr/>
                    <a:lstStyle/>
                    <a:p>
                      <a:pPr algn="r" fontAlgn="b"/>
                      <a:r>
                        <a:rPr lang="en-US" sz="2800" b="0" i="0" u="none" strike="noStrike" dirty="0">
                          <a:solidFill>
                            <a:srgbClr val="000000"/>
                          </a:solidFill>
                          <a:latin typeface="Calibri" pitchFamily="34" charset="0"/>
                        </a:rPr>
                        <a:t>30.27%</a:t>
                      </a:r>
                    </a:p>
                  </a:txBody>
                  <a:tcPr marL="9525" marR="9525" marT="9525" marB="0" anchor="b"/>
                </a:tc>
              </a:tr>
              <a:tr h="45792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kern="1200" dirty="0" smtClean="0">
                          <a:solidFill>
                            <a:schemeClr val="dk1"/>
                          </a:solidFill>
                          <a:latin typeface="Calibri" pitchFamily="34" charset="0"/>
                          <a:ea typeface="+mn-ea"/>
                          <a:cs typeface="+mn-cs"/>
                        </a:rPr>
                        <a:t>Sandown</a:t>
                      </a:r>
                    </a:p>
                  </a:txBody>
                  <a:tcPr/>
                </a:tc>
                <a:tc>
                  <a:txBody>
                    <a:bodyPr/>
                    <a:lstStyle/>
                    <a:p>
                      <a:pPr algn="r" fontAlgn="b"/>
                      <a:r>
                        <a:rPr lang="en-US" sz="2800" b="0" i="0" u="none" strike="noStrike" dirty="0">
                          <a:solidFill>
                            <a:srgbClr val="000000"/>
                          </a:solidFill>
                          <a:latin typeface="Calibri" pitchFamily="34" charset="0"/>
                        </a:rPr>
                        <a:t>1056.26</a:t>
                      </a:r>
                    </a:p>
                  </a:txBody>
                  <a:tcPr marL="9525" marR="9525" marT="9525" marB="0" anchor="b"/>
                </a:tc>
                <a:tc>
                  <a:txBody>
                    <a:bodyPr/>
                    <a:lstStyle/>
                    <a:p>
                      <a:pPr algn="r" fontAlgn="b"/>
                      <a:r>
                        <a:rPr lang="en-US" sz="2800" b="0" i="0" u="none" strike="noStrike" dirty="0">
                          <a:solidFill>
                            <a:srgbClr val="000000"/>
                          </a:solidFill>
                          <a:latin typeface="Calibri" pitchFamily="34" charset="0"/>
                        </a:rPr>
                        <a:t>26.91%</a:t>
                      </a:r>
                    </a:p>
                  </a:txBody>
                  <a:tcPr marL="9525" marR="9525" marT="9525" marB="0" anchor="b"/>
                </a:tc>
              </a:tr>
              <a:tr h="45792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kern="1200" dirty="0" smtClean="0">
                          <a:solidFill>
                            <a:schemeClr val="dk1"/>
                          </a:solidFill>
                          <a:latin typeface="Calibri" pitchFamily="34" charset="0"/>
                          <a:ea typeface="+mn-ea"/>
                          <a:cs typeface="+mn-cs"/>
                        </a:rPr>
                        <a:t>Total</a:t>
                      </a:r>
                    </a:p>
                  </a:txBody>
                  <a:tcPr/>
                </a:tc>
                <a:tc>
                  <a:txBody>
                    <a:bodyPr/>
                    <a:lstStyle/>
                    <a:p>
                      <a:pPr algn="r" fontAlgn="b"/>
                      <a:r>
                        <a:rPr lang="en-US" sz="2800" b="0" i="0" u="none" strike="noStrike" dirty="0">
                          <a:solidFill>
                            <a:srgbClr val="000000"/>
                          </a:solidFill>
                          <a:latin typeface="Calibri" pitchFamily="34" charset="0"/>
                        </a:rPr>
                        <a:t>3924.74</a:t>
                      </a:r>
                    </a:p>
                  </a:txBody>
                  <a:tcPr marL="9525" marR="9525" marT="9525" marB="0" anchor="b"/>
                </a:tc>
                <a:tc>
                  <a:txBody>
                    <a:bodyPr/>
                    <a:lstStyle/>
                    <a:p>
                      <a:pPr algn="r" fontAlgn="b"/>
                      <a:r>
                        <a:rPr lang="en-US" sz="2800" b="0" i="0" u="none" strike="noStrike" dirty="0">
                          <a:solidFill>
                            <a:srgbClr val="000000"/>
                          </a:solidFill>
                          <a:latin typeface="Calibri" pitchFamily="34" charset="0"/>
                        </a:rPr>
                        <a:t>100.00%</a:t>
                      </a:r>
                    </a:p>
                  </a:txBody>
                  <a:tcPr marL="9525" marR="9525" marT="9525" marB="0" anchor="b"/>
                </a:tc>
              </a:tr>
            </a:tbl>
          </a:graphicData>
        </a:graphic>
      </p:graphicFrame>
      <p:sp>
        <p:nvSpPr>
          <p:cNvPr id="5" name="Subtitle 4"/>
          <p:cNvSpPr>
            <a:spLocks noGrp="1"/>
          </p:cNvSpPr>
          <p:nvPr>
            <p:ph type="subTitle" idx="1"/>
          </p:nvPr>
        </p:nvSpPr>
        <p:spPr>
          <a:xfrm>
            <a:off x="1295400" y="6248400"/>
            <a:ext cx="6400800" cy="381000"/>
          </a:xfrm>
        </p:spPr>
        <p:txBody>
          <a:bodyPr>
            <a:normAutofit fontScale="70000" lnSpcReduction="20000"/>
          </a:bodyPr>
          <a:lstStyle/>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28600"/>
            <a:ext cx="7772400" cy="704850"/>
          </a:xfrm>
        </p:spPr>
        <p:txBody>
          <a:bodyPr>
            <a:normAutofit/>
          </a:bodyPr>
          <a:lstStyle/>
          <a:p>
            <a:r>
              <a:rPr lang="en-US" sz="2400" dirty="0" smtClean="0"/>
              <a:t>School Funding – Equalized Property Value (EPV) </a:t>
            </a:r>
            <a:endParaRPr lang="en-US" sz="2400" dirty="0"/>
          </a:p>
        </p:txBody>
      </p:sp>
      <p:graphicFrame>
        <p:nvGraphicFramePr>
          <p:cNvPr id="4" name="Table 3"/>
          <p:cNvGraphicFramePr>
            <a:graphicFrameLocks noGrp="1"/>
          </p:cNvGraphicFramePr>
          <p:nvPr/>
        </p:nvGraphicFramePr>
        <p:xfrm>
          <a:off x="533400" y="1143000"/>
          <a:ext cx="7696199" cy="2747556"/>
        </p:xfrm>
        <a:graphic>
          <a:graphicData uri="http://schemas.openxmlformats.org/drawingml/2006/table">
            <a:tbl>
              <a:tblPr firstRow="1" bandRow="1">
                <a:tableStyleId>{5C22544A-7EE6-4342-B048-85BDC9FD1C3A}</a:tableStyleId>
              </a:tblPr>
              <a:tblGrid>
                <a:gridCol w="2745141"/>
                <a:gridCol w="2745141"/>
                <a:gridCol w="2205917"/>
              </a:tblGrid>
              <a:tr h="45792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kern="1200" dirty="0" smtClean="0">
                          <a:solidFill>
                            <a:schemeClr val="bg1"/>
                          </a:solidFill>
                          <a:latin typeface="Calibri" pitchFamily="34" charset="0"/>
                          <a:ea typeface="+mn-ea"/>
                          <a:cs typeface="+mn-cs"/>
                        </a:rPr>
                        <a:t>Town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kern="1200" dirty="0" smtClean="0">
                          <a:solidFill>
                            <a:schemeClr val="bg1"/>
                          </a:solidFill>
                          <a:latin typeface="Calibri" pitchFamily="34" charset="0"/>
                          <a:ea typeface="+mn-ea"/>
                          <a:cs typeface="+mn-cs"/>
                        </a:rPr>
                        <a:t>Equalized</a:t>
                      </a:r>
                      <a:r>
                        <a:rPr lang="en-US" sz="2400" b="1" kern="1200" baseline="0" dirty="0" smtClean="0">
                          <a:solidFill>
                            <a:schemeClr val="bg1"/>
                          </a:solidFill>
                          <a:latin typeface="Calibri" pitchFamily="34" charset="0"/>
                          <a:ea typeface="+mn-ea"/>
                          <a:cs typeface="+mn-cs"/>
                        </a:rPr>
                        <a:t> Value</a:t>
                      </a:r>
                      <a:endParaRPr lang="en-US" sz="2400" b="1" kern="1200" dirty="0" smtClean="0">
                        <a:solidFill>
                          <a:schemeClr val="bg1"/>
                        </a:solidFill>
                        <a:latin typeface="Calibri" pitchFamily="34" charset="0"/>
                        <a:ea typeface="+mn-ea"/>
                        <a:cs typeface="+mn-cs"/>
                      </a:endParaRPr>
                    </a:p>
                  </a:txBody>
                  <a:tcPr/>
                </a:tc>
                <a:tc>
                  <a:txBody>
                    <a:bodyPr/>
                    <a:lstStyle/>
                    <a:p>
                      <a:pPr algn="ctr" fontAlgn="b"/>
                      <a:r>
                        <a:rPr lang="en-US" sz="2400" b="1" i="0" u="none" strike="noStrike" baseline="0" dirty="0" smtClean="0">
                          <a:solidFill>
                            <a:schemeClr val="bg1"/>
                          </a:solidFill>
                          <a:latin typeface="Calibri" pitchFamily="34" charset="0"/>
                        </a:rPr>
                        <a:t>EPV Ratio</a:t>
                      </a:r>
                      <a:endParaRPr lang="en-US" sz="2400" b="1" i="0" u="none" strike="noStrike" dirty="0">
                        <a:solidFill>
                          <a:schemeClr val="bg1"/>
                        </a:solidFill>
                        <a:latin typeface="Calibri" pitchFamily="34" charset="0"/>
                      </a:endParaRPr>
                    </a:p>
                  </a:txBody>
                  <a:tcPr marL="9525" marR="9525" marT="9525" marB="0" anchor="b"/>
                </a:tc>
              </a:tr>
              <a:tr h="45792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0" kern="1200" dirty="0" smtClean="0">
                          <a:solidFill>
                            <a:schemeClr val="tx1">
                              <a:lumMod val="95000"/>
                              <a:lumOff val="5000"/>
                            </a:schemeClr>
                          </a:solidFill>
                          <a:latin typeface="Calibri" pitchFamily="34" charset="0"/>
                          <a:ea typeface="+mn-ea"/>
                          <a:cs typeface="+mn-cs"/>
                        </a:rPr>
                        <a:t>Atkinson</a:t>
                      </a:r>
                    </a:p>
                  </a:txBody>
                  <a:tcPr/>
                </a:tc>
                <a:tc>
                  <a:txBody>
                    <a:bodyPr/>
                    <a:lstStyle/>
                    <a:p>
                      <a:pPr algn="l" fontAlgn="b"/>
                      <a:r>
                        <a:rPr lang="en-US" sz="2800" b="0" i="0" u="none" strike="noStrike" dirty="0">
                          <a:solidFill>
                            <a:srgbClr val="000000"/>
                          </a:solidFill>
                          <a:latin typeface="Calibri"/>
                        </a:rPr>
                        <a:t> </a:t>
                      </a:r>
                      <a:r>
                        <a:rPr lang="en-US" sz="2800" b="0" i="0" u="none" strike="noStrike" dirty="0" smtClean="0">
                          <a:solidFill>
                            <a:srgbClr val="000000"/>
                          </a:solidFill>
                          <a:latin typeface="Calibri"/>
                        </a:rPr>
                        <a:t>$        </a:t>
                      </a:r>
                      <a:r>
                        <a:rPr lang="en-US" sz="2800" b="0" i="0" u="none" strike="noStrike" dirty="0">
                          <a:solidFill>
                            <a:srgbClr val="000000"/>
                          </a:solidFill>
                          <a:latin typeface="Calibri"/>
                        </a:rPr>
                        <a:t>846,875,141 </a:t>
                      </a:r>
                    </a:p>
                  </a:txBody>
                  <a:tcPr marL="9525" marR="9525" marT="9525" marB="0" anchor="b"/>
                </a:tc>
                <a:tc>
                  <a:txBody>
                    <a:bodyPr/>
                    <a:lstStyle/>
                    <a:p>
                      <a:pPr algn="r" fontAlgn="b"/>
                      <a:r>
                        <a:rPr lang="en-US" sz="2800" b="0" i="0" u="none" strike="noStrike">
                          <a:solidFill>
                            <a:srgbClr val="000000"/>
                          </a:solidFill>
                          <a:latin typeface="Calibri"/>
                        </a:rPr>
                        <a:t>33.42%</a:t>
                      </a:r>
                    </a:p>
                  </a:txBody>
                  <a:tcPr marL="9525" marR="9525" marT="9525" marB="0" anchor="b"/>
                </a:tc>
              </a:tr>
              <a:tr h="45792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kern="1200" dirty="0" smtClean="0">
                          <a:solidFill>
                            <a:schemeClr val="dk1"/>
                          </a:solidFill>
                          <a:latin typeface="Calibri" pitchFamily="34" charset="0"/>
                          <a:ea typeface="+mn-ea"/>
                          <a:cs typeface="+mn-cs"/>
                        </a:rPr>
                        <a:t>Danville</a:t>
                      </a:r>
                    </a:p>
                  </a:txBody>
                  <a:tcPr/>
                </a:tc>
                <a:tc>
                  <a:txBody>
                    <a:bodyPr/>
                    <a:lstStyle/>
                    <a:p>
                      <a:pPr algn="l" fontAlgn="b"/>
                      <a:r>
                        <a:rPr lang="en-US" sz="2800" b="0" i="0" u="none" strike="noStrike" dirty="0">
                          <a:solidFill>
                            <a:srgbClr val="000000"/>
                          </a:solidFill>
                          <a:latin typeface="Calibri"/>
                        </a:rPr>
                        <a:t> </a:t>
                      </a:r>
                      <a:r>
                        <a:rPr lang="en-US" sz="2800" b="0" i="0" u="none" strike="noStrike" dirty="0" smtClean="0">
                          <a:solidFill>
                            <a:srgbClr val="000000"/>
                          </a:solidFill>
                          <a:latin typeface="Calibri"/>
                        </a:rPr>
                        <a:t>$        </a:t>
                      </a:r>
                      <a:r>
                        <a:rPr lang="en-US" sz="2800" b="0" i="0" u="none" strike="noStrike" dirty="0">
                          <a:solidFill>
                            <a:srgbClr val="000000"/>
                          </a:solidFill>
                          <a:latin typeface="Calibri"/>
                        </a:rPr>
                        <a:t>315,940,514 </a:t>
                      </a:r>
                    </a:p>
                  </a:txBody>
                  <a:tcPr marL="9525" marR="9525" marT="9525" marB="0" anchor="b"/>
                </a:tc>
                <a:tc>
                  <a:txBody>
                    <a:bodyPr/>
                    <a:lstStyle/>
                    <a:p>
                      <a:pPr algn="r" fontAlgn="b"/>
                      <a:r>
                        <a:rPr lang="en-US" sz="2800" b="0" i="0" u="none" strike="noStrike">
                          <a:solidFill>
                            <a:srgbClr val="000000"/>
                          </a:solidFill>
                          <a:latin typeface="Calibri"/>
                        </a:rPr>
                        <a:t>12.47%</a:t>
                      </a:r>
                    </a:p>
                  </a:txBody>
                  <a:tcPr marL="9525" marR="9525" marT="9525" marB="0" anchor="b"/>
                </a:tc>
              </a:tr>
              <a:tr h="45792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kern="1200" dirty="0" smtClean="0">
                          <a:solidFill>
                            <a:schemeClr val="dk1"/>
                          </a:solidFill>
                          <a:latin typeface="Calibri" pitchFamily="34" charset="0"/>
                          <a:ea typeface="+mn-ea"/>
                          <a:cs typeface="+mn-cs"/>
                        </a:rPr>
                        <a:t>Plaistow</a:t>
                      </a:r>
                    </a:p>
                  </a:txBody>
                  <a:tcPr/>
                </a:tc>
                <a:tc>
                  <a:txBody>
                    <a:bodyPr/>
                    <a:lstStyle/>
                    <a:p>
                      <a:pPr algn="l" fontAlgn="b"/>
                      <a:r>
                        <a:rPr lang="en-US" sz="2800" b="0" i="0" u="none" strike="noStrike" dirty="0">
                          <a:solidFill>
                            <a:srgbClr val="000000"/>
                          </a:solidFill>
                          <a:latin typeface="Calibri"/>
                        </a:rPr>
                        <a:t> </a:t>
                      </a:r>
                      <a:r>
                        <a:rPr lang="en-US" sz="2800" b="0" i="0" u="none" strike="noStrike" dirty="0" smtClean="0">
                          <a:solidFill>
                            <a:srgbClr val="000000"/>
                          </a:solidFill>
                          <a:latin typeface="Calibri"/>
                        </a:rPr>
                        <a:t>$        </a:t>
                      </a:r>
                      <a:r>
                        <a:rPr lang="en-US" sz="2800" b="0" i="0" u="none" strike="noStrike" dirty="0">
                          <a:solidFill>
                            <a:srgbClr val="000000"/>
                          </a:solidFill>
                          <a:latin typeface="Calibri"/>
                        </a:rPr>
                        <a:t>854,548,611 </a:t>
                      </a:r>
                    </a:p>
                  </a:txBody>
                  <a:tcPr marL="9525" marR="9525" marT="9525" marB="0" anchor="b"/>
                </a:tc>
                <a:tc>
                  <a:txBody>
                    <a:bodyPr/>
                    <a:lstStyle/>
                    <a:p>
                      <a:pPr algn="r" fontAlgn="b"/>
                      <a:r>
                        <a:rPr lang="en-US" sz="2800" b="0" i="0" u="none" strike="noStrike">
                          <a:solidFill>
                            <a:srgbClr val="000000"/>
                          </a:solidFill>
                          <a:latin typeface="Calibri"/>
                        </a:rPr>
                        <a:t>33.73%</a:t>
                      </a:r>
                    </a:p>
                  </a:txBody>
                  <a:tcPr marL="9525" marR="9525" marT="9525" marB="0" anchor="b"/>
                </a:tc>
              </a:tr>
              <a:tr h="45792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kern="1200" dirty="0" smtClean="0">
                          <a:solidFill>
                            <a:schemeClr val="dk1"/>
                          </a:solidFill>
                          <a:latin typeface="Calibri" pitchFamily="34" charset="0"/>
                          <a:ea typeface="+mn-ea"/>
                          <a:cs typeface="+mn-cs"/>
                        </a:rPr>
                        <a:t>Sandown</a:t>
                      </a:r>
                    </a:p>
                  </a:txBody>
                  <a:tcPr/>
                </a:tc>
                <a:tc>
                  <a:txBody>
                    <a:bodyPr/>
                    <a:lstStyle/>
                    <a:p>
                      <a:pPr algn="l" fontAlgn="b"/>
                      <a:r>
                        <a:rPr lang="en-US" sz="2800" b="0" i="0" u="none" strike="noStrike" dirty="0">
                          <a:solidFill>
                            <a:srgbClr val="000000"/>
                          </a:solidFill>
                          <a:latin typeface="Calibri"/>
                        </a:rPr>
                        <a:t> </a:t>
                      </a:r>
                      <a:r>
                        <a:rPr lang="en-US" sz="2800" b="0" i="0" u="none" strike="noStrike" dirty="0" smtClean="0">
                          <a:solidFill>
                            <a:srgbClr val="000000"/>
                          </a:solidFill>
                          <a:latin typeface="Calibri"/>
                        </a:rPr>
                        <a:t>$        </a:t>
                      </a:r>
                      <a:r>
                        <a:rPr lang="en-US" sz="2800" b="0" i="0" u="none" strike="noStrike" dirty="0">
                          <a:solidFill>
                            <a:srgbClr val="000000"/>
                          </a:solidFill>
                          <a:latin typeface="Calibri"/>
                        </a:rPr>
                        <a:t>516,462,705 </a:t>
                      </a:r>
                    </a:p>
                  </a:txBody>
                  <a:tcPr marL="9525" marR="9525" marT="9525" marB="0" anchor="b"/>
                </a:tc>
                <a:tc>
                  <a:txBody>
                    <a:bodyPr/>
                    <a:lstStyle/>
                    <a:p>
                      <a:pPr algn="r" fontAlgn="b"/>
                      <a:r>
                        <a:rPr lang="en-US" sz="2800" b="0" i="0" u="none" strike="noStrike" dirty="0">
                          <a:solidFill>
                            <a:srgbClr val="000000"/>
                          </a:solidFill>
                          <a:latin typeface="Calibri"/>
                        </a:rPr>
                        <a:t>20.38%</a:t>
                      </a:r>
                    </a:p>
                  </a:txBody>
                  <a:tcPr marL="9525" marR="9525" marT="9525" marB="0" anchor="b"/>
                </a:tc>
              </a:tr>
              <a:tr h="45792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kern="1200" dirty="0" smtClean="0">
                          <a:solidFill>
                            <a:schemeClr val="dk1"/>
                          </a:solidFill>
                          <a:latin typeface="Calibri" pitchFamily="34" charset="0"/>
                          <a:ea typeface="+mn-ea"/>
                          <a:cs typeface="+mn-cs"/>
                        </a:rPr>
                        <a:t>Total</a:t>
                      </a:r>
                    </a:p>
                  </a:txBody>
                  <a:tcPr/>
                </a:tc>
                <a:tc>
                  <a:txBody>
                    <a:bodyPr/>
                    <a:lstStyle/>
                    <a:p>
                      <a:pPr algn="l" fontAlgn="b"/>
                      <a:r>
                        <a:rPr lang="en-US" sz="2800" b="0" i="0" u="none" strike="noStrike" dirty="0">
                          <a:solidFill>
                            <a:srgbClr val="000000"/>
                          </a:solidFill>
                          <a:latin typeface="Calibri"/>
                        </a:rPr>
                        <a:t> </a:t>
                      </a:r>
                      <a:r>
                        <a:rPr lang="en-US" sz="2800" b="0" i="0" u="none" strike="noStrike" dirty="0" smtClean="0">
                          <a:solidFill>
                            <a:srgbClr val="000000"/>
                          </a:solidFill>
                          <a:latin typeface="Calibri"/>
                        </a:rPr>
                        <a:t>$    </a:t>
                      </a:r>
                      <a:r>
                        <a:rPr lang="en-US" sz="2800" b="0" i="0" u="none" strike="noStrike" dirty="0">
                          <a:solidFill>
                            <a:srgbClr val="000000"/>
                          </a:solidFill>
                          <a:latin typeface="Calibri"/>
                        </a:rPr>
                        <a:t>2,533,826,971 </a:t>
                      </a:r>
                    </a:p>
                  </a:txBody>
                  <a:tcPr marL="9525" marR="9525" marT="9525" marB="0" anchor="b"/>
                </a:tc>
                <a:tc>
                  <a:txBody>
                    <a:bodyPr/>
                    <a:lstStyle/>
                    <a:p>
                      <a:pPr algn="r" fontAlgn="b"/>
                      <a:r>
                        <a:rPr lang="en-US" sz="2800" b="0" i="0" u="none" strike="noStrike" dirty="0">
                          <a:solidFill>
                            <a:srgbClr val="000000"/>
                          </a:solidFill>
                          <a:latin typeface="Calibri"/>
                        </a:rPr>
                        <a:t>100.00%</a:t>
                      </a:r>
                    </a:p>
                  </a:txBody>
                  <a:tcPr marL="9525" marR="9525" marT="9525" marB="0" anchor="b"/>
                </a:tc>
              </a:tr>
            </a:tbl>
          </a:graphicData>
        </a:graphic>
      </p:graphicFrame>
      <p:sp>
        <p:nvSpPr>
          <p:cNvPr id="5" name="Subtitle 4"/>
          <p:cNvSpPr>
            <a:spLocks noGrp="1"/>
          </p:cNvSpPr>
          <p:nvPr>
            <p:ph type="subTitle" idx="1"/>
          </p:nvPr>
        </p:nvSpPr>
        <p:spPr>
          <a:xfrm>
            <a:off x="1295400" y="6248400"/>
            <a:ext cx="6400800" cy="381000"/>
          </a:xfrm>
        </p:spPr>
        <p:txBody>
          <a:bodyPr>
            <a:normAutofit fontScale="70000" lnSpcReduction="20000"/>
          </a:bodyPr>
          <a:lstStyle/>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28600"/>
            <a:ext cx="7772400" cy="704850"/>
          </a:xfrm>
        </p:spPr>
        <p:txBody>
          <a:bodyPr>
            <a:normAutofit/>
          </a:bodyPr>
          <a:lstStyle/>
          <a:p>
            <a:r>
              <a:rPr lang="en-US" sz="2400" dirty="0" smtClean="0"/>
              <a:t>School Funding – Local School Impact Fees </a:t>
            </a:r>
            <a:endParaRPr lang="en-US" sz="2400" dirty="0"/>
          </a:p>
        </p:txBody>
      </p:sp>
      <p:graphicFrame>
        <p:nvGraphicFramePr>
          <p:cNvPr id="4" name="Table 3"/>
          <p:cNvGraphicFramePr>
            <a:graphicFrameLocks noGrp="1"/>
          </p:cNvGraphicFramePr>
          <p:nvPr/>
        </p:nvGraphicFramePr>
        <p:xfrm>
          <a:off x="533400" y="1143000"/>
          <a:ext cx="5490282" cy="2747556"/>
        </p:xfrm>
        <a:graphic>
          <a:graphicData uri="http://schemas.openxmlformats.org/drawingml/2006/table">
            <a:tbl>
              <a:tblPr firstRow="1" bandRow="1">
                <a:tableStyleId>{5C22544A-7EE6-4342-B048-85BDC9FD1C3A}</a:tableStyleId>
              </a:tblPr>
              <a:tblGrid>
                <a:gridCol w="2745141"/>
                <a:gridCol w="2745141"/>
              </a:tblGrid>
              <a:tr h="45792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kern="1200" dirty="0" smtClean="0">
                          <a:solidFill>
                            <a:schemeClr val="bg1"/>
                          </a:solidFill>
                          <a:latin typeface="Calibri" pitchFamily="34" charset="0"/>
                          <a:ea typeface="+mn-ea"/>
                          <a:cs typeface="+mn-cs"/>
                        </a:rPr>
                        <a:t>Town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kern="1200" dirty="0" smtClean="0">
                          <a:solidFill>
                            <a:schemeClr val="bg1"/>
                          </a:solidFill>
                          <a:latin typeface="Calibri" pitchFamily="34" charset="0"/>
                          <a:ea typeface="+mn-ea"/>
                          <a:cs typeface="+mn-cs"/>
                        </a:rPr>
                        <a:t>Dollar Amount</a:t>
                      </a:r>
                    </a:p>
                  </a:txBody>
                  <a:tcPr/>
                </a:tc>
              </a:tr>
              <a:tr h="45792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0" kern="1200" dirty="0" smtClean="0">
                          <a:solidFill>
                            <a:schemeClr val="tx1">
                              <a:lumMod val="95000"/>
                              <a:lumOff val="5000"/>
                            </a:schemeClr>
                          </a:solidFill>
                          <a:latin typeface="Calibri" pitchFamily="34" charset="0"/>
                          <a:ea typeface="+mn-ea"/>
                          <a:cs typeface="+mn-cs"/>
                        </a:rPr>
                        <a:t>Atkinson</a:t>
                      </a:r>
                    </a:p>
                  </a:txBody>
                  <a:tcPr/>
                </a:tc>
                <a:tc>
                  <a:txBody>
                    <a:bodyPr/>
                    <a:lstStyle/>
                    <a:p>
                      <a:pPr algn="l" fontAlgn="b"/>
                      <a:r>
                        <a:rPr lang="en-US" sz="2800" b="0" i="0" u="none" strike="noStrike" dirty="0">
                          <a:solidFill>
                            <a:srgbClr val="000000"/>
                          </a:solidFill>
                          <a:latin typeface="Calibri"/>
                        </a:rPr>
                        <a:t> $             </a:t>
                      </a:r>
                      <a:r>
                        <a:rPr lang="en-US" sz="2800" b="0" i="0" u="none" strike="noStrike" dirty="0" smtClean="0">
                          <a:solidFill>
                            <a:srgbClr val="000000"/>
                          </a:solidFill>
                          <a:latin typeface="Calibri"/>
                        </a:rPr>
                        <a:t>     25,909 </a:t>
                      </a:r>
                      <a:endParaRPr lang="en-US" sz="2800" b="0" i="0" u="none" strike="noStrike" dirty="0">
                        <a:solidFill>
                          <a:srgbClr val="000000"/>
                        </a:solidFill>
                        <a:latin typeface="Calibri"/>
                      </a:endParaRPr>
                    </a:p>
                  </a:txBody>
                  <a:tcPr marL="9525" marR="9525" marT="9525" marB="0" anchor="b"/>
                </a:tc>
              </a:tr>
              <a:tr h="45792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kern="1200" dirty="0" smtClean="0">
                          <a:solidFill>
                            <a:schemeClr val="dk1"/>
                          </a:solidFill>
                          <a:latin typeface="Calibri" pitchFamily="34" charset="0"/>
                          <a:ea typeface="+mn-ea"/>
                          <a:cs typeface="+mn-cs"/>
                        </a:rPr>
                        <a:t>Danville</a:t>
                      </a:r>
                    </a:p>
                  </a:txBody>
                  <a:tcPr/>
                </a:tc>
                <a:tc>
                  <a:txBody>
                    <a:bodyPr/>
                    <a:lstStyle/>
                    <a:p>
                      <a:pPr algn="l" fontAlgn="b"/>
                      <a:r>
                        <a:rPr lang="en-US" sz="2800" b="0" i="0" u="none" strike="noStrike" dirty="0">
                          <a:solidFill>
                            <a:srgbClr val="000000"/>
                          </a:solidFill>
                          <a:latin typeface="Calibri"/>
                        </a:rPr>
                        <a:t> $           </a:t>
                      </a:r>
                      <a:r>
                        <a:rPr lang="en-US" sz="2800" b="0" i="0" u="none" strike="noStrike" dirty="0" smtClean="0">
                          <a:solidFill>
                            <a:srgbClr val="000000"/>
                          </a:solidFill>
                          <a:latin typeface="Calibri"/>
                        </a:rPr>
                        <a:t>       </a:t>
                      </a:r>
                      <a:r>
                        <a:rPr lang="en-US" sz="2800" b="0" i="0" u="none" strike="noStrike" dirty="0">
                          <a:solidFill>
                            <a:srgbClr val="000000"/>
                          </a:solidFill>
                          <a:latin typeface="Calibri"/>
                        </a:rPr>
                        <a:t>54,703 </a:t>
                      </a:r>
                    </a:p>
                  </a:txBody>
                  <a:tcPr marL="9525" marR="9525" marT="9525" marB="0" anchor="b"/>
                </a:tc>
              </a:tr>
              <a:tr h="45792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kern="1200" dirty="0" smtClean="0">
                          <a:solidFill>
                            <a:schemeClr val="dk1"/>
                          </a:solidFill>
                          <a:latin typeface="Calibri" pitchFamily="34" charset="0"/>
                          <a:ea typeface="+mn-ea"/>
                          <a:cs typeface="+mn-cs"/>
                        </a:rPr>
                        <a:t>Plaistow</a:t>
                      </a:r>
                    </a:p>
                  </a:txBody>
                  <a:tcPr/>
                </a:tc>
                <a:tc>
                  <a:txBody>
                    <a:bodyPr/>
                    <a:lstStyle/>
                    <a:p>
                      <a:pPr algn="l" fontAlgn="b"/>
                      <a:r>
                        <a:rPr lang="en-US" sz="2800" b="0" i="0" u="none" strike="noStrike" dirty="0">
                          <a:solidFill>
                            <a:srgbClr val="000000"/>
                          </a:solidFill>
                          <a:latin typeface="Calibri"/>
                        </a:rPr>
                        <a:t> $           </a:t>
                      </a:r>
                      <a:r>
                        <a:rPr lang="en-US" sz="2800" b="0" i="0" u="none" strike="noStrike" dirty="0" smtClean="0">
                          <a:solidFill>
                            <a:srgbClr val="000000"/>
                          </a:solidFill>
                          <a:latin typeface="Calibri"/>
                        </a:rPr>
                        <a:t>       </a:t>
                      </a:r>
                      <a:r>
                        <a:rPr lang="en-US" sz="2800" b="0" i="0" u="none" strike="noStrike" dirty="0">
                          <a:solidFill>
                            <a:srgbClr val="000000"/>
                          </a:solidFill>
                          <a:latin typeface="Calibri"/>
                        </a:rPr>
                        <a:t>20,000 </a:t>
                      </a:r>
                    </a:p>
                  </a:txBody>
                  <a:tcPr marL="9525" marR="9525" marT="9525" marB="0" anchor="b"/>
                </a:tc>
              </a:tr>
              <a:tr h="45792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kern="1200" dirty="0" smtClean="0">
                          <a:solidFill>
                            <a:schemeClr val="dk1"/>
                          </a:solidFill>
                          <a:latin typeface="Calibri" pitchFamily="34" charset="0"/>
                          <a:ea typeface="+mn-ea"/>
                          <a:cs typeface="+mn-cs"/>
                        </a:rPr>
                        <a:t>Sandown</a:t>
                      </a:r>
                    </a:p>
                  </a:txBody>
                  <a:tcPr/>
                </a:tc>
                <a:tc>
                  <a:txBody>
                    <a:bodyPr/>
                    <a:lstStyle/>
                    <a:p>
                      <a:pPr algn="l" fontAlgn="b"/>
                      <a:r>
                        <a:rPr lang="en-US" sz="2800" b="0" i="0" u="none" strike="noStrike" dirty="0">
                          <a:solidFill>
                            <a:srgbClr val="000000"/>
                          </a:solidFill>
                          <a:latin typeface="Calibri"/>
                        </a:rPr>
                        <a:t> $           </a:t>
                      </a:r>
                      <a:r>
                        <a:rPr lang="en-US" sz="2800" b="0" i="0" u="none" strike="noStrike" dirty="0" smtClean="0">
                          <a:solidFill>
                            <a:srgbClr val="000000"/>
                          </a:solidFill>
                          <a:latin typeface="Calibri"/>
                        </a:rPr>
                        <a:t>       </a:t>
                      </a:r>
                      <a:r>
                        <a:rPr lang="en-US" sz="2800" b="0" i="0" u="none" strike="noStrike" dirty="0">
                          <a:solidFill>
                            <a:srgbClr val="000000"/>
                          </a:solidFill>
                          <a:latin typeface="Calibri"/>
                        </a:rPr>
                        <a:t>43,903 </a:t>
                      </a:r>
                    </a:p>
                  </a:txBody>
                  <a:tcPr marL="9525" marR="9525" marT="9525" marB="0" anchor="b"/>
                </a:tc>
              </a:tr>
              <a:tr h="45792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kern="1200" dirty="0" smtClean="0">
                          <a:solidFill>
                            <a:schemeClr val="dk1"/>
                          </a:solidFill>
                          <a:latin typeface="Calibri" pitchFamily="34" charset="0"/>
                          <a:ea typeface="+mn-ea"/>
                          <a:cs typeface="+mn-cs"/>
                        </a:rPr>
                        <a:t>Total</a:t>
                      </a:r>
                    </a:p>
                  </a:txBody>
                  <a:tcPr/>
                </a:tc>
                <a:tc>
                  <a:txBody>
                    <a:bodyPr/>
                    <a:lstStyle/>
                    <a:p>
                      <a:pPr algn="l" fontAlgn="b"/>
                      <a:r>
                        <a:rPr lang="en-US" sz="2800" b="1" i="0" u="none" strike="noStrike" dirty="0">
                          <a:solidFill>
                            <a:srgbClr val="000000"/>
                          </a:solidFill>
                          <a:latin typeface="Calibri"/>
                        </a:rPr>
                        <a:t> $         </a:t>
                      </a:r>
                      <a:r>
                        <a:rPr lang="en-US" sz="2800" b="1" i="0" u="none" strike="noStrike" dirty="0" smtClean="0">
                          <a:solidFill>
                            <a:srgbClr val="000000"/>
                          </a:solidFill>
                          <a:latin typeface="Calibri"/>
                        </a:rPr>
                        <a:t>      </a:t>
                      </a:r>
                      <a:r>
                        <a:rPr lang="en-US" sz="2800" b="1" i="0" u="none" strike="noStrike" dirty="0">
                          <a:solidFill>
                            <a:srgbClr val="000000"/>
                          </a:solidFill>
                          <a:latin typeface="Calibri"/>
                        </a:rPr>
                        <a:t>144,515 </a:t>
                      </a:r>
                    </a:p>
                  </a:txBody>
                  <a:tcPr marL="9525" marR="9525" marT="9525" marB="0" anchor="b"/>
                </a:tc>
              </a:tr>
            </a:tbl>
          </a:graphicData>
        </a:graphic>
      </p:graphicFrame>
      <p:sp>
        <p:nvSpPr>
          <p:cNvPr id="5" name="Subtitle 4"/>
          <p:cNvSpPr>
            <a:spLocks noGrp="1"/>
          </p:cNvSpPr>
          <p:nvPr>
            <p:ph type="subTitle" idx="1"/>
          </p:nvPr>
        </p:nvSpPr>
        <p:spPr>
          <a:xfrm>
            <a:off x="1295400" y="6248400"/>
            <a:ext cx="6400800" cy="381000"/>
          </a:xfrm>
        </p:spPr>
        <p:txBody>
          <a:bodyPr>
            <a:normAutofit fontScale="70000" lnSpcReduction="20000"/>
          </a:bodyPr>
          <a:lstStyle/>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28600"/>
            <a:ext cx="7772400" cy="704850"/>
          </a:xfrm>
        </p:spPr>
        <p:txBody>
          <a:bodyPr>
            <a:normAutofit/>
          </a:bodyPr>
          <a:lstStyle/>
          <a:p>
            <a:r>
              <a:rPr lang="en-US" sz="2400" dirty="0" smtClean="0"/>
              <a:t>School Funding – New Proposal Breakdown</a:t>
            </a:r>
            <a:endParaRPr lang="en-US" sz="2400" dirty="0"/>
          </a:p>
        </p:txBody>
      </p:sp>
      <p:graphicFrame>
        <p:nvGraphicFramePr>
          <p:cNvPr id="4" name="Table 3"/>
          <p:cNvGraphicFramePr>
            <a:graphicFrameLocks noGrp="1"/>
          </p:cNvGraphicFramePr>
          <p:nvPr/>
        </p:nvGraphicFramePr>
        <p:xfrm>
          <a:off x="533400" y="1143000"/>
          <a:ext cx="7696200" cy="4121334"/>
        </p:xfrm>
        <a:graphic>
          <a:graphicData uri="http://schemas.openxmlformats.org/drawingml/2006/table">
            <a:tbl>
              <a:tblPr firstRow="1" bandRow="1">
                <a:tableStyleId>{5C22544A-7EE6-4342-B048-85BDC9FD1C3A}</a:tableStyleId>
              </a:tblPr>
              <a:tblGrid>
                <a:gridCol w="4267200"/>
                <a:gridCol w="3429000"/>
              </a:tblGrid>
              <a:tr h="457926">
                <a:tc>
                  <a:txBody>
                    <a:bodyPr/>
                    <a:lstStyle/>
                    <a:p>
                      <a:pPr algn="l" fontAlgn="b"/>
                      <a:r>
                        <a:rPr lang="en-US" sz="2800" b="0" i="0" u="none" strike="noStrike" dirty="0">
                          <a:solidFill>
                            <a:srgbClr val="000000"/>
                          </a:solidFill>
                          <a:latin typeface="Calibri"/>
                        </a:rPr>
                        <a:t>Operating Budget</a:t>
                      </a:r>
                    </a:p>
                  </a:txBody>
                  <a:tcPr marL="9525" marR="9525" marT="9525" marB="0" anchor="b"/>
                </a:tc>
                <a:tc>
                  <a:txBody>
                    <a:bodyPr/>
                    <a:lstStyle/>
                    <a:p>
                      <a:pPr algn="l" fontAlgn="b"/>
                      <a:r>
                        <a:rPr lang="en-US" sz="2800" b="0" i="0" u="none" strike="noStrike" dirty="0">
                          <a:solidFill>
                            <a:srgbClr val="000000"/>
                          </a:solidFill>
                          <a:latin typeface="Calibri"/>
                        </a:rPr>
                        <a:t> </a:t>
                      </a:r>
                      <a:r>
                        <a:rPr lang="en-US" sz="2800" b="0" i="0" u="none" strike="noStrike" dirty="0" smtClean="0">
                          <a:solidFill>
                            <a:srgbClr val="000000"/>
                          </a:solidFill>
                          <a:latin typeface="Calibri"/>
                        </a:rPr>
                        <a:t>$                  </a:t>
                      </a:r>
                      <a:r>
                        <a:rPr lang="en-US" sz="2800" b="0" i="0" u="none" strike="noStrike" dirty="0">
                          <a:solidFill>
                            <a:srgbClr val="000000"/>
                          </a:solidFill>
                          <a:latin typeface="Calibri"/>
                        </a:rPr>
                        <a:t>55,588,587 </a:t>
                      </a:r>
                    </a:p>
                  </a:txBody>
                  <a:tcPr marL="9525" marR="9525" marT="9525" marB="0" anchor="b"/>
                </a:tc>
              </a:tr>
              <a:tr h="457926">
                <a:tc>
                  <a:txBody>
                    <a:bodyPr/>
                    <a:lstStyle/>
                    <a:p>
                      <a:pPr algn="l" fontAlgn="b"/>
                      <a:r>
                        <a:rPr lang="en-US" sz="2800" b="0" i="0" u="none" strike="noStrike" dirty="0">
                          <a:solidFill>
                            <a:srgbClr val="000000"/>
                          </a:solidFill>
                          <a:latin typeface="Calibri"/>
                        </a:rPr>
                        <a:t>Capital </a:t>
                      </a:r>
                      <a:r>
                        <a:rPr lang="en-US" sz="2800" b="0" i="0" u="none" strike="noStrike" dirty="0" smtClean="0">
                          <a:solidFill>
                            <a:srgbClr val="000000"/>
                          </a:solidFill>
                          <a:latin typeface="Calibri"/>
                        </a:rPr>
                        <a:t>                                  (+)</a:t>
                      </a:r>
                      <a:endParaRPr lang="en-US" sz="2800" b="0" i="0" u="none" strike="noStrike" dirty="0">
                        <a:solidFill>
                          <a:srgbClr val="000000"/>
                        </a:solidFill>
                        <a:latin typeface="Calibri"/>
                      </a:endParaRPr>
                    </a:p>
                  </a:txBody>
                  <a:tcPr marL="9525" marR="9525" marT="9525" marB="0" anchor="b"/>
                </a:tc>
                <a:tc>
                  <a:txBody>
                    <a:bodyPr/>
                    <a:lstStyle/>
                    <a:p>
                      <a:pPr algn="l" fontAlgn="b"/>
                      <a:r>
                        <a:rPr lang="en-US" sz="2800" b="0" i="0" u="none" strike="noStrike" dirty="0">
                          <a:solidFill>
                            <a:srgbClr val="000000"/>
                          </a:solidFill>
                          <a:latin typeface="Calibri"/>
                        </a:rPr>
                        <a:t> </a:t>
                      </a:r>
                      <a:r>
                        <a:rPr lang="en-US" sz="2800" b="0" i="0" u="none" strike="noStrike" dirty="0" smtClean="0">
                          <a:solidFill>
                            <a:srgbClr val="000000"/>
                          </a:solidFill>
                          <a:latin typeface="Calibri"/>
                        </a:rPr>
                        <a:t>$                    </a:t>
                      </a:r>
                      <a:r>
                        <a:rPr lang="en-US" sz="2800" b="0" i="0" u="none" strike="noStrike" dirty="0">
                          <a:solidFill>
                            <a:srgbClr val="000000"/>
                          </a:solidFill>
                          <a:latin typeface="Calibri"/>
                        </a:rPr>
                        <a:t>2,516,274 </a:t>
                      </a:r>
                    </a:p>
                  </a:txBody>
                  <a:tcPr marL="9525" marR="9525" marT="9525" marB="0" anchor="b"/>
                </a:tc>
              </a:tr>
              <a:tr h="457926">
                <a:tc>
                  <a:txBody>
                    <a:bodyPr/>
                    <a:lstStyle/>
                    <a:p>
                      <a:pPr algn="l" fontAlgn="b"/>
                      <a:r>
                        <a:rPr lang="en-US" sz="2800" b="0" i="0" u="none" strike="noStrike" dirty="0">
                          <a:solidFill>
                            <a:srgbClr val="000000"/>
                          </a:solidFill>
                          <a:latin typeface="Calibri"/>
                        </a:rPr>
                        <a:t>Total Expenses</a:t>
                      </a:r>
                    </a:p>
                  </a:txBody>
                  <a:tcPr marL="9525" marR="9525" marT="9525" marB="0" anchor="b"/>
                </a:tc>
                <a:tc>
                  <a:txBody>
                    <a:bodyPr/>
                    <a:lstStyle/>
                    <a:p>
                      <a:pPr algn="l" fontAlgn="b"/>
                      <a:r>
                        <a:rPr lang="en-US" sz="2800" b="0" i="0" u="none" strike="noStrike" dirty="0">
                          <a:solidFill>
                            <a:srgbClr val="000000"/>
                          </a:solidFill>
                          <a:latin typeface="Calibri"/>
                        </a:rPr>
                        <a:t> </a:t>
                      </a:r>
                      <a:r>
                        <a:rPr lang="en-US" sz="2800" b="0" i="0" u="none" strike="noStrike" dirty="0" smtClean="0">
                          <a:solidFill>
                            <a:srgbClr val="000000"/>
                          </a:solidFill>
                          <a:latin typeface="Calibri"/>
                        </a:rPr>
                        <a:t>$                  </a:t>
                      </a:r>
                      <a:r>
                        <a:rPr lang="en-US" sz="2800" b="0" i="0" u="none" strike="noStrike" dirty="0">
                          <a:solidFill>
                            <a:srgbClr val="000000"/>
                          </a:solidFill>
                          <a:latin typeface="Calibri"/>
                        </a:rPr>
                        <a:t>58,104,861 </a:t>
                      </a:r>
                    </a:p>
                  </a:txBody>
                  <a:tcPr marL="9525" marR="9525" marT="9525" marB="0" anchor="b"/>
                </a:tc>
              </a:tr>
              <a:tr h="457926">
                <a:tc>
                  <a:txBody>
                    <a:bodyPr/>
                    <a:lstStyle/>
                    <a:p>
                      <a:pPr algn="l" fontAlgn="b"/>
                      <a:r>
                        <a:rPr lang="en-US" sz="2800" b="0" i="0" u="none" strike="noStrike" dirty="0">
                          <a:solidFill>
                            <a:srgbClr val="000000"/>
                          </a:solidFill>
                          <a:latin typeface="Calibri"/>
                        </a:rPr>
                        <a:t>Total </a:t>
                      </a:r>
                      <a:r>
                        <a:rPr lang="en-US" sz="2800" b="0" i="0" u="none" strike="noStrike" dirty="0" smtClean="0">
                          <a:solidFill>
                            <a:srgbClr val="000000"/>
                          </a:solidFill>
                          <a:latin typeface="Calibri"/>
                        </a:rPr>
                        <a:t>Aid                                 (-)</a:t>
                      </a:r>
                      <a:endParaRPr lang="en-US" sz="2800" b="0" i="0" u="none" strike="noStrike" dirty="0">
                        <a:solidFill>
                          <a:srgbClr val="000000"/>
                        </a:solidFill>
                        <a:latin typeface="Calibri"/>
                      </a:endParaRPr>
                    </a:p>
                  </a:txBody>
                  <a:tcPr marL="9525" marR="9525" marT="9525" marB="0" anchor="b"/>
                </a:tc>
                <a:tc>
                  <a:txBody>
                    <a:bodyPr/>
                    <a:lstStyle/>
                    <a:p>
                      <a:pPr algn="l" fontAlgn="b"/>
                      <a:r>
                        <a:rPr lang="en-US" sz="2800" b="0" i="0" u="none" strike="noStrike" dirty="0">
                          <a:solidFill>
                            <a:srgbClr val="000000"/>
                          </a:solidFill>
                          <a:latin typeface="Calibri"/>
                        </a:rPr>
                        <a:t> </a:t>
                      </a:r>
                      <a:r>
                        <a:rPr lang="en-US" sz="2800" b="0" i="0" u="none" strike="noStrike" dirty="0" smtClean="0">
                          <a:solidFill>
                            <a:srgbClr val="000000"/>
                          </a:solidFill>
                          <a:latin typeface="Calibri"/>
                        </a:rPr>
                        <a:t>$                  </a:t>
                      </a:r>
                      <a:r>
                        <a:rPr lang="en-US" sz="2800" b="0" i="0" u="none" strike="noStrike" dirty="0">
                          <a:solidFill>
                            <a:srgbClr val="000000"/>
                          </a:solidFill>
                          <a:latin typeface="Calibri"/>
                        </a:rPr>
                        <a:t>17,579,188 </a:t>
                      </a:r>
                    </a:p>
                  </a:txBody>
                  <a:tcPr marL="9525" marR="9525" marT="9525" marB="0" anchor="b"/>
                </a:tc>
              </a:tr>
              <a:tr h="457926">
                <a:tc>
                  <a:txBody>
                    <a:bodyPr/>
                    <a:lstStyle/>
                    <a:p>
                      <a:pPr algn="l" fontAlgn="b"/>
                      <a:r>
                        <a:rPr lang="en-US" sz="2800" b="0" i="0" u="none" strike="noStrike" dirty="0">
                          <a:solidFill>
                            <a:srgbClr val="000000"/>
                          </a:solidFill>
                          <a:latin typeface="Calibri"/>
                        </a:rPr>
                        <a:t>Total Impact </a:t>
                      </a:r>
                      <a:r>
                        <a:rPr lang="en-US" sz="2800" b="0" i="0" u="none" strike="noStrike" dirty="0" smtClean="0">
                          <a:solidFill>
                            <a:srgbClr val="000000"/>
                          </a:solidFill>
                          <a:latin typeface="Calibri"/>
                        </a:rPr>
                        <a:t>fees                  (-)</a:t>
                      </a:r>
                      <a:endParaRPr lang="en-US" sz="2800" b="0" i="0" u="none" strike="noStrike" dirty="0">
                        <a:solidFill>
                          <a:srgbClr val="000000"/>
                        </a:solidFill>
                        <a:latin typeface="Calibri"/>
                      </a:endParaRPr>
                    </a:p>
                  </a:txBody>
                  <a:tcPr marL="9525" marR="9525" marT="9525" marB="0" anchor="b"/>
                </a:tc>
                <a:tc>
                  <a:txBody>
                    <a:bodyPr/>
                    <a:lstStyle/>
                    <a:p>
                      <a:pPr algn="l" fontAlgn="b"/>
                      <a:r>
                        <a:rPr lang="en-US" sz="2800" b="0" i="0" u="none" strike="noStrike" dirty="0">
                          <a:solidFill>
                            <a:srgbClr val="000000"/>
                          </a:solidFill>
                          <a:latin typeface="Calibri"/>
                        </a:rPr>
                        <a:t> </a:t>
                      </a:r>
                      <a:r>
                        <a:rPr lang="en-US" sz="2800" b="0" i="0" u="none" strike="noStrike" dirty="0" smtClean="0">
                          <a:solidFill>
                            <a:srgbClr val="000000"/>
                          </a:solidFill>
                          <a:latin typeface="Calibri"/>
                        </a:rPr>
                        <a:t>$                        </a:t>
                      </a:r>
                      <a:r>
                        <a:rPr lang="en-US" sz="2800" b="0" i="0" u="none" strike="noStrike" dirty="0">
                          <a:solidFill>
                            <a:srgbClr val="000000"/>
                          </a:solidFill>
                          <a:latin typeface="Calibri"/>
                        </a:rPr>
                        <a:t>144,515 </a:t>
                      </a:r>
                    </a:p>
                  </a:txBody>
                  <a:tcPr marL="9525" marR="9525" marT="9525" marB="0" anchor="b"/>
                </a:tc>
              </a:tr>
              <a:tr h="457926">
                <a:tc>
                  <a:txBody>
                    <a:bodyPr/>
                    <a:lstStyle/>
                    <a:p>
                      <a:pPr algn="l" fontAlgn="b"/>
                      <a:endParaRPr lang="en-US" sz="2800" b="0" i="0" u="none" strike="noStrike" dirty="0">
                        <a:solidFill>
                          <a:srgbClr val="000000"/>
                        </a:solidFill>
                        <a:latin typeface="Calibri"/>
                      </a:endParaRPr>
                    </a:p>
                  </a:txBody>
                  <a:tcPr marL="9525" marR="9525" marT="9525" marB="0" anchor="b"/>
                </a:tc>
                <a:tc>
                  <a:txBody>
                    <a:bodyPr/>
                    <a:lstStyle/>
                    <a:p>
                      <a:pPr algn="l" fontAlgn="b"/>
                      <a:endParaRPr lang="en-US" sz="2800" b="0" i="0" u="none" strike="noStrike" dirty="0">
                        <a:solidFill>
                          <a:srgbClr val="000000"/>
                        </a:solidFill>
                        <a:latin typeface="Calibri"/>
                      </a:endParaRPr>
                    </a:p>
                  </a:txBody>
                  <a:tcPr marL="9525" marR="9525" marT="9525" marB="0" anchor="b"/>
                </a:tc>
              </a:tr>
              <a:tr h="457926">
                <a:tc>
                  <a:txBody>
                    <a:bodyPr/>
                    <a:lstStyle/>
                    <a:p>
                      <a:pPr algn="l" fontAlgn="b"/>
                      <a:r>
                        <a:rPr lang="en-US" sz="2800" b="0" i="0" u="none" strike="noStrike" dirty="0">
                          <a:solidFill>
                            <a:srgbClr val="000000"/>
                          </a:solidFill>
                          <a:latin typeface="Calibri"/>
                        </a:rPr>
                        <a:t>Total Appropriations</a:t>
                      </a:r>
                    </a:p>
                  </a:txBody>
                  <a:tcPr marL="9525" marR="9525" marT="9525" marB="0" anchor="b"/>
                </a:tc>
                <a:tc>
                  <a:txBody>
                    <a:bodyPr/>
                    <a:lstStyle/>
                    <a:p>
                      <a:pPr algn="l" fontAlgn="b"/>
                      <a:r>
                        <a:rPr lang="en-US" sz="2800" b="0" i="0" u="none" strike="noStrike" dirty="0">
                          <a:solidFill>
                            <a:srgbClr val="000000"/>
                          </a:solidFill>
                          <a:latin typeface="Calibri"/>
                        </a:rPr>
                        <a:t> </a:t>
                      </a:r>
                      <a:r>
                        <a:rPr lang="en-US" sz="2800" b="0" i="0" u="none" strike="noStrike" dirty="0" smtClean="0">
                          <a:solidFill>
                            <a:srgbClr val="000000"/>
                          </a:solidFill>
                          <a:latin typeface="Calibri"/>
                        </a:rPr>
                        <a:t>$                  </a:t>
                      </a:r>
                      <a:r>
                        <a:rPr lang="en-US" sz="2800" b="0" i="0" u="none" strike="noStrike" dirty="0">
                          <a:solidFill>
                            <a:srgbClr val="000000"/>
                          </a:solidFill>
                          <a:latin typeface="Calibri"/>
                        </a:rPr>
                        <a:t>40,381,158 </a:t>
                      </a:r>
                    </a:p>
                  </a:txBody>
                  <a:tcPr marL="9525" marR="9525" marT="9525" marB="0" anchor="b"/>
                </a:tc>
              </a:tr>
              <a:tr h="457926">
                <a:tc>
                  <a:txBody>
                    <a:bodyPr/>
                    <a:lstStyle/>
                    <a:p>
                      <a:pPr algn="l" fontAlgn="b"/>
                      <a:r>
                        <a:rPr lang="en-US" sz="2800" b="0" i="0" u="none" strike="noStrike">
                          <a:solidFill>
                            <a:srgbClr val="000000"/>
                          </a:solidFill>
                          <a:latin typeface="Calibri"/>
                        </a:rPr>
                        <a:t>Total Assessments</a:t>
                      </a:r>
                    </a:p>
                  </a:txBody>
                  <a:tcPr marL="9525" marR="9525" marT="9525" marB="0" anchor="b"/>
                </a:tc>
                <a:tc>
                  <a:txBody>
                    <a:bodyPr/>
                    <a:lstStyle/>
                    <a:p>
                      <a:pPr algn="l" fontAlgn="b"/>
                      <a:r>
                        <a:rPr lang="en-US" sz="2800" b="0" i="0" u="none" strike="noStrike" dirty="0">
                          <a:solidFill>
                            <a:srgbClr val="000000"/>
                          </a:solidFill>
                          <a:latin typeface="Calibri"/>
                        </a:rPr>
                        <a:t> </a:t>
                      </a:r>
                      <a:r>
                        <a:rPr lang="en-US" sz="2800" b="0" i="0" u="none" strike="noStrike" dirty="0" smtClean="0">
                          <a:solidFill>
                            <a:srgbClr val="000000"/>
                          </a:solidFill>
                          <a:latin typeface="Calibri"/>
                        </a:rPr>
                        <a:t>$             </a:t>
                      </a:r>
                      <a:r>
                        <a:rPr lang="en-US" sz="2800" b="0" i="0" u="none" strike="noStrike" dirty="0">
                          <a:solidFill>
                            <a:srgbClr val="000000"/>
                          </a:solidFill>
                          <a:latin typeface="Calibri"/>
                        </a:rPr>
                        <a:t>2,533,826,971 </a:t>
                      </a:r>
                    </a:p>
                  </a:txBody>
                  <a:tcPr marL="9525" marR="9525" marT="9525" marB="0" anchor="b"/>
                </a:tc>
              </a:tr>
              <a:tr h="457926">
                <a:tc>
                  <a:txBody>
                    <a:bodyPr/>
                    <a:lstStyle/>
                    <a:p>
                      <a:pPr algn="l" fontAlgn="b"/>
                      <a:r>
                        <a:rPr lang="en-US" sz="2800" b="0" i="0" u="none" strike="noStrike" dirty="0">
                          <a:solidFill>
                            <a:srgbClr val="000000"/>
                          </a:solidFill>
                          <a:latin typeface="Calibri"/>
                        </a:rPr>
                        <a:t>Tax Rate/$1K</a:t>
                      </a:r>
                    </a:p>
                  </a:txBody>
                  <a:tcPr marL="9525" marR="9525" marT="9525" marB="0" anchor="b"/>
                </a:tc>
                <a:tc>
                  <a:txBody>
                    <a:bodyPr/>
                    <a:lstStyle/>
                    <a:p>
                      <a:pPr algn="l" fontAlgn="b"/>
                      <a:r>
                        <a:rPr lang="en-US" sz="2800" b="0" i="0" u="none" strike="noStrike" dirty="0">
                          <a:solidFill>
                            <a:srgbClr val="000000"/>
                          </a:solidFill>
                          <a:latin typeface="Calibri"/>
                        </a:rPr>
                        <a:t> </a:t>
                      </a:r>
                      <a:r>
                        <a:rPr lang="en-US" sz="2800" b="0" i="0" u="none" strike="noStrike" dirty="0" smtClean="0">
                          <a:solidFill>
                            <a:srgbClr val="000000"/>
                          </a:solidFill>
                          <a:latin typeface="Calibri"/>
                        </a:rPr>
                        <a:t>$                      </a:t>
                      </a:r>
                      <a:r>
                        <a:rPr lang="en-US" sz="2800" b="0" i="0" u="none" strike="noStrike" baseline="0" dirty="0" smtClean="0">
                          <a:solidFill>
                            <a:srgbClr val="000000"/>
                          </a:solidFill>
                          <a:latin typeface="Calibri"/>
                        </a:rPr>
                        <a:t> </a:t>
                      </a:r>
                      <a:r>
                        <a:rPr lang="en-US" sz="2800" b="0" i="0" u="none" strike="noStrike" dirty="0" smtClean="0">
                          <a:solidFill>
                            <a:srgbClr val="000000"/>
                          </a:solidFill>
                          <a:latin typeface="Calibri"/>
                        </a:rPr>
                        <a:t> 15.9368</a:t>
                      </a:r>
                      <a:endParaRPr lang="en-US" sz="2800" b="0" i="0" u="none" strike="noStrike" dirty="0">
                        <a:solidFill>
                          <a:srgbClr val="000000"/>
                        </a:solidFill>
                        <a:latin typeface="Calibri"/>
                      </a:endParaRPr>
                    </a:p>
                  </a:txBody>
                  <a:tcPr marL="9525" marR="9525" marT="9525" marB="0" anchor="b"/>
                </a:tc>
              </a:tr>
            </a:tbl>
          </a:graphicData>
        </a:graphic>
      </p:graphicFrame>
      <p:sp>
        <p:nvSpPr>
          <p:cNvPr id="5" name="Subtitle 4"/>
          <p:cNvSpPr>
            <a:spLocks noGrp="1"/>
          </p:cNvSpPr>
          <p:nvPr>
            <p:ph type="subTitle" idx="1"/>
          </p:nvPr>
        </p:nvSpPr>
        <p:spPr>
          <a:xfrm>
            <a:off x="1295400" y="6248400"/>
            <a:ext cx="6400800" cy="381000"/>
          </a:xfrm>
        </p:spPr>
        <p:txBody>
          <a:bodyPr>
            <a:normAutofit fontScale="70000" lnSpcReduction="20000"/>
          </a:bodyPr>
          <a:lstStyle/>
          <a:p>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C3074932D6A2A49BA53FB2CF2C372F9" ma:contentTypeVersion="7" ma:contentTypeDescription="Create a new document." ma:contentTypeScope="" ma:versionID="c59c01cc42d8aa5db832685147da447e">
  <xsd:schema xmlns:xsd="http://www.w3.org/2001/XMLSchema" xmlns:xs="http://www.w3.org/2001/XMLSchema" xmlns:p="http://schemas.microsoft.com/office/2006/metadata/properties" xmlns:ns2="66445318-594c-4acb-b2fb-c62b33afc0d4" targetNamespace="http://schemas.microsoft.com/office/2006/metadata/properties" ma:root="true" ma:fieldsID="a5d163288106e17fa4d174469e049b52" ns2:_="">
    <xsd:import namespace="66445318-594c-4acb-b2fb-c62b33afc0d4"/>
    <xsd:element name="properties">
      <xsd:complexType>
        <xsd:sequence>
          <xsd:element name="documentManagement">
            <xsd:complexType>
              <xsd:all>
                <xsd:element ref="ns2: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445318-594c-4acb-b2fb-c62b33afc0d4" elementFormDefault="qualified">
    <xsd:import namespace="http://schemas.microsoft.com/office/2006/documentManagement/types"/>
    <xsd:import namespace="http://schemas.microsoft.com/office/infopath/2007/PartnerControls"/>
    <xsd:element name="Date" ma:index="8" nillable="true" ma:displayName="Date" ma:format="DateTime" ma:internalName="Dat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Date xmlns="66445318-594c-4acb-b2fb-c62b33afc0d4" xsi:nil="true"/>
  </documentManagement>
</p:properties>
</file>

<file path=customXml/itemProps1.xml><?xml version="1.0" encoding="utf-8"?>
<ds:datastoreItem xmlns:ds="http://schemas.openxmlformats.org/officeDocument/2006/customXml" ds:itemID="{BA90CA07-2159-433E-871D-2E5EAFBC3C3A}"/>
</file>

<file path=customXml/itemProps2.xml><?xml version="1.0" encoding="utf-8"?>
<ds:datastoreItem xmlns:ds="http://schemas.openxmlformats.org/officeDocument/2006/customXml" ds:itemID="{46A7A1E8-0E8B-4195-A4B0-01CC3AA79360}"/>
</file>

<file path=customXml/itemProps3.xml><?xml version="1.0" encoding="utf-8"?>
<ds:datastoreItem xmlns:ds="http://schemas.openxmlformats.org/officeDocument/2006/customXml" ds:itemID="{E7A5BC58-B5BF-436D-BA1F-B9BFE8B28842}"/>
</file>

<file path=docProps/app.xml><?xml version="1.0" encoding="utf-8"?>
<Properties xmlns="http://schemas.openxmlformats.org/officeDocument/2006/extended-properties" xmlns:vt="http://schemas.openxmlformats.org/officeDocument/2006/docPropsVTypes">
  <TotalTime>4662</TotalTime>
  <Words>823</Words>
  <Application>Microsoft Office PowerPoint</Application>
  <PresentationFormat>On-screen Show (4:3)</PresentationFormat>
  <Paragraphs>205</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School Funding – Articles of Agreement</vt:lpstr>
      <vt:lpstr>School Funding – Philosophy</vt:lpstr>
      <vt:lpstr>School Funding – Articles of Agreement</vt:lpstr>
      <vt:lpstr>Capital Expenses</vt:lpstr>
      <vt:lpstr>School Funding – State Aid</vt:lpstr>
      <vt:lpstr>School Funding – ADM (Average Daily Mean)</vt:lpstr>
      <vt:lpstr>School Funding – Equalized Property Value (EPV) </vt:lpstr>
      <vt:lpstr>School Funding – Local School Impact Fees </vt:lpstr>
      <vt:lpstr>School Funding – New Proposal Breakdown</vt:lpstr>
      <vt:lpstr>School Funding – New Proposed Local School Tax</vt:lpstr>
      <vt:lpstr>School Funding – New Proposed School Tax</vt:lpstr>
      <vt:lpstr>May 1964 Report to the Voters</vt:lpstr>
      <vt:lpstr>May 1964 Report to the Voters</vt:lpstr>
      <vt:lpstr>May 1964 Report to the Voters</vt:lpstr>
      <vt:lpstr>May 1964 Report to the Voters</vt:lpstr>
      <vt:lpstr>School Funding – Special Education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School Funding – Articles of Agreement</dc:title>
  <dc:creator>Shawn O'Neil</dc:creator>
  <cp:lastModifiedBy>Cathy Belcher</cp:lastModifiedBy>
  <cp:revision>40</cp:revision>
  <dcterms:created xsi:type="dcterms:W3CDTF">2015-02-02T15:34:59Z</dcterms:created>
  <dcterms:modified xsi:type="dcterms:W3CDTF">2015-03-02T13:37:05Z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0x0101003C3074932D6A2A49BA53FB2CF2C372F9</vt:lpwstr>
  </property>
</Properties>
</file>