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customXml/itemProps1.xml" ContentType="application/vnd.openxmlformats-officedocument.customXml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90" r:id="rId6"/>
    <p:sldId id="260" r:id="rId7"/>
    <p:sldId id="287" r:id="rId8"/>
    <p:sldId id="288" r:id="rId9"/>
    <p:sldId id="284" r:id="rId10"/>
    <p:sldId id="285" r:id="rId11"/>
    <p:sldId id="289" r:id="rId12"/>
    <p:sldId id="28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11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Chart%20in%20Microsoft%20PowerPoint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1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2.xlsx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3.xlsx"/><Relationship Id="rId1" Type="http://schemas.openxmlformats.org/officeDocument/2006/relationships/themeOverride" Target="../theme/themeOverrid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/>
              <a:t>Atkinson</a:t>
            </a:r>
          </a:p>
        </c:rich>
      </c:tx>
    </c:title>
    <c:plotArea>
      <c:layout/>
      <c:lineChart>
        <c:grouping val="standard"/>
        <c:ser>
          <c:idx val="0"/>
          <c:order val="0"/>
          <c:tx>
            <c:v>Current</c:v>
          </c:tx>
          <c:marker>
            <c:symbol val="none"/>
          </c:marker>
          <c:cat>
            <c:numRef>
              <c:f>'[Chart in Microsoft PowerPoint]Proposal'!$S$40:$S$45</c:f>
              <c:numCache>
                <c:formatCode>General</c:formatCode>
                <c:ptCount val="6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</c:numCache>
            </c:numRef>
          </c:cat>
          <c:val>
            <c:numRef>
              <c:f>'[Chart in Microsoft PowerPoint]Proposal'!$T$40:$T$44</c:f>
              <c:numCache>
                <c:formatCode>"$"#,##0.00</c:formatCode>
                <c:ptCount val="5"/>
                <c:pt idx="0">
                  <c:v>11.61</c:v>
                </c:pt>
                <c:pt idx="1">
                  <c:v>11.860000000000001</c:v>
                </c:pt>
                <c:pt idx="2">
                  <c:v>14.6</c:v>
                </c:pt>
                <c:pt idx="3">
                  <c:v>14.76</c:v>
                </c:pt>
                <c:pt idx="4">
                  <c:v>15.29</c:v>
                </c:pt>
              </c:numCache>
            </c:numRef>
          </c:val>
        </c:ser>
        <c:ser>
          <c:idx val="1"/>
          <c:order val="1"/>
          <c:tx>
            <c:v>Proposed</c:v>
          </c:tx>
          <c:marker>
            <c:symbol val="none"/>
          </c:marker>
          <c:val>
            <c:numRef>
              <c:f>'[Chart in Microsoft PowerPoint]Proposal'!$Z$41:$Z$45</c:f>
              <c:numCache>
                <c:formatCode>"$"#,##0.00</c:formatCode>
                <c:ptCount val="5"/>
                <c:pt idx="0">
                  <c:v>14.5868138123904</c:v>
                </c:pt>
                <c:pt idx="1">
                  <c:v>16.371140063796222</c:v>
                </c:pt>
                <c:pt idx="2">
                  <c:v>16.29808231801227</c:v>
                </c:pt>
                <c:pt idx="3">
                  <c:v>16.672212793173095</c:v>
                </c:pt>
                <c:pt idx="4">
                  <c:v>17.294528105465659</c:v>
                </c:pt>
              </c:numCache>
            </c:numRef>
          </c:val>
        </c:ser>
        <c:dLbls/>
        <c:marker val="1"/>
        <c:axId val="87961984"/>
        <c:axId val="91426816"/>
      </c:lineChart>
      <c:catAx>
        <c:axId val="87961984"/>
        <c:scaling>
          <c:orientation val="minMax"/>
        </c:scaling>
        <c:axPos val="b"/>
        <c:numFmt formatCode="General" sourceLinked="1"/>
        <c:tickLblPos val="nextTo"/>
        <c:crossAx val="91426816"/>
        <c:crosses val="autoZero"/>
        <c:auto val="1"/>
        <c:lblAlgn val="ctr"/>
        <c:lblOffset val="100"/>
      </c:catAx>
      <c:valAx>
        <c:axId val="91426816"/>
        <c:scaling>
          <c:orientation val="minMax"/>
          <c:max val="24"/>
          <c:min val="10"/>
        </c:scaling>
        <c:axPos val="l"/>
        <c:majorGridlines/>
        <c:numFmt formatCode="&quot;$&quot;#,##0.00" sourceLinked="1"/>
        <c:tickLblPos val="nextTo"/>
        <c:crossAx val="87961984"/>
        <c:crosses val="autoZero"/>
        <c:crossBetween val="between"/>
      </c:valAx>
    </c:plotArea>
    <c:legend>
      <c:legendPos val="b"/>
    </c:legend>
    <c:plotVisOnly val="1"/>
    <c:dispBlanksAs val="gap"/>
  </c:chart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/>
              <a:t>Danville</a:t>
            </a:r>
          </a:p>
        </c:rich>
      </c:tx>
    </c:title>
    <c:plotArea>
      <c:layout/>
      <c:lineChart>
        <c:grouping val="standard"/>
        <c:ser>
          <c:idx val="0"/>
          <c:order val="0"/>
          <c:tx>
            <c:v>Current</c:v>
          </c:tx>
          <c:marker>
            <c:symbol val="none"/>
          </c:marker>
          <c:cat>
            <c:numRef>
              <c:f>Proposal!$S$40:$S$45</c:f>
              <c:numCache>
                <c:formatCode>General</c:formatCode>
                <c:ptCount val="6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</c:numCache>
            </c:numRef>
          </c:cat>
          <c:val>
            <c:numRef>
              <c:f>Proposal!$U$40:$U$44</c:f>
              <c:numCache>
                <c:formatCode>"$"#,##0.00</c:formatCode>
                <c:ptCount val="5"/>
                <c:pt idx="0">
                  <c:v>16.14</c:v>
                </c:pt>
                <c:pt idx="1">
                  <c:v>16.05</c:v>
                </c:pt>
                <c:pt idx="2">
                  <c:v>21.53</c:v>
                </c:pt>
                <c:pt idx="3">
                  <c:v>21.18</c:v>
                </c:pt>
                <c:pt idx="4">
                  <c:v>22.17</c:v>
                </c:pt>
              </c:numCache>
            </c:numRef>
          </c:val>
        </c:ser>
        <c:ser>
          <c:idx val="1"/>
          <c:order val="1"/>
          <c:tx>
            <c:v>Proposed</c:v>
          </c:tx>
          <c:marker>
            <c:symbol val="none"/>
          </c:marker>
          <c:val>
            <c:numRef>
              <c:f>Proposal!$AA$41:$AA$45</c:f>
              <c:numCache>
                <c:formatCode>"$"#,##0.00</c:formatCode>
                <c:ptCount val="5"/>
                <c:pt idx="0">
                  <c:v>14.673130888318159</c:v>
                </c:pt>
                <c:pt idx="1">
                  <c:v>17.401847915565028</c:v>
                </c:pt>
                <c:pt idx="2">
                  <c:v>16.549677937244056</c:v>
                </c:pt>
                <c:pt idx="3">
                  <c:v>16.7754536540379</c:v>
                </c:pt>
                <c:pt idx="4">
                  <c:v>18.690954166774201</c:v>
                </c:pt>
              </c:numCache>
            </c:numRef>
          </c:val>
        </c:ser>
        <c:dLbls/>
        <c:marker val="1"/>
        <c:axId val="72091520"/>
        <c:axId val="72093056"/>
      </c:lineChart>
      <c:catAx>
        <c:axId val="72091520"/>
        <c:scaling>
          <c:orientation val="minMax"/>
        </c:scaling>
        <c:axPos val="b"/>
        <c:numFmt formatCode="General" sourceLinked="1"/>
        <c:tickLblPos val="nextTo"/>
        <c:crossAx val="72093056"/>
        <c:crosses val="autoZero"/>
        <c:auto val="1"/>
        <c:lblAlgn val="ctr"/>
        <c:lblOffset val="100"/>
      </c:catAx>
      <c:valAx>
        <c:axId val="72093056"/>
        <c:scaling>
          <c:orientation val="minMax"/>
          <c:max val="24"/>
          <c:min val="10"/>
        </c:scaling>
        <c:axPos val="l"/>
        <c:majorGridlines/>
        <c:numFmt formatCode="&quot;$&quot;#,##0.00" sourceLinked="1"/>
        <c:tickLblPos val="nextTo"/>
        <c:crossAx val="72091520"/>
        <c:crosses val="autoZero"/>
        <c:crossBetween val="between"/>
      </c:valAx>
    </c:plotArea>
    <c:legend>
      <c:legendPos val="b"/>
    </c:legend>
    <c:plotVisOnly val="1"/>
    <c:dispBlanksAs val="gap"/>
  </c:chart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/>
              <a:t>Plaistow</a:t>
            </a:r>
          </a:p>
        </c:rich>
      </c:tx>
    </c:title>
    <c:plotArea>
      <c:layout/>
      <c:lineChart>
        <c:grouping val="standard"/>
        <c:ser>
          <c:idx val="0"/>
          <c:order val="0"/>
          <c:tx>
            <c:v>Current</c:v>
          </c:tx>
          <c:marker>
            <c:symbol val="none"/>
          </c:marker>
          <c:cat>
            <c:numRef>
              <c:f>Proposal!$S$40:$S$45</c:f>
              <c:numCache>
                <c:formatCode>General</c:formatCode>
                <c:ptCount val="6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</c:numCache>
            </c:numRef>
          </c:cat>
          <c:val>
            <c:numRef>
              <c:f>Proposal!$V$40:$V$44</c:f>
              <c:numCache>
                <c:formatCode>"$"#,##0.00</c:formatCode>
                <c:ptCount val="5"/>
                <c:pt idx="0">
                  <c:v>16.5</c:v>
                </c:pt>
                <c:pt idx="1">
                  <c:v>17.010000000000005</c:v>
                </c:pt>
                <c:pt idx="2">
                  <c:v>17.3</c:v>
                </c:pt>
                <c:pt idx="3">
                  <c:v>17.600000000000001</c:v>
                </c:pt>
                <c:pt idx="4">
                  <c:v>18.14</c:v>
                </c:pt>
              </c:numCache>
            </c:numRef>
          </c:val>
        </c:ser>
        <c:ser>
          <c:idx val="1"/>
          <c:order val="1"/>
          <c:tx>
            <c:v>Proposed</c:v>
          </c:tx>
          <c:marker>
            <c:symbol val="none"/>
          </c:marker>
          <c:val>
            <c:numRef>
              <c:f>Proposal!$AB$41:$AB$45</c:f>
              <c:numCache>
                <c:formatCode>"$"#,##0.00</c:formatCode>
                <c:ptCount val="5"/>
                <c:pt idx="0">
                  <c:v>14.672928936697604</c:v>
                </c:pt>
                <c:pt idx="1">
                  <c:v>16.440721122422051</c:v>
                </c:pt>
                <c:pt idx="2">
                  <c:v>16.537466973519656</c:v>
                </c:pt>
                <c:pt idx="3">
                  <c:v>17.152814154602893</c:v>
                </c:pt>
                <c:pt idx="4">
                  <c:v>18.445913594285063</c:v>
                </c:pt>
              </c:numCache>
            </c:numRef>
          </c:val>
        </c:ser>
        <c:dLbls/>
        <c:marker val="1"/>
        <c:axId val="90002176"/>
        <c:axId val="90003712"/>
      </c:lineChart>
      <c:catAx>
        <c:axId val="90002176"/>
        <c:scaling>
          <c:orientation val="minMax"/>
        </c:scaling>
        <c:axPos val="b"/>
        <c:numFmt formatCode="General" sourceLinked="1"/>
        <c:tickLblPos val="nextTo"/>
        <c:crossAx val="90003712"/>
        <c:crosses val="autoZero"/>
        <c:auto val="1"/>
        <c:lblAlgn val="ctr"/>
        <c:lblOffset val="100"/>
      </c:catAx>
      <c:valAx>
        <c:axId val="90003712"/>
        <c:scaling>
          <c:orientation val="minMax"/>
          <c:max val="24"/>
          <c:min val="10"/>
        </c:scaling>
        <c:axPos val="l"/>
        <c:majorGridlines/>
        <c:numFmt formatCode="&quot;$&quot;#,##0.00" sourceLinked="1"/>
        <c:tickLblPos val="nextTo"/>
        <c:crossAx val="90002176"/>
        <c:crosses val="autoZero"/>
        <c:crossBetween val="between"/>
      </c:valAx>
    </c:plotArea>
    <c:legend>
      <c:legendPos val="b"/>
    </c:legend>
    <c:plotVisOnly val="1"/>
    <c:dispBlanksAs val="gap"/>
  </c:chart>
  <c:externalData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/>
              <a:t>Sandown</a:t>
            </a:r>
          </a:p>
        </c:rich>
      </c:tx>
    </c:title>
    <c:plotArea>
      <c:layout/>
      <c:lineChart>
        <c:grouping val="standard"/>
        <c:ser>
          <c:idx val="0"/>
          <c:order val="0"/>
          <c:tx>
            <c:v>Current</c:v>
          </c:tx>
          <c:marker>
            <c:symbol val="none"/>
          </c:marker>
          <c:cat>
            <c:numRef>
              <c:f>Proposal!$S$40:$S$45</c:f>
              <c:numCache>
                <c:formatCode>General</c:formatCode>
                <c:ptCount val="6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</c:numCache>
            </c:numRef>
          </c:cat>
          <c:val>
            <c:numRef>
              <c:f>Proposal!$W$40:$W$44</c:f>
              <c:numCache>
                <c:formatCode>"$"#,##0.00</c:formatCode>
                <c:ptCount val="5"/>
                <c:pt idx="0">
                  <c:v>15.2</c:v>
                </c:pt>
                <c:pt idx="1">
                  <c:v>15.68</c:v>
                </c:pt>
                <c:pt idx="2">
                  <c:v>15.98</c:v>
                </c:pt>
                <c:pt idx="3">
                  <c:v>15.870000000000001</c:v>
                </c:pt>
                <c:pt idx="4">
                  <c:v>20.9</c:v>
                </c:pt>
              </c:numCache>
            </c:numRef>
          </c:val>
        </c:ser>
        <c:ser>
          <c:idx val="1"/>
          <c:order val="1"/>
          <c:tx>
            <c:v>Proposed</c:v>
          </c:tx>
          <c:marker>
            <c:symbol val="none"/>
          </c:marker>
          <c:val>
            <c:numRef>
              <c:f>Proposal!$AC$41:$AC$45</c:f>
              <c:numCache>
                <c:formatCode>"$"#,##0.00</c:formatCode>
                <c:ptCount val="5"/>
                <c:pt idx="0">
                  <c:v>13.474617355311729</c:v>
                </c:pt>
                <c:pt idx="1">
                  <c:v>15.968974465134448</c:v>
                </c:pt>
                <c:pt idx="2">
                  <c:v>15.438876600887168</c:v>
                </c:pt>
                <c:pt idx="3">
                  <c:v>16.103321681691121</c:v>
                </c:pt>
                <c:pt idx="4">
                  <c:v>17.946365096144934</c:v>
                </c:pt>
              </c:numCache>
            </c:numRef>
          </c:val>
        </c:ser>
        <c:dLbls/>
        <c:marker val="1"/>
        <c:axId val="91450752"/>
        <c:axId val="91489408"/>
      </c:lineChart>
      <c:catAx>
        <c:axId val="91450752"/>
        <c:scaling>
          <c:orientation val="minMax"/>
        </c:scaling>
        <c:axPos val="b"/>
        <c:numFmt formatCode="General" sourceLinked="1"/>
        <c:tickLblPos val="nextTo"/>
        <c:crossAx val="91489408"/>
        <c:crosses val="autoZero"/>
        <c:auto val="1"/>
        <c:lblAlgn val="ctr"/>
        <c:lblOffset val="100"/>
      </c:catAx>
      <c:valAx>
        <c:axId val="91489408"/>
        <c:scaling>
          <c:orientation val="minMax"/>
          <c:max val="24"/>
          <c:min val="10"/>
        </c:scaling>
        <c:axPos val="l"/>
        <c:majorGridlines/>
        <c:numFmt formatCode="&quot;$&quot;#,##0.00" sourceLinked="1"/>
        <c:tickLblPos val="nextTo"/>
        <c:crossAx val="91450752"/>
        <c:crosses val="autoZero"/>
        <c:crossBetween val="between"/>
      </c:valAx>
    </c:plotArea>
    <c:legend>
      <c:legendPos val="b"/>
    </c:legend>
    <c:plotVisOnly val="1"/>
    <c:dispBlanksAs val="gap"/>
  </c:chart>
  <c:externalData r:id="rId2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06922-1869-48AF-9559-0E6B70A75CD9}" type="datetimeFigureOut">
              <a:rPr lang="en-US" smtClean="0"/>
              <a:pPr/>
              <a:t>12/18/2014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914731B-5C25-432D-A66D-2B1B47BF19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06922-1869-48AF-9559-0E6B70A75CD9}" type="datetimeFigureOut">
              <a:rPr lang="en-US" smtClean="0"/>
              <a:pPr/>
              <a:t>12/18/2014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4731B-5C25-432D-A66D-2B1B47BF19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06922-1869-48AF-9559-0E6B70A75CD9}" type="datetimeFigureOut">
              <a:rPr lang="en-US" smtClean="0"/>
              <a:pPr/>
              <a:t>12/18/2014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4731B-5C25-432D-A66D-2B1B47BF19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06922-1869-48AF-9559-0E6B70A75CD9}" type="datetimeFigureOut">
              <a:rPr lang="en-US" smtClean="0"/>
              <a:pPr/>
              <a:t>12/18/2014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4731B-5C25-432D-A66D-2B1B47BF19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06922-1869-48AF-9559-0E6B70A75CD9}" type="datetimeFigureOut">
              <a:rPr lang="en-US" smtClean="0"/>
              <a:pPr/>
              <a:t>12/18/2014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914731B-5C25-432D-A66D-2B1B47BF19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06922-1869-48AF-9559-0E6B70A75CD9}" type="datetimeFigureOut">
              <a:rPr lang="en-US" smtClean="0"/>
              <a:pPr/>
              <a:t>12/18/2014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4731B-5C25-432D-A66D-2B1B47BF19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06922-1869-48AF-9559-0E6B70A75CD9}" type="datetimeFigureOut">
              <a:rPr lang="en-US" smtClean="0"/>
              <a:pPr/>
              <a:t>12/18/2014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4731B-5C25-432D-A66D-2B1B47BF19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06922-1869-48AF-9559-0E6B70A75CD9}" type="datetimeFigureOut">
              <a:rPr lang="en-US" smtClean="0"/>
              <a:pPr/>
              <a:t>12/18/2014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4731B-5C25-432D-A66D-2B1B47BF19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06922-1869-48AF-9559-0E6B70A75CD9}" type="datetimeFigureOut">
              <a:rPr lang="en-US" smtClean="0"/>
              <a:pPr/>
              <a:t>12/18/2014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4731B-5C25-432D-A66D-2B1B47BF19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06922-1869-48AF-9559-0E6B70A75CD9}" type="datetimeFigureOut">
              <a:rPr lang="en-US" smtClean="0"/>
              <a:pPr/>
              <a:t>12/18/2014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4731B-5C25-432D-A66D-2B1B47BF19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06922-1869-48AF-9559-0E6B70A75CD9}" type="datetimeFigureOut">
              <a:rPr lang="en-US" smtClean="0"/>
              <a:pPr/>
              <a:t>12/18/2014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914731B-5C25-432D-A66D-2B1B47BF19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BD06922-1869-48AF-9559-0E6B70A75CD9}" type="datetimeFigureOut">
              <a:rPr lang="en-US" smtClean="0"/>
              <a:pPr/>
              <a:t>12/18/2014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914731B-5C25-432D-A66D-2B1B47BF19F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b="1" dirty="0" smtClean="0"/>
          </a:p>
          <a:p>
            <a:r>
              <a:rPr lang="en-US" b="1" dirty="0" smtClean="0"/>
              <a:t>Proposed change for the 2015 Warrant</a:t>
            </a:r>
            <a:endParaRPr lang="en-US" b="1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Timberlane</a:t>
            </a:r>
            <a:r>
              <a:rPr lang="en-US" dirty="0" smtClean="0"/>
              <a:t> Regional District   Funding Formula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790476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Proposed Formula - </a:t>
            </a:r>
            <a:r>
              <a:rPr lang="en-US" dirty="0" smtClean="0"/>
              <a:t>Impact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421294825"/>
              </p:ext>
            </p:extLst>
          </p:nvPr>
        </p:nvGraphicFramePr>
        <p:xfrm>
          <a:off x="-2" y="2423160"/>
          <a:ext cx="8839202" cy="30784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70851"/>
                <a:gridCol w="1435426"/>
                <a:gridCol w="1586523"/>
                <a:gridCol w="1510974"/>
                <a:gridCol w="1435428"/>
              </a:tblGrid>
              <a:tr h="723499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2013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Atkinson</a:t>
                      </a:r>
                      <a:endParaRPr lang="en-US" sz="28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Danville</a:t>
                      </a:r>
                      <a:endParaRPr lang="en-US" sz="28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Plaistow</a:t>
                      </a:r>
                      <a:endParaRPr lang="en-US" sz="28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Sandown</a:t>
                      </a:r>
                      <a:endParaRPr lang="en-US" sz="28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1901"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2013 Rate</a:t>
                      </a:r>
                      <a:endParaRPr lang="en-US" sz="2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800"/>
                        </a:spcBef>
                      </a:pPr>
                      <a:r>
                        <a:rPr lang="en-US" sz="2800" dirty="0" smtClean="0"/>
                        <a:t>$15.29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800"/>
                        </a:spcBef>
                      </a:pPr>
                      <a:r>
                        <a:rPr lang="en-US" sz="2800" dirty="0" smtClean="0"/>
                        <a:t>$22.17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800"/>
                        </a:spcBef>
                      </a:pPr>
                      <a:r>
                        <a:rPr lang="en-US" sz="2800" dirty="0" smtClean="0"/>
                        <a:t>$18.09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800"/>
                        </a:spcBef>
                      </a:pPr>
                      <a:r>
                        <a:rPr lang="en-US" sz="2800" dirty="0" smtClean="0"/>
                        <a:t>$20.91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80% ADM – 20% TEPV</a:t>
                      </a:r>
                      <a:endParaRPr lang="en-US" sz="2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800"/>
                        </a:spcBef>
                      </a:pPr>
                      <a:r>
                        <a:rPr lang="en-US" sz="2800" dirty="0" smtClean="0"/>
                        <a:t>$15.97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800"/>
                        </a:spcBef>
                      </a:pPr>
                      <a:r>
                        <a:rPr lang="en-US" sz="2800" dirty="0" smtClean="0"/>
                        <a:t>$20.94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800"/>
                        </a:spcBef>
                      </a:pPr>
                      <a:r>
                        <a:rPr lang="en-US" sz="2800" dirty="0" smtClean="0"/>
                        <a:t>$18.18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800"/>
                        </a:spcBef>
                      </a:pPr>
                      <a:r>
                        <a:rPr lang="en-US" sz="2800" dirty="0" smtClean="0"/>
                        <a:t>$19.51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4840"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60% ADM</a:t>
                      </a:r>
                      <a:r>
                        <a:rPr lang="en-US" sz="2400" baseline="0" dirty="0" smtClean="0"/>
                        <a:t> – 40% TEPV</a:t>
                      </a:r>
                      <a:endParaRPr lang="en-US" sz="2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800"/>
                        </a:spcBef>
                      </a:pPr>
                      <a:r>
                        <a:rPr lang="en-US" sz="2800" dirty="0" smtClean="0"/>
                        <a:t>$17.14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800"/>
                        </a:spcBef>
                      </a:pPr>
                      <a:r>
                        <a:rPr lang="en-US" sz="2800" dirty="0" smtClean="0"/>
                        <a:t>$18.69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800"/>
                        </a:spcBef>
                      </a:pPr>
                      <a:r>
                        <a:rPr lang="en-US" sz="2800" dirty="0" smtClean="0"/>
                        <a:t>$18.43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800"/>
                        </a:spcBef>
                      </a:pPr>
                      <a:r>
                        <a:rPr lang="en-US" sz="2800" dirty="0" smtClean="0"/>
                        <a:t>$17.85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4840"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%</a:t>
                      </a:r>
                      <a:r>
                        <a:rPr lang="en-US" sz="2400" baseline="0" dirty="0" smtClean="0"/>
                        <a:t> Increase</a:t>
                      </a:r>
                      <a:endParaRPr lang="en-US" sz="2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800"/>
                        </a:spcBef>
                      </a:pPr>
                      <a:r>
                        <a:rPr lang="en-US" sz="2800" dirty="0" smtClean="0"/>
                        <a:t>12.10%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800"/>
                        </a:spcBef>
                      </a:pPr>
                      <a:r>
                        <a:rPr lang="en-US" sz="2800" dirty="0" smtClean="0"/>
                        <a:t>-15.69%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800"/>
                        </a:spcBef>
                      </a:pPr>
                      <a:r>
                        <a:rPr lang="en-US" sz="2800" dirty="0" smtClean="0"/>
                        <a:t>1.69%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800"/>
                        </a:spcBef>
                      </a:pPr>
                      <a:r>
                        <a:rPr lang="en-US" sz="2800" dirty="0" smtClean="0"/>
                        <a:t>-14.13%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9868857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Chart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956650009"/>
              </p:ext>
            </p:extLst>
          </p:nvPr>
        </p:nvGraphicFramePr>
        <p:xfrm>
          <a:off x="0" y="0"/>
          <a:ext cx="4572000" cy="3352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6" name="Chart 1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3947968"/>
              </p:ext>
            </p:extLst>
          </p:nvPr>
        </p:nvGraphicFramePr>
        <p:xfrm>
          <a:off x="4572000" y="-32658"/>
          <a:ext cx="4572000" cy="33854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8" name="Chart 1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60437528"/>
              </p:ext>
            </p:extLst>
          </p:nvPr>
        </p:nvGraphicFramePr>
        <p:xfrm>
          <a:off x="0" y="3429000"/>
          <a:ext cx="4572000" cy="3429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0" name="Chart 1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731789455"/>
              </p:ext>
            </p:extLst>
          </p:nvPr>
        </p:nvGraphicFramePr>
        <p:xfrm>
          <a:off x="4572000" y="3429000"/>
          <a:ext cx="4572000" cy="3429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1052110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Pros and Cons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Pros</a:t>
            </a:r>
          </a:p>
          <a:p>
            <a:pPr lvl="1"/>
            <a:r>
              <a:rPr lang="en-US" dirty="0" smtClean="0"/>
              <a:t>ADM is a 3 year average to blunt any large changes</a:t>
            </a:r>
          </a:p>
          <a:p>
            <a:pPr lvl="1"/>
            <a:r>
              <a:rPr lang="en-US" dirty="0" smtClean="0"/>
              <a:t>Broadens tax base for all four towns in district</a:t>
            </a:r>
          </a:p>
          <a:p>
            <a:pPr lvl="1"/>
            <a:r>
              <a:rPr lang="en-US" dirty="0" smtClean="0"/>
              <a:t>EPV is entire district to blunt large changes in EPV</a:t>
            </a:r>
          </a:p>
          <a:p>
            <a:pPr lvl="1"/>
            <a:r>
              <a:rPr lang="en-US" dirty="0" smtClean="0"/>
              <a:t>Rate decrease for Danville and Sandown</a:t>
            </a:r>
          </a:p>
          <a:p>
            <a:pPr lvl="1"/>
            <a:endParaRPr lang="en-US" dirty="0"/>
          </a:p>
          <a:p>
            <a:r>
              <a:rPr lang="en-US" dirty="0" smtClean="0"/>
              <a:t>Cons</a:t>
            </a:r>
          </a:p>
          <a:p>
            <a:pPr lvl="1"/>
            <a:r>
              <a:rPr lang="en-US" dirty="0" smtClean="0"/>
              <a:t>Rate increase for Atkinson and Plaistow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404673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Formula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Total Budget split</a:t>
            </a:r>
          </a:p>
          <a:p>
            <a:pPr lvl="1"/>
            <a:r>
              <a:rPr lang="en-US" sz="3200" dirty="0" smtClean="0"/>
              <a:t>Operating budget funded 100% from ADM </a:t>
            </a:r>
          </a:p>
          <a:p>
            <a:pPr marL="320040" lvl="1" indent="0">
              <a:buNone/>
            </a:pPr>
            <a:r>
              <a:rPr lang="en-US" sz="3200" dirty="0"/>
              <a:t>	</a:t>
            </a:r>
            <a:r>
              <a:rPr lang="en-US" sz="3200" dirty="0" smtClean="0"/>
              <a:t>2 years prior</a:t>
            </a:r>
          </a:p>
          <a:p>
            <a:pPr lvl="1"/>
            <a:r>
              <a:rPr lang="en-US" sz="3200" dirty="0" smtClean="0"/>
              <a:t>Capital budget funded 100% from EPV </a:t>
            </a:r>
          </a:p>
          <a:p>
            <a:pPr marL="320040" lvl="1" indent="0">
              <a:buNone/>
            </a:pPr>
            <a:r>
              <a:rPr lang="en-US" sz="3200" dirty="0"/>
              <a:t>	</a:t>
            </a:r>
            <a:r>
              <a:rPr lang="en-US" sz="3200" dirty="0" smtClean="0"/>
              <a:t>2 years prior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xmlns="" val="28253472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ADM Comparison – Then and Now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1963-1964 ADM</a:t>
            </a:r>
          </a:p>
          <a:p>
            <a:pPr lvl="1"/>
            <a:r>
              <a:rPr lang="en-US" dirty="0" smtClean="0"/>
              <a:t>Atkinson – 382.8 (24.97%)</a:t>
            </a:r>
          </a:p>
          <a:p>
            <a:pPr lvl="1"/>
            <a:r>
              <a:rPr lang="en-US" dirty="0" smtClean="0"/>
              <a:t>Danville – 167.3 (12.23%)</a:t>
            </a:r>
          </a:p>
          <a:p>
            <a:pPr lvl="1"/>
            <a:r>
              <a:rPr lang="en-US" dirty="0" smtClean="0"/>
              <a:t>Plaistow – 739.3 (54.02%)</a:t>
            </a:r>
          </a:p>
          <a:p>
            <a:pPr lvl="1"/>
            <a:r>
              <a:rPr lang="en-US" dirty="0" smtClean="0"/>
              <a:t>Sandown – 79.0 (5.77%)</a:t>
            </a:r>
          </a:p>
          <a:p>
            <a:pPr lvl="1"/>
            <a:endParaRPr lang="en-US" dirty="0"/>
          </a:p>
          <a:p>
            <a:r>
              <a:rPr lang="en-US" dirty="0" smtClean="0"/>
              <a:t>2013-2014 ADM</a:t>
            </a:r>
          </a:p>
          <a:p>
            <a:pPr lvl="1"/>
            <a:r>
              <a:rPr lang="en-US" dirty="0" smtClean="0"/>
              <a:t>Atkinson – 902.19 (23.62%)</a:t>
            </a:r>
          </a:p>
          <a:p>
            <a:pPr lvl="1"/>
            <a:r>
              <a:rPr lang="en-US" dirty="0" smtClean="0"/>
              <a:t>Danville – 739.60</a:t>
            </a:r>
            <a:r>
              <a:rPr lang="en-US" dirty="0"/>
              <a:t> </a:t>
            </a:r>
            <a:r>
              <a:rPr lang="en-US" dirty="0" smtClean="0"/>
              <a:t>(19.36%)</a:t>
            </a:r>
          </a:p>
          <a:p>
            <a:pPr lvl="1"/>
            <a:r>
              <a:rPr lang="en-US" dirty="0" smtClean="0"/>
              <a:t>Plaistow – 1,157.76</a:t>
            </a:r>
            <a:r>
              <a:rPr lang="en-US" dirty="0"/>
              <a:t> </a:t>
            </a:r>
            <a:r>
              <a:rPr lang="en-US" dirty="0" smtClean="0"/>
              <a:t>(30.31%)</a:t>
            </a:r>
          </a:p>
          <a:p>
            <a:pPr lvl="1"/>
            <a:r>
              <a:rPr lang="en-US" dirty="0" smtClean="0"/>
              <a:t>Sandown – 1,019.82</a:t>
            </a:r>
            <a:r>
              <a:rPr lang="en-US" dirty="0"/>
              <a:t> </a:t>
            </a:r>
            <a:r>
              <a:rPr lang="en-US" dirty="0" smtClean="0"/>
              <a:t>(26.70%)</a:t>
            </a:r>
          </a:p>
        </p:txBody>
      </p:sp>
    </p:spTree>
    <p:extLst>
      <p:ext uri="{BB962C8B-B14F-4D97-AF65-F5344CB8AC3E}">
        <p14:creationId xmlns:p14="http://schemas.microsoft.com/office/powerpoint/2010/main" xmlns="" val="38638513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EPV Comparison – Then and Now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1964 EVP</a:t>
            </a:r>
          </a:p>
          <a:p>
            <a:pPr lvl="1"/>
            <a:r>
              <a:rPr lang="en-US" dirty="0"/>
              <a:t>Atkinson – $9,049,766 (29.23%)</a:t>
            </a:r>
          </a:p>
          <a:p>
            <a:pPr lvl="1"/>
            <a:r>
              <a:rPr lang="en-US" dirty="0"/>
              <a:t>Danville – $2,691,870 (8.69%)</a:t>
            </a:r>
          </a:p>
          <a:p>
            <a:pPr lvl="1"/>
            <a:r>
              <a:rPr lang="en-US" dirty="0"/>
              <a:t>Plaistow – $15,449,472 (49.89%)</a:t>
            </a:r>
          </a:p>
          <a:p>
            <a:pPr lvl="1"/>
            <a:r>
              <a:rPr lang="en-US" dirty="0"/>
              <a:t>Sandown – $3,774,355 (12.19</a:t>
            </a:r>
            <a:r>
              <a:rPr lang="en-US" dirty="0" smtClean="0"/>
              <a:t>%)</a:t>
            </a:r>
          </a:p>
          <a:p>
            <a:pPr lvl="1"/>
            <a:endParaRPr lang="en-US" dirty="0"/>
          </a:p>
          <a:p>
            <a:r>
              <a:rPr lang="en-US" dirty="0" smtClean="0"/>
              <a:t> 2013 EVP</a:t>
            </a:r>
            <a:endParaRPr lang="en-US" dirty="0"/>
          </a:p>
          <a:p>
            <a:pPr lvl="1"/>
            <a:r>
              <a:rPr lang="en-US" dirty="0"/>
              <a:t>Atkinson – </a:t>
            </a:r>
            <a:r>
              <a:rPr lang="en-US" dirty="0" smtClean="0"/>
              <a:t>$833,205,847 (33.81%)</a:t>
            </a:r>
            <a:endParaRPr lang="en-US" dirty="0"/>
          </a:p>
          <a:p>
            <a:pPr lvl="1"/>
            <a:r>
              <a:rPr lang="en-US" dirty="0"/>
              <a:t>Danville – </a:t>
            </a:r>
            <a:r>
              <a:rPr lang="en-US" dirty="0" smtClean="0"/>
              <a:t>$326,761,578 (13.26%)</a:t>
            </a:r>
            <a:endParaRPr lang="en-US" dirty="0"/>
          </a:p>
          <a:p>
            <a:pPr lvl="1"/>
            <a:r>
              <a:rPr lang="en-US" dirty="0"/>
              <a:t>Plaistow – </a:t>
            </a:r>
            <a:r>
              <a:rPr lang="en-US" dirty="0" smtClean="0"/>
              <a:t>$805,432,034 (32.69%)</a:t>
            </a:r>
            <a:endParaRPr lang="en-US" dirty="0"/>
          </a:p>
          <a:p>
            <a:pPr lvl="1"/>
            <a:r>
              <a:rPr lang="en-US" dirty="0"/>
              <a:t>Sandown – </a:t>
            </a:r>
            <a:r>
              <a:rPr lang="en-US" dirty="0" smtClean="0"/>
              <a:t>$498,625,370 (20.24%)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068023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Equalized Valuation per Pupil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1964</a:t>
            </a:r>
          </a:p>
          <a:p>
            <a:pPr lvl="1"/>
            <a:r>
              <a:rPr lang="en-US" dirty="0" smtClean="0"/>
              <a:t>Atkinson - $23,640</a:t>
            </a:r>
          </a:p>
          <a:p>
            <a:pPr lvl="1"/>
            <a:r>
              <a:rPr lang="en-US" dirty="0" smtClean="0"/>
              <a:t>Danville - $16,090</a:t>
            </a:r>
          </a:p>
          <a:p>
            <a:pPr lvl="1"/>
            <a:r>
              <a:rPr lang="en-US" dirty="0" smtClean="0"/>
              <a:t>Plaistow - $20,897</a:t>
            </a:r>
          </a:p>
          <a:p>
            <a:pPr lvl="1"/>
            <a:r>
              <a:rPr lang="en-US" dirty="0" smtClean="0"/>
              <a:t>Sandown - $47,776</a:t>
            </a:r>
          </a:p>
          <a:p>
            <a:pPr lvl="1"/>
            <a:endParaRPr lang="en-US" dirty="0"/>
          </a:p>
          <a:p>
            <a:r>
              <a:rPr lang="en-US" dirty="0" smtClean="0"/>
              <a:t>2013</a:t>
            </a:r>
          </a:p>
          <a:p>
            <a:pPr lvl="1"/>
            <a:r>
              <a:rPr lang="en-US" dirty="0" smtClean="0"/>
              <a:t>Atkinson - $951,449</a:t>
            </a:r>
          </a:p>
          <a:p>
            <a:pPr lvl="1"/>
            <a:r>
              <a:rPr lang="en-US" dirty="0" smtClean="0"/>
              <a:t>Danville - $450,286</a:t>
            </a:r>
          </a:p>
          <a:p>
            <a:pPr lvl="1"/>
            <a:r>
              <a:rPr lang="en-US" dirty="0" smtClean="0"/>
              <a:t>Plaistow - $786,746</a:t>
            </a:r>
          </a:p>
          <a:p>
            <a:pPr lvl="1"/>
            <a:r>
              <a:rPr lang="en-US" dirty="0" smtClean="0"/>
              <a:t>Sandown - $519,018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825069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Property Tax Comparison - Rate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Current Education rate                                      (% increase over previous year)</a:t>
            </a:r>
          </a:p>
          <a:p>
            <a:endParaRPr lang="en-US" sz="3200" dirty="0" smtClean="0"/>
          </a:p>
          <a:p>
            <a:pPr lvl="1"/>
            <a:r>
              <a:rPr lang="en-US" sz="3200" dirty="0" smtClean="0"/>
              <a:t>Atkinson - $14.98 (- 2.03%)</a:t>
            </a:r>
          </a:p>
          <a:p>
            <a:pPr lvl="1"/>
            <a:r>
              <a:rPr lang="en-US" sz="3200" dirty="0" smtClean="0"/>
              <a:t>Danville - $23.44 (+ 5.73%)</a:t>
            </a:r>
          </a:p>
          <a:p>
            <a:pPr lvl="1"/>
            <a:r>
              <a:rPr lang="en-US" sz="3200" dirty="0" smtClean="0"/>
              <a:t>Plaistow - $18.01 (- 0.72%)</a:t>
            </a:r>
          </a:p>
          <a:p>
            <a:pPr lvl="1"/>
            <a:r>
              <a:rPr lang="en-US" sz="3200" dirty="0" smtClean="0"/>
              <a:t>Sandown - $21.98 (+5.17%)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xmlns="" val="31944745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Cooperative Formulas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31 Cooperative Districts in NH</a:t>
            </a:r>
          </a:p>
          <a:p>
            <a:pPr lvl="1"/>
            <a:r>
              <a:rPr lang="en-US" dirty="0" smtClean="0"/>
              <a:t>9 fund based on 100% ADM</a:t>
            </a:r>
          </a:p>
          <a:p>
            <a:pPr lvl="1"/>
            <a:r>
              <a:rPr lang="en-US" dirty="0" smtClean="0"/>
              <a:t>9 fund based on mix between 50% and 100% ADM</a:t>
            </a:r>
          </a:p>
          <a:p>
            <a:pPr lvl="1"/>
            <a:r>
              <a:rPr lang="en-US" dirty="0" smtClean="0"/>
              <a:t>13 fund based on 50% ADM and 50% EPV</a:t>
            </a:r>
          </a:p>
          <a:p>
            <a:pPr lvl="1"/>
            <a:endParaRPr lang="en-US" dirty="0"/>
          </a:p>
          <a:p>
            <a:r>
              <a:rPr lang="en-US" dirty="0" smtClean="0"/>
              <a:t>Other Factors</a:t>
            </a:r>
          </a:p>
          <a:p>
            <a:pPr lvl="1"/>
            <a:r>
              <a:rPr lang="en-US" dirty="0" smtClean="0"/>
              <a:t>Previous year ADM and EPV</a:t>
            </a:r>
          </a:p>
          <a:p>
            <a:pPr lvl="1"/>
            <a:r>
              <a:rPr lang="en-US" dirty="0" smtClean="0"/>
              <a:t>3 year average ADM and EPV</a:t>
            </a:r>
          </a:p>
          <a:p>
            <a:pPr lvl="1"/>
            <a:r>
              <a:rPr lang="en-US" dirty="0" smtClean="0"/>
              <a:t>Splitting budget into capital and operating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651094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Formula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Total Budget split</a:t>
            </a:r>
          </a:p>
          <a:p>
            <a:pPr lvl="1"/>
            <a:r>
              <a:rPr lang="en-US" sz="3200" dirty="0" smtClean="0"/>
              <a:t>Operating budget funded 100% from ADM </a:t>
            </a:r>
          </a:p>
          <a:p>
            <a:pPr marL="320040" lvl="1" indent="0">
              <a:buNone/>
            </a:pPr>
            <a:r>
              <a:rPr lang="en-US" sz="3200" dirty="0"/>
              <a:t>	</a:t>
            </a:r>
            <a:r>
              <a:rPr lang="en-US" sz="3200" dirty="0" smtClean="0"/>
              <a:t>2 years prior</a:t>
            </a:r>
          </a:p>
          <a:p>
            <a:pPr lvl="1"/>
            <a:r>
              <a:rPr lang="en-US" sz="3200" dirty="0" smtClean="0"/>
              <a:t>Capital budget funded 100% from EPV </a:t>
            </a:r>
          </a:p>
          <a:p>
            <a:pPr marL="320040" lvl="1" indent="0">
              <a:buNone/>
            </a:pPr>
            <a:r>
              <a:rPr lang="en-US" sz="3200" dirty="0"/>
              <a:t>	</a:t>
            </a:r>
            <a:r>
              <a:rPr lang="en-US" sz="3200" dirty="0" smtClean="0"/>
              <a:t>2 years prior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xmlns="" val="38194609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 Formula - Details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Combine operating and capital budgets</a:t>
            </a:r>
          </a:p>
          <a:p>
            <a:r>
              <a:rPr lang="en-US" dirty="0" smtClean="0"/>
              <a:t>Year 1</a:t>
            </a:r>
          </a:p>
          <a:p>
            <a:pPr lvl="1"/>
            <a:r>
              <a:rPr lang="en-US" dirty="0" smtClean="0"/>
              <a:t>80% - 3 year average ADM</a:t>
            </a:r>
          </a:p>
          <a:p>
            <a:pPr lvl="1"/>
            <a:r>
              <a:rPr lang="en-US" dirty="0" smtClean="0"/>
              <a:t>20% - Total 3 year average EPV</a:t>
            </a:r>
          </a:p>
          <a:p>
            <a:endParaRPr lang="en-US" dirty="0"/>
          </a:p>
          <a:p>
            <a:r>
              <a:rPr lang="en-US" dirty="0" smtClean="0"/>
              <a:t>Year 2</a:t>
            </a:r>
          </a:p>
          <a:p>
            <a:pPr lvl="1"/>
            <a:r>
              <a:rPr lang="en-US" dirty="0"/>
              <a:t>6</a:t>
            </a:r>
            <a:r>
              <a:rPr lang="en-US" dirty="0" smtClean="0"/>
              <a:t>0% - 3 year average ADM</a:t>
            </a:r>
          </a:p>
          <a:p>
            <a:pPr lvl="1"/>
            <a:r>
              <a:rPr lang="en-US" dirty="0"/>
              <a:t>4</a:t>
            </a:r>
            <a:r>
              <a:rPr lang="en-US" dirty="0" smtClean="0"/>
              <a:t>0% - Total 3 year average EPV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319837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>
    <Date xmlns="66445318-594c-4acb-b2fb-c62b33afc0d4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C3074932D6A2A49BA53FB2CF2C372F9" ma:contentTypeVersion="7" ma:contentTypeDescription="Create a new document." ma:contentTypeScope="" ma:versionID="c59c01cc42d8aa5db832685147da447e">
  <xsd:schema xmlns:xsd="http://www.w3.org/2001/XMLSchema" xmlns:xs="http://www.w3.org/2001/XMLSchema" xmlns:p="http://schemas.microsoft.com/office/2006/metadata/properties" xmlns:ns2="66445318-594c-4acb-b2fb-c62b33afc0d4" targetNamespace="http://schemas.microsoft.com/office/2006/metadata/properties" ma:root="true" ma:fieldsID="a5d163288106e17fa4d174469e049b52" ns2:_="">
    <xsd:import namespace="66445318-594c-4acb-b2fb-c62b33afc0d4"/>
    <xsd:element name="properties">
      <xsd:complexType>
        <xsd:sequence>
          <xsd:element name="documentManagement">
            <xsd:complexType>
              <xsd:all>
                <xsd:element ref="ns2: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445318-594c-4acb-b2fb-c62b33afc0d4" elementFormDefault="qualified">
    <xsd:import namespace="http://schemas.microsoft.com/office/2006/documentManagement/types"/>
    <xsd:import namespace="http://schemas.microsoft.com/office/infopath/2007/PartnerControls"/>
    <xsd:element name="Date" ma:index="8" nillable="true" ma:displayName="Date" ma:format="DateTime" ma:internalName="Dat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91EA311-7DD0-490A-A37B-826776B90EC6}"/>
</file>

<file path=customXml/itemProps2.xml><?xml version="1.0" encoding="utf-8"?>
<ds:datastoreItem xmlns:ds="http://schemas.openxmlformats.org/officeDocument/2006/customXml" ds:itemID="{6427398B-AAC0-49DB-889F-C586EE56E124}"/>
</file>

<file path=customXml/itemProps3.xml><?xml version="1.0" encoding="utf-8"?>
<ds:datastoreItem xmlns:ds="http://schemas.openxmlformats.org/officeDocument/2006/customXml" ds:itemID="{3DBE998F-C884-4A51-9F6E-6EBA80E1A1EE}"/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2453</TotalTime>
  <Words>452</Words>
  <Application>Microsoft Office PowerPoint</Application>
  <PresentationFormat>On-screen Show (4:3)</PresentationFormat>
  <Paragraphs>116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Equity</vt:lpstr>
      <vt:lpstr>Timberlane Regional District   Funding Formula </vt:lpstr>
      <vt:lpstr>Current Formula</vt:lpstr>
      <vt:lpstr>ADM Comparison – Then and Now</vt:lpstr>
      <vt:lpstr>EPV Comparison – Then and Now</vt:lpstr>
      <vt:lpstr>Equalized Valuation per Pupil</vt:lpstr>
      <vt:lpstr>Property Tax Comparison - Rate</vt:lpstr>
      <vt:lpstr>Other Cooperative Formulas</vt:lpstr>
      <vt:lpstr>Current Formula</vt:lpstr>
      <vt:lpstr>Proposed Formula - Details</vt:lpstr>
      <vt:lpstr>Proposed Formula - Impact</vt:lpstr>
      <vt:lpstr>Slide 11</vt:lpstr>
      <vt:lpstr>Pros and Cons</vt:lpstr>
    </vt:vector>
  </TitlesOfParts>
  <Company>Medtronic,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Timberlane Regional District   Funding Formula</dc:title>
  <dc:creator>Collins, Rob</dc:creator>
  <cp:lastModifiedBy>Cathy Belcher</cp:lastModifiedBy>
  <cp:revision>31</cp:revision>
  <dcterms:created xsi:type="dcterms:W3CDTF">2014-12-15T14:56:45Z</dcterms:created>
  <dcterms:modified xsi:type="dcterms:W3CDTF">2014-12-18T20:03:04Z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0x0101003C3074932D6A2A49BA53FB2CF2C372F9</vt:lpwstr>
  </property>
</Properties>
</file>