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0" r:id="rId4"/>
    <p:sldId id="270" r:id="rId5"/>
    <p:sldId id="267" r:id="rId6"/>
    <p:sldId id="263" r:id="rId7"/>
    <p:sldId id="271" r:id="rId8"/>
    <p:sldId id="264" r:id="rId9"/>
    <p:sldId id="266" r:id="rId10"/>
    <p:sldId id="272" r:id="rId11"/>
    <p:sldId id="268" r:id="rId12"/>
    <p:sldId id="269" r:id="rId13"/>
    <p:sldId id="273" r:id="rId14"/>
    <p:sldId id="281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207895E-0F83-4424-89E2-597FF754AD4D}">
          <p14:sldIdLst>
            <p14:sldId id="256"/>
            <p14:sldId id="257"/>
            <p14:sldId id="260"/>
            <p14:sldId id="270"/>
            <p14:sldId id="267"/>
            <p14:sldId id="263"/>
            <p14:sldId id="271"/>
            <p14:sldId id="264"/>
            <p14:sldId id="266"/>
            <p14:sldId id="272"/>
            <p14:sldId id="268"/>
            <p14:sldId id="269"/>
            <p14:sldId id="273"/>
            <p14:sldId id="281"/>
            <p14:sldId id="275"/>
            <p14:sldId id="276"/>
          </p14:sldIdLst>
        </p14:section>
        <p14:section name="Untitled Section" id="{1DDFCE44-1474-4AEA-8329-0CFB095D1035}">
          <p14:sldIdLst>
            <p14:sldId id="277"/>
            <p14:sldId id="278"/>
            <p14:sldId id="279"/>
            <p14:sldId id="28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378" y="-67"/>
      </p:cViewPr>
      <p:guideLst>
        <p:guide orient="horz" pos="2209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7520" cy="35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58" y="1"/>
            <a:ext cx="4027520" cy="35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5C829-755B-4AF1-A6B3-FF3C263B5368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924"/>
            <a:ext cx="4027520" cy="35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58" y="6658924"/>
            <a:ext cx="4027520" cy="35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6D46C-9C78-4D42-971A-6FCA6DE4E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26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05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1" y="0"/>
            <a:ext cx="4028440" cy="3505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251E673-91C7-4771-ACE0-3FF067E336EB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7050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29941"/>
            <a:ext cx="7437119" cy="3154680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3"/>
            <a:ext cx="4028440" cy="3505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1" y="6658663"/>
            <a:ext cx="4028440" cy="3505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0A6A900A-26A9-4ACF-8105-2CD67F56C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73A648C-97CB-4ACA-A52B-81DC51B79E3B}" type="datetimeFigureOut">
              <a:rPr lang="en-US" smtClean="0"/>
              <a:t>9/9/2015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73C66E8-2EB2-4298-9297-FD6B4504ACA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09800"/>
            <a:ext cx="5723468" cy="1828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TRHS Athletic Department  Action Plan</a:t>
            </a:r>
            <a:br>
              <a:rPr lang="en-US" dirty="0" smtClean="0"/>
            </a:br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24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2013-2014 Athletic Team GPA</a:t>
            </a:r>
          </a:p>
          <a:p>
            <a:r>
              <a:rPr lang="en-US" dirty="0" smtClean="0"/>
              <a:t>3.46</a:t>
            </a:r>
          </a:p>
          <a:p>
            <a:endParaRPr lang="en-US" dirty="0"/>
          </a:p>
          <a:p>
            <a:r>
              <a:rPr lang="en-US" dirty="0" smtClean="0"/>
              <a:t>2014-2015 Athletic Team GPA</a:t>
            </a:r>
          </a:p>
          <a:p>
            <a:r>
              <a:rPr lang="en-US" dirty="0" smtClean="0"/>
              <a:t>3.47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05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that all Booster Clubs understand Protocols and Procedures as they relate to Athletic Department Booster Handbook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587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Steps for Goal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with Coaches and Booster Presidents to Review Rules and Expectations</a:t>
            </a:r>
          </a:p>
          <a:p>
            <a:r>
              <a:rPr lang="en-US" dirty="0" smtClean="0"/>
              <a:t>Review Booster Handbook</a:t>
            </a:r>
          </a:p>
        </p:txBody>
      </p:sp>
    </p:spTree>
    <p:extLst>
      <p:ext uri="{BB962C8B-B14F-4D97-AF65-F5344CB8AC3E}">
        <p14:creationId xmlns:p14="http://schemas.microsoft.com/office/powerpoint/2010/main" val="1659228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Booster Handbook Addendums</a:t>
            </a:r>
          </a:p>
          <a:p>
            <a:r>
              <a:rPr lang="en-US" dirty="0" smtClean="0"/>
              <a:t>Tagging Protocols</a:t>
            </a:r>
          </a:p>
          <a:p>
            <a:r>
              <a:rPr lang="en-US" dirty="0" smtClean="0"/>
              <a:t>Donations </a:t>
            </a:r>
            <a:r>
              <a:rPr lang="en-US" smtClean="0"/>
              <a:t>and Gifts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1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057400"/>
            <a:ext cx="5723468" cy="19804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TRHS Athletic Department  Action Plan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2015-2016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7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1 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2147943"/>
          </a:xfrm>
        </p:spPr>
        <p:txBody>
          <a:bodyPr>
            <a:normAutofit/>
          </a:bodyPr>
          <a:lstStyle/>
          <a:p>
            <a:r>
              <a:rPr lang="en-US" b="1" dirty="0"/>
              <a:t>Goal #1 – </a:t>
            </a:r>
            <a:r>
              <a:rPr lang="en-US" i="1" dirty="0"/>
              <a:t>During the </a:t>
            </a:r>
            <a:r>
              <a:rPr lang="en-US" i="1" dirty="0" smtClean="0"/>
              <a:t>2015-2016 </a:t>
            </a:r>
            <a:r>
              <a:rPr lang="en-US" i="1" dirty="0"/>
              <a:t>school year</a:t>
            </a:r>
            <a:r>
              <a:rPr lang="en-US" b="1" dirty="0"/>
              <a:t> </a:t>
            </a:r>
            <a:r>
              <a:rPr lang="en-US" i="1" dirty="0"/>
              <a:t>The TRHS Athletic Department will </a:t>
            </a:r>
            <a:r>
              <a:rPr lang="en-US" i="1" dirty="0" smtClean="0"/>
              <a:t>continue to educate students and coaches and reduce </a:t>
            </a:r>
            <a:r>
              <a:rPr lang="en-US" i="1" dirty="0"/>
              <a:t>the number of injuries to </a:t>
            </a:r>
            <a:r>
              <a:rPr lang="en-US" i="1" dirty="0" smtClean="0"/>
              <a:t>student-athletes by 2%.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98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1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Support</a:t>
            </a:r>
            <a:r>
              <a:rPr lang="en-US" dirty="0" smtClean="0"/>
              <a:t> student-athletes with year </a:t>
            </a:r>
            <a:r>
              <a:rPr lang="en-US" dirty="0"/>
              <a:t>round strength training and conditioning </a:t>
            </a:r>
            <a:r>
              <a:rPr lang="en-US" dirty="0" smtClean="0"/>
              <a:t>programs.</a:t>
            </a:r>
            <a:endParaRPr lang="en-US" dirty="0"/>
          </a:p>
          <a:p>
            <a:r>
              <a:rPr lang="en-US" dirty="0" smtClean="0"/>
              <a:t>Collaborate </a:t>
            </a:r>
            <a:r>
              <a:rPr lang="en-US" dirty="0"/>
              <a:t>with Access Sports Medical to analyze and track student-athlete </a:t>
            </a:r>
            <a:r>
              <a:rPr lang="en-US" dirty="0" smtClean="0"/>
              <a:t>injuries</a:t>
            </a:r>
          </a:p>
          <a:p>
            <a:r>
              <a:rPr lang="en-US" dirty="0" smtClean="0"/>
              <a:t>Athletic Trainer will continue to educate student-athletes and coaches on preventative exercises pre and post workouts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/>
              <a:t>During the </a:t>
            </a:r>
            <a:r>
              <a:rPr lang="en-US" sz="2000" i="1" dirty="0" smtClean="0"/>
              <a:t>2015-2016 </a:t>
            </a:r>
            <a:r>
              <a:rPr lang="en-US" sz="2000" i="1" dirty="0"/>
              <a:t>School Year, the TRHS Athletic Department will increase student participation in athletics by </a:t>
            </a:r>
            <a:r>
              <a:rPr lang="en-US" sz="2000" i="1" dirty="0" smtClean="0"/>
              <a:t>2% by Spring 2016.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2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Action Steps for Goal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Incorporating current high school student-athletes </a:t>
            </a:r>
            <a:r>
              <a:rPr lang="en-US" dirty="0" smtClean="0"/>
              <a:t>into the middle </a:t>
            </a:r>
            <a:r>
              <a:rPr lang="en-US" dirty="0"/>
              <a:t>school </a:t>
            </a:r>
            <a:r>
              <a:rPr lang="en-US" dirty="0" smtClean="0"/>
              <a:t>Advisory Program. (In Progress)</a:t>
            </a:r>
            <a:endParaRPr lang="en-US" dirty="0"/>
          </a:p>
          <a:p>
            <a:r>
              <a:rPr lang="en-US" dirty="0" smtClean="0"/>
              <a:t>Communicate with Parents and Students through </a:t>
            </a:r>
            <a:r>
              <a:rPr lang="en-US" dirty="0" err="1" smtClean="0"/>
              <a:t>Infosnap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Increase Communication through Athletic Web Site</a:t>
            </a:r>
          </a:p>
          <a:p>
            <a:r>
              <a:rPr lang="en-US" dirty="0" smtClean="0"/>
              <a:t>Study current rate of participation for students with disabilities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704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cs typeface="Calibri" pitchFamily="34" charset="0"/>
              </a:rPr>
              <a:t>During the </a:t>
            </a:r>
            <a:r>
              <a:rPr lang="en-US" i="1" dirty="0" smtClean="0">
                <a:cs typeface="Calibri" pitchFamily="34" charset="0"/>
              </a:rPr>
              <a:t>2015-2016 </a:t>
            </a:r>
            <a:r>
              <a:rPr lang="en-US" i="1" dirty="0">
                <a:cs typeface="Calibri" pitchFamily="34" charset="0"/>
              </a:rPr>
              <a:t>school year, the TRHS Athletic Department will </a:t>
            </a:r>
            <a:r>
              <a:rPr lang="en-US" i="1" dirty="0" smtClean="0">
                <a:cs typeface="Calibri" pitchFamily="34" charset="0"/>
              </a:rPr>
              <a:t>ensure </a:t>
            </a:r>
            <a:r>
              <a:rPr lang="en-US" i="1" dirty="0">
                <a:cs typeface="Calibri" pitchFamily="34" charset="0"/>
              </a:rPr>
              <a:t>that </a:t>
            </a:r>
            <a:r>
              <a:rPr lang="en-US" i="1" dirty="0" smtClean="0">
                <a:cs typeface="Calibri" pitchFamily="34" charset="0"/>
              </a:rPr>
              <a:t>the Athletic Department maintains a collective avg. GPA of 3.2 or better. 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1 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2147943"/>
          </a:xfrm>
        </p:spPr>
        <p:txBody>
          <a:bodyPr>
            <a:normAutofit/>
          </a:bodyPr>
          <a:lstStyle/>
          <a:p>
            <a:r>
              <a:rPr lang="en-US" b="1" dirty="0"/>
              <a:t>Goal #1 – </a:t>
            </a:r>
            <a:r>
              <a:rPr lang="en-US" i="1" dirty="0"/>
              <a:t>During the </a:t>
            </a:r>
            <a:r>
              <a:rPr lang="en-US" i="1" dirty="0" smtClean="0"/>
              <a:t>2014-2015 </a:t>
            </a:r>
            <a:r>
              <a:rPr lang="en-US" i="1" dirty="0"/>
              <a:t>school year</a:t>
            </a:r>
            <a:r>
              <a:rPr lang="en-US" b="1" dirty="0"/>
              <a:t> </a:t>
            </a:r>
            <a:r>
              <a:rPr lang="en-US" i="1" dirty="0"/>
              <a:t>The TRHS Athletic Department will </a:t>
            </a:r>
            <a:r>
              <a:rPr lang="en-US" i="1" dirty="0" smtClean="0"/>
              <a:t>educate students and coaches and reduce </a:t>
            </a:r>
            <a:r>
              <a:rPr lang="en-US" i="1" dirty="0"/>
              <a:t>the number of injuries to </a:t>
            </a:r>
            <a:r>
              <a:rPr lang="en-US" i="1" dirty="0" smtClean="0"/>
              <a:t>student-athletes by 2%.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Action Steps for Goal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Incorporation of </a:t>
            </a:r>
            <a:r>
              <a:rPr lang="en-US" dirty="0" smtClean="0"/>
              <a:t>study </a:t>
            </a:r>
            <a:r>
              <a:rPr lang="en-US" dirty="0"/>
              <a:t>halls for </a:t>
            </a:r>
            <a:r>
              <a:rPr lang="en-US" dirty="0" smtClean="0"/>
              <a:t>athletes. </a:t>
            </a:r>
          </a:p>
          <a:p>
            <a:r>
              <a:rPr lang="en-US" dirty="0" smtClean="0"/>
              <a:t>Practice times will begin no earlier than 2:45pm to allow students to receive </a:t>
            </a:r>
            <a:r>
              <a:rPr lang="en-US" b="1" dirty="0" smtClean="0"/>
              <a:t>Support</a:t>
            </a:r>
            <a:r>
              <a:rPr lang="en-US" dirty="0" smtClean="0"/>
              <a:t> from Professional Staff</a:t>
            </a:r>
          </a:p>
          <a:p>
            <a:r>
              <a:rPr lang="en-US" dirty="0"/>
              <a:t>Ensure that </a:t>
            </a:r>
            <a:r>
              <a:rPr lang="en-US" dirty="0" smtClean="0"/>
              <a:t>coaches </a:t>
            </a:r>
            <a:r>
              <a:rPr lang="en-US" dirty="0"/>
              <a:t>have access to and training of </a:t>
            </a:r>
            <a:r>
              <a:rPr lang="en-US" dirty="0" smtClean="0"/>
              <a:t>PowerSchool </a:t>
            </a:r>
            <a:r>
              <a:rPr lang="en-US" dirty="0"/>
              <a:t>in order to </a:t>
            </a:r>
            <a:r>
              <a:rPr lang="en-US" dirty="0" smtClean="0"/>
              <a:t>monitor and </a:t>
            </a:r>
            <a:r>
              <a:rPr lang="en-US" b="1" dirty="0" smtClean="0"/>
              <a:t>Support</a:t>
            </a:r>
            <a:r>
              <a:rPr lang="en-US" dirty="0" smtClean="0"/>
              <a:t> </a:t>
            </a:r>
            <a:r>
              <a:rPr lang="en-US" dirty="0"/>
              <a:t>the academic progress of their athletes </a:t>
            </a:r>
          </a:p>
        </p:txBody>
      </p:sp>
    </p:spTree>
    <p:extLst>
      <p:ext uri="{BB962C8B-B14F-4D97-AF65-F5344CB8AC3E}">
        <p14:creationId xmlns:p14="http://schemas.microsoft.com/office/powerpoint/2010/main" val="391498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1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</a:t>
            </a:r>
            <a:r>
              <a:rPr lang="en-US" dirty="0"/>
              <a:t>round strength training and conditioning programs for </a:t>
            </a:r>
            <a:r>
              <a:rPr lang="en-US" dirty="0" smtClean="0"/>
              <a:t>student athletes.</a:t>
            </a:r>
            <a:endParaRPr lang="en-US" dirty="0"/>
          </a:p>
          <a:p>
            <a:r>
              <a:rPr lang="en-US" dirty="0" smtClean="0"/>
              <a:t>Collaborate </a:t>
            </a:r>
            <a:r>
              <a:rPr lang="en-US" dirty="0"/>
              <a:t>with Access Sports Medical to analyze and track student-athlete </a:t>
            </a:r>
            <a:r>
              <a:rPr lang="en-US" dirty="0" smtClean="0"/>
              <a:t>injuries</a:t>
            </a:r>
          </a:p>
          <a:p>
            <a:r>
              <a:rPr lang="en-US" dirty="0" smtClean="0"/>
              <a:t>Athletic Trainer will educate student-athletes and coaches on preventative exercises pre and post workouts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1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2013-2014 </a:t>
            </a:r>
          </a:p>
          <a:p>
            <a:r>
              <a:rPr lang="en-US" dirty="0" smtClean="0"/>
              <a:t>Total Number of Injuries 188</a:t>
            </a:r>
          </a:p>
          <a:p>
            <a:r>
              <a:rPr lang="en-US" dirty="0" smtClean="0"/>
              <a:t>Total Number of Student Athletes by Sport 773</a:t>
            </a:r>
          </a:p>
          <a:p>
            <a:r>
              <a:rPr lang="en-US" dirty="0" smtClean="0"/>
              <a:t>Injury Rate	24%</a:t>
            </a:r>
          </a:p>
          <a:p>
            <a:r>
              <a:rPr lang="en-US" dirty="0" smtClean="0"/>
              <a:t>2014-2015</a:t>
            </a:r>
          </a:p>
          <a:p>
            <a:r>
              <a:rPr lang="en-US" dirty="0" smtClean="0"/>
              <a:t>Total Number of Injuries 136</a:t>
            </a:r>
          </a:p>
          <a:p>
            <a:r>
              <a:rPr lang="en-US" dirty="0" smtClean="0"/>
              <a:t>Total Number of Student Athletes by Sport 863</a:t>
            </a:r>
          </a:p>
          <a:p>
            <a:r>
              <a:rPr lang="en-US" dirty="0" smtClean="0"/>
              <a:t>Injury Rate	16%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5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/>
              <a:t>During the </a:t>
            </a:r>
            <a:r>
              <a:rPr lang="en-US" sz="2000" i="1" dirty="0" smtClean="0"/>
              <a:t>2014-2015 </a:t>
            </a:r>
            <a:r>
              <a:rPr lang="en-US" sz="2000" i="1" dirty="0"/>
              <a:t>School Year, the TRHS Athletic Department will increase student participation in athletics by 3</a:t>
            </a:r>
            <a:r>
              <a:rPr lang="en-US" sz="2000" i="1" dirty="0" smtClean="0"/>
              <a:t>% by Spring 2015.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141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Action Steps for Goal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Incorporating current high school student-athletes </a:t>
            </a:r>
            <a:r>
              <a:rPr lang="en-US" dirty="0" smtClean="0"/>
              <a:t>into the middle </a:t>
            </a:r>
            <a:r>
              <a:rPr lang="en-US" dirty="0"/>
              <a:t>school </a:t>
            </a:r>
            <a:r>
              <a:rPr lang="en-US" dirty="0" smtClean="0"/>
              <a:t>Advisory Program. (Plan in Place)</a:t>
            </a:r>
            <a:endParaRPr lang="en-US" dirty="0"/>
          </a:p>
          <a:p>
            <a:r>
              <a:rPr lang="en-US" dirty="0" smtClean="0"/>
              <a:t>Establish an </a:t>
            </a:r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grade </a:t>
            </a:r>
            <a:r>
              <a:rPr lang="en-US" dirty="0" smtClean="0"/>
              <a:t>Parent and Athlete </a:t>
            </a:r>
            <a:r>
              <a:rPr lang="en-US" dirty="0"/>
              <a:t>Information </a:t>
            </a:r>
            <a:r>
              <a:rPr lang="en-US" dirty="0" smtClean="0"/>
              <a:t>Night. (Further Study Revealed Redundancy)</a:t>
            </a:r>
          </a:p>
          <a:p>
            <a:r>
              <a:rPr lang="en-US" dirty="0" smtClean="0"/>
              <a:t>Incorporate Unified Basketball Program through the NHIAA and Special Olympics(Accomplished through internal Program)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2013-2014</a:t>
            </a:r>
          </a:p>
          <a:p>
            <a:r>
              <a:rPr lang="en-US" dirty="0" smtClean="0"/>
              <a:t>Total Number of Student Athletes by Sport	773</a:t>
            </a:r>
          </a:p>
          <a:p>
            <a:endParaRPr lang="en-US" dirty="0"/>
          </a:p>
          <a:p>
            <a:r>
              <a:rPr lang="en-US" dirty="0" smtClean="0"/>
              <a:t>2014-2015</a:t>
            </a:r>
          </a:p>
          <a:p>
            <a:r>
              <a:rPr lang="en-US" dirty="0" smtClean="0"/>
              <a:t>Total Number of Student Athletes by Sport	863</a:t>
            </a:r>
          </a:p>
          <a:p>
            <a:endParaRPr lang="en-US" dirty="0"/>
          </a:p>
          <a:p>
            <a:r>
              <a:rPr lang="en-US" dirty="0" smtClean="0"/>
              <a:t>Increase of 11.6%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581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cs typeface="Calibri" pitchFamily="34" charset="0"/>
              </a:rPr>
              <a:t>During the </a:t>
            </a:r>
            <a:r>
              <a:rPr lang="en-US" i="1" dirty="0" smtClean="0">
                <a:cs typeface="Calibri" pitchFamily="34" charset="0"/>
              </a:rPr>
              <a:t>2014-2015 </a:t>
            </a:r>
            <a:r>
              <a:rPr lang="en-US" i="1" dirty="0">
                <a:cs typeface="Calibri" pitchFamily="34" charset="0"/>
              </a:rPr>
              <a:t>school year, the TRHS Athletic Department will </a:t>
            </a:r>
            <a:r>
              <a:rPr lang="en-US" i="1" dirty="0" smtClean="0">
                <a:cs typeface="Calibri" pitchFamily="34" charset="0"/>
              </a:rPr>
              <a:t>ensure </a:t>
            </a:r>
            <a:r>
              <a:rPr lang="en-US" i="1" dirty="0">
                <a:cs typeface="Calibri" pitchFamily="34" charset="0"/>
              </a:rPr>
              <a:t>that all student-athletes meet the  TRHS academic standards for </a:t>
            </a:r>
            <a:r>
              <a:rPr lang="en-US" i="1" dirty="0" smtClean="0">
                <a:cs typeface="Calibri" pitchFamily="34" charset="0"/>
              </a:rPr>
              <a:t>participation. 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2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Action Steps for Goal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Incorporation of </a:t>
            </a:r>
            <a:r>
              <a:rPr lang="en-US" dirty="0" smtClean="0"/>
              <a:t>study </a:t>
            </a:r>
            <a:r>
              <a:rPr lang="en-US" dirty="0"/>
              <a:t>halls for </a:t>
            </a:r>
            <a:r>
              <a:rPr lang="en-US" dirty="0" smtClean="0"/>
              <a:t>athletes. </a:t>
            </a:r>
          </a:p>
          <a:p>
            <a:r>
              <a:rPr lang="en-US" dirty="0" smtClean="0"/>
              <a:t>Practice times will begin no earlier than 2:45pm to allow students to receive extra help from Professional Staff</a:t>
            </a:r>
          </a:p>
          <a:p>
            <a:r>
              <a:rPr lang="en-US" dirty="0"/>
              <a:t>Ensure that </a:t>
            </a:r>
            <a:r>
              <a:rPr lang="en-US" dirty="0" smtClean="0"/>
              <a:t>coaches </a:t>
            </a:r>
            <a:r>
              <a:rPr lang="en-US" dirty="0"/>
              <a:t>have access to and training of </a:t>
            </a:r>
            <a:r>
              <a:rPr lang="en-US" dirty="0" smtClean="0"/>
              <a:t>PowerSchool </a:t>
            </a:r>
            <a:r>
              <a:rPr lang="en-US" dirty="0"/>
              <a:t>in order to monitor the academic progress of their athletes </a:t>
            </a:r>
          </a:p>
        </p:txBody>
      </p:sp>
    </p:spTree>
    <p:extLst>
      <p:ext uri="{BB962C8B-B14F-4D97-AF65-F5344CB8AC3E}">
        <p14:creationId xmlns:p14="http://schemas.microsoft.com/office/powerpoint/2010/main" val="88854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13C2A8-D1EA-40FF-A7FB-C08F1E73322F}"/>
</file>

<file path=customXml/itemProps2.xml><?xml version="1.0" encoding="utf-8"?>
<ds:datastoreItem xmlns:ds="http://schemas.openxmlformats.org/officeDocument/2006/customXml" ds:itemID="{03490672-EC24-4E81-8967-22BE7DF4C58D}"/>
</file>

<file path=customXml/itemProps3.xml><?xml version="1.0" encoding="utf-8"?>
<ds:datastoreItem xmlns:ds="http://schemas.openxmlformats.org/officeDocument/2006/customXml" ds:itemID="{159E6C3D-AE07-4746-9B88-293917D9FA61}"/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1331</TotalTime>
  <Words>544</Words>
  <Application>Microsoft Office PowerPoint</Application>
  <PresentationFormat>On-screen Show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Pushpin</vt:lpstr>
      <vt:lpstr>TRHS Athletic Department  Action Plan Updates</vt:lpstr>
      <vt:lpstr>Goal 1  </vt:lpstr>
      <vt:lpstr>Action Steps for Goal 1</vt:lpstr>
      <vt:lpstr>Results</vt:lpstr>
      <vt:lpstr>Goal 2</vt:lpstr>
      <vt:lpstr>Action Steps for Goal 2</vt:lpstr>
      <vt:lpstr>Results</vt:lpstr>
      <vt:lpstr>Goal 3</vt:lpstr>
      <vt:lpstr>Action Steps for Goal 3</vt:lpstr>
      <vt:lpstr>Results</vt:lpstr>
      <vt:lpstr>Goal 4</vt:lpstr>
      <vt:lpstr>Action Steps for Goal 4</vt:lpstr>
      <vt:lpstr>Results</vt:lpstr>
      <vt:lpstr>TRHS Athletic Department  Action Plan </vt:lpstr>
      <vt:lpstr>Goal 1  </vt:lpstr>
      <vt:lpstr>Action Steps for Goal 1</vt:lpstr>
      <vt:lpstr>Goal 2</vt:lpstr>
      <vt:lpstr>Action Steps for Goal 2</vt:lpstr>
      <vt:lpstr>Goal 3</vt:lpstr>
      <vt:lpstr>Action Steps for Goal 3</vt:lpstr>
    </vt:vector>
  </TitlesOfParts>
  <Company>SAU 55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TRHS Action Plan</dc:title>
  <dc:creator>Widman, Mary</dc:creator>
  <cp:lastModifiedBy>Belcher, Catherine</cp:lastModifiedBy>
  <cp:revision>90</cp:revision>
  <cp:lastPrinted>2015-09-09T22:28:44Z</cp:lastPrinted>
  <dcterms:created xsi:type="dcterms:W3CDTF">2013-06-17T13:33:20Z</dcterms:created>
  <dcterms:modified xsi:type="dcterms:W3CDTF">2015-09-09T22:29:35Z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