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customXml/itemProps1.xml" ContentType="application/vnd.openxmlformats-officedocument.customXmlProperties+xml"/>
  <Default Extension="jpeg" ContentType="image/jpeg"/>
  <Default Extension="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0"/>
  </p:notesMasterIdLst>
  <p:sldIdLst>
    <p:sldId id="256" r:id="rId2"/>
    <p:sldId id="257" r:id="rId3"/>
    <p:sldId id="261" r:id="rId4"/>
    <p:sldId id="258" r:id="rId5"/>
    <p:sldId id="263" r:id="rId6"/>
    <p:sldId id="259" r:id="rId7"/>
    <p:sldId id="260" r:id="rId8"/>
    <p:sldId id="262" r:id="rId9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52" autoAdjust="0"/>
    <p:restoredTop sz="84774" autoAdjust="0"/>
  </p:normalViewPr>
  <p:slideViewPr>
    <p:cSldViewPr>
      <p:cViewPr>
        <p:scale>
          <a:sx n="70" d="100"/>
          <a:sy n="70" d="100"/>
        </p:scale>
        <p:origin x="-547" y="73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958"/>
    </p:cViewPr>
  </p:outlineViewPr>
  <p:notesTextViewPr>
    <p:cViewPr>
      <p:scale>
        <a:sx n="66" d="100"/>
        <a:sy n="66" d="100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2052" y="-102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STAR READING %</a:t>
            </a:r>
            <a:r>
              <a:rPr lang="en-US" baseline="0"/>
              <a:t> Proficient</a:t>
            </a:r>
            <a:endParaRPr lang="en-US"/>
          </a:p>
          <a:p>
            <a:pPr>
              <a:defRPr/>
            </a:pPr>
            <a:r>
              <a:rPr lang="en-US"/>
              <a:t>(At</a:t>
            </a:r>
            <a:r>
              <a:rPr lang="en-US" baseline="0"/>
              <a:t> or Above Benchmark)</a:t>
            </a:r>
            <a:endParaRPr lang="en-US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Sheet1!$A$3</c:f>
              <c:strCache>
                <c:ptCount val="1"/>
                <c:pt idx="0">
                  <c:v>Grade 6</c:v>
                </c:pt>
              </c:strCache>
            </c:strRef>
          </c:tx>
          <c:invertIfNegative val="0"/>
          <c:cat>
            <c:strRef>
              <c:f>Sheet1!$B$1:$D$2</c:f>
              <c:strCache>
                <c:ptCount val="3"/>
                <c:pt idx="0">
                  <c:v>Fall</c:v>
                </c:pt>
                <c:pt idx="1">
                  <c:v>Winter</c:v>
                </c:pt>
                <c:pt idx="2">
                  <c:v>Spring</c:v>
                </c:pt>
              </c:strCache>
            </c:strRef>
          </c:cat>
          <c:val>
            <c:numRef>
              <c:f>Sheet1!$B$3:$D$3</c:f>
              <c:numCache>
                <c:formatCode>0%</c:formatCode>
                <c:ptCount val="3"/>
                <c:pt idx="0">
                  <c:v>0.79</c:v>
                </c:pt>
                <c:pt idx="1">
                  <c:v>0.82</c:v>
                </c:pt>
              </c:numCache>
            </c:numRef>
          </c:val>
        </c:ser>
        <c:ser>
          <c:idx val="1"/>
          <c:order val="1"/>
          <c:tx>
            <c:strRef>
              <c:f>Sheet1!$A$4</c:f>
              <c:strCache>
                <c:ptCount val="1"/>
                <c:pt idx="0">
                  <c:v>Grade 7</c:v>
                </c:pt>
              </c:strCache>
            </c:strRef>
          </c:tx>
          <c:invertIfNegative val="0"/>
          <c:cat>
            <c:strRef>
              <c:f>Sheet1!$B$1:$D$2</c:f>
              <c:strCache>
                <c:ptCount val="3"/>
                <c:pt idx="0">
                  <c:v>Fall</c:v>
                </c:pt>
                <c:pt idx="1">
                  <c:v>Winter</c:v>
                </c:pt>
                <c:pt idx="2">
                  <c:v>Spring</c:v>
                </c:pt>
              </c:strCache>
            </c:strRef>
          </c:cat>
          <c:val>
            <c:numRef>
              <c:f>Sheet1!$B$4:$D$4</c:f>
              <c:numCache>
                <c:formatCode>0%</c:formatCode>
                <c:ptCount val="3"/>
                <c:pt idx="0">
                  <c:v>0.82</c:v>
                </c:pt>
                <c:pt idx="1">
                  <c:v>0.86</c:v>
                </c:pt>
              </c:numCache>
            </c:numRef>
          </c:val>
        </c:ser>
        <c:ser>
          <c:idx val="2"/>
          <c:order val="2"/>
          <c:tx>
            <c:strRef>
              <c:f>Sheet1!$A$5</c:f>
              <c:strCache>
                <c:ptCount val="1"/>
                <c:pt idx="0">
                  <c:v>Grade 8 </c:v>
                </c:pt>
              </c:strCache>
            </c:strRef>
          </c:tx>
          <c:invertIfNegative val="0"/>
          <c:cat>
            <c:strRef>
              <c:f>Sheet1!$B$1:$D$2</c:f>
              <c:strCache>
                <c:ptCount val="3"/>
                <c:pt idx="0">
                  <c:v>Fall</c:v>
                </c:pt>
                <c:pt idx="1">
                  <c:v>Winter</c:v>
                </c:pt>
                <c:pt idx="2">
                  <c:v>Spring</c:v>
                </c:pt>
              </c:strCache>
            </c:strRef>
          </c:cat>
          <c:val>
            <c:numRef>
              <c:f>Sheet1!$B$5:$D$5</c:f>
              <c:numCache>
                <c:formatCode>0%</c:formatCode>
                <c:ptCount val="3"/>
                <c:pt idx="0">
                  <c:v>0.78</c:v>
                </c:pt>
                <c:pt idx="1">
                  <c:v>0.82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0444032"/>
        <c:axId val="80449920"/>
      </c:barChart>
      <c:catAx>
        <c:axId val="80444032"/>
        <c:scaling>
          <c:orientation val="minMax"/>
        </c:scaling>
        <c:delete val="0"/>
        <c:axPos val="b"/>
        <c:majorTickMark val="none"/>
        <c:minorTickMark val="none"/>
        <c:tickLblPos val="nextTo"/>
        <c:crossAx val="80449920"/>
        <c:crosses val="autoZero"/>
        <c:auto val="1"/>
        <c:lblAlgn val="ctr"/>
        <c:lblOffset val="100"/>
        <c:noMultiLvlLbl val="0"/>
      </c:catAx>
      <c:valAx>
        <c:axId val="80449920"/>
        <c:scaling>
          <c:orientation val="minMax"/>
        </c:scaling>
        <c:delete val="0"/>
        <c:axPos val="l"/>
        <c:majorGridlines/>
        <c:numFmt formatCode="0%" sourceLinked="1"/>
        <c:majorTickMark val="none"/>
        <c:minorTickMark val="none"/>
        <c:tickLblPos val="nextTo"/>
        <c:crossAx val="8044403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5D9251FE-9281-44A7-8F2B-23A5976132C4}" type="datetimeFigureOut">
              <a:rPr lang="en-US" smtClean="0"/>
              <a:t>9/3/2015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86F64878-0A4F-4BA3-B686-D051F741E6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526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800" baseline="0" dirty="0" smtClean="0"/>
          </a:p>
          <a:p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F64878-0A4F-4BA3-B686-D051F741E68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4870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F64878-0A4F-4BA3-B686-D051F741E68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9775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F64878-0A4F-4BA3-B686-D051F741E68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4135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F64878-0A4F-4BA3-B686-D051F741E68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8097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F64878-0A4F-4BA3-B686-D051F741E68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65485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F64878-0A4F-4BA3-B686-D051F741E68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142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3D9D-290E-4121-B8F2-0967DE7D0036}" type="datetimeFigureOut">
              <a:rPr lang="en-US" smtClean="0"/>
              <a:t>9/3/2015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463C3-FE74-402B-AA91-477122629C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3D9D-290E-4121-B8F2-0967DE7D0036}" type="datetimeFigureOut">
              <a:rPr lang="en-US" smtClean="0"/>
              <a:t>9/3/2015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463C3-FE74-402B-AA91-477122629C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3D9D-290E-4121-B8F2-0967DE7D0036}" type="datetimeFigureOut">
              <a:rPr lang="en-US" smtClean="0"/>
              <a:t>9/3/2015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463C3-FE74-402B-AA91-477122629C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3D9D-290E-4121-B8F2-0967DE7D0036}" type="datetimeFigureOut">
              <a:rPr lang="en-US" smtClean="0"/>
              <a:t>9/3/2015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463C3-FE74-402B-AA91-477122629C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3D9D-290E-4121-B8F2-0967DE7D0036}" type="datetimeFigureOut">
              <a:rPr lang="en-US" smtClean="0"/>
              <a:t>9/3/2015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463C3-FE74-402B-AA91-477122629C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3D9D-290E-4121-B8F2-0967DE7D0036}" type="datetimeFigureOut">
              <a:rPr lang="en-US" smtClean="0"/>
              <a:t>9/3/2015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463C3-FE74-402B-AA91-477122629C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3D9D-290E-4121-B8F2-0967DE7D0036}" type="datetimeFigureOut">
              <a:rPr lang="en-US" smtClean="0"/>
              <a:t>9/3/2015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463C3-FE74-402B-AA91-477122629C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3D9D-290E-4121-B8F2-0967DE7D0036}" type="datetimeFigureOut">
              <a:rPr lang="en-US" smtClean="0"/>
              <a:t>9/3/2015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463C3-FE74-402B-AA91-477122629CD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3D9D-290E-4121-B8F2-0967DE7D0036}" type="datetimeFigureOut">
              <a:rPr lang="en-US" smtClean="0"/>
              <a:t>9/3/2015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41463C3-FE74-402B-AA91-477122629CD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3D9D-290E-4121-B8F2-0967DE7D0036}" type="datetimeFigureOut">
              <a:rPr lang="en-US" smtClean="0"/>
              <a:t>9/3/2015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463C3-FE74-402B-AA91-477122629C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3D9D-290E-4121-B8F2-0967DE7D0036}" type="datetimeFigureOut">
              <a:rPr lang="en-US" smtClean="0"/>
              <a:t>9/3/2015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463C3-FE74-402B-AA91-477122629C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941463C3-FE74-402B-AA91-477122629CD7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DF63D9D-290E-4121-B8F2-0967DE7D0036}" type="datetimeFigureOut">
              <a:rPr lang="en-US" smtClean="0"/>
              <a:t>9/3/2015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819400"/>
            <a:ext cx="7543800" cy="2593975"/>
          </a:xfrm>
        </p:spPr>
        <p:txBody>
          <a:bodyPr>
            <a:normAutofit fontScale="90000"/>
          </a:bodyPr>
          <a:lstStyle/>
          <a:p>
            <a:pPr lvl="1" algn="l" rtl="0">
              <a:spcBef>
                <a:spcPct val="0"/>
              </a:spcBef>
            </a:pPr>
            <a:r>
              <a:rPr lang="en-US" sz="8800" b="1" dirty="0" smtClean="0"/>
              <a:t/>
            </a:r>
            <a:br>
              <a:rPr lang="en-US" sz="8800" b="1" dirty="0" smtClean="0"/>
            </a:br>
            <a:r>
              <a:rPr lang="en-US" sz="8800" b="1" dirty="0"/>
              <a:t/>
            </a:r>
            <a:br>
              <a:rPr lang="en-US" sz="8800" b="1" dirty="0"/>
            </a:br>
            <a:r>
              <a:rPr lang="en-US" sz="8800" b="1" dirty="0" smtClean="0"/>
              <a:t>Making </a:t>
            </a:r>
            <a:r>
              <a:rPr lang="en-US" sz="8800" b="1" dirty="0" smtClean="0">
                <a:solidFill>
                  <a:srgbClr val="00B0F0"/>
                </a:solidFill>
              </a:rPr>
              <a:t>DATA</a:t>
            </a:r>
            <a:r>
              <a:rPr lang="en-US" sz="8800" b="1" dirty="0" smtClean="0">
                <a:solidFill>
                  <a:srgbClr val="FF0000"/>
                </a:solidFill>
              </a:rPr>
              <a:t> </a:t>
            </a:r>
            <a:r>
              <a:rPr lang="en-US" sz="8800" b="1" dirty="0" smtClean="0"/>
              <a:t>Actionable…</a:t>
            </a:r>
            <a:br>
              <a:rPr lang="en-US" sz="8800" b="1" dirty="0" smtClean="0"/>
            </a:br>
            <a:r>
              <a:rPr lang="en-US" sz="8800" b="1" dirty="0" smtClean="0"/>
              <a:t>     </a:t>
            </a:r>
            <a:r>
              <a:rPr lang="en-US" sz="2700" i="1" dirty="0" smtClean="0"/>
              <a:t>School Improvement and Student Succ</a:t>
            </a:r>
            <a:r>
              <a:rPr lang="en-US" sz="2700" dirty="0" smtClean="0"/>
              <a:t>ess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sz="88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572000"/>
            <a:ext cx="7772400" cy="1752600"/>
          </a:xfrm>
        </p:spPr>
        <p:txBody>
          <a:bodyPr>
            <a:normAutofit/>
          </a:bodyPr>
          <a:lstStyle/>
          <a:p>
            <a:r>
              <a:rPr lang="en-US" dirty="0" smtClean="0"/>
              <a:t>Timberlane Regional School District</a:t>
            </a:r>
          </a:p>
          <a:p>
            <a:r>
              <a:rPr lang="en-US" dirty="0" smtClean="0"/>
              <a:t>Christi Michaud</a:t>
            </a:r>
          </a:p>
          <a:p>
            <a:r>
              <a:rPr lang="en-US" dirty="0" smtClean="0"/>
              <a:t>Director of Data, Assessment, and Accountability </a:t>
            </a:r>
          </a:p>
          <a:p>
            <a:r>
              <a:rPr lang="en-US" dirty="0" smtClean="0"/>
              <a:t>School Board Meeting – 9/03/15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94919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STAR Assessment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001000" cy="5410200"/>
          </a:xfrm>
        </p:spPr>
        <p:txBody>
          <a:bodyPr>
            <a:normAutofit/>
          </a:bodyPr>
          <a:lstStyle/>
          <a:p>
            <a:r>
              <a:rPr lang="en-US" sz="2600" b="1" dirty="0" smtClean="0"/>
              <a:t>Fall Benchmarking - </a:t>
            </a:r>
            <a:r>
              <a:rPr lang="en-US" sz="2600" dirty="0" smtClean="0"/>
              <a:t>STAR Assessment </a:t>
            </a:r>
            <a:endParaRPr lang="en-US" sz="2600" b="1" dirty="0"/>
          </a:p>
          <a:p>
            <a:pPr lvl="1"/>
            <a:r>
              <a:rPr lang="en-US" sz="2400" dirty="0" smtClean="0"/>
              <a:t>Universal Screening Tool</a:t>
            </a:r>
          </a:p>
          <a:p>
            <a:pPr lvl="3"/>
            <a:r>
              <a:rPr lang="en-US" sz="2000" dirty="0" smtClean="0"/>
              <a:t>Also…</a:t>
            </a:r>
          </a:p>
          <a:p>
            <a:pPr lvl="4"/>
            <a:r>
              <a:rPr lang="en-US" sz="2000" dirty="0" smtClean="0"/>
              <a:t>Progress Monitor</a:t>
            </a:r>
          </a:p>
          <a:p>
            <a:pPr lvl="4"/>
            <a:r>
              <a:rPr lang="en-US" sz="2000" dirty="0" smtClean="0"/>
              <a:t>Differentiate Instruction</a:t>
            </a:r>
          </a:p>
          <a:p>
            <a:pPr lvl="4"/>
            <a:r>
              <a:rPr lang="en-US" sz="2000" dirty="0" smtClean="0"/>
              <a:t>Measure Growth</a:t>
            </a:r>
          </a:p>
          <a:p>
            <a:pPr marL="800100" lvl="1" indent="-342900"/>
            <a:r>
              <a:rPr lang="en-US" sz="2200" dirty="0" smtClean="0"/>
              <a:t>Provide insights about how students are currently performing </a:t>
            </a:r>
            <a:r>
              <a:rPr lang="en-US" sz="2200" b="1" dirty="0" smtClean="0"/>
              <a:t>(Reading and Math</a:t>
            </a:r>
            <a:r>
              <a:rPr lang="en-US" sz="2200" dirty="0" smtClean="0"/>
              <a:t>) and inform educators about next steps</a:t>
            </a:r>
            <a:endParaRPr lang="en-US" sz="2200" dirty="0"/>
          </a:p>
          <a:p>
            <a:pPr marL="800100" lvl="1" indent="-342900"/>
            <a:r>
              <a:rPr lang="en-US" sz="2200" dirty="0" smtClean="0"/>
              <a:t>Administer 3x/year in Sept., January, and May</a:t>
            </a:r>
          </a:p>
          <a:p>
            <a:pPr marL="800100" lvl="1" indent="-342900"/>
            <a:r>
              <a:rPr lang="en-US" sz="2200" dirty="0" smtClean="0"/>
              <a:t>Computer based assessment </a:t>
            </a:r>
          </a:p>
          <a:p>
            <a:pPr marL="800100" lvl="1" indent="-342900"/>
            <a:r>
              <a:rPr lang="en-US" sz="2200" dirty="0" smtClean="0"/>
              <a:t>Adaptive (adjusts based on student responses)</a:t>
            </a:r>
          </a:p>
          <a:p>
            <a:pPr marL="800100" lvl="1" indent="-342900"/>
            <a:r>
              <a:rPr lang="en-US" sz="2200" dirty="0" smtClean="0"/>
              <a:t>15-20 mins for each content area</a:t>
            </a:r>
          </a:p>
          <a:p>
            <a:pPr marL="800100" lvl="1" indent="-342900"/>
            <a:r>
              <a:rPr lang="en-US" sz="2200" dirty="0" smtClean="0"/>
              <a:t>Valuable – assessment is aligned to our curriculum standards</a:t>
            </a:r>
          </a:p>
          <a:p>
            <a:pPr marL="800100" lvl="1" indent="-342900"/>
            <a:endParaRPr lang="en-US" sz="2200" dirty="0" smtClean="0"/>
          </a:p>
          <a:p>
            <a:pPr marL="800100" lvl="1" indent="-342900"/>
            <a:endParaRPr lang="en-US" sz="2200" dirty="0"/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endParaRPr lang="en-US" dirty="0" smtClean="0"/>
          </a:p>
          <a:p>
            <a:pPr marL="457200" lvl="1" indent="0" algn="r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9340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Smarter Balanced Assessment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7924800" cy="5334000"/>
          </a:xfrm>
        </p:spPr>
        <p:txBody>
          <a:bodyPr>
            <a:normAutofit/>
          </a:bodyPr>
          <a:lstStyle/>
          <a:p>
            <a:pPr marL="502920" indent="-342900"/>
            <a:r>
              <a:rPr lang="en-US" sz="2600" dirty="0"/>
              <a:t>Smarter Balanced  Assessment  </a:t>
            </a:r>
            <a:r>
              <a:rPr lang="en-US" sz="2600" dirty="0" smtClean="0"/>
              <a:t>- NEW state assessment</a:t>
            </a:r>
          </a:p>
          <a:p>
            <a:pPr marL="502920" indent="-342900"/>
            <a:r>
              <a:rPr lang="en-US" sz="2600" dirty="0" smtClean="0"/>
              <a:t>Administered in grades 3-11 (Spring)</a:t>
            </a:r>
          </a:p>
          <a:p>
            <a:pPr marL="502920" indent="-342900"/>
            <a:r>
              <a:rPr lang="en-US" sz="2600" dirty="0" smtClean="0"/>
              <a:t>Learning year for school districts</a:t>
            </a:r>
          </a:p>
          <a:p>
            <a:pPr marL="800100" lvl="1" indent="-342900"/>
            <a:r>
              <a:rPr lang="en-US" sz="2400" dirty="0" smtClean="0"/>
              <a:t>How to interpret results</a:t>
            </a:r>
          </a:p>
          <a:p>
            <a:pPr marL="800100" lvl="1" indent="-342900"/>
            <a:r>
              <a:rPr lang="en-US" sz="2400" dirty="0" smtClean="0"/>
              <a:t>Data </a:t>
            </a:r>
            <a:r>
              <a:rPr lang="en-US" sz="2400" dirty="0"/>
              <a:t>u</a:t>
            </a:r>
            <a:r>
              <a:rPr lang="en-US" sz="2400" dirty="0" smtClean="0"/>
              <a:t>se in the schools for decision making</a:t>
            </a:r>
          </a:p>
          <a:p>
            <a:pPr marL="502920" indent="-342900"/>
            <a:r>
              <a:rPr lang="en-US" sz="2600" dirty="0" smtClean="0"/>
              <a:t>Released by the NH Dept. of Ed. in </a:t>
            </a:r>
            <a:r>
              <a:rPr lang="en-US" sz="2600" b="1" dirty="0" smtClean="0">
                <a:solidFill>
                  <a:srgbClr val="0070C0"/>
                </a:solidFill>
              </a:rPr>
              <a:t>NOVEMBER</a:t>
            </a:r>
            <a:r>
              <a:rPr lang="en-US" sz="2600" dirty="0" smtClean="0"/>
              <a:t> for public review</a:t>
            </a:r>
          </a:p>
          <a:p>
            <a:pPr marL="502920" indent="-342900"/>
            <a:r>
              <a:rPr lang="en-US" sz="2600" dirty="0"/>
              <a:t>I</a:t>
            </a:r>
            <a:r>
              <a:rPr lang="en-US" sz="2600" dirty="0" smtClean="0"/>
              <a:t>ndividual student reports -  November</a:t>
            </a:r>
          </a:p>
          <a:p>
            <a:pPr marL="502920" indent="-342900"/>
            <a:r>
              <a:rPr lang="en-US" sz="2600" dirty="0" smtClean="0"/>
              <a:t>More information to come</a:t>
            </a:r>
          </a:p>
          <a:p>
            <a:pPr marL="502920" indent="-342900"/>
            <a:endParaRPr lang="en-US" sz="2600" dirty="0" smtClean="0"/>
          </a:p>
          <a:p>
            <a:pPr marL="502920" indent="-342900"/>
            <a:endParaRPr lang="en-US" sz="2600" dirty="0" smtClean="0"/>
          </a:p>
          <a:p>
            <a:pPr marL="502920" indent="-342900"/>
            <a:endParaRPr lang="en-US" sz="2600" dirty="0" smtClean="0"/>
          </a:p>
          <a:p>
            <a:pPr marL="457200" lvl="1" indent="0">
              <a:buNone/>
            </a:pPr>
            <a:endParaRPr lang="en-US" sz="24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90737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4638"/>
            <a:ext cx="7848600" cy="944562"/>
          </a:xfrm>
        </p:spPr>
        <p:txBody>
          <a:bodyPr/>
          <a:lstStyle/>
          <a:p>
            <a:r>
              <a:rPr lang="en-US" sz="3600" dirty="0" smtClean="0"/>
              <a:t>Data Teams… </a:t>
            </a:r>
            <a:r>
              <a:rPr lang="en-US" sz="3600" i="1" dirty="0" smtClean="0"/>
              <a:t>Making Data Actionable</a:t>
            </a:r>
            <a:endParaRPr lang="en-US" sz="36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447800"/>
            <a:ext cx="8001000" cy="5105400"/>
          </a:xfrm>
        </p:spPr>
        <p:txBody>
          <a:bodyPr>
            <a:normAutofit fontScale="25000" lnSpcReduction="20000"/>
          </a:bodyPr>
          <a:lstStyle/>
          <a:p>
            <a:r>
              <a:rPr lang="en-US" sz="9600" dirty="0" smtClean="0"/>
              <a:t>Schools that have been successful in significantly closing the achievement gap, discuss data regularly </a:t>
            </a:r>
          </a:p>
          <a:p>
            <a:pPr marL="114300" indent="0">
              <a:buNone/>
            </a:pPr>
            <a:endParaRPr lang="en-US" sz="9600" dirty="0" smtClean="0"/>
          </a:p>
          <a:p>
            <a:r>
              <a:rPr lang="en-US" sz="9600" b="1" dirty="0" smtClean="0"/>
              <a:t>Data Teams/Leadership Teams </a:t>
            </a:r>
            <a:r>
              <a:rPr lang="en-US" sz="9600" dirty="0" smtClean="0"/>
              <a:t>– District and School Levels</a:t>
            </a:r>
          </a:p>
          <a:p>
            <a:endParaRPr lang="en-US" sz="9600" dirty="0" smtClean="0"/>
          </a:p>
          <a:p>
            <a:r>
              <a:rPr lang="en-US" sz="9600" dirty="0" smtClean="0"/>
              <a:t>Work of the data teams is centered around a vision statement </a:t>
            </a:r>
          </a:p>
          <a:p>
            <a:pPr marL="114300" indent="0" algn="ctr">
              <a:buNone/>
            </a:pPr>
            <a:r>
              <a:rPr lang="en-US" sz="9600" b="1" dirty="0" smtClean="0"/>
              <a:t>VISION:</a:t>
            </a:r>
          </a:p>
          <a:p>
            <a:pPr marL="114300" indent="0" algn="ctr">
              <a:buNone/>
            </a:pPr>
            <a:r>
              <a:rPr lang="en-US" sz="9600" dirty="0" smtClean="0"/>
              <a:t> “The </a:t>
            </a:r>
            <a:r>
              <a:rPr lang="en-US" sz="9600" dirty="0"/>
              <a:t>Timberlane Regional School District will engage in </a:t>
            </a:r>
            <a:r>
              <a:rPr lang="en-US" sz="9600" b="1" dirty="0"/>
              <a:t>systematic data analysis of student learning </a:t>
            </a:r>
            <a:r>
              <a:rPr lang="en-US" sz="9600" dirty="0"/>
              <a:t>PreK-12 to </a:t>
            </a:r>
            <a:r>
              <a:rPr lang="en-US" sz="9600" u="sng" dirty="0"/>
              <a:t>determine trends</a:t>
            </a:r>
            <a:r>
              <a:rPr lang="en-US" sz="9600" dirty="0"/>
              <a:t>, </a:t>
            </a:r>
            <a:r>
              <a:rPr lang="en-US" sz="9600" u="sng" dirty="0"/>
              <a:t>celebrate successes</a:t>
            </a:r>
            <a:r>
              <a:rPr lang="en-US" sz="9600" dirty="0"/>
              <a:t>, </a:t>
            </a:r>
            <a:r>
              <a:rPr lang="en-US" sz="9600" u="sng" dirty="0"/>
              <a:t>identify needs</a:t>
            </a:r>
            <a:r>
              <a:rPr lang="en-US" sz="9600" dirty="0"/>
              <a:t>, and to </a:t>
            </a:r>
            <a:r>
              <a:rPr lang="en-US" sz="9600" u="sng" dirty="0"/>
              <a:t>inform instruction </a:t>
            </a:r>
            <a:r>
              <a:rPr lang="en-US" sz="9600" dirty="0"/>
              <a:t>to </a:t>
            </a:r>
            <a:r>
              <a:rPr lang="en-US" sz="9600" b="1" dirty="0"/>
              <a:t>ensure that all students are college and career ready</a:t>
            </a:r>
            <a:r>
              <a:rPr lang="en-US" sz="9600" b="1" dirty="0" smtClean="0"/>
              <a:t>”.</a:t>
            </a:r>
          </a:p>
          <a:p>
            <a:pPr marL="411480" lvl="1" indent="0">
              <a:buNone/>
            </a:pPr>
            <a:endParaRPr lang="en-US" sz="5000" dirty="0" smtClean="0"/>
          </a:p>
        </p:txBody>
      </p:sp>
    </p:spTree>
    <p:extLst>
      <p:ext uri="{BB962C8B-B14F-4D97-AF65-F5344CB8AC3E}">
        <p14:creationId xmlns:p14="http://schemas.microsoft.com/office/powerpoint/2010/main" val="7930803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24800" cy="1143000"/>
          </a:xfrm>
        </p:spPr>
        <p:txBody>
          <a:bodyPr/>
          <a:lstStyle/>
          <a:p>
            <a:r>
              <a:rPr lang="en-US" dirty="0" smtClean="0"/>
              <a:t>Successful Schools Discuss 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371600"/>
            <a:ext cx="7772400" cy="5334000"/>
          </a:xfrm>
        </p:spPr>
        <p:txBody>
          <a:bodyPr>
            <a:normAutofit fontScale="32500" lnSpcReduction="20000"/>
          </a:bodyPr>
          <a:lstStyle/>
          <a:p>
            <a:r>
              <a:rPr lang="en-US" sz="8000" dirty="0" smtClean="0"/>
              <a:t>Review </a:t>
            </a:r>
            <a:r>
              <a:rPr lang="en-US" sz="8000" dirty="0"/>
              <a:t>multiple data sources </a:t>
            </a:r>
            <a:r>
              <a:rPr lang="en-US" sz="6200" dirty="0"/>
              <a:t>(Academic, Behavioral, Attendance, Surveys)</a:t>
            </a:r>
          </a:p>
          <a:p>
            <a:r>
              <a:rPr lang="en-US" sz="8200" dirty="0"/>
              <a:t>Describe and </a:t>
            </a:r>
            <a:r>
              <a:rPr lang="en-US" sz="8200" dirty="0" smtClean="0"/>
              <a:t>define problems and strengths</a:t>
            </a:r>
            <a:endParaRPr lang="en-US" sz="8200" dirty="0"/>
          </a:p>
          <a:p>
            <a:r>
              <a:rPr lang="en-US" sz="8200" dirty="0"/>
              <a:t>Monitor </a:t>
            </a:r>
            <a:r>
              <a:rPr lang="en-US" sz="8200" dirty="0" smtClean="0"/>
              <a:t>curriculum</a:t>
            </a:r>
            <a:r>
              <a:rPr lang="en-US" sz="8200" dirty="0"/>
              <a:t>, </a:t>
            </a:r>
            <a:r>
              <a:rPr lang="en-US" sz="8200" dirty="0" smtClean="0"/>
              <a:t>adjust pacing, review program implementation, and assessment measures</a:t>
            </a:r>
            <a:endParaRPr lang="en-US" sz="8200" dirty="0"/>
          </a:p>
          <a:p>
            <a:r>
              <a:rPr lang="en-US" sz="8200" dirty="0"/>
              <a:t>Target </a:t>
            </a:r>
            <a:r>
              <a:rPr lang="en-US" sz="8200" dirty="0" smtClean="0"/>
              <a:t>interventions </a:t>
            </a:r>
            <a:r>
              <a:rPr lang="en-US" sz="8200" dirty="0"/>
              <a:t>and </a:t>
            </a:r>
            <a:r>
              <a:rPr lang="en-US" sz="8200" dirty="0" smtClean="0"/>
              <a:t>enrichment </a:t>
            </a:r>
            <a:r>
              <a:rPr lang="en-US" sz="8200" dirty="0"/>
              <a:t>needs for </a:t>
            </a:r>
            <a:r>
              <a:rPr lang="en-US" sz="8200" dirty="0" smtClean="0"/>
              <a:t>individual students</a:t>
            </a:r>
            <a:endParaRPr lang="en-US" sz="8200" dirty="0"/>
          </a:p>
          <a:p>
            <a:r>
              <a:rPr lang="en-US" sz="8200" dirty="0"/>
              <a:t>Inform </a:t>
            </a:r>
            <a:r>
              <a:rPr lang="en-US" sz="8200" dirty="0" smtClean="0"/>
              <a:t>professional development </a:t>
            </a:r>
            <a:r>
              <a:rPr lang="en-US" sz="8200" dirty="0"/>
              <a:t>for educators</a:t>
            </a:r>
          </a:p>
          <a:p>
            <a:r>
              <a:rPr lang="en-US" sz="8200" dirty="0"/>
              <a:t>Build a culture of inquiry and continuous improvement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28964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Making Success Visible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7620000" cy="4953000"/>
          </a:xfrm>
        </p:spPr>
        <p:txBody>
          <a:bodyPr/>
          <a:lstStyle/>
          <a:p>
            <a:r>
              <a:rPr lang="en-US" dirty="0" smtClean="0"/>
              <a:t>Data Walls </a:t>
            </a:r>
            <a:endParaRPr lang="en-US" dirty="0"/>
          </a:p>
          <a:p>
            <a:pPr lvl="1"/>
            <a:r>
              <a:rPr lang="en-US" dirty="0" smtClean="0"/>
              <a:t>Document the journey of learning </a:t>
            </a:r>
            <a:endParaRPr lang="en-US" dirty="0"/>
          </a:p>
          <a:p>
            <a:pPr lvl="1"/>
            <a:r>
              <a:rPr lang="en-US" dirty="0"/>
              <a:t>C</a:t>
            </a:r>
            <a:r>
              <a:rPr lang="en-US" dirty="0" smtClean="0"/>
              <a:t>elebrate success of schools and students (grade level, dept., whole school)</a:t>
            </a:r>
          </a:p>
          <a:p>
            <a:r>
              <a:rPr lang="en-US" dirty="0" smtClean="0"/>
              <a:t>Example:  (not actual data)</a:t>
            </a:r>
          </a:p>
          <a:p>
            <a:endParaRPr lang="en-US" dirty="0"/>
          </a:p>
          <a:p>
            <a:pPr marL="114300" indent="0">
              <a:buNone/>
            </a:pPr>
            <a:endParaRPr lang="en-US" dirty="0" smtClean="0"/>
          </a:p>
          <a:p>
            <a:pPr marL="114300" indent="0">
              <a:buNone/>
            </a:pPr>
            <a:endParaRPr lang="en-US" dirty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78384573"/>
              </p:ext>
            </p:extLst>
          </p:nvPr>
        </p:nvGraphicFramePr>
        <p:xfrm>
          <a:off x="1600200" y="3200400"/>
          <a:ext cx="5562600" cy="3581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9386959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7620000" cy="1143000"/>
          </a:xfrm>
        </p:spPr>
        <p:txBody>
          <a:bodyPr/>
          <a:lstStyle/>
          <a:p>
            <a:r>
              <a:rPr lang="en-US" dirty="0" smtClean="0"/>
              <a:t>Involving Students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371600"/>
            <a:ext cx="7620000" cy="4800600"/>
          </a:xfrm>
        </p:spPr>
        <p:txBody>
          <a:bodyPr/>
          <a:lstStyle/>
          <a:p>
            <a:r>
              <a:rPr lang="en-US" dirty="0" smtClean="0"/>
              <a:t>Goal: Increase the frequency of data sharing in positive ways</a:t>
            </a:r>
          </a:p>
          <a:p>
            <a:r>
              <a:rPr lang="en-US" dirty="0" smtClean="0"/>
              <a:t>Instilling a Growth Mindset </a:t>
            </a:r>
          </a:p>
          <a:p>
            <a:r>
              <a:rPr lang="en-US" dirty="0" smtClean="0"/>
              <a:t>Teach students how to use data to monitor their own performance.</a:t>
            </a:r>
          </a:p>
          <a:p>
            <a:r>
              <a:rPr lang="en-US" dirty="0" smtClean="0"/>
              <a:t>Encourage students to set goals with their teachers and parents, and discuss how best to reach their goals.</a:t>
            </a:r>
          </a:p>
          <a:p>
            <a:r>
              <a:rPr lang="en-US" dirty="0" smtClean="0"/>
              <a:t>WHY? </a:t>
            </a:r>
          </a:p>
          <a:p>
            <a:pPr lvl="1"/>
            <a:r>
              <a:rPr lang="en-US" dirty="0" smtClean="0"/>
              <a:t>Motivate for future learning and assessment</a:t>
            </a:r>
          </a:p>
          <a:p>
            <a:pPr lvl="1"/>
            <a:r>
              <a:rPr lang="en-US" dirty="0" smtClean="0"/>
              <a:t>Feel less stress over test taking</a:t>
            </a:r>
          </a:p>
          <a:p>
            <a:pPr lvl="1"/>
            <a:r>
              <a:rPr lang="en-US" dirty="0" smtClean="0"/>
              <a:t>Take greater control in the learning process</a:t>
            </a:r>
          </a:p>
          <a:p>
            <a:endParaRPr lang="en-US" dirty="0" smtClean="0"/>
          </a:p>
          <a:p>
            <a:endParaRPr lang="en-US" dirty="0" smtClean="0"/>
          </a:p>
          <a:p>
            <a:pPr marL="114300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70493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7620000" cy="1143000"/>
          </a:xfrm>
        </p:spPr>
        <p:txBody>
          <a:bodyPr/>
          <a:lstStyle/>
          <a:p>
            <a:r>
              <a:rPr lang="en-US" dirty="0" smtClean="0"/>
              <a:t>Data/Assessment Questions??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Questions with regard to data or assessment?</a:t>
            </a:r>
          </a:p>
          <a:p>
            <a:pPr lvl="1"/>
            <a:r>
              <a:rPr lang="en-US" dirty="0" smtClean="0"/>
              <a:t>School Principals</a:t>
            </a:r>
          </a:p>
          <a:p>
            <a:pPr lvl="1"/>
            <a:r>
              <a:rPr lang="en-US" dirty="0" smtClean="0"/>
              <a:t>Christi Michaud</a:t>
            </a:r>
          </a:p>
          <a:p>
            <a:pPr marL="411480" lvl="1" indent="0">
              <a:buNone/>
            </a:pPr>
            <a:r>
              <a:rPr lang="en-US" dirty="0" smtClean="0"/>
              <a:t>	Director of Data, Assessment, and Accountability</a:t>
            </a:r>
          </a:p>
          <a:p>
            <a:pPr marL="411480" lvl="1" indent="0">
              <a:buNone/>
            </a:pPr>
            <a:r>
              <a:rPr lang="en-US" dirty="0" smtClean="0"/>
              <a:t>	Timberlane Regional School District</a:t>
            </a:r>
          </a:p>
          <a:p>
            <a:pPr marL="411480" lvl="1" indent="0">
              <a:buNone/>
            </a:pPr>
            <a:r>
              <a:rPr lang="en-US" dirty="0" smtClean="0"/>
              <a:t>	(603) 382-6119 x 2231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8804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3074932D6A2A49BA53FB2CF2C372F9" ma:contentTypeVersion="7" ma:contentTypeDescription="Create a new document." ma:contentTypeScope="" ma:versionID="c59c01cc42d8aa5db832685147da447e">
  <xsd:schema xmlns:xsd="http://www.w3.org/2001/XMLSchema" xmlns:xs="http://www.w3.org/2001/XMLSchema" xmlns:p="http://schemas.microsoft.com/office/2006/metadata/properties" xmlns:ns2="66445318-594c-4acb-b2fb-c62b33afc0d4" targetNamespace="http://schemas.microsoft.com/office/2006/metadata/properties" ma:root="true" ma:fieldsID="a5d163288106e17fa4d174469e049b52" ns2:_="">
    <xsd:import namespace="66445318-594c-4acb-b2fb-c62b33afc0d4"/>
    <xsd:element name="properties">
      <xsd:complexType>
        <xsd:sequence>
          <xsd:element name="documentManagement">
            <xsd:complexType>
              <xsd:all>
                <xsd:element ref="ns2: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445318-594c-4acb-b2fb-c62b33afc0d4" elementFormDefault="qualified">
    <xsd:import namespace="http://schemas.microsoft.com/office/2006/documentManagement/types"/>
    <xsd:import namespace="http://schemas.microsoft.com/office/infopath/2007/PartnerControls"/>
    <xsd:element name="Date" ma:index="8" nillable="true" ma:displayName="Date" ma:format="DateTime" ma:internalName="Dat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>
    <Date xmlns="66445318-594c-4acb-b2fb-c62b33afc0d4" xsi:nil="true"/>
  </documentManagement>
</p:properties>
</file>

<file path=customXml/itemProps1.xml><?xml version="1.0" encoding="utf-8"?>
<ds:datastoreItem xmlns:ds="http://schemas.openxmlformats.org/officeDocument/2006/customXml" ds:itemID="{35032D5B-CB27-4D4B-BBCE-3B3842842530}"/>
</file>

<file path=customXml/itemProps2.xml><?xml version="1.0" encoding="utf-8"?>
<ds:datastoreItem xmlns:ds="http://schemas.openxmlformats.org/officeDocument/2006/customXml" ds:itemID="{806E1DE5-D050-4067-86C7-D7CB1A100C4C}"/>
</file>

<file path=customXml/itemProps3.xml><?xml version="1.0" encoding="utf-8"?>
<ds:datastoreItem xmlns:ds="http://schemas.openxmlformats.org/officeDocument/2006/customXml" ds:itemID="{47393032-D66E-4AF9-B882-A4323F5B5CB3}"/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4648</TotalTime>
  <Words>422</Words>
  <Application>Microsoft Office PowerPoint</Application>
  <PresentationFormat>On-screen Show (4:3)</PresentationFormat>
  <Paragraphs>80</Paragraphs>
  <Slides>8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Adjacency</vt:lpstr>
      <vt:lpstr>  Making DATA Actionable…      School Improvement and Student Success </vt:lpstr>
      <vt:lpstr>STAR Assessment </vt:lpstr>
      <vt:lpstr>Smarter Balanced Assessment </vt:lpstr>
      <vt:lpstr>Data Teams… Making Data Actionable</vt:lpstr>
      <vt:lpstr>Successful Schools Discuss Data</vt:lpstr>
      <vt:lpstr>Making Success Visible</vt:lpstr>
      <vt:lpstr>Involving Students</vt:lpstr>
      <vt:lpstr>Data/Assessment Questions?? </vt:lpstr>
    </vt:vector>
  </TitlesOfParts>
  <Company>SAU 55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 In Action</dc:title>
  <dc:creator>Michaud, Christi</dc:creator>
  <cp:lastModifiedBy>Belcher, Catherine</cp:lastModifiedBy>
  <cp:revision>34</cp:revision>
  <cp:lastPrinted>2015-09-03T15:53:26Z</cp:lastPrinted>
  <dcterms:created xsi:type="dcterms:W3CDTF">2015-08-27T14:17:01Z</dcterms:created>
  <dcterms:modified xsi:type="dcterms:W3CDTF">2015-09-03T17:34:52Z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0x0101003C3074932D6A2A49BA53FB2CF2C372F9</vt:lpwstr>
  </property>
</Properties>
</file>