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customXml/itemProps1.xml" ContentType="application/vnd.openxmlformats-officedocument.customXmlProperties+xml"/>
  <Default Extension="jpeg" ContentType="image/jpeg"/>
  <Default Extension="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3" d="100"/>
          <a:sy n="53" d="100"/>
        </p:scale>
        <p:origin x="-1042" y="-7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customXml" Target="../customXml/item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customXml" Target="../customXml/item2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customXml" Target="../customXml/item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F2C21DF-DA90-41B2-AFE2-3294681BAB6A}" type="datetimeFigureOut">
              <a:rPr lang="en-US" smtClean="0"/>
              <a:t>9/17/2015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F280709-B9EF-4830-88A2-41EF196E60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64701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 smtClean="0"/>
              <a:t>Chromebooks</a:t>
            </a:r>
            <a:r>
              <a:rPr lang="en-US" dirty="0" smtClean="0"/>
              <a:t> – 24 per classroom for HS &amp; MS, 10 per classroom for Elementary</a:t>
            </a:r>
          </a:p>
          <a:p>
            <a:r>
              <a:rPr lang="en-US" dirty="0" smtClean="0"/>
              <a:t>Tablets – 6</a:t>
            </a:r>
            <a:r>
              <a:rPr lang="en-US" baseline="0" dirty="0" smtClean="0"/>
              <a:t> per classroom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280709-B9EF-4830-88A2-41EF196E60B3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978282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280709-B9EF-4830-88A2-41EF196E60B3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978282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280709-B9EF-4830-88A2-41EF196E60B3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978282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$842 per AP</a:t>
            </a:r>
          </a:p>
          <a:p>
            <a:r>
              <a:rPr lang="en-US" dirty="0" smtClean="0"/>
              <a:t>$1,295 list price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280709-B9EF-4830-88A2-41EF196E60B3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82829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A05677-E6F8-4D75-8816-81905F425482}" type="datetimeFigureOut">
              <a:rPr lang="en-US" smtClean="0"/>
              <a:t>9/17/2015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430181-57A6-48F9-9DB2-ADDA0DB46E20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A05677-E6F8-4D75-8816-81905F425482}" type="datetimeFigureOut">
              <a:rPr lang="en-US" smtClean="0"/>
              <a:t>9/17/2015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430181-57A6-48F9-9DB2-ADDA0DB46E2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A05677-E6F8-4D75-8816-81905F425482}" type="datetimeFigureOut">
              <a:rPr lang="en-US" smtClean="0"/>
              <a:t>9/17/2015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430181-57A6-48F9-9DB2-ADDA0DB46E2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A05677-E6F8-4D75-8816-81905F425482}" type="datetimeFigureOut">
              <a:rPr lang="en-US" smtClean="0"/>
              <a:t>9/17/2015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430181-57A6-48F9-9DB2-ADDA0DB46E20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A05677-E6F8-4D75-8816-81905F425482}" type="datetimeFigureOut">
              <a:rPr lang="en-US" smtClean="0"/>
              <a:t>9/17/2015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430181-57A6-48F9-9DB2-ADDA0DB46E2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A05677-E6F8-4D75-8816-81905F425482}" type="datetimeFigureOut">
              <a:rPr lang="en-US" smtClean="0"/>
              <a:t>9/17/2015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430181-57A6-48F9-9DB2-ADDA0DB46E20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A05677-E6F8-4D75-8816-81905F425482}" type="datetimeFigureOut">
              <a:rPr lang="en-US" smtClean="0"/>
              <a:t>9/17/2015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430181-57A6-48F9-9DB2-ADDA0DB46E20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A05677-E6F8-4D75-8816-81905F425482}" type="datetimeFigureOut">
              <a:rPr lang="en-US" smtClean="0"/>
              <a:t>9/17/2015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430181-57A6-48F9-9DB2-ADDA0DB46E2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A05677-E6F8-4D75-8816-81905F425482}" type="datetimeFigureOut">
              <a:rPr lang="en-US" smtClean="0"/>
              <a:t>9/17/2015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430181-57A6-48F9-9DB2-ADDA0DB46E2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A05677-E6F8-4D75-8816-81905F425482}" type="datetimeFigureOut">
              <a:rPr lang="en-US" smtClean="0"/>
              <a:t>9/17/2015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430181-57A6-48F9-9DB2-ADDA0DB46E2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A05677-E6F8-4D75-8816-81905F425482}" type="datetimeFigureOut">
              <a:rPr lang="en-US" smtClean="0"/>
              <a:t>9/17/2015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430181-57A6-48F9-9DB2-ADDA0DB46E20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96A05677-E6F8-4D75-8816-81905F425482}" type="datetimeFigureOut">
              <a:rPr lang="en-US" smtClean="0"/>
              <a:t>9/17/2015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23430181-57A6-48F9-9DB2-ADDA0DB46E20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5052545"/>
            <a:ext cx="7391400" cy="882119"/>
          </a:xfrm>
        </p:spPr>
        <p:txBody>
          <a:bodyPr>
            <a:noAutofit/>
          </a:bodyPr>
          <a:lstStyle/>
          <a:p>
            <a:r>
              <a:rPr lang="en-US" sz="2400" i="1" dirty="0" smtClean="0"/>
              <a:t>Presented on: September 17, 2015</a:t>
            </a:r>
          </a:p>
          <a:p>
            <a:r>
              <a:rPr lang="en-US" sz="2400" i="1" dirty="0" smtClean="0"/>
              <a:t>Presented by:  John Holland, Director of Technology</a:t>
            </a:r>
            <a:endParaRPr lang="en-US" sz="2400" i="1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4400" dirty="0" smtClean="0"/>
              <a:t>WIFI Access Point  Trade-Up Program</a:t>
            </a: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3414862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Increased Client Resources</a:t>
            </a:r>
            <a:br>
              <a:rPr lang="en-US" sz="3600" dirty="0" smtClean="0"/>
            </a:br>
            <a:r>
              <a:rPr lang="en-US" sz="3600" dirty="0" smtClean="0"/>
              <a:t>for 2015-16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838200" y="731520"/>
            <a:ext cx="7391400" cy="3474720"/>
          </a:xfrm>
        </p:spPr>
        <p:txBody>
          <a:bodyPr>
            <a:normAutofit fontScale="92500" lnSpcReduction="20000"/>
          </a:bodyPr>
          <a:lstStyle/>
          <a:p>
            <a:r>
              <a:rPr lang="en-US" sz="2600" dirty="0" smtClean="0"/>
              <a:t>1,084 </a:t>
            </a:r>
            <a:r>
              <a:rPr lang="en-US" sz="2600" dirty="0" err="1" smtClean="0"/>
              <a:t>Chromebooks</a:t>
            </a:r>
            <a:r>
              <a:rPr lang="en-US" sz="2600" dirty="0" smtClean="0"/>
              <a:t> District-Wide</a:t>
            </a:r>
          </a:p>
          <a:p>
            <a:pPr lvl="1"/>
            <a:r>
              <a:rPr lang="en-US" sz="2200" i="1" dirty="0" smtClean="0"/>
              <a:t>All Math classrooms at the High School and Middle School</a:t>
            </a:r>
          </a:p>
          <a:p>
            <a:pPr lvl="1"/>
            <a:r>
              <a:rPr lang="en-US" sz="2200" i="1" dirty="0" smtClean="0"/>
              <a:t>All grades 3-5 Elementary School classrooms</a:t>
            </a:r>
          </a:p>
          <a:p>
            <a:pPr lvl="1"/>
            <a:endParaRPr lang="en-US" i="1" dirty="0"/>
          </a:p>
          <a:p>
            <a:r>
              <a:rPr lang="en-US" sz="2600" dirty="0" smtClean="0"/>
              <a:t>228 Android Tablets</a:t>
            </a:r>
          </a:p>
          <a:p>
            <a:pPr lvl="1"/>
            <a:r>
              <a:rPr lang="en-US" sz="2200" i="1" dirty="0" smtClean="0"/>
              <a:t>All grades K-2 Elementary School classrooms</a:t>
            </a:r>
          </a:p>
          <a:p>
            <a:pPr lvl="1"/>
            <a:endParaRPr lang="en-US" i="1" dirty="0"/>
          </a:p>
          <a:p>
            <a:pPr marL="45720" indent="0" algn="ctr">
              <a:buNone/>
            </a:pPr>
            <a:r>
              <a:rPr lang="en-US" sz="2600" b="1" dirty="0" smtClean="0"/>
              <a:t>To support the use of the new Pearson Math Program online classroom resources</a:t>
            </a:r>
            <a:endParaRPr lang="en-US" sz="2600" b="1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07807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Increased use of Network Resources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838200" y="731520"/>
            <a:ext cx="7391400" cy="3474720"/>
          </a:xfrm>
        </p:spPr>
        <p:txBody>
          <a:bodyPr>
            <a:normAutofit fontScale="92500"/>
          </a:bodyPr>
          <a:lstStyle/>
          <a:p>
            <a:r>
              <a:rPr lang="en-US" sz="2600" dirty="0" smtClean="0"/>
              <a:t>PowerSchool Student Portal</a:t>
            </a:r>
          </a:p>
          <a:p>
            <a:pPr lvl="1"/>
            <a:r>
              <a:rPr lang="en-US" sz="2200" i="1" dirty="0" smtClean="0"/>
              <a:t>Access to Pearson Envisions and Digits online resources</a:t>
            </a:r>
          </a:p>
          <a:p>
            <a:pPr lvl="1"/>
            <a:endParaRPr lang="en-US" i="1" dirty="0"/>
          </a:p>
          <a:p>
            <a:r>
              <a:rPr lang="en-US" sz="2600" dirty="0" smtClean="0"/>
              <a:t>Google Classroom</a:t>
            </a:r>
          </a:p>
          <a:p>
            <a:pPr lvl="1"/>
            <a:r>
              <a:rPr lang="en-US" sz="2200" i="1" dirty="0" smtClean="0"/>
              <a:t>More Teachers using this valuable online resource</a:t>
            </a:r>
          </a:p>
          <a:p>
            <a:pPr lvl="1"/>
            <a:endParaRPr lang="en-US" i="1" dirty="0"/>
          </a:p>
          <a:p>
            <a:r>
              <a:rPr lang="en-US" sz="2600" dirty="0" smtClean="0"/>
              <a:t>Google Drive</a:t>
            </a:r>
          </a:p>
          <a:p>
            <a:pPr lvl="1"/>
            <a:r>
              <a:rPr lang="en-US" sz="2200" i="1" dirty="0" smtClean="0"/>
              <a:t>Secured, online storage of student files</a:t>
            </a:r>
            <a:endParaRPr lang="en-US" sz="2200" i="1" dirty="0"/>
          </a:p>
        </p:txBody>
      </p:sp>
    </p:spTree>
    <p:extLst>
      <p:ext uri="{BB962C8B-B14F-4D97-AF65-F5344CB8AC3E}">
        <p14:creationId xmlns:p14="http://schemas.microsoft.com/office/powerpoint/2010/main" val="40985687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Other Factors that Impact Network Connectivity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838200" y="731520"/>
            <a:ext cx="7391400" cy="3474720"/>
          </a:xfrm>
        </p:spPr>
        <p:txBody>
          <a:bodyPr>
            <a:normAutofit/>
          </a:bodyPr>
          <a:lstStyle/>
          <a:p>
            <a:r>
              <a:rPr lang="en-US" sz="2400" dirty="0" smtClean="0"/>
              <a:t>Streaming Video and Music</a:t>
            </a:r>
          </a:p>
          <a:p>
            <a:pPr lvl="1"/>
            <a:r>
              <a:rPr lang="en-US" sz="2000" i="1" dirty="0" smtClean="0"/>
              <a:t>These services result in a tremendous increase in continuous incoming data traffic</a:t>
            </a:r>
          </a:p>
          <a:p>
            <a:pPr lvl="1"/>
            <a:endParaRPr lang="en-US" i="1" dirty="0"/>
          </a:p>
          <a:p>
            <a:r>
              <a:rPr lang="en-US" sz="2400" dirty="0" smtClean="0"/>
              <a:t>Personal Devices</a:t>
            </a:r>
          </a:p>
          <a:p>
            <a:pPr lvl="1"/>
            <a:r>
              <a:rPr lang="en-US" i="1" dirty="0" smtClean="0"/>
              <a:t>An increase in the number of personal devices connecting to the network</a:t>
            </a:r>
          </a:p>
          <a:p>
            <a:pPr lvl="1"/>
            <a:endParaRPr lang="en-US" i="1" dirty="0" smtClean="0"/>
          </a:p>
          <a:p>
            <a:endParaRPr lang="en-US" i="1" dirty="0"/>
          </a:p>
          <a:p>
            <a:pPr marL="45720" indent="0">
              <a:buNone/>
            </a:pPr>
            <a:endParaRPr lang="en-US" sz="2600" dirty="0" smtClean="0"/>
          </a:p>
        </p:txBody>
      </p:sp>
    </p:spTree>
    <p:extLst>
      <p:ext uri="{BB962C8B-B14F-4D97-AF65-F5344CB8AC3E}">
        <p14:creationId xmlns:p14="http://schemas.microsoft.com/office/powerpoint/2010/main" val="10807402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802.11ac Wireless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2400" dirty="0" smtClean="0"/>
              <a:t>Wireless networking standard designed to support bandwidth-intensive activities better</a:t>
            </a:r>
          </a:p>
          <a:p>
            <a:endParaRPr lang="en-US" sz="1100" dirty="0" smtClean="0"/>
          </a:p>
          <a:p>
            <a:r>
              <a:rPr lang="en-US" sz="2400" dirty="0" smtClean="0"/>
              <a:t>Data transmission speeds up to 1.6 Gigabit per second</a:t>
            </a:r>
          </a:p>
          <a:p>
            <a:endParaRPr lang="en-US" sz="1000" dirty="0" smtClean="0"/>
          </a:p>
          <a:p>
            <a:r>
              <a:rPr lang="en-US" sz="2400" dirty="0" smtClean="0"/>
              <a:t>Takes advantage of advanced modulation techniques</a:t>
            </a:r>
          </a:p>
          <a:p>
            <a:endParaRPr lang="en-US" sz="900" dirty="0" smtClean="0"/>
          </a:p>
          <a:p>
            <a:r>
              <a:rPr lang="en-US" sz="2400" dirty="0" smtClean="0"/>
              <a:t>Recommended by RMON Networks, Expert IT Consultants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742017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802.11 Comparison</a:t>
            </a:r>
            <a:endParaRPr lang="en-US" sz="36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1902641311"/>
              </p:ext>
            </p:extLst>
          </p:nvPr>
        </p:nvGraphicFramePr>
        <p:xfrm>
          <a:off x="762000" y="381000"/>
          <a:ext cx="7410450" cy="384175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470150"/>
                <a:gridCol w="2470150"/>
                <a:gridCol w="2470150"/>
              </a:tblGrid>
              <a:tr h="470112"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500"/>
                        </a:lnSpc>
                        <a:spcBef>
                          <a:spcPts val="0"/>
                        </a:spcBef>
                        <a:spcAft>
                          <a:spcPts val="750"/>
                        </a:spcAft>
                      </a:pPr>
                      <a:r>
                        <a:rPr lang="en-US" sz="105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500"/>
                        </a:lnSpc>
                        <a:spcBef>
                          <a:spcPts val="0"/>
                        </a:spcBef>
                        <a:spcAft>
                          <a:spcPts val="750"/>
                        </a:spcAft>
                      </a:pPr>
                      <a:r>
                        <a:rPr lang="en-US" sz="2000" dirty="0">
                          <a:effectLst/>
                        </a:rPr>
                        <a:t>802.11ac </a:t>
                      </a:r>
                      <a:endParaRPr lang="en-US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500"/>
                        </a:lnSpc>
                        <a:spcBef>
                          <a:spcPts val="0"/>
                        </a:spcBef>
                        <a:spcAft>
                          <a:spcPts val="750"/>
                        </a:spcAft>
                      </a:pPr>
                      <a:r>
                        <a:rPr lang="en-US" sz="2000" dirty="0">
                          <a:effectLst/>
                        </a:rPr>
                        <a:t>802.11n</a:t>
                      </a:r>
                      <a:endParaRPr lang="en-US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</a:tr>
              <a:tr h="470112"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500"/>
                        </a:lnSpc>
                        <a:spcBef>
                          <a:spcPts val="0"/>
                        </a:spcBef>
                        <a:spcAft>
                          <a:spcPts val="750"/>
                        </a:spcAft>
                      </a:pPr>
                      <a:r>
                        <a:rPr lang="en-US" sz="2000" dirty="0">
                          <a:effectLst/>
                        </a:rPr>
                        <a:t>Throughput</a:t>
                      </a:r>
                      <a:endParaRPr lang="en-US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500"/>
                        </a:lnSpc>
                        <a:spcBef>
                          <a:spcPts val="0"/>
                        </a:spcBef>
                        <a:spcAft>
                          <a:spcPts val="750"/>
                        </a:spcAft>
                      </a:pPr>
                      <a:r>
                        <a:rPr lang="en-US" sz="2000" dirty="0">
                          <a:effectLst/>
                        </a:rPr>
                        <a:t> Up to 1.3 </a:t>
                      </a:r>
                      <a:r>
                        <a:rPr lang="en-US" sz="2000" dirty="0" err="1">
                          <a:effectLst/>
                        </a:rPr>
                        <a:t>Gbps</a:t>
                      </a:r>
                      <a:endParaRPr lang="en-US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500"/>
                        </a:lnSpc>
                        <a:spcBef>
                          <a:spcPts val="0"/>
                        </a:spcBef>
                        <a:spcAft>
                          <a:spcPts val="750"/>
                        </a:spcAft>
                      </a:pPr>
                      <a:r>
                        <a:rPr lang="en-US" sz="2000">
                          <a:effectLst/>
                        </a:rPr>
                        <a:t>Up to 450 Mbps</a:t>
                      </a:r>
                      <a:endParaRPr lang="en-US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</a:tr>
              <a:tr h="926677"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500"/>
                        </a:lnSpc>
                        <a:spcBef>
                          <a:spcPts val="0"/>
                        </a:spcBef>
                        <a:spcAft>
                          <a:spcPts val="750"/>
                        </a:spcAft>
                      </a:pPr>
                      <a:r>
                        <a:rPr lang="en-US" sz="2000" dirty="0">
                          <a:effectLst/>
                        </a:rPr>
                        <a:t>Channel Width</a:t>
                      </a:r>
                      <a:endParaRPr lang="en-US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500"/>
                        </a:lnSpc>
                        <a:spcBef>
                          <a:spcPts val="0"/>
                        </a:spcBef>
                        <a:spcAft>
                          <a:spcPts val="750"/>
                        </a:spcAft>
                      </a:pPr>
                      <a:r>
                        <a:rPr lang="en-US" sz="2000" dirty="0">
                          <a:effectLst/>
                        </a:rPr>
                        <a:t> </a:t>
                      </a:r>
                      <a:r>
                        <a:rPr lang="en-US" sz="2000" dirty="0" smtClean="0">
                          <a:effectLst/>
                        </a:rPr>
                        <a:t>160 MHz</a:t>
                      </a:r>
                      <a:endParaRPr lang="en-US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500"/>
                        </a:lnSpc>
                        <a:spcBef>
                          <a:spcPts val="0"/>
                        </a:spcBef>
                        <a:spcAft>
                          <a:spcPts val="750"/>
                        </a:spcAft>
                      </a:pPr>
                      <a:r>
                        <a:rPr lang="en-US" sz="2000" dirty="0" smtClean="0">
                          <a:effectLst/>
                        </a:rPr>
                        <a:t>40 MHz</a:t>
                      </a:r>
                      <a:endParaRPr lang="en-US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</a:tr>
              <a:tr h="470112"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500"/>
                        </a:lnSpc>
                        <a:spcBef>
                          <a:spcPts val="0"/>
                        </a:spcBef>
                        <a:spcAft>
                          <a:spcPts val="750"/>
                        </a:spcAft>
                      </a:pPr>
                      <a:r>
                        <a:rPr lang="en-US" sz="2000" dirty="0">
                          <a:effectLst/>
                        </a:rPr>
                        <a:t>Modulation</a:t>
                      </a:r>
                      <a:endParaRPr lang="en-US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500"/>
                        </a:lnSpc>
                        <a:spcBef>
                          <a:spcPts val="0"/>
                        </a:spcBef>
                        <a:spcAft>
                          <a:spcPts val="750"/>
                        </a:spcAft>
                      </a:pPr>
                      <a:r>
                        <a:rPr lang="en-US" sz="2000" dirty="0">
                          <a:effectLst/>
                        </a:rPr>
                        <a:t> 256 QAM</a:t>
                      </a:r>
                      <a:endParaRPr lang="en-US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500"/>
                        </a:lnSpc>
                        <a:spcBef>
                          <a:spcPts val="0"/>
                        </a:spcBef>
                        <a:spcAft>
                          <a:spcPts val="750"/>
                        </a:spcAft>
                      </a:pPr>
                      <a:r>
                        <a:rPr lang="en-US" sz="2000">
                          <a:effectLst/>
                        </a:rPr>
                        <a:t>64 QAM</a:t>
                      </a:r>
                      <a:endParaRPr lang="en-US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</a:tr>
              <a:tr h="710989"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500"/>
                        </a:lnSpc>
                        <a:spcBef>
                          <a:spcPts val="0"/>
                        </a:spcBef>
                        <a:spcAft>
                          <a:spcPts val="750"/>
                        </a:spcAft>
                      </a:pPr>
                      <a:r>
                        <a:rPr lang="en-US" sz="2000">
                          <a:effectLst/>
                        </a:rPr>
                        <a:t>Number of Spatial Stream</a:t>
                      </a:r>
                      <a:endParaRPr lang="en-US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500"/>
                        </a:lnSpc>
                        <a:spcBef>
                          <a:spcPts val="0"/>
                        </a:spcBef>
                        <a:spcAft>
                          <a:spcPts val="750"/>
                        </a:spcAft>
                      </a:pPr>
                      <a:r>
                        <a:rPr lang="en-US" sz="2000" dirty="0">
                          <a:effectLst/>
                        </a:rPr>
                        <a:t> 1-8</a:t>
                      </a:r>
                      <a:endParaRPr lang="en-US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500"/>
                        </a:lnSpc>
                        <a:spcBef>
                          <a:spcPts val="0"/>
                        </a:spcBef>
                        <a:spcAft>
                          <a:spcPts val="750"/>
                        </a:spcAft>
                      </a:pPr>
                      <a:r>
                        <a:rPr lang="en-US" sz="2000" dirty="0">
                          <a:effectLst/>
                        </a:rPr>
                        <a:t>1-4</a:t>
                      </a:r>
                      <a:endParaRPr lang="en-US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</a:tr>
              <a:tr h="470112"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500"/>
                        </a:lnSpc>
                        <a:spcBef>
                          <a:spcPts val="0"/>
                        </a:spcBef>
                        <a:spcAft>
                          <a:spcPts val="750"/>
                        </a:spcAft>
                      </a:pPr>
                      <a:r>
                        <a:rPr lang="en-US" sz="2000" dirty="0" err="1">
                          <a:effectLst/>
                        </a:rPr>
                        <a:t>Beamforming</a:t>
                      </a:r>
                      <a:r>
                        <a:rPr lang="en-US" sz="2000" dirty="0">
                          <a:effectLst/>
                        </a:rPr>
                        <a:t> Mechanism</a:t>
                      </a:r>
                      <a:endParaRPr lang="en-US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500"/>
                        </a:lnSpc>
                        <a:spcBef>
                          <a:spcPts val="0"/>
                        </a:spcBef>
                        <a:spcAft>
                          <a:spcPts val="750"/>
                        </a:spcAft>
                      </a:pPr>
                      <a:r>
                        <a:rPr lang="en-US" sz="2000" dirty="0">
                          <a:effectLst/>
                        </a:rPr>
                        <a:t> Yes</a:t>
                      </a:r>
                      <a:endParaRPr lang="en-US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500"/>
                        </a:lnSpc>
                        <a:spcBef>
                          <a:spcPts val="0"/>
                        </a:spcBef>
                        <a:spcAft>
                          <a:spcPts val="750"/>
                        </a:spcAft>
                      </a:pPr>
                      <a:endParaRPr lang="en-US" sz="2000" dirty="0" smtClean="0">
                        <a:effectLst/>
                        <a:latin typeface="Calibri"/>
                        <a:cs typeface="Times New Roman"/>
                      </a:endParaRPr>
                    </a:p>
                    <a:p>
                      <a:pPr marL="0" marR="0" algn="ctr">
                        <a:lnSpc>
                          <a:spcPts val="1500"/>
                        </a:lnSpc>
                        <a:spcBef>
                          <a:spcPts val="0"/>
                        </a:spcBef>
                        <a:spcAft>
                          <a:spcPts val="750"/>
                        </a:spcAft>
                      </a:pPr>
                      <a:r>
                        <a:rPr lang="en-US" sz="2000" dirty="0" smtClean="0">
                          <a:effectLst/>
                          <a:latin typeface="Calibri"/>
                          <a:cs typeface="Times New Roman"/>
                        </a:rPr>
                        <a:t>No</a:t>
                      </a:r>
                    </a:p>
                    <a:p>
                      <a:pPr marL="0" marR="0" algn="ctr">
                        <a:lnSpc>
                          <a:spcPts val="1500"/>
                        </a:lnSpc>
                        <a:spcBef>
                          <a:spcPts val="0"/>
                        </a:spcBef>
                        <a:spcAft>
                          <a:spcPts val="750"/>
                        </a:spcAft>
                      </a:pPr>
                      <a:endParaRPr lang="en-US" sz="2000" dirty="0" smtClean="0">
                        <a:effectLst/>
                      </a:endParaRPr>
                    </a:p>
                  </a:txBody>
                  <a:tcPr marL="9525" marR="9525" marT="9525" marB="9525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494611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3289" y="4800600"/>
            <a:ext cx="6512511" cy="1143000"/>
          </a:xfrm>
        </p:spPr>
        <p:txBody>
          <a:bodyPr/>
          <a:lstStyle/>
          <a:p>
            <a:r>
              <a:rPr lang="en-US" sz="3600" dirty="0" smtClean="0"/>
              <a:t>Cost Breakdown</a:t>
            </a:r>
            <a:endParaRPr lang="en-US" sz="3600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2478892799"/>
              </p:ext>
            </p:extLst>
          </p:nvPr>
        </p:nvGraphicFramePr>
        <p:xfrm>
          <a:off x="914400" y="533401"/>
          <a:ext cx="7239000" cy="411412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19500"/>
                <a:gridCol w="3619500"/>
              </a:tblGrid>
              <a:tr h="568999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Item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Cost</a:t>
                      </a:r>
                      <a:endParaRPr lang="en-US" sz="2000" dirty="0"/>
                    </a:p>
                  </a:txBody>
                  <a:tcPr/>
                </a:tc>
              </a:tr>
              <a:tr h="740845">
                <a:tc>
                  <a:txBody>
                    <a:bodyPr/>
                    <a:lstStyle/>
                    <a:p>
                      <a:r>
                        <a:rPr lang="en-US" sz="2000" dirty="0" err="1" smtClean="0"/>
                        <a:t>Zoneflex</a:t>
                      </a:r>
                      <a:r>
                        <a:rPr lang="en-US" sz="2000" dirty="0" smtClean="0"/>
                        <a:t> R710 802.11ac</a:t>
                      </a:r>
                      <a:r>
                        <a:rPr lang="en-US" sz="2000" baseline="0" dirty="0" smtClean="0"/>
                        <a:t> Access Points (</a:t>
                      </a:r>
                      <a:r>
                        <a:rPr lang="en-US" sz="2000" baseline="0" dirty="0" err="1" smtClean="0"/>
                        <a:t>qty</a:t>
                      </a:r>
                      <a:r>
                        <a:rPr lang="en-US" sz="2000" baseline="0" dirty="0" smtClean="0"/>
                        <a:t> = 86)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$72,412 (35% discounted)</a:t>
                      </a:r>
                      <a:endParaRPr lang="en-US" sz="2000" dirty="0"/>
                    </a:p>
                  </a:txBody>
                  <a:tcPr/>
                </a:tc>
              </a:tr>
              <a:tr h="676424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Installation, Configuration,</a:t>
                      </a:r>
                      <a:r>
                        <a:rPr lang="en-US" sz="2000" baseline="0" dirty="0" smtClean="0"/>
                        <a:t> and Testing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$6,450</a:t>
                      </a:r>
                      <a:endParaRPr lang="en-US" sz="2000" dirty="0"/>
                    </a:p>
                  </a:txBody>
                  <a:tcPr/>
                </a:tc>
              </a:tr>
              <a:tr h="568999"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solidFill>
                            <a:srgbClr val="FF0000"/>
                          </a:solidFill>
                        </a:rPr>
                        <a:t>less $200 rebate per unit</a:t>
                      </a:r>
                      <a:endParaRPr lang="en-US" sz="20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solidFill>
                            <a:srgbClr val="FF0000"/>
                          </a:solidFill>
                        </a:rPr>
                        <a:t>($17,200)</a:t>
                      </a:r>
                      <a:endParaRPr lang="en-US" sz="20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568999">
                <a:tc>
                  <a:txBody>
                    <a:bodyPr/>
                    <a:lstStyle/>
                    <a:p>
                      <a:r>
                        <a:rPr lang="en-US" sz="2000" b="1" dirty="0" smtClean="0"/>
                        <a:t>Net Cost</a:t>
                      </a:r>
                      <a:endParaRPr 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1" dirty="0" smtClean="0"/>
                        <a:t>$61,662</a:t>
                      </a:r>
                      <a:endParaRPr lang="en-US" sz="2000" b="1" dirty="0"/>
                    </a:p>
                  </a:txBody>
                  <a:tcPr/>
                </a:tc>
              </a:tr>
              <a:tr h="127717">
                <a:tc>
                  <a:txBody>
                    <a:bodyPr/>
                    <a:lstStyle/>
                    <a:p>
                      <a:endParaRPr lang="en-US" sz="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000" b="1" dirty="0"/>
                    </a:p>
                  </a:txBody>
                  <a:tcPr/>
                </a:tc>
              </a:tr>
              <a:tr h="568999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Cost w/o Trade-In</a:t>
                      </a:r>
                      <a:r>
                        <a:rPr lang="en-US" sz="2000" baseline="0" dirty="0" smtClean="0"/>
                        <a:t> Program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$117,820</a:t>
                      </a:r>
                      <a:endParaRPr lang="en-US" sz="20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58531132"/>
      </p:ext>
    </p:extLst>
  </p:cSld>
  <p:clrMapOvr>
    <a:masterClrMapping/>
  </p:clrMapOvr>
</p:sld>
</file>

<file path=ppt/theme/theme1.xml><?xml version="1.0" encoding="utf-8"?>
<a:theme xmlns:a="http://schemas.openxmlformats.org/drawingml/2006/main" name="Slipstream">
  <a:themeElements>
    <a:clrScheme name="Slipstream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Slipstream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lipstream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C3074932D6A2A49BA53FB2CF2C372F9" ma:contentTypeVersion="7" ma:contentTypeDescription="Create a new document." ma:contentTypeScope="" ma:versionID="c59c01cc42d8aa5db832685147da447e">
  <xsd:schema xmlns:xsd="http://www.w3.org/2001/XMLSchema" xmlns:xs="http://www.w3.org/2001/XMLSchema" xmlns:p="http://schemas.microsoft.com/office/2006/metadata/properties" xmlns:ns2="66445318-594c-4acb-b2fb-c62b33afc0d4" targetNamespace="http://schemas.microsoft.com/office/2006/metadata/properties" ma:root="true" ma:fieldsID="a5d163288106e17fa4d174469e049b52" ns2:_="">
    <xsd:import namespace="66445318-594c-4acb-b2fb-c62b33afc0d4"/>
    <xsd:element name="properties">
      <xsd:complexType>
        <xsd:sequence>
          <xsd:element name="documentManagement">
            <xsd:complexType>
              <xsd:all>
                <xsd:element ref="ns2: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6445318-594c-4acb-b2fb-c62b33afc0d4" elementFormDefault="qualified">
    <xsd:import namespace="http://schemas.microsoft.com/office/2006/documentManagement/types"/>
    <xsd:import namespace="http://schemas.microsoft.com/office/infopath/2007/PartnerControls"/>
    <xsd:element name="Date" ma:index="8" nillable="true" ma:displayName="Date" ma:format="DateTime" ma:internalName="Date">
      <xsd:simpleType>
        <xsd:restriction base="dms:DateTim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7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>
  <documentManagement>
    <Date xmlns="66445318-594c-4acb-b2fb-c62b33afc0d4" xsi:nil="true"/>
  </documentManagement>
</p:properties>
</file>

<file path=customXml/itemProps1.xml><?xml version="1.0" encoding="utf-8"?>
<ds:datastoreItem xmlns:ds="http://schemas.openxmlformats.org/officeDocument/2006/customXml" ds:itemID="{1A97473B-B703-4526-978E-C8FC6CA9B758}"/>
</file>

<file path=customXml/itemProps2.xml><?xml version="1.0" encoding="utf-8"?>
<ds:datastoreItem xmlns:ds="http://schemas.openxmlformats.org/officeDocument/2006/customXml" ds:itemID="{7E009AF2-E528-43BB-8FF7-0128F6124506}"/>
</file>

<file path=customXml/itemProps3.xml><?xml version="1.0" encoding="utf-8"?>
<ds:datastoreItem xmlns:ds="http://schemas.openxmlformats.org/officeDocument/2006/customXml" ds:itemID="{03A1D58A-EFEC-4544-9DF3-476430DDD870}"/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152</TotalTime>
  <Words>273</Words>
  <Application>Microsoft Office PowerPoint</Application>
  <PresentationFormat>On-screen Show (4:3)</PresentationFormat>
  <Paragraphs>77</Paragraphs>
  <Slides>7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Slipstream</vt:lpstr>
      <vt:lpstr>WIFI Access Point  Trade-Up Program</vt:lpstr>
      <vt:lpstr>Increased Client Resources for 2015-16</vt:lpstr>
      <vt:lpstr>Increased use of Network Resources</vt:lpstr>
      <vt:lpstr>Other Factors that Impact Network Connectivity</vt:lpstr>
      <vt:lpstr>802.11ac Wireless</vt:lpstr>
      <vt:lpstr>802.11 Comparison</vt:lpstr>
      <vt:lpstr>Cost Breakdown</vt:lpstr>
    </vt:vector>
  </TitlesOfParts>
  <Company>TRSD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WIFI Trade-Up Program</dc:title>
  <dc:creator>Holland, John</dc:creator>
  <cp:lastModifiedBy>Belcher, Catherine</cp:lastModifiedBy>
  <cp:revision>28</cp:revision>
  <dcterms:created xsi:type="dcterms:W3CDTF">2015-09-17T16:52:09Z</dcterms:created>
  <dcterms:modified xsi:type="dcterms:W3CDTF">2015-09-17T19:57:56Z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0x0101003C3074932D6A2A49BA53FB2CF2C372F9</vt:lpwstr>
  </property>
</Properties>
</file>