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customXml/itemProps1.xml" ContentType="application/vnd.openxmlformats-officedocument.customXmlProperties+xml"/>
  <Default Extension="jpeg" ContentType="image/jpeg"/>
  <Default Extension="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6" r:id="rId2"/>
    <p:sldId id="257" r:id="rId3"/>
    <p:sldId id="271" r:id="rId4"/>
    <p:sldId id="263" r:id="rId5"/>
    <p:sldId id="272" r:id="rId6"/>
    <p:sldId id="258" r:id="rId7"/>
    <p:sldId id="273" r:id="rId8"/>
    <p:sldId id="260" r:id="rId9"/>
    <p:sldId id="274"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042" y="-77"/>
      </p:cViewPr>
      <p:guideLst>
        <p:guide orient="horz" pos="2160"/>
        <p:guide pos="2880"/>
      </p:guideLst>
    </p:cSldViewPr>
  </p:slideViewPr>
  <p:notesTextViewPr>
    <p:cViewPr>
      <p:scale>
        <a:sx n="1" d="1"/>
        <a:sy n="1" d="1"/>
      </p:scale>
      <p:origin x="0" y="0"/>
    </p:cViewPr>
  </p:notesTextViewPr>
  <p:notesViewPr>
    <p:cSldViewPr>
      <p:cViewPr varScale="1">
        <p:scale>
          <a:sx n="44" d="100"/>
          <a:sy n="44" d="100"/>
        </p:scale>
        <p:origin x="-2179"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B9550FDE-263F-4E3D-977B-C4FE392EB753}" type="datetimeFigureOut">
              <a:rPr lang="en-US" smtClean="0"/>
              <a:t>9/17/2015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98CFEA13-AE4D-4387-A1D7-18A1A746EB30}" type="slidenum">
              <a:rPr lang="en-US" smtClean="0"/>
              <a:t>‹#›</a:t>
            </a:fld>
            <a:endParaRPr lang="en-US"/>
          </a:p>
        </p:txBody>
      </p:sp>
    </p:spTree>
    <p:extLst>
      <p:ext uri="{BB962C8B-B14F-4D97-AF65-F5344CB8AC3E}">
        <p14:creationId xmlns:p14="http://schemas.microsoft.com/office/powerpoint/2010/main" val="221955546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3A5E3C-6E6D-4A7A-88F0-37E846277DF9}" type="datetimeFigureOut">
              <a:rPr lang="en-US" smtClean="0"/>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4228401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3A5E3C-6E6D-4A7A-88F0-37E846277DF9}" type="datetimeFigureOut">
              <a:rPr lang="en-US" smtClean="0"/>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344287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3A5E3C-6E6D-4A7A-88F0-37E846277DF9}" type="datetimeFigureOut">
              <a:rPr lang="en-US" smtClean="0"/>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3109497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3A5E3C-6E6D-4A7A-88F0-37E846277DF9}" type="datetimeFigureOut">
              <a:rPr lang="en-US" smtClean="0"/>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3188060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3A5E3C-6E6D-4A7A-88F0-37E846277DF9}" type="datetimeFigureOut">
              <a:rPr lang="en-US" smtClean="0"/>
              <a:t>9/17/2015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2030330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3A5E3C-6E6D-4A7A-88F0-37E846277DF9}" type="datetimeFigureOut">
              <a:rPr lang="en-US" smtClean="0"/>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1514734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3A5E3C-6E6D-4A7A-88F0-37E846277DF9}" type="datetimeFigureOut">
              <a:rPr lang="en-US" smtClean="0"/>
              <a:t>9/17/2015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2713494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3A5E3C-6E6D-4A7A-88F0-37E846277DF9}" type="datetimeFigureOut">
              <a:rPr lang="en-US" smtClean="0"/>
              <a:t>9/17/2015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2049687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3A5E3C-6E6D-4A7A-88F0-37E846277DF9}" type="datetimeFigureOut">
              <a:rPr lang="en-US" smtClean="0"/>
              <a:t>9/17/2015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1003149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3A5E3C-6E6D-4A7A-88F0-37E846277DF9}" type="datetimeFigureOut">
              <a:rPr lang="en-US" smtClean="0"/>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3694976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3A5E3C-6E6D-4A7A-88F0-37E846277DF9}" type="datetimeFigureOut">
              <a:rPr lang="en-US" smtClean="0"/>
              <a:t>9/17/2015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998731-97F7-41EA-89CB-0E326EDBD82D}" type="slidenum">
              <a:rPr lang="en-US" smtClean="0"/>
              <a:t>‹#›</a:t>
            </a:fld>
            <a:endParaRPr lang="en-US"/>
          </a:p>
        </p:txBody>
      </p:sp>
    </p:spTree>
    <p:extLst>
      <p:ext uri="{BB962C8B-B14F-4D97-AF65-F5344CB8AC3E}">
        <p14:creationId xmlns:p14="http://schemas.microsoft.com/office/powerpoint/2010/main" val="131027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3A5E3C-6E6D-4A7A-88F0-37E846277DF9}" type="datetimeFigureOut">
              <a:rPr lang="en-US" smtClean="0"/>
              <a:t>9/17/2015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998731-97F7-41EA-89CB-0E326EDBD82D}" type="slidenum">
              <a:rPr lang="en-US" smtClean="0"/>
              <a:t>‹#›</a:t>
            </a:fld>
            <a:endParaRPr lang="en-US"/>
          </a:p>
        </p:txBody>
      </p:sp>
    </p:spTree>
    <p:extLst>
      <p:ext uri="{BB962C8B-B14F-4D97-AF65-F5344CB8AC3E}">
        <p14:creationId xmlns:p14="http://schemas.microsoft.com/office/powerpoint/2010/main" val="3353447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TRMS ACTION PLAN</a:t>
            </a:r>
            <a:endParaRPr lang="en-US" dirty="0"/>
          </a:p>
        </p:txBody>
      </p:sp>
      <p:sp>
        <p:nvSpPr>
          <p:cNvPr id="3" name="Subtitle 2"/>
          <p:cNvSpPr>
            <a:spLocks noGrp="1"/>
          </p:cNvSpPr>
          <p:nvPr>
            <p:ph type="subTitle" idx="1"/>
          </p:nvPr>
        </p:nvSpPr>
        <p:spPr/>
        <p:txBody>
          <a:bodyPr/>
          <a:lstStyle/>
          <a:p>
            <a:r>
              <a:rPr lang="en-US" dirty="0" smtClean="0"/>
              <a:t>2015-16</a:t>
            </a:r>
            <a:endParaRPr lang="en-US" dirty="0"/>
          </a:p>
        </p:txBody>
      </p:sp>
    </p:spTree>
    <p:extLst>
      <p:ext uri="{BB962C8B-B14F-4D97-AF65-F5344CB8AC3E}">
        <p14:creationId xmlns:p14="http://schemas.microsoft.com/office/powerpoint/2010/main" val="120169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#1</a:t>
            </a:r>
            <a:endParaRPr lang="en-US" dirty="0"/>
          </a:p>
        </p:txBody>
      </p:sp>
      <p:sp>
        <p:nvSpPr>
          <p:cNvPr id="3" name="Content Placeholder 2"/>
          <p:cNvSpPr>
            <a:spLocks noGrp="1"/>
          </p:cNvSpPr>
          <p:nvPr>
            <p:ph idx="1"/>
          </p:nvPr>
        </p:nvSpPr>
        <p:spPr/>
        <p:txBody>
          <a:bodyPr/>
          <a:lstStyle/>
          <a:p>
            <a:r>
              <a:rPr lang="en-US" dirty="0" smtClean="0"/>
              <a:t>Throughout </a:t>
            </a:r>
            <a:r>
              <a:rPr lang="en-US" dirty="0"/>
              <a:t>the 2015-2016 school year, TRMS faculty will increase capacity and overall effectiveness in teaching independent and guided reading strategies to students in grades 6-8 as part of our school-wide literacy curriculum. Achievement of this goal will be evidenced through teacher survey, PLC agendas and minutes, and administrative observation and evaluation.</a:t>
            </a:r>
          </a:p>
        </p:txBody>
      </p:sp>
    </p:spTree>
    <p:extLst>
      <p:ext uri="{BB962C8B-B14F-4D97-AF65-F5344CB8AC3E}">
        <p14:creationId xmlns:p14="http://schemas.microsoft.com/office/powerpoint/2010/main" val="34653575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5063"/>
            <a:ext cx="8382000" cy="1417638"/>
          </a:xfrm>
        </p:spPr>
        <p:txBody>
          <a:bodyPr/>
          <a:lstStyle/>
          <a:p>
            <a:r>
              <a:rPr lang="en-US" dirty="0" smtClean="0"/>
              <a:t>Action Steps/Monitoring Plan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4618823"/>
              </p:ext>
            </p:extLst>
          </p:nvPr>
        </p:nvGraphicFramePr>
        <p:xfrm>
          <a:off x="381000" y="1600200"/>
          <a:ext cx="8229600" cy="4041701"/>
        </p:xfrm>
        <a:graphic>
          <a:graphicData uri="http://schemas.openxmlformats.org/drawingml/2006/table">
            <a:tbl>
              <a:tblPr firstRow="1" firstCol="1" bandRow="1">
                <a:tableStyleId>{5C22544A-7EE6-4342-B048-85BDC9FD1C3A}</a:tableStyleId>
              </a:tblPr>
              <a:tblGrid>
                <a:gridCol w="822960"/>
                <a:gridCol w="4114800"/>
                <a:gridCol w="1645920"/>
                <a:gridCol w="1645920"/>
              </a:tblGrid>
              <a:tr h="998146">
                <a:tc>
                  <a:txBody>
                    <a:bodyPr/>
                    <a:lstStyle/>
                    <a:p>
                      <a:pPr marL="0" marR="0" algn="ctr">
                        <a:lnSpc>
                          <a:spcPct val="115000"/>
                        </a:lnSpc>
                        <a:spcBef>
                          <a:spcPts val="0"/>
                        </a:spcBef>
                        <a:spcAft>
                          <a:spcPts val="0"/>
                        </a:spcAft>
                      </a:pPr>
                      <a:r>
                        <a:rPr lang="en-US" sz="2000" dirty="0">
                          <a:effectLst/>
                        </a:rPr>
                        <a:t>Step#</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Strategies/Activities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Timeline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Team/Person Responsible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91168">
                <a:tc>
                  <a:txBody>
                    <a:bodyPr/>
                    <a:lstStyle/>
                    <a:p>
                      <a:pPr marL="0" marR="0" algn="ctr">
                        <a:lnSpc>
                          <a:spcPct val="115000"/>
                        </a:lnSpc>
                        <a:spcBef>
                          <a:spcPts val="0"/>
                        </a:spcBef>
                        <a:spcAft>
                          <a:spcPts val="0"/>
                        </a:spcAft>
                      </a:pPr>
                      <a:r>
                        <a:rPr lang="en-US" sz="2000">
                          <a:effectLst/>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dirty="0">
                          <a:effectLst/>
                        </a:rPr>
                        <a:t>School-wide Professional Development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2015-Winter 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A-Team/Curr. Coordinator</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91168">
                <a:tc>
                  <a:txBody>
                    <a:bodyPr/>
                    <a:lstStyle/>
                    <a:p>
                      <a:pPr marL="0" marR="0" algn="ctr">
                        <a:lnSpc>
                          <a:spcPct val="115000"/>
                        </a:lnSpc>
                        <a:spcBef>
                          <a:spcPts val="0"/>
                        </a:spcBef>
                        <a:spcAft>
                          <a:spcPts val="0"/>
                        </a:spcAft>
                      </a:pPr>
                      <a:r>
                        <a:rPr lang="en-US" sz="2000">
                          <a:effectLst/>
                        </a:rPr>
                        <a:t>2</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Content Team Discussion PLCs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2015-Winter 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A-Team/Curr. Coordinator</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91168">
                <a:tc>
                  <a:txBody>
                    <a:bodyPr/>
                    <a:lstStyle/>
                    <a:p>
                      <a:pPr marL="0" marR="0" algn="ctr">
                        <a:lnSpc>
                          <a:spcPct val="115000"/>
                        </a:lnSpc>
                        <a:spcBef>
                          <a:spcPts val="0"/>
                        </a:spcBef>
                        <a:spcAft>
                          <a:spcPts val="0"/>
                        </a:spcAft>
                      </a:pPr>
                      <a:r>
                        <a:rPr lang="en-US" sz="2000">
                          <a:effectLst/>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Administrative Observation/Evaluation Process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 June 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A-Team/Curr. Coordinator</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91168">
                <a:tc>
                  <a:txBody>
                    <a:bodyPr/>
                    <a:lstStyle/>
                    <a:p>
                      <a:pPr marL="0" marR="0" algn="ctr">
                        <a:lnSpc>
                          <a:spcPct val="115000"/>
                        </a:lnSpc>
                        <a:spcBef>
                          <a:spcPts val="0"/>
                        </a:spcBef>
                        <a:spcAft>
                          <a:spcPts val="0"/>
                        </a:spcAft>
                      </a:pPr>
                      <a:r>
                        <a:rPr lang="en-US" sz="2000">
                          <a:effectLst/>
                        </a:rPr>
                        <a:t>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Training and Implementation of Independent and Guided Reading</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Fall- 2015</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Curriculum Coor.</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37583">
                <a:tc>
                  <a:txBody>
                    <a:bodyPr/>
                    <a:lstStyle/>
                    <a:p>
                      <a:pPr marL="0" marR="0" algn="ctr">
                        <a:lnSpc>
                          <a:spcPct val="115000"/>
                        </a:lnSpc>
                        <a:spcBef>
                          <a:spcPts val="0"/>
                        </a:spcBef>
                        <a:spcAft>
                          <a:spcPts val="0"/>
                        </a:spcAft>
                      </a:pPr>
                      <a:r>
                        <a:rPr lang="en-US" sz="2000">
                          <a:effectLst/>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dirty="0">
                          <a:effectLst/>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899143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#2</a:t>
            </a:r>
            <a:endParaRPr lang="en-US" dirty="0"/>
          </a:p>
        </p:txBody>
      </p:sp>
      <p:sp>
        <p:nvSpPr>
          <p:cNvPr id="3" name="Content Placeholder 2"/>
          <p:cNvSpPr>
            <a:spLocks noGrp="1"/>
          </p:cNvSpPr>
          <p:nvPr>
            <p:ph idx="1"/>
          </p:nvPr>
        </p:nvSpPr>
        <p:spPr/>
        <p:txBody>
          <a:bodyPr>
            <a:normAutofit/>
          </a:bodyPr>
          <a:lstStyle/>
          <a:p>
            <a:pPr lvl="1"/>
            <a:r>
              <a:rPr lang="en-US" dirty="0" smtClean="0"/>
              <a:t>In </a:t>
            </a:r>
            <a:r>
              <a:rPr lang="en-US" dirty="0"/>
              <a:t>the 2015-2016 school year, the percentage of students in grades 6-8 at TRMS, performing at or above benchmark will increase by 3% from fall to spring as measured by the STAR Reading test. </a:t>
            </a:r>
            <a:r>
              <a:rPr lang="en-US" dirty="0" smtClean="0"/>
              <a:t/>
            </a:r>
            <a:br>
              <a:rPr lang="en-US" dirty="0" smtClean="0"/>
            </a:br>
            <a:r>
              <a:rPr lang="en-US" dirty="0" smtClean="0"/>
              <a:t>									</a:t>
            </a:r>
          </a:p>
          <a:p>
            <a:pPr lvl="1"/>
            <a:endParaRPr lang="en-US" dirty="0"/>
          </a:p>
          <a:p>
            <a:pPr lvl="8"/>
            <a:endParaRPr lang="en-US" dirty="0" smtClean="0"/>
          </a:p>
        </p:txBody>
      </p:sp>
    </p:spTree>
    <p:extLst>
      <p:ext uri="{BB962C8B-B14F-4D97-AF65-F5344CB8AC3E}">
        <p14:creationId xmlns:p14="http://schemas.microsoft.com/office/powerpoint/2010/main" val="1568703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229600" cy="1143000"/>
          </a:xfrm>
        </p:spPr>
        <p:txBody>
          <a:bodyPr/>
          <a:lstStyle/>
          <a:p>
            <a:r>
              <a:rPr lang="en-US" dirty="0" smtClean="0"/>
              <a:t>Action Steps/Monitoring Plan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22155895"/>
              </p:ext>
            </p:extLst>
          </p:nvPr>
        </p:nvGraphicFramePr>
        <p:xfrm>
          <a:off x="533400" y="1447800"/>
          <a:ext cx="8229600" cy="4145280"/>
        </p:xfrm>
        <a:graphic>
          <a:graphicData uri="http://schemas.openxmlformats.org/drawingml/2006/table">
            <a:tbl>
              <a:tblPr firstRow="1" firstCol="1" bandRow="1">
                <a:tableStyleId>{5C22544A-7EE6-4342-B048-85BDC9FD1C3A}</a:tableStyleId>
              </a:tblPr>
              <a:tblGrid>
                <a:gridCol w="822960"/>
                <a:gridCol w="4114800"/>
                <a:gridCol w="1645920"/>
                <a:gridCol w="1645920"/>
              </a:tblGrid>
              <a:tr h="990600">
                <a:tc>
                  <a:txBody>
                    <a:bodyPr/>
                    <a:lstStyle/>
                    <a:p>
                      <a:pPr marL="0" marR="0" algn="ctr">
                        <a:lnSpc>
                          <a:spcPct val="115000"/>
                        </a:lnSpc>
                        <a:spcBef>
                          <a:spcPts val="0"/>
                        </a:spcBef>
                        <a:spcAft>
                          <a:spcPts val="0"/>
                        </a:spcAft>
                      </a:pPr>
                      <a:r>
                        <a:rPr lang="en-US" sz="2000" dirty="0">
                          <a:effectLst/>
                        </a:rPr>
                        <a:t>Step#</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Strategies/Activities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Timeline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Team/Person Responsible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04800">
                <a:tc>
                  <a:txBody>
                    <a:bodyPr/>
                    <a:lstStyle/>
                    <a:p>
                      <a:pPr marL="0" marR="0" algn="ctr">
                        <a:lnSpc>
                          <a:spcPct val="115000"/>
                        </a:lnSpc>
                        <a:spcBef>
                          <a:spcPts val="0"/>
                        </a:spcBef>
                        <a:spcAft>
                          <a:spcPts val="0"/>
                        </a:spcAft>
                      </a:pPr>
                      <a:r>
                        <a:rPr lang="en-US" sz="2000">
                          <a:effectLst/>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Monthly Literacy Team Meetings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Fall 2015-Spring 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Principal</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51892">
                <a:tc>
                  <a:txBody>
                    <a:bodyPr/>
                    <a:lstStyle/>
                    <a:p>
                      <a:pPr marL="0" marR="0" algn="ctr">
                        <a:lnSpc>
                          <a:spcPct val="115000"/>
                        </a:lnSpc>
                        <a:spcBef>
                          <a:spcPts val="0"/>
                        </a:spcBef>
                        <a:spcAft>
                          <a:spcPts val="0"/>
                        </a:spcAft>
                      </a:pPr>
                      <a:r>
                        <a:rPr lang="en-US" sz="2000">
                          <a:effectLst/>
                        </a:rPr>
                        <a:t>2</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Content Team Discussions PLCs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Fall 2015-Spring 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Principal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012829">
                <a:tc>
                  <a:txBody>
                    <a:bodyPr/>
                    <a:lstStyle/>
                    <a:p>
                      <a:pPr marL="0" marR="0" algn="ctr">
                        <a:lnSpc>
                          <a:spcPct val="115000"/>
                        </a:lnSpc>
                        <a:spcBef>
                          <a:spcPts val="0"/>
                        </a:spcBef>
                        <a:spcAft>
                          <a:spcPts val="0"/>
                        </a:spcAft>
                      </a:pPr>
                      <a:r>
                        <a:rPr lang="en-US" sz="2000">
                          <a:effectLst/>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Interdisciplinary Grade level Teams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Fall 2015-2016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dirty="0">
                          <a:effectLst/>
                        </a:rPr>
                        <a:t>Asst. Principals</a:t>
                      </a:r>
                      <a:r>
                        <a:rPr lang="en-US" sz="2000" dirty="0" smtClean="0">
                          <a:effectLst/>
                        </a:rPr>
                        <a:t>/ Guidance </a:t>
                      </a:r>
                      <a:r>
                        <a:rPr lang="en-US" sz="2000" dirty="0">
                          <a:effectLst/>
                        </a:rPr>
                        <a:t>Counselors and Teachers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001941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#3</a:t>
            </a:r>
            <a:endParaRPr lang="en-US" dirty="0"/>
          </a:p>
        </p:txBody>
      </p:sp>
      <p:sp>
        <p:nvSpPr>
          <p:cNvPr id="3" name="Content Placeholder 2"/>
          <p:cNvSpPr>
            <a:spLocks noGrp="1"/>
          </p:cNvSpPr>
          <p:nvPr>
            <p:ph idx="1"/>
          </p:nvPr>
        </p:nvSpPr>
        <p:spPr/>
        <p:txBody>
          <a:bodyPr/>
          <a:lstStyle/>
          <a:p>
            <a:r>
              <a:rPr lang="en-US" dirty="0" smtClean="0"/>
              <a:t>In </a:t>
            </a:r>
            <a:r>
              <a:rPr lang="en-US" dirty="0"/>
              <a:t>the 2015-2016 school year, TRMS teachers will increase the integration of technology into their classrooms and with students including the use of Google Classroom and the new interactive white boards.  Measurement of this goal is through a gap analysis survey, and administrative walkthrough/observation.   </a:t>
            </a:r>
          </a:p>
          <a:p>
            <a:endParaRPr lang="en-US" dirty="0"/>
          </a:p>
        </p:txBody>
      </p:sp>
    </p:spTree>
    <p:extLst>
      <p:ext uri="{BB962C8B-B14F-4D97-AF65-F5344CB8AC3E}">
        <p14:creationId xmlns:p14="http://schemas.microsoft.com/office/powerpoint/2010/main" val="3439697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9" y="39806"/>
            <a:ext cx="8229600" cy="1143000"/>
          </a:xfrm>
        </p:spPr>
        <p:txBody>
          <a:bodyPr/>
          <a:lstStyle/>
          <a:p>
            <a:r>
              <a:rPr lang="en-US" dirty="0" smtClean="0"/>
              <a:t>Action Steps/Monitoring Plan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1639018"/>
              </p:ext>
            </p:extLst>
          </p:nvPr>
        </p:nvGraphicFramePr>
        <p:xfrm>
          <a:off x="457200" y="1828800"/>
          <a:ext cx="8229600" cy="3221383"/>
        </p:xfrm>
        <a:graphic>
          <a:graphicData uri="http://schemas.openxmlformats.org/drawingml/2006/table">
            <a:tbl>
              <a:tblPr firstRow="1" firstCol="1" bandRow="1">
                <a:tableStyleId>{5C22544A-7EE6-4342-B048-85BDC9FD1C3A}</a:tableStyleId>
              </a:tblPr>
              <a:tblGrid>
                <a:gridCol w="822960"/>
                <a:gridCol w="4114800"/>
                <a:gridCol w="1645920"/>
                <a:gridCol w="1645920"/>
              </a:tblGrid>
              <a:tr h="729845">
                <a:tc>
                  <a:txBody>
                    <a:bodyPr/>
                    <a:lstStyle/>
                    <a:p>
                      <a:pPr marL="0" marR="0" algn="ctr">
                        <a:lnSpc>
                          <a:spcPct val="115000"/>
                        </a:lnSpc>
                        <a:spcBef>
                          <a:spcPts val="0"/>
                        </a:spcBef>
                        <a:spcAft>
                          <a:spcPts val="0"/>
                        </a:spcAft>
                      </a:pPr>
                      <a:r>
                        <a:rPr lang="en-US" sz="2000" dirty="0">
                          <a:effectLst/>
                        </a:rPr>
                        <a:t>Step#</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Strategies/Activities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Timeline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Team/Person Responsible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53033">
                <a:tc>
                  <a:txBody>
                    <a:bodyPr/>
                    <a:lstStyle/>
                    <a:p>
                      <a:pPr marL="0" marR="0" algn="ctr">
                        <a:lnSpc>
                          <a:spcPct val="115000"/>
                        </a:lnSpc>
                        <a:spcBef>
                          <a:spcPts val="0"/>
                        </a:spcBef>
                        <a:spcAft>
                          <a:spcPts val="0"/>
                        </a:spcAft>
                      </a:pPr>
                      <a:r>
                        <a:rPr lang="en-US" sz="2000">
                          <a:effectLst/>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Continue Technology Mentoring Team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2015</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A-Team Hogan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729845">
                <a:tc>
                  <a:txBody>
                    <a:bodyPr/>
                    <a:lstStyle/>
                    <a:p>
                      <a:pPr marL="0" marR="0" algn="ctr">
                        <a:lnSpc>
                          <a:spcPct val="115000"/>
                        </a:lnSpc>
                        <a:spcBef>
                          <a:spcPts val="0"/>
                        </a:spcBef>
                        <a:spcAft>
                          <a:spcPts val="0"/>
                        </a:spcAft>
                      </a:pPr>
                      <a:r>
                        <a:rPr lang="en-US" sz="2000">
                          <a:effectLst/>
                        </a:rPr>
                        <a:t>2</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Gap Analysis Survey #2 Implemented</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2015</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dirty="0">
                          <a:effectLst/>
                        </a:rPr>
                        <a:t>A-Team Hogan Tech. Mentors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353033">
                <a:tc>
                  <a:txBody>
                    <a:bodyPr/>
                    <a:lstStyle/>
                    <a:p>
                      <a:pPr marL="0" marR="0" algn="ctr">
                        <a:lnSpc>
                          <a:spcPct val="115000"/>
                        </a:lnSpc>
                        <a:spcBef>
                          <a:spcPts val="0"/>
                        </a:spcBef>
                        <a:spcAft>
                          <a:spcPts val="0"/>
                        </a:spcAft>
                      </a:pPr>
                      <a:r>
                        <a:rPr lang="en-US" sz="2000">
                          <a:effectLst/>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Walkthrough tracking of technology use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School year 2015-2016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A-Team Hogan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729845">
                <a:tc>
                  <a:txBody>
                    <a:bodyPr/>
                    <a:lstStyle/>
                    <a:p>
                      <a:pPr marL="0" marR="0" algn="ctr">
                        <a:lnSpc>
                          <a:spcPct val="115000"/>
                        </a:lnSpc>
                        <a:spcBef>
                          <a:spcPts val="0"/>
                        </a:spcBef>
                        <a:spcAft>
                          <a:spcPts val="0"/>
                        </a:spcAft>
                      </a:pPr>
                      <a:r>
                        <a:rPr lang="en-US" sz="2000">
                          <a:effectLst/>
                        </a:rPr>
                        <a:t>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Related PD Opportunities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School Year 2015-2016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dirty="0">
                          <a:effectLst/>
                        </a:rPr>
                        <a:t>A-Team Hogan Tech. Mentors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683730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#4</a:t>
            </a:r>
            <a:endParaRPr lang="en-US" dirty="0"/>
          </a:p>
        </p:txBody>
      </p:sp>
      <p:sp>
        <p:nvSpPr>
          <p:cNvPr id="3" name="Content Placeholder 2"/>
          <p:cNvSpPr>
            <a:spLocks noGrp="1"/>
          </p:cNvSpPr>
          <p:nvPr>
            <p:ph idx="1"/>
          </p:nvPr>
        </p:nvSpPr>
        <p:spPr/>
        <p:txBody>
          <a:bodyPr>
            <a:normAutofit/>
          </a:bodyPr>
          <a:lstStyle/>
          <a:p>
            <a:r>
              <a:rPr lang="en-US" b="1" dirty="0"/>
              <a:t>Goal #4</a:t>
            </a:r>
            <a:r>
              <a:rPr lang="en-US" dirty="0"/>
              <a:t> In the 2015-2016 school year, TRMS faculty will continue to grow a positive school culture as measured by the Tripod Survey results.   </a:t>
            </a:r>
          </a:p>
          <a:p>
            <a:endParaRPr lang="en-US" dirty="0"/>
          </a:p>
        </p:txBody>
      </p:sp>
    </p:spTree>
    <p:extLst>
      <p:ext uri="{BB962C8B-B14F-4D97-AF65-F5344CB8AC3E}">
        <p14:creationId xmlns:p14="http://schemas.microsoft.com/office/powerpoint/2010/main" val="24330345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2" y="0"/>
            <a:ext cx="8229600" cy="1143000"/>
          </a:xfrm>
        </p:spPr>
        <p:txBody>
          <a:bodyPr/>
          <a:lstStyle/>
          <a:p>
            <a:r>
              <a:rPr lang="en-US" dirty="0" smtClean="0"/>
              <a:t>Action Steps/Monitoring Plan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7285061"/>
              </p:ext>
            </p:extLst>
          </p:nvPr>
        </p:nvGraphicFramePr>
        <p:xfrm>
          <a:off x="457200" y="1600200"/>
          <a:ext cx="8229600" cy="3838287"/>
        </p:xfrm>
        <a:graphic>
          <a:graphicData uri="http://schemas.openxmlformats.org/drawingml/2006/table">
            <a:tbl>
              <a:tblPr firstRow="1" firstCol="1" bandRow="1">
                <a:tableStyleId>{5C22544A-7EE6-4342-B048-85BDC9FD1C3A}</a:tableStyleId>
              </a:tblPr>
              <a:tblGrid>
                <a:gridCol w="822960"/>
                <a:gridCol w="4114800"/>
                <a:gridCol w="1645920"/>
                <a:gridCol w="1645920"/>
              </a:tblGrid>
              <a:tr h="1123027">
                <a:tc>
                  <a:txBody>
                    <a:bodyPr/>
                    <a:lstStyle/>
                    <a:p>
                      <a:pPr marL="0" marR="0" algn="ctr">
                        <a:lnSpc>
                          <a:spcPct val="115000"/>
                        </a:lnSpc>
                        <a:spcBef>
                          <a:spcPts val="0"/>
                        </a:spcBef>
                        <a:spcAft>
                          <a:spcPts val="0"/>
                        </a:spcAft>
                      </a:pPr>
                      <a:r>
                        <a:rPr lang="en-US" sz="2000" dirty="0">
                          <a:effectLst/>
                        </a:rPr>
                        <a:t>Step#</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Strategies/Activities</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Timeline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15000"/>
                        </a:lnSpc>
                        <a:spcBef>
                          <a:spcPts val="0"/>
                        </a:spcBef>
                        <a:spcAft>
                          <a:spcPts val="0"/>
                        </a:spcAft>
                      </a:pPr>
                      <a:r>
                        <a:rPr lang="en-US" sz="2000">
                          <a:effectLst/>
                        </a:rPr>
                        <a:t>Team/Person Responsible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00293">
                <a:tc>
                  <a:txBody>
                    <a:bodyPr/>
                    <a:lstStyle/>
                    <a:p>
                      <a:pPr marL="0" marR="0" algn="ctr">
                        <a:lnSpc>
                          <a:spcPct val="115000"/>
                        </a:lnSpc>
                        <a:spcBef>
                          <a:spcPts val="0"/>
                        </a:spcBef>
                        <a:spcAft>
                          <a:spcPts val="0"/>
                        </a:spcAft>
                      </a:pPr>
                      <a:r>
                        <a:rPr lang="en-US" sz="2000">
                          <a:effectLst/>
                        </a:rPr>
                        <a:t> </a:t>
                      </a:r>
                    </a:p>
                    <a:p>
                      <a:pPr marL="0" marR="0" algn="ctr">
                        <a:lnSpc>
                          <a:spcPct val="115000"/>
                        </a:lnSpc>
                        <a:spcBef>
                          <a:spcPts val="0"/>
                        </a:spcBef>
                        <a:spcAft>
                          <a:spcPts val="0"/>
                        </a:spcAft>
                      </a:pPr>
                      <a:r>
                        <a:rPr lang="en-US" sz="2000">
                          <a:effectLst/>
                        </a:rPr>
                        <a:t>1</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dirty="0">
                          <a:effectLst/>
                        </a:rPr>
                        <a:t> </a:t>
                      </a:r>
                    </a:p>
                    <a:p>
                      <a:pPr marL="0" marR="0">
                        <a:lnSpc>
                          <a:spcPct val="115000"/>
                        </a:lnSpc>
                        <a:spcBef>
                          <a:spcPts val="0"/>
                        </a:spcBef>
                        <a:spcAft>
                          <a:spcPts val="0"/>
                        </a:spcAft>
                      </a:pPr>
                      <a:r>
                        <a:rPr lang="en-US" sz="2000" dirty="0">
                          <a:effectLst/>
                        </a:rPr>
                        <a:t>Analyze Fall Tripod data and set Goals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2015-Spring 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A-Team</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00293">
                <a:tc>
                  <a:txBody>
                    <a:bodyPr/>
                    <a:lstStyle/>
                    <a:p>
                      <a:pPr marL="0" marR="0" algn="ctr">
                        <a:lnSpc>
                          <a:spcPct val="115000"/>
                        </a:lnSpc>
                        <a:spcBef>
                          <a:spcPts val="0"/>
                        </a:spcBef>
                        <a:spcAft>
                          <a:spcPts val="0"/>
                        </a:spcAft>
                      </a:pPr>
                      <a:r>
                        <a:rPr lang="en-US" sz="2000">
                          <a:effectLst/>
                        </a:rPr>
                        <a:t>2</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School-Wide Professional Development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2015-Winter 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A-Team/Curr. Coordinator</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00293">
                <a:tc>
                  <a:txBody>
                    <a:bodyPr/>
                    <a:lstStyle/>
                    <a:p>
                      <a:pPr marL="0" marR="0" algn="ctr">
                        <a:lnSpc>
                          <a:spcPct val="115000"/>
                        </a:lnSpc>
                        <a:spcBef>
                          <a:spcPts val="0"/>
                        </a:spcBef>
                        <a:spcAft>
                          <a:spcPts val="0"/>
                        </a:spcAft>
                      </a:pPr>
                      <a:r>
                        <a:rPr lang="en-US" sz="2000">
                          <a:effectLst/>
                        </a:rPr>
                        <a:t>3</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Interdisciplinary Team Discussion/PLC’s </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2015 – June 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A-Team/Curr. Coordinator</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500293">
                <a:tc>
                  <a:txBody>
                    <a:bodyPr/>
                    <a:lstStyle/>
                    <a:p>
                      <a:pPr marL="0" marR="0" algn="ctr">
                        <a:lnSpc>
                          <a:spcPct val="115000"/>
                        </a:lnSpc>
                        <a:spcBef>
                          <a:spcPts val="0"/>
                        </a:spcBef>
                        <a:spcAft>
                          <a:spcPts val="0"/>
                        </a:spcAft>
                      </a:pPr>
                      <a:r>
                        <a:rPr lang="en-US" sz="2000">
                          <a:effectLst/>
                        </a:rPr>
                        <a:t>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Administrative Observation/Evaluation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a:effectLst/>
                        </a:rPr>
                        <a:t>Fall 2015-Spring 2016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dirty="0">
                          <a:effectLst/>
                        </a:rPr>
                        <a:t>A-Team/</a:t>
                      </a:r>
                      <a:r>
                        <a:rPr lang="en-US" sz="2000" dirty="0" err="1">
                          <a:effectLst/>
                        </a:rPr>
                        <a:t>Curr</a:t>
                      </a:r>
                      <a:r>
                        <a:rPr lang="en-US" sz="2000" dirty="0">
                          <a:effectLst/>
                        </a:rPr>
                        <a:t>. Coordinator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247897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Date xmlns="66445318-594c-4acb-b2fb-c62b33afc0d4" xsi:nil="true"/>
  </documentManagement>
</p:properties>
</file>

<file path=customXml/itemProps1.xml><?xml version="1.0" encoding="utf-8"?>
<ds:datastoreItem xmlns:ds="http://schemas.openxmlformats.org/officeDocument/2006/customXml" ds:itemID="{8E147A70-8C5D-4C60-8134-7A352B12764C}"/>
</file>

<file path=customXml/itemProps2.xml><?xml version="1.0" encoding="utf-8"?>
<ds:datastoreItem xmlns:ds="http://schemas.openxmlformats.org/officeDocument/2006/customXml" ds:itemID="{DC9BF7D9-AA4E-4F39-B55A-A2EDD10BA273}"/>
</file>

<file path=customXml/itemProps3.xml><?xml version="1.0" encoding="utf-8"?>
<ds:datastoreItem xmlns:ds="http://schemas.openxmlformats.org/officeDocument/2006/customXml" ds:itemID="{8008F071-C9CA-4485-98D1-E93AF3E2122A}"/>
</file>

<file path=docProps/app.xml><?xml version="1.0" encoding="utf-8"?>
<Properties xmlns="http://schemas.openxmlformats.org/officeDocument/2006/extended-properties" xmlns:vt="http://schemas.openxmlformats.org/officeDocument/2006/docPropsVTypes">
  <TotalTime>138</TotalTime>
  <Words>381</Words>
  <Application>Microsoft Office PowerPoint</Application>
  <PresentationFormat>On-screen Show (4:3)</PresentationFormat>
  <Paragraphs>96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TRMS ACTION PLAN</vt:lpstr>
      <vt:lpstr>Goal #1</vt:lpstr>
      <vt:lpstr>Action Steps/Monitoring Plan</vt:lpstr>
      <vt:lpstr>Goal #2</vt:lpstr>
      <vt:lpstr>Action Steps/Monitoring Plan</vt:lpstr>
      <vt:lpstr>Goal #3</vt:lpstr>
      <vt:lpstr>Action Steps/Monitoring Plan</vt:lpstr>
      <vt:lpstr>Goal #4</vt:lpstr>
      <vt:lpstr>Action Steps/Monitoring Plan</vt:lpstr>
    </vt:vector>
  </TitlesOfParts>
  <Company>SAU 55</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TRMS ACTION PLAN</dc:title>
  <dc:creator>Hogan, Michael</dc:creator>
  <cp:lastModifiedBy>Belcher, Catherine</cp:lastModifiedBy>
  <cp:revision>30</cp:revision>
  <cp:lastPrinted>2015-09-17T21:18:31Z</cp:lastPrinted>
  <dcterms:created xsi:type="dcterms:W3CDTF">2014-04-28T12:52:37Z</dcterms:created>
  <dcterms:modified xsi:type="dcterms:W3CDTF">2015-09-17T21:18:51Z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