
<file path=[Content_Types].xml><?xml version="1.0" encoding="utf-8"?>
<Types xmlns="http://schemas.openxmlformats.org/package/2006/content-types">
  <Default Extension="png" ContentType="image/png"/>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customXml/itemProps1.xml" ContentType="application/vnd.openxmlformats-officedocument.customXmlProperties+xml"/>
  <Default Extension="jpeg" ContentType="image/jpeg"/>
  <Default Extension="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2"/>
  </p:handoutMasterIdLst>
  <p:sldIdLst>
    <p:sldId id="256" r:id="rId2"/>
    <p:sldId id="257" r:id="rId3"/>
    <p:sldId id="260" r:id="rId4"/>
    <p:sldId id="288" r:id="rId5"/>
    <p:sldId id="261" r:id="rId6"/>
    <p:sldId id="262" r:id="rId7"/>
    <p:sldId id="289" r:id="rId8"/>
    <p:sldId id="264" r:id="rId9"/>
    <p:sldId id="290" r:id="rId10"/>
    <p:sldId id="265" r:id="rId11"/>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042" y="-77"/>
      </p:cViewPr>
      <p:guideLst>
        <p:guide orient="horz" pos="2160"/>
        <p:guide pos="2880"/>
      </p:guideLst>
    </p:cSldViewPr>
  </p:slideViewPr>
  <p:notesTextViewPr>
    <p:cViewPr>
      <p:scale>
        <a:sx n="1" d="1"/>
        <a:sy n="1" d="1"/>
      </p:scale>
      <p:origin x="0" y="0"/>
    </p:cViewPr>
  </p:notesTextViewPr>
  <p:notesViewPr>
    <p:cSldViewPr>
      <p:cViewPr varScale="1">
        <p:scale>
          <a:sx n="57" d="100"/>
          <a:sy n="57" d="100"/>
        </p:scale>
        <p:origin x="-1478" y="-96"/>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5265810" y="0"/>
            <a:ext cx="4028440" cy="350520"/>
          </a:xfrm>
          <a:prstGeom prst="rect">
            <a:avLst/>
          </a:prstGeom>
        </p:spPr>
        <p:txBody>
          <a:bodyPr vert="horz" lIns="92930" tIns="46465" rIns="92930" bIns="46465" rtlCol="0"/>
          <a:lstStyle>
            <a:lvl1pPr algn="r">
              <a:defRPr sz="1200"/>
            </a:lvl1pPr>
          </a:lstStyle>
          <a:p>
            <a:fld id="{5A575805-7EB3-42C5-B062-CA330E41839C}" type="datetimeFigureOut">
              <a:rPr lang="en-US" smtClean="0"/>
              <a:t>9/11/2015</a:t>
            </a:fld>
            <a:endParaRPr lang="en-US"/>
          </a:p>
        </p:txBody>
      </p:sp>
      <p:sp>
        <p:nvSpPr>
          <p:cNvPr id="4" name="Footer Placeholder 3"/>
          <p:cNvSpPr>
            <a:spLocks noGrp="1"/>
          </p:cNvSpPr>
          <p:nvPr>
            <p:ph type="ftr" sz="quarter" idx="2"/>
          </p:nvPr>
        </p:nvSpPr>
        <p:spPr>
          <a:xfrm>
            <a:off x="0" y="6658664"/>
            <a:ext cx="4028440" cy="350520"/>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5265810" y="6658664"/>
            <a:ext cx="4028440" cy="350520"/>
          </a:xfrm>
          <a:prstGeom prst="rect">
            <a:avLst/>
          </a:prstGeom>
        </p:spPr>
        <p:txBody>
          <a:bodyPr vert="horz" lIns="92930" tIns="46465" rIns="92930" bIns="46465" rtlCol="0" anchor="b"/>
          <a:lstStyle>
            <a:lvl1pPr algn="r">
              <a:defRPr sz="1200"/>
            </a:lvl1pPr>
          </a:lstStyle>
          <a:p>
            <a:fld id="{D132A490-6EAB-4F5A-BDE8-D16283752443}" type="slidenum">
              <a:rPr lang="en-US" smtClean="0"/>
              <a:t>‹#›</a:t>
            </a:fld>
            <a:endParaRPr lang="en-US"/>
          </a:p>
        </p:txBody>
      </p:sp>
    </p:spTree>
    <p:extLst>
      <p:ext uri="{BB962C8B-B14F-4D97-AF65-F5344CB8AC3E}">
        <p14:creationId xmlns:p14="http://schemas.microsoft.com/office/powerpoint/2010/main" val="10255494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573A648C-97CB-4ACA-A52B-81DC51B79E3B}" type="datetimeFigureOut">
              <a:rPr lang="en-US" smtClean="0"/>
              <a:t>9/11/2015</a:t>
            </a:fld>
            <a:endParaRPr lang="en-US" dirty="0"/>
          </a:p>
        </p:txBody>
      </p:sp>
      <p:sp>
        <p:nvSpPr>
          <p:cNvPr id="5" name="Footer Placeholder 4"/>
          <p:cNvSpPr>
            <a:spLocks noGrp="1"/>
          </p:cNvSpPr>
          <p:nvPr>
            <p:ph type="ftr" sz="quarter" idx="11"/>
          </p:nvPr>
        </p:nvSpPr>
        <p:spPr>
          <a:xfrm>
            <a:off x="1174044" y="5357592"/>
            <a:ext cx="5034845" cy="365125"/>
          </a:xfrm>
        </p:spPr>
        <p:txBody>
          <a:bodyPr/>
          <a:lstStyle/>
          <a:p>
            <a:endParaRPr lang="en-US" dirty="0"/>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73C66E8-2EB2-4298-9297-FD6B4504ACAF}"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t>9/11/2015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t>9/11/2015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t>9/11/2015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A648C-97CB-4ACA-A52B-81DC51B79E3B}" type="datetimeFigureOut">
              <a:rPr lang="en-US" smtClean="0"/>
              <a:t>9/11/2015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73A648C-97CB-4ACA-A52B-81DC51B79E3B}" type="datetimeFigureOut">
              <a:rPr lang="en-US" smtClean="0"/>
              <a:t>9/11/2015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3C66E8-2EB2-4298-9297-FD6B4504ACAF}" type="slidenum">
              <a:rPr lang="en-US" smtClean="0"/>
              <a:t>‹#›</a:t>
            </a:fld>
            <a:endParaRPr lang="en-US" dirty="0"/>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73A648C-97CB-4ACA-A52B-81DC51B79E3B}" type="datetimeFigureOut">
              <a:rPr lang="en-US" smtClean="0"/>
              <a:t>9/11/2015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3C66E8-2EB2-4298-9297-FD6B4504ACAF}" type="slidenum">
              <a:rPr lang="en-US" smtClean="0"/>
              <a:t>‹#›</a:t>
            </a:fld>
            <a:endParaRPr lang="en-US" dirty="0"/>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3A648C-97CB-4ACA-A52B-81DC51B79E3B}" type="datetimeFigureOut">
              <a:rPr lang="en-US" smtClean="0"/>
              <a:t>9/11/2015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3C66E8-2EB2-4298-9297-FD6B4504ACA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A648C-97CB-4ACA-A52B-81DC51B79E3B}" type="datetimeFigureOut">
              <a:rPr lang="en-US" smtClean="0"/>
              <a:t>9/11/2015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73C66E8-2EB2-4298-9297-FD6B4504ACA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573A648C-97CB-4ACA-A52B-81DC51B79E3B}" type="datetimeFigureOut">
              <a:rPr lang="en-US" smtClean="0"/>
              <a:t>9/11/2015</a:t>
            </a:fld>
            <a:endParaRPr lang="en-US" dirty="0"/>
          </a:p>
        </p:txBody>
      </p:sp>
      <p:sp>
        <p:nvSpPr>
          <p:cNvPr id="6" name="Footer Placeholder 5"/>
          <p:cNvSpPr>
            <a:spLocks noGrp="1"/>
          </p:cNvSpPr>
          <p:nvPr>
            <p:ph type="ftr" sz="quarter" idx="11"/>
          </p:nvPr>
        </p:nvSpPr>
        <p:spPr>
          <a:xfrm rot="-60000">
            <a:off x="914554" y="5829261"/>
            <a:ext cx="3522607" cy="365125"/>
          </a:xfrm>
        </p:spPr>
        <p:txBody>
          <a:bodyPr/>
          <a:lstStyle/>
          <a:p>
            <a:endParaRPr lang="en-US" dirty="0"/>
          </a:p>
        </p:txBody>
      </p:sp>
      <p:sp>
        <p:nvSpPr>
          <p:cNvPr id="7" name="Slide Number Placeholder 6"/>
          <p:cNvSpPr>
            <a:spLocks noGrp="1"/>
          </p:cNvSpPr>
          <p:nvPr>
            <p:ph type="sldNum" sz="quarter" idx="12"/>
          </p:nvPr>
        </p:nvSpPr>
        <p:spPr>
          <a:xfrm rot="60000">
            <a:off x="7557313" y="5896961"/>
            <a:ext cx="554023" cy="365125"/>
          </a:xfrm>
        </p:spPr>
        <p:txBody>
          <a:bodyPr/>
          <a:lstStyle/>
          <a:p>
            <a:fld id="{273C66E8-2EB2-4298-9297-FD6B4504ACAF}"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573A648C-97CB-4ACA-A52B-81DC51B79E3B}" type="datetimeFigureOut">
              <a:rPr lang="en-US" smtClean="0"/>
              <a:t>9/11/2015</a:t>
            </a:fld>
            <a:endParaRPr lang="en-US" dirty="0"/>
          </a:p>
        </p:txBody>
      </p:sp>
      <p:sp>
        <p:nvSpPr>
          <p:cNvPr id="6" name="Footer Placeholder 5"/>
          <p:cNvSpPr>
            <a:spLocks noGrp="1"/>
          </p:cNvSpPr>
          <p:nvPr>
            <p:ph type="ftr" sz="quarter" idx="11"/>
          </p:nvPr>
        </p:nvSpPr>
        <p:spPr>
          <a:xfrm rot="-60000">
            <a:off x="914569" y="5831037"/>
            <a:ext cx="3319043" cy="365125"/>
          </a:xfrm>
        </p:spPr>
        <p:txBody>
          <a:bodyPr/>
          <a:lstStyle/>
          <a:p>
            <a:endParaRPr lang="en-US" dirty="0"/>
          </a:p>
        </p:txBody>
      </p:sp>
      <p:sp>
        <p:nvSpPr>
          <p:cNvPr id="7" name="Slide Number Placeholder 6"/>
          <p:cNvSpPr>
            <a:spLocks noGrp="1"/>
          </p:cNvSpPr>
          <p:nvPr>
            <p:ph type="sldNum" sz="quarter" idx="12"/>
          </p:nvPr>
        </p:nvSpPr>
        <p:spPr>
          <a:xfrm rot="60000">
            <a:off x="7562089" y="5900026"/>
            <a:ext cx="554023" cy="365125"/>
          </a:xfrm>
        </p:spPr>
        <p:txBody>
          <a:bodyPr/>
          <a:lstStyle/>
          <a:p>
            <a:fld id="{273C66E8-2EB2-4298-9297-FD6B4504ACAF}"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573A648C-97CB-4ACA-A52B-81DC51B79E3B}" type="datetimeFigureOut">
              <a:rPr lang="en-US" smtClean="0"/>
              <a:t>9/11/2015</a:t>
            </a:fld>
            <a:endParaRPr lang="en-US" dirty="0"/>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dirty="0"/>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73C66E8-2EB2-4298-9297-FD6B4504ACAF}"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7201" y="1371600"/>
            <a:ext cx="5723468" cy="2251425"/>
          </a:xfrm>
        </p:spPr>
        <p:txBody>
          <a:bodyPr/>
          <a:lstStyle/>
          <a:p>
            <a:r>
              <a:rPr lang="en-US" dirty="0" smtClean="0"/>
              <a:t>TRHS Action Plan</a:t>
            </a:r>
            <a:br>
              <a:rPr lang="en-US" dirty="0" smtClean="0"/>
            </a:br>
            <a:endParaRPr lang="en-US" dirty="0"/>
          </a:p>
        </p:txBody>
      </p:sp>
      <p:sp>
        <p:nvSpPr>
          <p:cNvPr id="3" name="Subtitle 2"/>
          <p:cNvSpPr>
            <a:spLocks noGrp="1"/>
          </p:cNvSpPr>
          <p:nvPr>
            <p:ph type="subTitle" idx="1"/>
          </p:nvPr>
        </p:nvSpPr>
        <p:spPr>
          <a:xfrm>
            <a:off x="1727200" y="4419600"/>
            <a:ext cx="5712179" cy="841022"/>
          </a:xfrm>
        </p:spPr>
        <p:txBody>
          <a:bodyPr>
            <a:normAutofit lnSpcReduction="10000"/>
          </a:bodyPr>
          <a:lstStyle/>
          <a:p>
            <a:endParaRPr lang="en-US" dirty="0" smtClean="0"/>
          </a:p>
          <a:p>
            <a:r>
              <a:rPr lang="en-US" dirty="0" smtClean="0"/>
              <a:t>2015-2016</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0" y="2819400"/>
            <a:ext cx="1828800" cy="2057400"/>
          </a:xfrm>
          <a:prstGeom prst="rect">
            <a:avLst/>
          </a:prstGeom>
        </p:spPr>
      </p:pic>
    </p:spTree>
    <p:extLst>
      <p:ext uri="{BB962C8B-B14F-4D97-AF65-F5344CB8AC3E}">
        <p14:creationId xmlns:p14="http://schemas.microsoft.com/office/powerpoint/2010/main" val="33842476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3</a:t>
            </a:r>
            <a:endParaRPr lang="en-US" i="1"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Continue writing stages two and three of the curriculum UBD documents following approval of stage one.</a:t>
            </a:r>
          </a:p>
          <a:p>
            <a:r>
              <a:rPr lang="en-US" dirty="0"/>
              <a:t>Work closely with the Curriculum and Assessment committee to develop and implement a district philosophy around grading and reporting</a:t>
            </a:r>
            <a:r>
              <a:rPr lang="en-US" dirty="0" smtClean="0"/>
              <a:t>.</a:t>
            </a:r>
          </a:p>
          <a:p>
            <a:r>
              <a:rPr lang="en-US" dirty="0" smtClean="0"/>
              <a:t>Use </a:t>
            </a:r>
            <a:r>
              <a:rPr lang="en-US" dirty="0"/>
              <a:t>walkthrough data to </a:t>
            </a:r>
            <a:r>
              <a:rPr lang="en-US" b="1" dirty="0" smtClean="0"/>
              <a:t>support </a:t>
            </a:r>
            <a:r>
              <a:rPr lang="en-US" dirty="0" smtClean="0"/>
              <a:t>the curriculum work by providing feedback  and using it to inform </a:t>
            </a:r>
            <a:r>
              <a:rPr lang="en-US" dirty="0"/>
              <a:t>training and professional development for the </a:t>
            </a:r>
            <a:r>
              <a:rPr lang="en-US" dirty="0" smtClean="0"/>
              <a:t>school .</a:t>
            </a:r>
          </a:p>
        </p:txBody>
      </p:sp>
    </p:spTree>
    <p:extLst>
      <p:ext uri="{BB962C8B-B14F-4D97-AF65-F5344CB8AC3E}">
        <p14:creationId xmlns:p14="http://schemas.microsoft.com/office/powerpoint/2010/main" val="40501685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p:txBody>
          <a:bodyPr>
            <a:normAutofit fontScale="92500"/>
          </a:bodyPr>
          <a:lstStyle/>
          <a:p>
            <a:r>
              <a:rPr lang="en-US" dirty="0"/>
              <a:t>Goal #1:  In the 2015-2016 School Year TRHS will further develop our Response to Instruction (RTI) model to ensure student success in the following areas- Attendance, Academics and Positive Student behaviors as measured by:</a:t>
            </a:r>
          </a:p>
          <a:p>
            <a:pPr lvl="1"/>
            <a:r>
              <a:rPr lang="en-US" dirty="0" smtClean="0"/>
              <a:t>A </a:t>
            </a:r>
            <a:r>
              <a:rPr lang="en-US" dirty="0"/>
              <a:t>2% increase in student attendance rates. </a:t>
            </a:r>
            <a:endParaRPr lang="en-US" dirty="0" smtClean="0"/>
          </a:p>
          <a:p>
            <a:pPr lvl="1"/>
            <a:r>
              <a:rPr lang="en-US" dirty="0" smtClean="0"/>
              <a:t>A </a:t>
            </a:r>
            <a:r>
              <a:rPr lang="en-US" dirty="0"/>
              <a:t>3% increase in students performing at or above benchmark on the STAR reading and math assessments from fall to </a:t>
            </a:r>
            <a:r>
              <a:rPr lang="en-US" dirty="0" smtClean="0"/>
              <a:t>spring.</a:t>
            </a:r>
          </a:p>
          <a:p>
            <a:pPr lvl="1"/>
            <a:r>
              <a:rPr lang="en-US" dirty="0" smtClean="0"/>
              <a:t>A </a:t>
            </a:r>
            <a:r>
              <a:rPr lang="en-US" dirty="0"/>
              <a:t>3% decrease in office behavioral referrals</a:t>
            </a:r>
          </a:p>
        </p:txBody>
      </p:sp>
    </p:spTree>
    <p:extLst>
      <p:ext uri="{BB962C8B-B14F-4D97-AF65-F5344CB8AC3E}">
        <p14:creationId xmlns:p14="http://schemas.microsoft.com/office/powerpoint/2010/main" val="456237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p:txBody>
          <a:bodyPr>
            <a:normAutofit/>
          </a:bodyPr>
          <a:lstStyle/>
          <a:p>
            <a:r>
              <a:rPr lang="en-US" dirty="0"/>
              <a:t>Revised </a:t>
            </a:r>
            <a:r>
              <a:rPr lang="en-US" dirty="0" smtClean="0"/>
              <a:t>attendance recovery program for quicker intervention.</a:t>
            </a:r>
          </a:p>
          <a:p>
            <a:r>
              <a:rPr lang="en-US" dirty="0" smtClean="0"/>
              <a:t>Work to include a </a:t>
            </a:r>
            <a:r>
              <a:rPr lang="en-US" dirty="0"/>
              <a:t>r</a:t>
            </a:r>
            <a:r>
              <a:rPr lang="en-US" dirty="0" smtClean="0"/>
              <a:t>eading specialist  and math interventionist to </a:t>
            </a:r>
            <a:r>
              <a:rPr lang="en-US" b="1" dirty="0" smtClean="0"/>
              <a:t>support</a:t>
            </a:r>
            <a:r>
              <a:rPr lang="en-US" dirty="0" smtClean="0"/>
              <a:t> struggling learners and help teachers incorporate strategies in daily lessons.</a:t>
            </a:r>
          </a:p>
          <a:p>
            <a:r>
              <a:rPr lang="en-US" dirty="0" smtClean="0"/>
              <a:t>Reconfigure </a:t>
            </a:r>
            <a:r>
              <a:rPr lang="en-US" dirty="0"/>
              <a:t>the Math Lab to </a:t>
            </a:r>
            <a:r>
              <a:rPr lang="en-US" dirty="0" smtClean="0"/>
              <a:t>become a general </a:t>
            </a:r>
            <a:r>
              <a:rPr lang="en-US" dirty="0"/>
              <a:t>Academic </a:t>
            </a:r>
            <a:r>
              <a:rPr lang="en-US" b="1" dirty="0"/>
              <a:t>Support</a:t>
            </a:r>
            <a:r>
              <a:rPr lang="en-US" dirty="0"/>
              <a:t> </a:t>
            </a:r>
            <a:r>
              <a:rPr lang="en-US" dirty="0" smtClean="0"/>
              <a:t>Center. </a:t>
            </a:r>
            <a:endParaRPr lang="en-US" dirty="0"/>
          </a:p>
        </p:txBody>
      </p:sp>
    </p:spTree>
    <p:extLst>
      <p:ext uri="{BB962C8B-B14F-4D97-AF65-F5344CB8AC3E}">
        <p14:creationId xmlns:p14="http://schemas.microsoft.com/office/powerpoint/2010/main" val="2660514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a:xfrm>
            <a:off x="1463040" y="1905000"/>
            <a:ext cx="6196405" cy="3818069"/>
          </a:xfrm>
        </p:spPr>
        <p:txBody>
          <a:bodyPr>
            <a:normAutofit/>
          </a:bodyPr>
          <a:lstStyle/>
          <a:p>
            <a:r>
              <a:rPr lang="en-US" dirty="0"/>
              <a:t>Utilize STAR data to measure students’ progress </a:t>
            </a:r>
            <a:r>
              <a:rPr lang="en-US" dirty="0" smtClean="0"/>
              <a:t>and to </a:t>
            </a:r>
            <a:r>
              <a:rPr lang="en-US" dirty="0"/>
              <a:t>address struggling learners</a:t>
            </a:r>
            <a:r>
              <a:rPr lang="en-US" dirty="0" smtClean="0"/>
              <a:t>.</a:t>
            </a:r>
          </a:p>
          <a:p>
            <a:r>
              <a:rPr lang="en-US" dirty="0"/>
              <a:t>Expand Excel study program to increase Tier 2 </a:t>
            </a:r>
            <a:r>
              <a:rPr lang="en-US" b="1" dirty="0"/>
              <a:t>support</a:t>
            </a:r>
            <a:r>
              <a:rPr lang="en-US" dirty="0"/>
              <a:t> in academics and behavior</a:t>
            </a:r>
            <a:r>
              <a:rPr lang="en-US" dirty="0" smtClean="0"/>
              <a:t>.</a:t>
            </a:r>
          </a:p>
          <a:p>
            <a:r>
              <a:rPr lang="en-US" dirty="0"/>
              <a:t>Explore alternative scheduling </a:t>
            </a:r>
            <a:r>
              <a:rPr lang="en-US" dirty="0" smtClean="0"/>
              <a:t>options that </a:t>
            </a:r>
            <a:r>
              <a:rPr lang="en-US" dirty="0"/>
              <a:t>greater </a:t>
            </a:r>
            <a:r>
              <a:rPr lang="en-US" b="1" dirty="0"/>
              <a:t>support</a:t>
            </a:r>
            <a:r>
              <a:rPr lang="en-US" dirty="0"/>
              <a:t> RTI and teacher collaboration. </a:t>
            </a:r>
            <a:endParaRPr lang="en-US" dirty="0" smtClean="0"/>
          </a:p>
          <a:p>
            <a:r>
              <a:rPr lang="en-US" dirty="0"/>
              <a:t>Continue to run </a:t>
            </a:r>
            <a:r>
              <a:rPr lang="en-US" dirty="0" smtClean="0"/>
              <a:t>and monitor the school-wide advisory. </a:t>
            </a:r>
            <a:endParaRPr lang="en-US" dirty="0"/>
          </a:p>
        </p:txBody>
      </p:sp>
    </p:spTree>
    <p:extLst>
      <p:ext uri="{BB962C8B-B14F-4D97-AF65-F5344CB8AC3E}">
        <p14:creationId xmlns:p14="http://schemas.microsoft.com/office/powerpoint/2010/main" val="1492721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a:t>
            </a:r>
            <a:endParaRPr lang="en-US" i="1" dirty="0"/>
          </a:p>
        </p:txBody>
      </p:sp>
      <p:sp>
        <p:nvSpPr>
          <p:cNvPr id="3" name="Content Placeholder 2"/>
          <p:cNvSpPr>
            <a:spLocks noGrp="1"/>
          </p:cNvSpPr>
          <p:nvPr>
            <p:ph idx="1"/>
          </p:nvPr>
        </p:nvSpPr>
        <p:spPr/>
        <p:txBody>
          <a:bodyPr>
            <a:normAutofit fontScale="92500" lnSpcReduction="20000"/>
          </a:bodyPr>
          <a:lstStyle/>
          <a:p>
            <a:r>
              <a:rPr lang="en-US" dirty="0"/>
              <a:t>Goal #2:  In 2015-2016, TRHS will continue to foster a positive school culture that increases levels of </a:t>
            </a:r>
            <a:r>
              <a:rPr lang="en-US" b="1" dirty="0"/>
              <a:t>support</a:t>
            </a:r>
            <a:r>
              <a:rPr lang="en-US" dirty="0"/>
              <a:t> and communication with our school community members (students, teachers and parents) as measured by:</a:t>
            </a:r>
          </a:p>
          <a:p>
            <a:pPr lvl="1"/>
            <a:r>
              <a:rPr lang="en-US" dirty="0" smtClean="0"/>
              <a:t>Regular </a:t>
            </a:r>
            <a:r>
              <a:rPr lang="en-US" dirty="0"/>
              <a:t>surveys/checks of staff, students, and stakeholders.</a:t>
            </a:r>
          </a:p>
          <a:p>
            <a:pPr lvl="1"/>
            <a:r>
              <a:rPr lang="en-US" dirty="0" smtClean="0"/>
              <a:t>Participation </a:t>
            </a:r>
            <a:r>
              <a:rPr lang="en-US" dirty="0"/>
              <a:t>in academic and co-curricular activities</a:t>
            </a:r>
          </a:p>
          <a:p>
            <a:pPr lvl="1"/>
            <a:r>
              <a:rPr lang="en-US" dirty="0" smtClean="0"/>
              <a:t>An </a:t>
            </a:r>
            <a:r>
              <a:rPr lang="en-US" dirty="0"/>
              <a:t>increase in business partnerships to build a stronger connection to the community and post-secondary opportunities.</a:t>
            </a:r>
          </a:p>
        </p:txBody>
      </p:sp>
    </p:spTree>
    <p:extLst>
      <p:ext uri="{BB962C8B-B14F-4D97-AF65-F5344CB8AC3E}">
        <p14:creationId xmlns:p14="http://schemas.microsoft.com/office/powerpoint/2010/main" val="2433284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p:txBody>
          <a:bodyPr>
            <a:normAutofit fontScale="92500" lnSpcReduction="20000"/>
          </a:bodyPr>
          <a:lstStyle/>
          <a:p>
            <a:r>
              <a:rPr lang="en-US" dirty="0" smtClean="0"/>
              <a:t>Increased administrator time </a:t>
            </a:r>
            <a:r>
              <a:rPr lang="en-US" dirty="0"/>
              <a:t>in the </a:t>
            </a:r>
            <a:r>
              <a:rPr lang="en-US" dirty="0" smtClean="0"/>
              <a:t>classroom, providing feedback through walkthroughs and informal observations and to provide appropriate professional development.</a:t>
            </a:r>
          </a:p>
          <a:p>
            <a:r>
              <a:rPr lang="en-US" dirty="0"/>
              <a:t>Explore alternative schedules that allows </a:t>
            </a:r>
            <a:r>
              <a:rPr lang="en-US" dirty="0" smtClean="0"/>
              <a:t>teachers extended instructional opportunities, </a:t>
            </a:r>
            <a:r>
              <a:rPr lang="en-US" dirty="0"/>
              <a:t>as well as time to collaborate on new curriculum</a:t>
            </a:r>
            <a:r>
              <a:rPr lang="en-US" dirty="0" smtClean="0"/>
              <a:t>.</a:t>
            </a:r>
          </a:p>
          <a:p>
            <a:r>
              <a:rPr lang="en-US" dirty="0"/>
              <a:t>Continue to increase security measures and maintain the physical plant </a:t>
            </a:r>
            <a:r>
              <a:rPr lang="en-US" dirty="0" smtClean="0"/>
              <a:t>to </a:t>
            </a:r>
            <a:r>
              <a:rPr lang="en-US" dirty="0"/>
              <a:t>create better learning, teaching, and working </a:t>
            </a:r>
            <a:r>
              <a:rPr lang="en-US" dirty="0" smtClean="0"/>
              <a:t>environments. </a:t>
            </a:r>
            <a:endParaRPr lang="en-US" dirty="0"/>
          </a:p>
          <a:p>
            <a:pPr lvl="1"/>
            <a:r>
              <a:rPr lang="en-US" dirty="0" smtClean="0"/>
              <a:t>Work </a:t>
            </a:r>
            <a:r>
              <a:rPr lang="en-US" dirty="0"/>
              <a:t>with the Plaistow PD on trainings to ensure our school is safe and secure. </a:t>
            </a:r>
          </a:p>
          <a:p>
            <a:endParaRPr lang="en-US" dirty="0"/>
          </a:p>
        </p:txBody>
      </p:sp>
    </p:spTree>
    <p:extLst>
      <p:ext uri="{BB962C8B-B14F-4D97-AF65-F5344CB8AC3E}">
        <p14:creationId xmlns:p14="http://schemas.microsoft.com/office/powerpoint/2010/main" val="26823649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p:txBody>
          <a:bodyPr>
            <a:normAutofit fontScale="85000" lnSpcReduction="20000"/>
          </a:bodyPr>
          <a:lstStyle/>
          <a:p>
            <a:r>
              <a:rPr lang="en-US" dirty="0"/>
              <a:t>Continue to </a:t>
            </a:r>
            <a:r>
              <a:rPr lang="en-US" dirty="0" smtClean="0"/>
              <a:t>train teachers </a:t>
            </a:r>
            <a:r>
              <a:rPr lang="en-US" dirty="0"/>
              <a:t>in how to use data to </a:t>
            </a:r>
            <a:r>
              <a:rPr lang="en-US" b="1" dirty="0"/>
              <a:t>support</a:t>
            </a:r>
            <a:r>
              <a:rPr lang="en-US" dirty="0"/>
              <a:t> instruction and differentiate lessons accordingly</a:t>
            </a:r>
            <a:r>
              <a:rPr lang="en-US" dirty="0" smtClean="0"/>
              <a:t>.</a:t>
            </a:r>
          </a:p>
          <a:p>
            <a:r>
              <a:rPr lang="en-US" dirty="0"/>
              <a:t>Provide </a:t>
            </a:r>
            <a:r>
              <a:rPr lang="en-US" b="1" dirty="0" smtClean="0"/>
              <a:t>support</a:t>
            </a:r>
            <a:r>
              <a:rPr lang="en-US" dirty="0" smtClean="0"/>
              <a:t> </a:t>
            </a:r>
            <a:r>
              <a:rPr lang="en-US" dirty="0"/>
              <a:t>for students who need </a:t>
            </a:r>
            <a:r>
              <a:rPr lang="en-US" dirty="0" smtClean="0"/>
              <a:t>both behavioral and academic RTI </a:t>
            </a:r>
            <a:r>
              <a:rPr lang="en-US" b="1" dirty="0" smtClean="0"/>
              <a:t>support</a:t>
            </a:r>
            <a:r>
              <a:rPr lang="en-US" dirty="0" smtClean="0"/>
              <a:t>.</a:t>
            </a:r>
          </a:p>
          <a:p>
            <a:r>
              <a:rPr lang="en-US" dirty="0"/>
              <a:t>Continue involvement in School-wide advisory </a:t>
            </a:r>
            <a:r>
              <a:rPr lang="en-US" dirty="0" smtClean="0"/>
              <a:t>program to ensure staff and student connections.</a:t>
            </a:r>
          </a:p>
          <a:p>
            <a:r>
              <a:rPr lang="en-US" dirty="0"/>
              <a:t>Provide avenues for staff, students, and stakeholders to have a voice in the daily operations of the school. </a:t>
            </a:r>
          </a:p>
          <a:p>
            <a:pPr lvl="1"/>
            <a:r>
              <a:rPr lang="en-US" dirty="0" smtClean="0"/>
              <a:t>Tripod</a:t>
            </a:r>
            <a:endParaRPr lang="en-US" dirty="0"/>
          </a:p>
          <a:p>
            <a:pPr lvl="1"/>
            <a:r>
              <a:rPr lang="en-US" dirty="0" smtClean="0"/>
              <a:t>Teacher </a:t>
            </a:r>
            <a:r>
              <a:rPr lang="en-US" dirty="0"/>
              <a:t>Voice</a:t>
            </a:r>
          </a:p>
          <a:p>
            <a:pPr lvl="1"/>
            <a:r>
              <a:rPr lang="en-US" dirty="0" smtClean="0"/>
              <a:t>Life </a:t>
            </a:r>
            <a:r>
              <a:rPr lang="en-US" dirty="0"/>
              <a:t>of an Athlete</a:t>
            </a:r>
          </a:p>
        </p:txBody>
      </p:sp>
    </p:spTree>
    <p:extLst>
      <p:ext uri="{BB962C8B-B14F-4D97-AF65-F5344CB8AC3E}">
        <p14:creationId xmlns:p14="http://schemas.microsoft.com/office/powerpoint/2010/main" val="2083315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3</a:t>
            </a:r>
            <a:endParaRPr lang="en-US" i="1" dirty="0"/>
          </a:p>
        </p:txBody>
      </p:sp>
      <p:sp>
        <p:nvSpPr>
          <p:cNvPr id="3" name="Content Placeholder 2"/>
          <p:cNvSpPr>
            <a:spLocks noGrp="1"/>
          </p:cNvSpPr>
          <p:nvPr>
            <p:ph idx="1"/>
          </p:nvPr>
        </p:nvSpPr>
        <p:spPr/>
        <p:txBody>
          <a:bodyPr/>
          <a:lstStyle/>
          <a:p>
            <a:r>
              <a:rPr lang="en-US" dirty="0" smtClean="0"/>
              <a:t>Goal </a:t>
            </a:r>
            <a:r>
              <a:rPr lang="en-US" dirty="0"/>
              <a:t>#3:  In the 2015-16 school year, TRHS will work in collaboration with all district schools to continue to develop and align curriculum to the NH College and Career Ready Standards as demonstrated by the approval and implementation of a fully aligned K-12 district curriculum in all content areas by June 2017.</a:t>
            </a:r>
          </a:p>
        </p:txBody>
      </p:sp>
    </p:spTree>
    <p:extLst>
      <p:ext uri="{BB962C8B-B14F-4D97-AF65-F5344CB8AC3E}">
        <p14:creationId xmlns:p14="http://schemas.microsoft.com/office/powerpoint/2010/main" val="2001230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3</a:t>
            </a:r>
            <a:endParaRPr lang="en-US" i="1" dirty="0"/>
          </a:p>
        </p:txBody>
      </p:sp>
      <p:sp>
        <p:nvSpPr>
          <p:cNvPr id="3" name="Content Placeholder 2"/>
          <p:cNvSpPr>
            <a:spLocks noGrp="1"/>
          </p:cNvSpPr>
          <p:nvPr>
            <p:ph idx="1"/>
          </p:nvPr>
        </p:nvSpPr>
        <p:spPr/>
        <p:txBody>
          <a:bodyPr>
            <a:normAutofit fontScale="92500"/>
          </a:bodyPr>
          <a:lstStyle/>
          <a:p>
            <a:r>
              <a:rPr lang="en-US" dirty="0"/>
              <a:t>Create and </a:t>
            </a:r>
            <a:r>
              <a:rPr lang="en-US" dirty="0" smtClean="0"/>
              <a:t>update </a:t>
            </a:r>
            <a:r>
              <a:rPr lang="en-US" dirty="0"/>
              <a:t>timeline for </a:t>
            </a:r>
            <a:r>
              <a:rPr lang="en-US" dirty="0" smtClean="0"/>
              <a:t>curriculum work.</a:t>
            </a:r>
          </a:p>
          <a:p>
            <a:r>
              <a:rPr lang="en-US" dirty="0"/>
              <a:t>Continue the work of rewriting all curricula to align with the NH College and Career Ready Standards using the district curriculum template. </a:t>
            </a:r>
          </a:p>
          <a:p>
            <a:r>
              <a:rPr lang="en-US" dirty="0"/>
              <a:t>Implement a comprehensive </a:t>
            </a:r>
            <a:r>
              <a:rPr lang="en-US" b="1" dirty="0" smtClean="0"/>
              <a:t>support </a:t>
            </a:r>
            <a:r>
              <a:rPr lang="en-US" dirty="0" smtClean="0"/>
              <a:t>plan </a:t>
            </a:r>
            <a:r>
              <a:rPr lang="en-US" dirty="0"/>
              <a:t>to build capacity in both writing and implementing the new </a:t>
            </a:r>
            <a:r>
              <a:rPr lang="en-US" dirty="0" smtClean="0"/>
              <a:t>curriculum.</a:t>
            </a:r>
          </a:p>
          <a:p>
            <a:pPr lvl="1"/>
            <a:r>
              <a:rPr lang="en-US" dirty="0" smtClean="0"/>
              <a:t>This </a:t>
            </a:r>
            <a:r>
              <a:rPr lang="en-US" dirty="0"/>
              <a:t>will include a regular teacher feedback loop to ensure appropriate and adequate professional development opportunities.</a:t>
            </a:r>
          </a:p>
          <a:p>
            <a:pPr marL="0" indent="0">
              <a:buNone/>
            </a:pPr>
            <a:endParaRPr lang="en-US" dirty="0" smtClean="0"/>
          </a:p>
        </p:txBody>
      </p:sp>
    </p:spTree>
    <p:extLst>
      <p:ext uri="{BB962C8B-B14F-4D97-AF65-F5344CB8AC3E}">
        <p14:creationId xmlns:p14="http://schemas.microsoft.com/office/powerpoint/2010/main" val="35050378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Date xmlns="66445318-594c-4acb-b2fb-c62b33afc0d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457E50-01AB-4415-A44B-1D8480456F6B}"/>
</file>

<file path=customXml/itemProps2.xml><?xml version="1.0" encoding="utf-8"?>
<ds:datastoreItem xmlns:ds="http://schemas.openxmlformats.org/officeDocument/2006/customXml" ds:itemID="{6E25BB8B-B33A-47F4-972F-4CABC133D772}"/>
</file>

<file path=customXml/itemProps3.xml><?xml version="1.0" encoding="utf-8"?>
<ds:datastoreItem xmlns:ds="http://schemas.openxmlformats.org/officeDocument/2006/customXml" ds:itemID="{51E656F4-E600-4498-95A8-1B2695072FA4}"/>
</file>

<file path=docProps/app.xml><?xml version="1.0" encoding="utf-8"?>
<Properties xmlns="http://schemas.openxmlformats.org/officeDocument/2006/extended-properties" xmlns:vt="http://schemas.openxmlformats.org/officeDocument/2006/docPropsVTypes">
  <Template>Pushpin</Template>
  <TotalTime>3927</TotalTime>
  <Words>614</Words>
  <Application>Microsoft Office PowerPoint</Application>
  <PresentationFormat>On-screen Show (4:3)</PresentationFormat>
  <Paragraphs>47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Pushpin</vt:lpstr>
      <vt:lpstr>TRHS Action Plan </vt:lpstr>
      <vt:lpstr>Goal 1  </vt:lpstr>
      <vt:lpstr>Action Steps for Goal 1</vt:lpstr>
      <vt:lpstr>Action Steps for Goal 1</vt:lpstr>
      <vt:lpstr>Goal 2</vt:lpstr>
      <vt:lpstr>Action Steps for Goal 2</vt:lpstr>
      <vt:lpstr>Action Steps for Goal 2</vt:lpstr>
      <vt:lpstr>Goal 3</vt:lpstr>
      <vt:lpstr>Action Steps for Goal 3</vt:lpstr>
      <vt:lpstr>Action Steps for Goal 3</vt:lpstr>
    </vt:vector>
  </TitlesOfParts>
  <Company>SAU 55</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TRHS Action Plan</dc:title>
  <dc:creator>Widman, Mary</dc:creator>
  <cp:lastModifiedBy>Belcher, Catherine</cp:lastModifiedBy>
  <cp:revision>90</cp:revision>
  <cp:lastPrinted>2015-09-11T19:43:53Z</cp:lastPrinted>
  <dcterms:created xsi:type="dcterms:W3CDTF">2013-06-17T13:33:20Z</dcterms:created>
  <dcterms:modified xsi:type="dcterms:W3CDTF">2015-09-11T19:43:58Z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