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jpg" ContentType="image/jpe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Default Extension="png" ContentType="image/png"/>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Default Extension="jpeg" ContentType="image/jpeg"/>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notesMasterIdLst>
    <p:notesMasterId r:id="rId47"/>
  </p:notesMasterIdLst>
  <p:handoutMasterIdLst>
    <p:handoutMasterId r:id="rId48"/>
  </p:handoutMasterIdLst>
  <p:sldIdLst>
    <p:sldId id="285" r:id="rId2"/>
    <p:sldId id="295" r:id="rId3"/>
    <p:sldId id="296" r:id="rId4"/>
    <p:sldId id="298" r:id="rId5"/>
    <p:sldId id="299" r:id="rId6"/>
    <p:sldId id="334" r:id="rId7"/>
    <p:sldId id="338" r:id="rId8"/>
    <p:sldId id="256" r:id="rId9"/>
    <p:sldId id="257" r:id="rId10"/>
    <p:sldId id="260" r:id="rId11"/>
    <p:sldId id="286" r:id="rId12"/>
    <p:sldId id="287" r:id="rId13"/>
    <p:sldId id="288" r:id="rId14"/>
    <p:sldId id="332" r:id="rId15"/>
    <p:sldId id="301" r:id="rId16"/>
    <p:sldId id="302" r:id="rId17"/>
    <p:sldId id="303" r:id="rId18"/>
    <p:sldId id="305" r:id="rId19"/>
    <p:sldId id="306" r:id="rId20"/>
    <p:sldId id="307" r:id="rId21"/>
    <p:sldId id="333" r:id="rId22"/>
    <p:sldId id="308" r:id="rId23"/>
    <p:sldId id="309" r:id="rId24"/>
    <p:sldId id="310" r:id="rId25"/>
    <p:sldId id="311" r:id="rId26"/>
    <p:sldId id="312" r:id="rId27"/>
    <p:sldId id="313" r:id="rId28"/>
    <p:sldId id="314" r:id="rId29"/>
    <p:sldId id="335" r:id="rId30"/>
    <p:sldId id="315" r:id="rId31"/>
    <p:sldId id="316" r:id="rId32"/>
    <p:sldId id="317" r:id="rId33"/>
    <p:sldId id="318" r:id="rId34"/>
    <p:sldId id="319" r:id="rId35"/>
    <p:sldId id="320" r:id="rId36"/>
    <p:sldId id="321" r:id="rId37"/>
    <p:sldId id="336" r:id="rId38"/>
    <p:sldId id="322" r:id="rId39"/>
    <p:sldId id="323" r:id="rId40"/>
    <p:sldId id="324" r:id="rId41"/>
    <p:sldId id="325" r:id="rId42"/>
    <p:sldId id="326" r:id="rId43"/>
    <p:sldId id="327" r:id="rId44"/>
    <p:sldId id="328" r:id="rId45"/>
    <p:sldId id="337" r:id="rId46"/>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33CCCC"/>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1" d="100"/>
          <a:sy n="61" d="100"/>
        </p:scale>
        <p:origin x="-826" y="86"/>
      </p:cViewPr>
      <p:guideLst>
        <p:guide orient="horz" pos="2160"/>
        <p:guide pos="2880"/>
      </p:guideLst>
    </p:cSldViewPr>
  </p:slideViewPr>
  <p:notesTextViewPr>
    <p:cViewPr>
      <p:scale>
        <a:sx n="1" d="1"/>
        <a:sy n="1" d="1"/>
      </p:scale>
      <p:origin x="0" y="0"/>
    </p:cViewPr>
  </p:notesTextViewPr>
  <p:notesViewPr>
    <p:cSldViewPr>
      <p:cViewPr varScale="1">
        <p:scale>
          <a:sx n="58" d="100"/>
          <a:sy n="58" d="100"/>
        </p:scale>
        <p:origin x="-1378" y="-67"/>
      </p:cViewPr>
      <p:guideLst>
        <p:guide orient="horz" pos="2209"/>
        <p:guide pos="292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027520" cy="35028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6758" y="1"/>
            <a:ext cx="4027520" cy="350281"/>
          </a:xfrm>
          <a:prstGeom prst="rect">
            <a:avLst/>
          </a:prstGeom>
        </p:spPr>
        <p:txBody>
          <a:bodyPr vert="horz" lIns="91440" tIns="45720" rIns="91440" bIns="45720" rtlCol="0"/>
          <a:lstStyle>
            <a:lvl1pPr algn="r">
              <a:defRPr sz="1200"/>
            </a:lvl1pPr>
          </a:lstStyle>
          <a:p>
            <a:fld id="{50527FF5-6F72-4DA3-AA82-78163686D405}" type="datetimeFigureOut">
              <a:rPr lang="en-US" smtClean="0"/>
              <a:t>9/24/2015</a:t>
            </a:fld>
            <a:endParaRPr lang="en-US"/>
          </a:p>
        </p:txBody>
      </p:sp>
      <p:sp>
        <p:nvSpPr>
          <p:cNvPr id="4" name="Footer Placeholder 3"/>
          <p:cNvSpPr>
            <a:spLocks noGrp="1"/>
          </p:cNvSpPr>
          <p:nvPr>
            <p:ph type="ftr" sz="quarter" idx="2"/>
          </p:nvPr>
        </p:nvSpPr>
        <p:spPr>
          <a:xfrm>
            <a:off x="1" y="6658924"/>
            <a:ext cx="4027520" cy="35028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6758" y="6658924"/>
            <a:ext cx="4027520" cy="350281"/>
          </a:xfrm>
          <a:prstGeom prst="rect">
            <a:avLst/>
          </a:prstGeom>
        </p:spPr>
        <p:txBody>
          <a:bodyPr vert="horz" lIns="91440" tIns="45720" rIns="91440" bIns="45720" rtlCol="0" anchor="b"/>
          <a:lstStyle>
            <a:lvl1pPr algn="r">
              <a:defRPr sz="1200"/>
            </a:lvl1pPr>
          </a:lstStyle>
          <a:p>
            <a:fld id="{69F36665-C5E9-4B0C-A86C-D29F6F91E06E}" type="slidenum">
              <a:rPr lang="en-US" smtClean="0"/>
              <a:t>‹#›</a:t>
            </a:fld>
            <a:endParaRPr lang="en-US"/>
          </a:p>
        </p:txBody>
      </p:sp>
    </p:spTree>
    <p:extLst>
      <p:ext uri="{BB962C8B-B14F-4D97-AF65-F5344CB8AC3E}">
        <p14:creationId xmlns:p14="http://schemas.microsoft.com/office/powerpoint/2010/main" val="2770051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520"/>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5265811" y="0"/>
            <a:ext cx="4028440" cy="350520"/>
          </a:xfrm>
          <a:prstGeom prst="rect">
            <a:avLst/>
          </a:prstGeom>
        </p:spPr>
        <p:txBody>
          <a:bodyPr vert="horz" lIns="92930" tIns="46465" rIns="92930" bIns="46465" rtlCol="0"/>
          <a:lstStyle>
            <a:lvl1pPr algn="r">
              <a:defRPr sz="1200"/>
            </a:lvl1pPr>
          </a:lstStyle>
          <a:p>
            <a:fld id="{CF2FC306-8B24-41AF-B2B1-5817A9CE49B2}" type="datetimeFigureOut">
              <a:rPr lang="en-US" smtClean="0"/>
              <a:t>9/24/2015</a:t>
            </a:fld>
            <a:endParaRPr lang="en-US" dirty="0"/>
          </a:p>
        </p:txBody>
      </p:sp>
      <p:sp>
        <p:nvSpPr>
          <p:cNvPr id="4" name="Slide Image Placeholder 3"/>
          <p:cNvSpPr>
            <a:spLocks noGrp="1" noRot="1" noChangeAspect="1"/>
          </p:cNvSpPr>
          <p:nvPr>
            <p:ph type="sldImg" idx="2"/>
          </p:nvPr>
        </p:nvSpPr>
        <p:spPr>
          <a:xfrm>
            <a:off x="2895600" y="527050"/>
            <a:ext cx="3505200" cy="2628900"/>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929641" y="3329941"/>
            <a:ext cx="7437119" cy="3154680"/>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658663"/>
            <a:ext cx="4028440" cy="350520"/>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11" y="6658663"/>
            <a:ext cx="4028440" cy="350520"/>
          </a:xfrm>
          <a:prstGeom prst="rect">
            <a:avLst/>
          </a:prstGeom>
        </p:spPr>
        <p:txBody>
          <a:bodyPr vert="horz" lIns="92930" tIns="46465" rIns="92930" bIns="46465" rtlCol="0" anchor="b"/>
          <a:lstStyle>
            <a:lvl1pPr algn="r">
              <a:defRPr sz="1200"/>
            </a:lvl1pPr>
          </a:lstStyle>
          <a:p>
            <a:fld id="{FEED70FD-545D-419D-A609-2C879B861BA4}" type="slidenum">
              <a:rPr lang="en-US" smtClean="0"/>
              <a:t>‹#›</a:t>
            </a:fld>
            <a:endParaRPr lang="en-US" dirty="0"/>
          </a:p>
        </p:txBody>
      </p:sp>
    </p:spTree>
    <p:extLst>
      <p:ext uri="{BB962C8B-B14F-4D97-AF65-F5344CB8AC3E}">
        <p14:creationId xmlns:p14="http://schemas.microsoft.com/office/powerpoint/2010/main" val="3928047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F8D529-B541-427B-9360-7877174AAAF2}" type="slidenum">
              <a:rPr lang="en-US"/>
              <a:pPr/>
              <a:t>1</a:t>
            </a:fld>
            <a:endParaRPr lang="en-US" dirty="0"/>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01157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ED70FD-545D-419D-A609-2C879B861BA4}" type="slidenum">
              <a:rPr lang="en-US" smtClean="0"/>
              <a:t>29</a:t>
            </a:fld>
            <a:endParaRPr lang="en-US" dirty="0"/>
          </a:p>
        </p:txBody>
      </p:sp>
    </p:spTree>
    <p:extLst>
      <p:ext uri="{BB962C8B-B14F-4D97-AF65-F5344CB8AC3E}">
        <p14:creationId xmlns:p14="http://schemas.microsoft.com/office/powerpoint/2010/main" val="1326018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296166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2673757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73C66E8-2EB2-4298-9297-FD6B4504ACAF}" type="slidenum">
              <a:rPr lang="en-US" smtClean="0"/>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504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4040241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73C66E8-2EB2-4298-9297-FD6B4504ACAF}" type="slidenum">
              <a:rPr lang="en-US" smtClean="0"/>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5960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396762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57952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21278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61947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18870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3641205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3328777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1010456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3651268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1014764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A648C-97CB-4ACA-A52B-81DC51B79E3B}" type="datetimeFigureOut">
              <a:rPr lang="en-US" smtClean="0"/>
              <a:t>9/24/2015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73C66E8-2EB2-4298-9297-FD6B4504ACAF}" type="slidenum">
              <a:rPr lang="en-US" smtClean="0"/>
              <a:t>‹#›</a:t>
            </a:fld>
            <a:endParaRPr lang="en-US" dirty="0"/>
          </a:p>
        </p:txBody>
      </p:sp>
    </p:spTree>
    <p:extLst>
      <p:ext uri="{BB962C8B-B14F-4D97-AF65-F5344CB8AC3E}">
        <p14:creationId xmlns:p14="http://schemas.microsoft.com/office/powerpoint/2010/main" val="201072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a:solidFill>
            <a:schemeClr val="accent1">
              <a:lumMod val="75000"/>
              <a:alpha val="40000"/>
            </a:schemeClr>
          </a:solidFill>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49" name="Group 48"/>
          <p:cNvGrpSpPr/>
          <p:nvPr/>
        </p:nvGrpSpPr>
        <p:grpSpPr>
          <a:xfrm>
            <a:off x="20421" y="-318"/>
            <a:ext cx="1952272" cy="6853571"/>
            <a:chOff x="6627813" y="195220"/>
            <a:chExt cx="1952625" cy="5678531"/>
          </a:xfrm>
          <a:solidFill>
            <a:schemeClr val="accent1"/>
          </a:solidFill>
        </p:grpSpPr>
        <p:sp>
          <p:nvSpPr>
            <p:cNvPr id="50" name="Freeform 27"/>
            <p:cNvSpPr/>
            <p:nvPr/>
          </p:nvSpPr>
          <p:spPr bwMode="auto">
            <a:xfrm>
              <a:off x="6627813" y="19522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62" name="Rectangle 61"/>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73A648C-97CB-4ACA-A52B-81DC51B79E3B}" type="datetimeFigureOut">
              <a:rPr lang="en-US" smtClean="0"/>
              <a:t>9/24/2015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73C66E8-2EB2-4298-9297-FD6B4504ACAF}" type="slidenum">
              <a:rPr lang="en-US" smtClean="0"/>
              <a:t>‹#›</a:t>
            </a:fld>
            <a:endParaRPr lang="en-US" dirty="0"/>
          </a:p>
        </p:txBody>
      </p:sp>
    </p:spTree>
    <p:extLst>
      <p:ext uri="{BB962C8B-B14F-4D97-AF65-F5344CB8AC3E}">
        <p14:creationId xmlns:p14="http://schemas.microsoft.com/office/powerpoint/2010/main" val="55983254"/>
      </p:ext>
    </p:extLst>
  </p:cSld>
  <p:clrMap bg1="dk1" tx1="lt1" bg2="dk2" tx2="lt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 id="2147483928" r:id="rId13"/>
    <p:sldLayoutId id="2147483929" r:id="rId14"/>
    <p:sldLayoutId id="2147483930" r:id="rId15"/>
    <p:sldLayoutId id="214748393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remind.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remind.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p.timberlane.net/sn/documents/"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ctrTitle"/>
          </p:nvPr>
        </p:nvSpPr>
        <p:spPr>
          <a:xfrm>
            <a:off x="1443038" y="990600"/>
            <a:ext cx="7015162" cy="1444625"/>
          </a:xfrm>
        </p:spPr>
        <p:txBody>
          <a:bodyPr/>
          <a:lstStyle/>
          <a:p>
            <a:r>
              <a:rPr lang="en-US" sz="4000" dirty="0" smtClean="0"/>
              <a:t>Elementary Schools’ Action Plan Review</a:t>
            </a:r>
            <a:endParaRPr lang="en-US" sz="4000" dirty="0"/>
          </a:p>
        </p:txBody>
      </p:sp>
      <p:sp>
        <p:nvSpPr>
          <p:cNvPr id="305155" name="Rectangle 3"/>
          <p:cNvSpPr>
            <a:spLocks noGrp="1" noChangeArrowheads="1"/>
          </p:cNvSpPr>
          <p:nvPr>
            <p:ph type="subTitle" idx="1"/>
          </p:nvPr>
        </p:nvSpPr>
        <p:spPr>
          <a:xfrm>
            <a:off x="6553200" y="6275135"/>
            <a:ext cx="2205038" cy="477372"/>
          </a:xfrm>
        </p:spPr>
        <p:txBody>
          <a:bodyPr/>
          <a:lstStyle/>
          <a:p>
            <a:r>
              <a:rPr lang="en-US" sz="1800" dirty="0" smtClean="0"/>
              <a:t>October 1, 2015</a:t>
            </a:r>
            <a:endParaRPr lang="en-US" sz="1800" dirty="0"/>
          </a:p>
          <a:p>
            <a:endParaRPr lang="en-US" sz="2800" dirty="0"/>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4191000" y="2743200"/>
            <a:ext cx="1752600"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5" name="Picture 4" descr="images.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200" y="2743200"/>
            <a:ext cx="2290164"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6" name="Picture 5" descr="imgres-3.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4236" y="2743200"/>
            <a:ext cx="2290164"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7" name="Picture 6" descr="imgres-2.jpg"/>
          <p:cNvPicPr>
            <a:picLocks noChangeAspect="1"/>
          </p:cNvPicPr>
          <p:nvPr/>
        </p:nvPicPr>
        <p:blipFill rotWithShape="1">
          <a:blip r:embed="rId6">
            <a:extLst>
              <a:ext uri="{28A0092B-C50C-407E-A947-70E740481C1C}">
                <a14:useLocalDpi xmlns:a14="http://schemas.microsoft.com/office/drawing/2010/main" val="0"/>
              </a:ext>
            </a:extLst>
          </a:blip>
          <a:srcRect l="3703" t="9731" r="3217" b="8320"/>
          <a:stretch/>
        </p:blipFill>
        <p:spPr>
          <a:xfrm>
            <a:off x="2400087" y="4495800"/>
            <a:ext cx="2553369" cy="1550737"/>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8" name="Picture 7" descr="imgres-1.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10200" y="4510553"/>
            <a:ext cx="2286000" cy="1521229"/>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56449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a:xfrm>
            <a:off x="1945201" y="1676400"/>
            <a:ext cx="6817799" cy="4724400"/>
          </a:xfrm>
        </p:spPr>
        <p:txBody>
          <a:bodyPr>
            <a:normAutofit/>
          </a:bodyPr>
          <a:lstStyle/>
          <a:p>
            <a:pPr lvl="0">
              <a:buFont typeface="Webdings" panose="05030102010509060703" pitchFamily="18" charset="2"/>
              <a:buChar char="a"/>
            </a:pPr>
            <a:r>
              <a:rPr lang="en-US" sz="2000" dirty="0" smtClean="0"/>
              <a:t>Determine </a:t>
            </a:r>
            <a:r>
              <a:rPr lang="en-US" sz="2000" dirty="0"/>
              <a:t>what mathematical data will be collected throughout the school-year.</a:t>
            </a:r>
          </a:p>
          <a:p>
            <a:pPr lvl="0">
              <a:buFont typeface="Webdings" panose="05030102010509060703" pitchFamily="18" charset="2"/>
              <a:buChar char="a"/>
            </a:pPr>
            <a:r>
              <a:rPr lang="en-US" sz="2000" dirty="0"/>
              <a:t>Identify mandatory assessment timeframe</a:t>
            </a:r>
            <a:r>
              <a:rPr lang="en-US" sz="2000" dirty="0" smtClean="0"/>
              <a:t>/ guidelines</a:t>
            </a:r>
            <a:r>
              <a:rPr lang="en-US" sz="2000" dirty="0"/>
              <a:t>.</a:t>
            </a:r>
          </a:p>
          <a:p>
            <a:pPr lvl="0">
              <a:buFont typeface="Webdings" panose="05030102010509060703" pitchFamily="18" charset="2"/>
              <a:buChar char="a"/>
            </a:pPr>
            <a:r>
              <a:rPr lang="en-US" sz="2000" dirty="0"/>
              <a:t>The school will determine the progress monitoring tools to be used in tier 2 for strategic groups</a:t>
            </a:r>
          </a:p>
          <a:p>
            <a:pPr lvl="0">
              <a:buFont typeface="Webdings" panose="05030102010509060703" pitchFamily="18" charset="2"/>
              <a:buChar char="a"/>
            </a:pPr>
            <a:r>
              <a:rPr lang="en-US" sz="2000" dirty="0"/>
              <a:t>Grade level teams will meet in PLCs with a focus on planning math interventions and providing continuous progress monitoring for strategic groups</a:t>
            </a:r>
          </a:p>
          <a:p>
            <a:pPr lvl="0">
              <a:buFont typeface="Webdings" panose="05030102010509060703" pitchFamily="18" charset="2"/>
              <a:buChar char="a"/>
            </a:pPr>
            <a:r>
              <a:rPr lang="en-US" sz="2000" dirty="0"/>
              <a:t>All mandatory data collection will be made available three times per year through the comprehensive STAR assessment system.</a:t>
            </a:r>
          </a:p>
          <a:p>
            <a:endParaRPr lang="en-US" dirty="0"/>
          </a:p>
        </p:txBody>
      </p:sp>
      <p:sp>
        <p:nvSpPr>
          <p:cNvPr id="4" name="Rectangle 3"/>
          <p:cNvSpPr/>
          <p:nvPr/>
        </p:nvSpPr>
        <p:spPr>
          <a:xfrm rot="912347">
            <a:off x="7025864" y="237213"/>
            <a:ext cx="1969031" cy="1200329"/>
          </a:xfrm>
          <a:prstGeom prst="rect">
            <a:avLst/>
          </a:prstGeom>
        </p:spPr>
        <p:txBody>
          <a:bodyPr wrap="square">
            <a:spAutoFit/>
          </a:bodyPr>
          <a:lstStyle/>
          <a:p>
            <a:r>
              <a:rPr lang="en-US" sz="7200" b="1" i="1" dirty="0">
                <a:solidFill>
                  <a:srgbClr val="99CCFF"/>
                </a:solidFill>
              </a:rPr>
              <a:t>Met</a:t>
            </a:r>
            <a:endParaRPr lang="en-US" sz="7200" dirty="0">
              <a:solidFill>
                <a:srgbClr val="99CCFF"/>
              </a:solidFill>
            </a:endParaRPr>
          </a:p>
        </p:txBody>
      </p:sp>
    </p:spTree>
    <p:extLst>
      <p:ext uri="{BB962C8B-B14F-4D97-AF65-F5344CB8AC3E}">
        <p14:creationId xmlns:p14="http://schemas.microsoft.com/office/powerpoint/2010/main" val="2660514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endParaRPr lang="en-US" i="1" dirty="0"/>
          </a:p>
        </p:txBody>
      </p:sp>
      <p:sp>
        <p:nvSpPr>
          <p:cNvPr id="3" name="Content Placeholder 2"/>
          <p:cNvSpPr>
            <a:spLocks noGrp="1"/>
          </p:cNvSpPr>
          <p:nvPr>
            <p:ph idx="1"/>
          </p:nvPr>
        </p:nvSpPr>
        <p:spPr/>
        <p:txBody>
          <a:bodyPr>
            <a:normAutofit/>
          </a:bodyPr>
          <a:lstStyle/>
          <a:p>
            <a:r>
              <a:rPr lang="en-US" sz="2400" dirty="0"/>
              <a:t>Atkinson Academy will maintain a systematic behavior management plan designed and implemented during the 2014-2015 school year. Student behaviors will be recorded through a School-Wide </a:t>
            </a:r>
            <a:r>
              <a:rPr lang="en-US" sz="2400" dirty="0" smtClean="0"/>
              <a:t>Information System </a:t>
            </a:r>
            <a:r>
              <a:rPr lang="en-US" sz="2400" dirty="0"/>
              <a:t>(SWIS).</a:t>
            </a:r>
          </a:p>
        </p:txBody>
      </p:sp>
    </p:spTree>
    <p:extLst>
      <p:ext uri="{BB962C8B-B14F-4D97-AF65-F5344CB8AC3E}">
        <p14:creationId xmlns:p14="http://schemas.microsoft.com/office/powerpoint/2010/main" val="2141317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2057400" y="1752600"/>
            <a:ext cx="6591985" cy="4572000"/>
          </a:xfrm>
        </p:spPr>
        <p:txBody>
          <a:bodyPr>
            <a:normAutofit/>
          </a:bodyPr>
          <a:lstStyle/>
          <a:p>
            <a:pPr lvl="0">
              <a:buFont typeface="Webdings" panose="05030102010509060703" pitchFamily="18" charset="2"/>
              <a:buChar char="a"/>
            </a:pPr>
            <a:r>
              <a:rPr lang="en-US" sz="2000" dirty="0" smtClean="0"/>
              <a:t>Determine </a:t>
            </a:r>
            <a:r>
              <a:rPr lang="en-US" sz="2000" dirty="0"/>
              <a:t>members of the team. </a:t>
            </a:r>
          </a:p>
          <a:p>
            <a:pPr lvl="0">
              <a:buFont typeface="Webdings" panose="05030102010509060703" pitchFamily="18" charset="2"/>
              <a:buChar char="a"/>
            </a:pPr>
            <a:r>
              <a:rPr lang="en-US" sz="2000" dirty="0"/>
              <a:t>Identify basic goals of the team.</a:t>
            </a:r>
          </a:p>
          <a:p>
            <a:pPr lvl="0">
              <a:buFont typeface="Webdings" panose="05030102010509060703" pitchFamily="18" charset="2"/>
              <a:buChar char="a"/>
            </a:pPr>
            <a:r>
              <a:rPr lang="en-US" sz="2000" dirty="0"/>
              <a:t>Continue to use school mascot and themes for rollouts to model behavioral expectations.</a:t>
            </a:r>
          </a:p>
          <a:p>
            <a:pPr lvl="0">
              <a:buFont typeface="Webdings" panose="05030102010509060703" pitchFamily="18" charset="2"/>
              <a:buChar char="a"/>
            </a:pPr>
            <a:r>
              <a:rPr lang="en-US" sz="2000" dirty="0"/>
              <a:t>Inform staff of common language and procedures to be used by students when accessing the hallway in school setting.</a:t>
            </a:r>
          </a:p>
          <a:p>
            <a:pPr lvl="0">
              <a:buFont typeface="Webdings" panose="05030102010509060703" pitchFamily="18" charset="2"/>
              <a:buChar char="a"/>
            </a:pPr>
            <a:r>
              <a:rPr lang="en-US" sz="2000" dirty="0"/>
              <a:t>Introduce SWIS (School Wide Information System) as a means to collect data.</a:t>
            </a:r>
          </a:p>
          <a:p>
            <a:pPr lvl="0">
              <a:buFont typeface="Webdings" panose="05030102010509060703" pitchFamily="18" charset="2"/>
              <a:buChar char="a"/>
            </a:pPr>
            <a:r>
              <a:rPr lang="en-US" sz="2000" dirty="0"/>
              <a:t>Major behaviors will be collected by staff to be </a:t>
            </a:r>
            <a:r>
              <a:rPr lang="en-US" sz="2000" dirty="0" smtClean="0"/>
              <a:t>entered into SWIS</a:t>
            </a:r>
            <a:endParaRPr lang="en-US" sz="2000" dirty="0"/>
          </a:p>
          <a:p>
            <a:endParaRPr lang="en-US" dirty="0"/>
          </a:p>
        </p:txBody>
      </p:sp>
    </p:spTree>
    <p:extLst>
      <p:ext uri="{BB962C8B-B14F-4D97-AF65-F5344CB8AC3E}">
        <p14:creationId xmlns:p14="http://schemas.microsoft.com/office/powerpoint/2010/main" val="29574742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sz="3600" i="1" dirty="0" smtClean="0"/>
              <a:t>2: </a:t>
            </a:r>
            <a:r>
              <a:rPr lang="en-US" b="1" i="1" dirty="0" smtClean="0">
                <a:solidFill>
                  <a:srgbClr val="99CCFF"/>
                </a:solidFill>
              </a:rPr>
              <a:t>Met</a:t>
            </a:r>
            <a:endParaRPr lang="en-US" sz="3200" b="1" i="1" dirty="0">
              <a:solidFill>
                <a:srgbClr val="99CCFF"/>
              </a:solidFill>
            </a:endParaRPr>
          </a:p>
        </p:txBody>
      </p:sp>
      <p:pic>
        <p:nvPicPr>
          <p:cNvPr id="3"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600200"/>
            <a:ext cx="7334501"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69997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Action Plan Goal</a:t>
            </a:r>
            <a:endParaRPr lang="en-US" dirty="0"/>
          </a:p>
        </p:txBody>
      </p:sp>
      <p:sp>
        <p:nvSpPr>
          <p:cNvPr id="3" name="Content Placeholder 2"/>
          <p:cNvSpPr>
            <a:spLocks noGrp="1"/>
          </p:cNvSpPr>
          <p:nvPr>
            <p:ph idx="1"/>
          </p:nvPr>
        </p:nvSpPr>
        <p:spPr/>
        <p:txBody>
          <a:bodyPr/>
          <a:lstStyle/>
          <a:p>
            <a:r>
              <a:rPr lang="en-US" sz="2000" i="1" dirty="0"/>
              <a:t>By June 2016, </a:t>
            </a:r>
            <a:r>
              <a:rPr lang="en-US" sz="2000" dirty="0" smtClean="0"/>
              <a:t>Atkinson Academy staff will record all student minor behaviors using the School Wide Information System (SWIS) </a:t>
            </a:r>
            <a:r>
              <a:rPr lang="en-US" sz="2000" i="1" dirty="0" smtClean="0"/>
              <a:t>and plan </a:t>
            </a:r>
            <a:r>
              <a:rPr lang="en-US" sz="2000" i="1" dirty="0"/>
              <a:t>and implement 3 </a:t>
            </a:r>
            <a:r>
              <a:rPr lang="en-US" sz="2000" i="1" dirty="0" smtClean="0"/>
              <a:t>themes/roll </a:t>
            </a:r>
            <a:r>
              <a:rPr lang="en-US" sz="2000" i="1" dirty="0"/>
              <a:t>outs </a:t>
            </a:r>
            <a:r>
              <a:rPr lang="en-US" sz="2000" i="1" dirty="0" smtClean="0"/>
              <a:t>that model behavior expectations of the targeted </a:t>
            </a:r>
            <a:r>
              <a:rPr lang="en-US" sz="2000" i="1" dirty="0"/>
              <a:t>behaviors as identified through the analysis of </a:t>
            </a:r>
            <a:r>
              <a:rPr lang="en-US" sz="2000" i="1" dirty="0" smtClean="0"/>
              <a:t>the SWIS </a:t>
            </a:r>
            <a:r>
              <a:rPr lang="en-US" sz="2000" i="1" dirty="0"/>
              <a:t>data.</a:t>
            </a:r>
          </a:p>
          <a:p>
            <a:endParaRPr lang="en-US" dirty="0"/>
          </a:p>
        </p:txBody>
      </p:sp>
    </p:spTree>
    <p:extLst>
      <p:ext uri="{BB962C8B-B14F-4D97-AF65-F5344CB8AC3E}">
        <p14:creationId xmlns:p14="http://schemas.microsoft.com/office/powerpoint/2010/main" val="3088647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124200"/>
            <a:ext cx="6600451" cy="2262781"/>
          </a:xfrm>
        </p:spPr>
        <p:txBody>
          <a:bodyPr>
            <a:normAutofit fontScale="90000"/>
          </a:bodyPr>
          <a:lstStyle/>
          <a:p>
            <a:r>
              <a:rPr lang="en-US" dirty="0" smtClean="0"/>
              <a:t>Danville Elementary Action Plan Review</a:t>
            </a:r>
            <a:endParaRPr lang="en-US" dirty="0"/>
          </a:p>
        </p:txBody>
      </p:sp>
    </p:spTree>
    <p:extLst>
      <p:ext uri="{BB962C8B-B14F-4D97-AF65-F5344CB8AC3E}">
        <p14:creationId xmlns:p14="http://schemas.microsoft.com/office/powerpoint/2010/main" val="4033799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a:xfrm>
            <a:off x="1942415" y="1905000"/>
            <a:ext cx="6591985" cy="4006222"/>
          </a:xfrm>
        </p:spPr>
        <p:txBody>
          <a:bodyPr>
            <a:noAutofit/>
          </a:bodyPr>
          <a:lstStyle/>
          <a:p>
            <a:r>
              <a:rPr lang="en-US" sz="2000" dirty="0"/>
              <a:t>The staff will work to improve school culture through the enhancement of student academic engagement, student personal responsibility for learning and behavior, and student expression of personal interests. Success will be measured by student progress and a decrease in negative behaviors as recorded through our School-Wide </a:t>
            </a:r>
            <a:r>
              <a:rPr lang="en-US" sz="2000" dirty="0" smtClean="0"/>
              <a:t>Information Systems </a:t>
            </a:r>
            <a:r>
              <a:rPr lang="en-US" sz="2000" dirty="0"/>
              <a:t>(SWIS) data and student voice as reported through the Tripod Survey.</a:t>
            </a:r>
          </a:p>
        </p:txBody>
      </p:sp>
    </p:spTree>
    <p:extLst>
      <p:ext uri="{BB962C8B-B14F-4D97-AF65-F5344CB8AC3E}">
        <p14:creationId xmlns:p14="http://schemas.microsoft.com/office/powerpoint/2010/main" val="1993820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a:xfrm>
            <a:off x="1942415" y="1524000"/>
            <a:ext cx="6820585" cy="4953000"/>
          </a:xfrm>
        </p:spPr>
        <p:txBody>
          <a:bodyPr>
            <a:normAutofit/>
          </a:bodyPr>
          <a:lstStyle/>
          <a:p>
            <a:pPr>
              <a:buFont typeface="Webdings" panose="05030102010509060703" pitchFamily="18" charset="2"/>
              <a:buChar char="a"/>
            </a:pPr>
            <a:r>
              <a:rPr lang="en-US" altLang="en-US" sz="2000" dirty="0" smtClean="0">
                <a:solidFill>
                  <a:srgbClr val="FEFEFE"/>
                </a:solidFill>
              </a:rPr>
              <a:t>SWIS </a:t>
            </a:r>
            <a:r>
              <a:rPr lang="en-US" altLang="en-US" sz="2000" dirty="0">
                <a:solidFill>
                  <a:srgbClr val="FEFEFE"/>
                </a:solidFill>
              </a:rPr>
              <a:t>data was analyzed by Universal Team to look for patterns of identified behaviors</a:t>
            </a:r>
            <a:endParaRPr lang="en-US" sz="2000" dirty="0" smtClean="0"/>
          </a:p>
          <a:p>
            <a:pPr fontAlgn="base">
              <a:buFont typeface="Webdings" panose="05030102010509060703" pitchFamily="18" charset="2"/>
              <a:buChar char="a"/>
            </a:pPr>
            <a:r>
              <a:rPr lang="en-US" altLang="en-US" sz="2000" dirty="0" smtClean="0"/>
              <a:t>Held </a:t>
            </a:r>
            <a:r>
              <a:rPr lang="en-US" altLang="en-US" sz="2000" dirty="0"/>
              <a:t>monthly Universal Team meetings to discuss behavioral </a:t>
            </a:r>
            <a:r>
              <a:rPr lang="en-US" altLang="en-US" sz="2000" dirty="0" smtClean="0"/>
              <a:t>concerns</a:t>
            </a:r>
          </a:p>
          <a:p>
            <a:pPr fontAlgn="base">
              <a:buFont typeface="Webdings" panose="05030102010509060703" pitchFamily="18" charset="2"/>
              <a:buChar char="a"/>
            </a:pPr>
            <a:r>
              <a:rPr lang="en-US" altLang="en-US" sz="2000" dirty="0" smtClean="0"/>
              <a:t>School </a:t>
            </a:r>
            <a:r>
              <a:rPr lang="en-US" altLang="en-US" sz="2000" dirty="0"/>
              <a:t>wide assemblies with Danville’s mascot to teach and re-teach expected behaviors </a:t>
            </a:r>
            <a:r>
              <a:rPr lang="en-US" altLang="en-US" sz="2000" dirty="0">
                <a:solidFill>
                  <a:srgbClr val="FEFEFE"/>
                </a:solidFill>
              </a:rPr>
              <a:t> </a:t>
            </a:r>
            <a:endParaRPr lang="en-US" altLang="en-US" sz="2000" dirty="0" smtClean="0"/>
          </a:p>
          <a:p>
            <a:pPr fontAlgn="base">
              <a:buFont typeface="Webdings" panose="05030102010509060703" pitchFamily="18" charset="2"/>
              <a:buChar char="a"/>
            </a:pPr>
            <a:r>
              <a:rPr lang="en-US" altLang="en-US" sz="2000" dirty="0" smtClean="0"/>
              <a:t>Intermediate </a:t>
            </a:r>
            <a:r>
              <a:rPr lang="en-US" altLang="en-US" sz="2000" dirty="0"/>
              <a:t>grade level students began to confer </a:t>
            </a:r>
            <a:r>
              <a:rPr lang="en-US" altLang="en-US" sz="2000" dirty="0" smtClean="0"/>
              <a:t>with teachers </a:t>
            </a:r>
            <a:r>
              <a:rPr lang="en-US" altLang="en-US" sz="2000" dirty="0"/>
              <a:t>regarding progress and goal </a:t>
            </a:r>
            <a:r>
              <a:rPr lang="en-US" altLang="en-US" sz="2000" dirty="0" smtClean="0"/>
              <a:t>setting</a:t>
            </a:r>
          </a:p>
          <a:p>
            <a:pPr lvl="0" fontAlgn="base">
              <a:buFont typeface="Webdings" panose="05030102010509060703" pitchFamily="18" charset="2"/>
              <a:buChar char="a"/>
            </a:pPr>
            <a:r>
              <a:rPr lang="en-US" altLang="en-US" sz="2000" dirty="0" smtClean="0"/>
              <a:t>Professional </a:t>
            </a:r>
            <a:r>
              <a:rPr lang="en-US" altLang="en-US" sz="2000" dirty="0"/>
              <a:t>Staff participated in a book study of </a:t>
            </a:r>
            <a:r>
              <a:rPr lang="en-US" altLang="en-US" sz="2000" dirty="0" smtClean="0"/>
              <a:t>Mindset</a:t>
            </a:r>
            <a:r>
              <a:rPr lang="en-US" altLang="en-US" sz="2000" dirty="0"/>
              <a:t>, </a:t>
            </a:r>
            <a:r>
              <a:rPr lang="en-US" altLang="en-US" sz="2000" dirty="0">
                <a:solidFill>
                  <a:srgbClr val="FEFEFE"/>
                </a:solidFill>
              </a:rPr>
              <a:t>(C.S.Dweck, Ph.D. 2006) </a:t>
            </a:r>
            <a:endParaRPr lang="en-US" altLang="en-US" sz="2000" dirty="0"/>
          </a:p>
          <a:p>
            <a:pPr lvl="0" fontAlgn="base">
              <a:buFont typeface="Webdings" panose="05030102010509060703" pitchFamily="18" charset="2"/>
              <a:buChar char="a"/>
            </a:pPr>
            <a:r>
              <a:rPr lang="en-US" altLang="en-US" sz="2000" dirty="0"/>
              <a:t>Build community spirit by hosting a back to </a:t>
            </a:r>
            <a:r>
              <a:rPr lang="en-US" altLang="en-US" sz="2000" dirty="0" smtClean="0"/>
              <a:t>school</a:t>
            </a:r>
            <a:r>
              <a:rPr lang="en-US" altLang="en-US" sz="2000" dirty="0"/>
              <a:t> barbecue</a:t>
            </a:r>
            <a:endParaRPr lang="en-US" sz="2000" dirty="0"/>
          </a:p>
        </p:txBody>
      </p:sp>
      <p:sp>
        <p:nvSpPr>
          <p:cNvPr id="4" name="Rectangle 3"/>
          <p:cNvSpPr/>
          <p:nvPr/>
        </p:nvSpPr>
        <p:spPr>
          <a:xfrm rot="20264045">
            <a:off x="4977917" y="5159914"/>
            <a:ext cx="4023648" cy="923330"/>
          </a:xfrm>
          <a:prstGeom prst="rect">
            <a:avLst/>
          </a:prstGeom>
        </p:spPr>
        <p:txBody>
          <a:bodyPr wrap="square">
            <a:spAutoFit/>
          </a:bodyPr>
          <a:lstStyle/>
          <a:p>
            <a:r>
              <a:rPr lang="en-US" sz="5400" b="1" i="1" dirty="0">
                <a:solidFill>
                  <a:srgbClr val="99CCFF"/>
                </a:solidFill>
              </a:rPr>
              <a:t>In </a:t>
            </a:r>
            <a:r>
              <a:rPr lang="en-US" sz="5400" b="1" i="1" dirty="0" smtClean="0">
                <a:solidFill>
                  <a:srgbClr val="99CCFF"/>
                </a:solidFill>
              </a:rPr>
              <a:t>Progress</a:t>
            </a:r>
            <a:endParaRPr lang="en-US" sz="5400" dirty="0"/>
          </a:p>
        </p:txBody>
      </p:sp>
    </p:spTree>
    <p:extLst>
      <p:ext uri="{BB962C8B-B14F-4D97-AF65-F5344CB8AC3E}">
        <p14:creationId xmlns:p14="http://schemas.microsoft.com/office/powerpoint/2010/main" val="27782496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endParaRPr lang="en-US" i="1" dirty="0"/>
          </a:p>
        </p:txBody>
      </p:sp>
      <p:sp>
        <p:nvSpPr>
          <p:cNvPr id="3" name="Content Placeholder 2"/>
          <p:cNvSpPr>
            <a:spLocks noGrp="1"/>
          </p:cNvSpPr>
          <p:nvPr>
            <p:ph idx="1"/>
          </p:nvPr>
        </p:nvSpPr>
        <p:spPr>
          <a:xfrm>
            <a:off x="1942415" y="2057400"/>
            <a:ext cx="6591985" cy="4038600"/>
          </a:xfrm>
        </p:spPr>
        <p:txBody>
          <a:bodyPr>
            <a:noAutofit/>
          </a:bodyPr>
          <a:lstStyle/>
          <a:p>
            <a:r>
              <a:rPr lang="en-US" sz="2000" dirty="0"/>
              <a:t>Staff will increase their understanding of Response to Instruction (RTI) practices by establishing universal protocols for interventions, and using research based methods, while monitoring growth. Success will be measured through formative and summative assessments, universal screenings and the progress monitoring of targeted skills. </a:t>
            </a:r>
          </a:p>
        </p:txBody>
      </p:sp>
    </p:spTree>
    <p:extLst>
      <p:ext uri="{BB962C8B-B14F-4D97-AF65-F5344CB8AC3E}">
        <p14:creationId xmlns:p14="http://schemas.microsoft.com/office/powerpoint/2010/main" val="32109278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917015" y="1676400"/>
            <a:ext cx="6591985" cy="4876800"/>
          </a:xfrm>
        </p:spPr>
        <p:txBody>
          <a:bodyPr>
            <a:normAutofit/>
          </a:bodyPr>
          <a:lstStyle/>
          <a:p>
            <a:pPr>
              <a:buFont typeface="Webdings" panose="05030102010509060703" pitchFamily="18" charset="2"/>
              <a:buChar char="a"/>
            </a:pPr>
            <a:r>
              <a:rPr lang="en-US" altLang="en-US" sz="2000" dirty="0">
                <a:solidFill>
                  <a:srgbClr val="FEFEFE"/>
                </a:solidFill>
              </a:rPr>
              <a:t>All students participated in benchmark assessments three times during the year</a:t>
            </a:r>
            <a:endParaRPr lang="en-US" sz="2000" dirty="0">
              <a:solidFill>
                <a:srgbClr val="FEFEFE"/>
              </a:solidFill>
            </a:endParaRPr>
          </a:p>
          <a:p>
            <a:pPr lvl="0">
              <a:buFont typeface="Webdings" panose="05030102010509060703" pitchFamily="18" charset="2"/>
              <a:buChar char="a"/>
            </a:pPr>
            <a:r>
              <a:rPr lang="en-US" altLang="en-US" sz="2000" dirty="0">
                <a:solidFill>
                  <a:srgbClr val="FEFEFE"/>
                </a:solidFill>
              </a:rPr>
              <a:t>Students not meeting expectations were progress monitored often throughout the year using research based tools to best monitor specific needs</a:t>
            </a:r>
          </a:p>
          <a:p>
            <a:pPr lvl="0">
              <a:buFont typeface="Webdings" panose="05030102010509060703" pitchFamily="18" charset="2"/>
              <a:buChar char="a"/>
            </a:pPr>
            <a:r>
              <a:rPr lang="en-US" altLang="en-US" sz="2000" dirty="0">
                <a:solidFill>
                  <a:srgbClr val="FEFEFE"/>
                </a:solidFill>
              </a:rPr>
              <a:t>Champions attended on-line conference calls and training sessions with assigned data coach</a:t>
            </a:r>
          </a:p>
          <a:p>
            <a:pPr lvl="0">
              <a:buFont typeface="Webdings" panose="05030102010509060703" pitchFamily="18" charset="2"/>
              <a:buChar char="a"/>
            </a:pPr>
            <a:r>
              <a:rPr lang="en-US" altLang="en-US" sz="2000" dirty="0">
                <a:solidFill>
                  <a:srgbClr val="FEFEFE"/>
                </a:solidFill>
              </a:rPr>
              <a:t>Staff meetings were devoted to learning how to use various components of STAR Assessment</a:t>
            </a:r>
          </a:p>
          <a:p>
            <a:pPr lvl="0">
              <a:buFont typeface="Webdings" panose="05030102010509060703" pitchFamily="18" charset="2"/>
              <a:buChar char="a"/>
            </a:pPr>
            <a:r>
              <a:rPr lang="en-US" altLang="en-US" sz="2000" dirty="0">
                <a:solidFill>
                  <a:srgbClr val="FEFEFE"/>
                </a:solidFill>
              </a:rPr>
              <a:t>Through PLC, Target, and Data Team meetings, staff worked collaboratively to plan for specific targeted instruction using data collected</a:t>
            </a:r>
          </a:p>
        </p:txBody>
      </p:sp>
    </p:spTree>
    <p:extLst>
      <p:ext uri="{BB962C8B-B14F-4D97-AF65-F5344CB8AC3E}">
        <p14:creationId xmlns:p14="http://schemas.microsoft.com/office/powerpoint/2010/main" val="2234473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970199" cy="1280890"/>
          </a:xfrm>
        </p:spPr>
        <p:txBody>
          <a:bodyPr>
            <a:normAutofit/>
          </a:bodyPr>
          <a:lstStyle/>
          <a:p>
            <a:r>
              <a:rPr lang="en-US" i="1" dirty="0" smtClean="0"/>
              <a:t>Common Elementary Goal #1  </a:t>
            </a:r>
            <a:br>
              <a:rPr lang="en-US" i="1" dirty="0" smtClean="0"/>
            </a:br>
            <a:endParaRPr lang="en-US" sz="1600" i="1" dirty="0"/>
          </a:p>
        </p:txBody>
      </p:sp>
      <p:sp>
        <p:nvSpPr>
          <p:cNvPr id="3" name="Content Placeholder 2"/>
          <p:cNvSpPr>
            <a:spLocks noGrp="1"/>
          </p:cNvSpPr>
          <p:nvPr>
            <p:ph idx="1"/>
          </p:nvPr>
        </p:nvSpPr>
        <p:spPr>
          <a:xfrm>
            <a:off x="1929279" y="2133600"/>
            <a:ext cx="6591985" cy="4114800"/>
          </a:xfrm>
        </p:spPr>
        <p:txBody>
          <a:bodyPr>
            <a:noAutofit/>
          </a:bodyPr>
          <a:lstStyle/>
          <a:p>
            <a:r>
              <a:rPr lang="en-US" sz="2000" b="1" dirty="0"/>
              <a:t>STAR ASSESSMENT:  </a:t>
            </a:r>
            <a:r>
              <a:rPr lang="en-US" sz="2000" i="1" dirty="0"/>
              <a:t>TRSD Elementary Schools will implement Renaissance Learning STAR Assessments for universal screening and progress monitoring during the 2014-15 school year. These assessments will provide actionable data related to the impact of curriculum, program, and pedagogy.  In addition, STAR data will be used to monitor growth, group students for instruction and to assess the effectiveness of interventions.</a:t>
            </a:r>
            <a:r>
              <a:rPr lang="en-US" sz="2000" dirty="0"/>
              <a:t> </a:t>
            </a:r>
          </a:p>
        </p:txBody>
      </p:sp>
    </p:spTree>
    <p:extLst>
      <p:ext uri="{BB962C8B-B14F-4D97-AF65-F5344CB8AC3E}">
        <p14:creationId xmlns:p14="http://schemas.microsoft.com/office/powerpoint/2010/main" val="21130307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sz="3600" i="1" dirty="0" smtClean="0"/>
              <a:t>2: </a:t>
            </a:r>
            <a:r>
              <a:rPr lang="en-US" b="1" i="1" dirty="0">
                <a:solidFill>
                  <a:srgbClr val="99CCFF"/>
                </a:solidFill>
              </a:rPr>
              <a:t>In progress</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5000" t="14445" r="23333"/>
          <a:stretch/>
        </p:blipFill>
        <p:spPr>
          <a:xfrm>
            <a:off x="609600" y="1654791"/>
            <a:ext cx="3954483" cy="4114800"/>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20000" t="20000" r="28347" b="4632"/>
          <a:stretch/>
        </p:blipFill>
        <p:spPr>
          <a:xfrm>
            <a:off x="4800601" y="2133600"/>
            <a:ext cx="4038600" cy="4419600"/>
          </a:xfrm>
          <a:prstGeom prst="rect">
            <a:avLst/>
          </a:prstGeom>
        </p:spPr>
      </p:pic>
    </p:spTree>
    <p:extLst>
      <p:ext uri="{BB962C8B-B14F-4D97-AF65-F5344CB8AC3E}">
        <p14:creationId xmlns:p14="http://schemas.microsoft.com/office/powerpoint/2010/main" val="17535067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Action Plan Goals</a:t>
            </a:r>
            <a:endParaRPr lang="en-US" dirty="0"/>
          </a:p>
        </p:txBody>
      </p:sp>
      <p:sp>
        <p:nvSpPr>
          <p:cNvPr id="3" name="Content Placeholder 2"/>
          <p:cNvSpPr>
            <a:spLocks noGrp="1"/>
          </p:cNvSpPr>
          <p:nvPr>
            <p:ph idx="1"/>
          </p:nvPr>
        </p:nvSpPr>
        <p:spPr>
          <a:xfrm>
            <a:off x="1942415" y="1676400"/>
            <a:ext cx="6591985" cy="4234822"/>
          </a:xfrm>
        </p:spPr>
        <p:txBody>
          <a:bodyPr>
            <a:normAutofit/>
          </a:bodyPr>
          <a:lstStyle/>
          <a:p>
            <a:pPr marL="0" indent="0">
              <a:buNone/>
            </a:pPr>
            <a:endParaRPr lang="en-US" i="1" dirty="0" smtClean="0"/>
          </a:p>
          <a:p>
            <a:r>
              <a:rPr lang="en-US" sz="2000" dirty="0"/>
              <a:t>All staff will </a:t>
            </a:r>
            <a:r>
              <a:rPr lang="en-US" sz="2000" dirty="0" smtClean="0"/>
              <a:t>consistently implement </a:t>
            </a:r>
            <a:r>
              <a:rPr lang="en-US" sz="2000" dirty="0"/>
              <a:t>the universal behavior system </a:t>
            </a:r>
            <a:r>
              <a:rPr lang="en-US" sz="2000" dirty="0" smtClean="0"/>
              <a:t>to support Danville’s core </a:t>
            </a:r>
            <a:r>
              <a:rPr lang="en-US" sz="2000" dirty="0"/>
              <a:t>values </a:t>
            </a:r>
            <a:r>
              <a:rPr lang="en-US" sz="2000" dirty="0" smtClean="0"/>
              <a:t>as measured by monthly School Wide Information System (SWIS) data reports during the 2015-2016 </a:t>
            </a:r>
            <a:r>
              <a:rPr lang="en-US" sz="2000" dirty="0"/>
              <a:t>school </a:t>
            </a:r>
            <a:r>
              <a:rPr lang="en-US" sz="2000" dirty="0" smtClean="0"/>
              <a:t>year. </a:t>
            </a:r>
          </a:p>
        </p:txBody>
      </p:sp>
    </p:spTree>
    <p:extLst>
      <p:ext uri="{BB962C8B-B14F-4D97-AF65-F5344CB8AC3E}">
        <p14:creationId xmlns:p14="http://schemas.microsoft.com/office/powerpoint/2010/main" val="12075982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429000"/>
            <a:ext cx="6600451" cy="2262781"/>
          </a:xfrm>
        </p:spPr>
        <p:txBody>
          <a:bodyPr/>
          <a:lstStyle/>
          <a:p>
            <a:r>
              <a:rPr lang="en-US" dirty="0" smtClean="0"/>
              <a:t>Pollard School Action Plan Review</a:t>
            </a:r>
            <a:endParaRPr lang="en-US" dirty="0"/>
          </a:p>
        </p:txBody>
      </p:sp>
    </p:spTree>
    <p:extLst>
      <p:ext uri="{BB962C8B-B14F-4D97-AF65-F5344CB8AC3E}">
        <p14:creationId xmlns:p14="http://schemas.microsoft.com/office/powerpoint/2010/main" val="16742136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a:xfrm>
            <a:off x="1942415" y="1295400"/>
            <a:ext cx="7049185" cy="5486400"/>
          </a:xfrm>
        </p:spPr>
        <p:txBody>
          <a:bodyPr>
            <a:normAutofit fontScale="70000" lnSpcReduction="20000"/>
          </a:bodyPr>
          <a:lstStyle/>
          <a:p>
            <a:r>
              <a:rPr lang="en-US" sz="3200" i="1" dirty="0"/>
              <a:t>All students will increase by 5-8% and/or achieve mastery in the acquired skills critical to literacy development by the end of the 2014-2015 school year as measured by pre- and post-assessments, including emergent literacy checklists for pre-kindergarten and grade level word lists for kindergarten through fifth grade.</a:t>
            </a:r>
          </a:p>
          <a:p>
            <a:endParaRPr lang="en-US" sz="100" dirty="0"/>
          </a:p>
          <a:p>
            <a:pPr marL="0" indent="0">
              <a:buNone/>
            </a:pPr>
            <a:r>
              <a:rPr lang="en-US" sz="2900" i="1" dirty="0"/>
              <a:t>Areas of Focus of acquired skills critical to literacy development:</a:t>
            </a:r>
            <a:r>
              <a:rPr lang="en-US" sz="900" i="1" dirty="0"/>
              <a:t>	</a:t>
            </a:r>
            <a:r>
              <a:rPr lang="en-US" sz="1900" i="1" dirty="0"/>
              <a:t>	</a:t>
            </a:r>
            <a:endParaRPr lang="en-US" sz="1900" dirty="0"/>
          </a:p>
          <a:p>
            <a:pPr lvl="1"/>
            <a:r>
              <a:rPr lang="en-US" sz="2800" i="1" dirty="0"/>
              <a:t>PreK/K: Emergent-Letter name-alphabetic </a:t>
            </a:r>
            <a:endParaRPr lang="en-US" sz="2800" dirty="0"/>
          </a:p>
          <a:p>
            <a:pPr lvl="1"/>
            <a:r>
              <a:rPr lang="en-US" sz="2800" i="1" dirty="0"/>
              <a:t>Grade 1: Late emergent- Within word pattern</a:t>
            </a:r>
            <a:endParaRPr lang="en-US" sz="2800" dirty="0"/>
          </a:p>
          <a:p>
            <a:pPr lvl="1"/>
            <a:r>
              <a:rPr lang="en-US" sz="2800" i="1" dirty="0"/>
              <a:t>Grade 2:  Late letter name-Early syllable and affixes</a:t>
            </a:r>
            <a:endParaRPr lang="en-US" sz="2800" dirty="0"/>
          </a:p>
          <a:p>
            <a:pPr lvl="1"/>
            <a:r>
              <a:rPr lang="en-US" sz="2800" i="1" dirty="0"/>
              <a:t>Grade 3: Within word pattern-Syllables and affixes</a:t>
            </a:r>
            <a:endParaRPr lang="en-US" sz="2800" dirty="0"/>
          </a:p>
          <a:p>
            <a:pPr lvl="1"/>
            <a:r>
              <a:rPr lang="en-US" sz="2800" i="1" dirty="0"/>
              <a:t>Grade 4: Within word pattern-Syllables and affixes</a:t>
            </a:r>
            <a:endParaRPr lang="en-US" sz="2800" dirty="0"/>
          </a:p>
          <a:p>
            <a:pPr lvl="1"/>
            <a:r>
              <a:rPr lang="en-US" sz="2800" i="1" dirty="0"/>
              <a:t>Grade 5: syllables and affixes-Derivational relations</a:t>
            </a:r>
            <a:endParaRPr lang="en-US" sz="2800" dirty="0"/>
          </a:p>
        </p:txBody>
      </p:sp>
    </p:spTree>
    <p:extLst>
      <p:ext uri="{BB962C8B-B14F-4D97-AF65-F5344CB8AC3E}">
        <p14:creationId xmlns:p14="http://schemas.microsoft.com/office/powerpoint/2010/main" val="23965051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a:xfrm>
            <a:off x="1942415" y="1447800"/>
            <a:ext cx="7049185" cy="5334000"/>
          </a:xfrm>
        </p:spPr>
        <p:txBody>
          <a:bodyPr>
            <a:normAutofit/>
          </a:bodyPr>
          <a:lstStyle/>
          <a:p>
            <a:pPr>
              <a:buFont typeface="Wingdings" panose="05000000000000000000" pitchFamily="2" charset="2"/>
              <a:buChar char="ü"/>
            </a:pPr>
            <a:r>
              <a:rPr lang="en-US" sz="2000" dirty="0"/>
              <a:t>All classroom teachers </a:t>
            </a:r>
            <a:r>
              <a:rPr lang="en-US" sz="2000" dirty="0" smtClean="0"/>
              <a:t>administered </a:t>
            </a:r>
            <a:r>
              <a:rPr lang="en-US" sz="2000" dirty="0"/>
              <a:t>a Spelling Inventory from Words their </a:t>
            </a:r>
            <a:r>
              <a:rPr lang="en-US" sz="2000" dirty="0" smtClean="0"/>
              <a:t>Way as a </a:t>
            </a:r>
            <a:r>
              <a:rPr lang="en-US" sz="2000" b="1" dirty="0" smtClean="0"/>
              <a:t>pre-assessment.</a:t>
            </a:r>
            <a:endParaRPr lang="en-US" sz="2000" b="1" dirty="0"/>
          </a:p>
          <a:p>
            <a:pPr>
              <a:buFont typeface="Wingdings" panose="05000000000000000000" pitchFamily="2" charset="2"/>
              <a:buChar char="ü"/>
            </a:pPr>
            <a:r>
              <a:rPr lang="en-US" sz="2000" b="1" dirty="0"/>
              <a:t>Data</a:t>
            </a:r>
            <a:r>
              <a:rPr lang="en-US" sz="2000" dirty="0"/>
              <a:t> from the inventory as well as STAR Assessment Data </a:t>
            </a:r>
            <a:r>
              <a:rPr lang="en-US" sz="2000" dirty="0" smtClean="0"/>
              <a:t>was discussed </a:t>
            </a:r>
            <a:r>
              <a:rPr lang="en-US" sz="2000" dirty="0"/>
              <a:t>at PLC </a:t>
            </a:r>
            <a:r>
              <a:rPr lang="en-US" sz="2000" dirty="0" smtClean="0"/>
              <a:t>throughout the year</a:t>
            </a:r>
            <a:endParaRPr lang="en-US" sz="2000" dirty="0"/>
          </a:p>
          <a:p>
            <a:pPr>
              <a:buFont typeface="Wingdings" panose="05000000000000000000" pitchFamily="2" charset="2"/>
              <a:buChar char="ü"/>
            </a:pPr>
            <a:r>
              <a:rPr lang="en-US" sz="2000" dirty="0"/>
              <a:t>The Words Their Way Instructional philosophy</a:t>
            </a:r>
            <a:r>
              <a:rPr lang="en-US" sz="2000" b="1" dirty="0"/>
              <a:t> </a:t>
            </a:r>
            <a:r>
              <a:rPr lang="en-US" sz="2000" dirty="0" smtClean="0"/>
              <a:t>was utilized </a:t>
            </a:r>
            <a:r>
              <a:rPr lang="en-US" sz="2000" dirty="0"/>
              <a:t>as a resource during </a:t>
            </a:r>
            <a:r>
              <a:rPr lang="en-US" sz="2000" b="1" dirty="0"/>
              <a:t>W.I.N</a:t>
            </a:r>
            <a:r>
              <a:rPr lang="en-US" sz="2000" dirty="0"/>
              <a:t>. (What I Need- Tier 2 time</a:t>
            </a:r>
            <a:r>
              <a:rPr lang="en-US" sz="2000" dirty="0" smtClean="0"/>
              <a:t>) instruction </a:t>
            </a:r>
            <a:r>
              <a:rPr lang="en-US" sz="2000" dirty="0"/>
              <a:t>for struggling students’ Grades K-5</a:t>
            </a:r>
          </a:p>
          <a:p>
            <a:pPr>
              <a:buFont typeface="Wingdings" panose="05000000000000000000" pitchFamily="2" charset="2"/>
              <a:buChar char="ü"/>
            </a:pPr>
            <a:r>
              <a:rPr lang="en-US" sz="2000" dirty="0"/>
              <a:t>Grades K-2 </a:t>
            </a:r>
            <a:r>
              <a:rPr lang="en-US" sz="2000" dirty="0" smtClean="0"/>
              <a:t>also </a:t>
            </a:r>
            <a:r>
              <a:rPr lang="en-US" sz="2000" dirty="0"/>
              <a:t>utilize the Wilson</a:t>
            </a:r>
            <a:r>
              <a:rPr lang="en-US" sz="2000" b="1" dirty="0"/>
              <a:t> Fundations </a:t>
            </a:r>
            <a:r>
              <a:rPr lang="en-US" sz="2000" b="1" dirty="0" smtClean="0"/>
              <a:t>program</a:t>
            </a:r>
            <a:r>
              <a:rPr lang="en-US" sz="2000" dirty="0" smtClean="0"/>
              <a:t>,</a:t>
            </a:r>
            <a:r>
              <a:rPr lang="en-US" sz="2000" dirty="0"/>
              <a:t> </a:t>
            </a:r>
            <a:r>
              <a:rPr lang="en-US" sz="2000" dirty="0" smtClean="0"/>
              <a:t>(A </a:t>
            </a:r>
            <a:r>
              <a:rPr lang="en-US" sz="2000" dirty="0"/>
              <a:t>phonological/phonemic awareness, phonics and spelling </a:t>
            </a:r>
            <a:r>
              <a:rPr lang="en-US" sz="2000" dirty="0" smtClean="0"/>
              <a:t>program) </a:t>
            </a:r>
            <a:r>
              <a:rPr lang="en-US" sz="2000" dirty="0"/>
              <a:t>for instruction </a:t>
            </a:r>
          </a:p>
          <a:p>
            <a:pPr>
              <a:buFont typeface="Wingdings" panose="05000000000000000000" pitchFamily="2" charset="2"/>
              <a:buChar char="ü"/>
            </a:pPr>
            <a:r>
              <a:rPr lang="en-US" sz="2000" dirty="0" smtClean="0"/>
              <a:t>All </a:t>
            </a:r>
            <a:r>
              <a:rPr lang="en-US" sz="2000" dirty="0"/>
              <a:t>students </a:t>
            </a:r>
            <a:r>
              <a:rPr lang="en-US" sz="2000" dirty="0" smtClean="0"/>
              <a:t>were </a:t>
            </a:r>
            <a:r>
              <a:rPr lang="en-US" sz="2000" b="1" dirty="0" smtClean="0"/>
              <a:t>post-assess </a:t>
            </a:r>
            <a:r>
              <a:rPr lang="en-US" sz="2000" dirty="0" smtClean="0"/>
              <a:t>on the Spelling Inventory</a:t>
            </a:r>
            <a:endParaRPr lang="en-US" sz="2000" dirty="0"/>
          </a:p>
        </p:txBody>
      </p:sp>
    </p:spTree>
    <p:extLst>
      <p:ext uri="{BB962C8B-B14F-4D97-AF65-F5344CB8AC3E}">
        <p14:creationId xmlns:p14="http://schemas.microsoft.com/office/powerpoint/2010/main" val="4641714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i="1" dirty="0"/>
              <a:t>1</a:t>
            </a:r>
            <a:r>
              <a:rPr lang="en-US" sz="3600" i="1" dirty="0" smtClean="0"/>
              <a:t>: </a:t>
            </a:r>
            <a:r>
              <a:rPr lang="en-US" sz="4000" b="1" i="1" dirty="0" smtClean="0">
                <a:solidFill>
                  <a:srgbClr val="99CCFF"/>
                </a:solidFill>
              </a:rPr>
              <a:t>I</a:t>
            </a:r>
            <a:r>
              <a:rPr lang="en-US" sz="3200" b="1" i="1" dirty="0" smtClean="0">
                <a:solidFill>
                  <a:srgbClr val="99CCFF"/>
                </a:solidFill>
              </a:rPr>
              <a:t>n Progress</a:t>
            </a:r>
            <a:endParaRPr lang="en-US" sz="3100" b="1" i="1" dirty="0">
              <a:solidFill>
                <a:srgbClr val="99CCFF"/>
              </a:solidFill>
            </a:endParaRPr>
          </a:p>
        </p:txBody>
      </p:sp>
      <p:graphicFrame>
        <p:nvGraphicFramePr>
          <p:cNvPr id="5" name="Content Placeholder 4"/>
          <p:cNvGraphicFramePr>
            <a:graphicFrameLocks/>
          </p:cNvGraphicFramePr>
          <p:nvPr>
            <p:extLst>
              <p:ext uri="{D42A27DB-BD31-4B8C-83A1-F6EECF244321}">
                <p14:modId xmlns:p14="http://schemas.microsoft.com/office/powerpoint/2010/main" val="252013124"/>
              </p:ext>
            </p:extLst>
          </p:nvPr>
        </p:nvGraphicFramePr>
        <p:xfrm>
          <a:off x="1066800" y="2362200"/>
          <a:ext cx="7772400" cy="3291839"/>
        </p:xfrm>
        <a:graphic>
          <a:graphicData uri="http://schemas.openxmlformats.org/drawingml/2006/table">
            <a:tbl>
              <a:tblPr firstRow="1" bandRow="1">
                <a:tableStyleId>{5C22544A-7EE6-4342-B048-85BDC9FD1C3A}</a:tableStyleId>
              </a:tblPr>
              <a:tblGrid>
                <a:gridCol w="1884783"/>
                <a:gridCol w="2230017"/>
                <a:gridCol w="2209800"/>
                <a:gridCol w="1447800"/>
              </a:tblGrid>
              <a:tr h="370840">
                <a:tc>
                  <a:txBody>
                    <a:bodyPr/>
                    <a:lstStyle/>
                    <a:p>
                      <a:r>
                        <a:rPr lang="en-US" dirty="0" smtClean="0"/>
                        <a:t>Grade level</a:t>
                      </a:r>
                      <a:endParaRPr lang="en-US" dirty="0"/>
                    </a:p>
                  </a:txBody>
                  <a:tcPr/>
                </a:tc>
                <a:tc>
                  <a:txBody>
                    <a:bodyPr/>
                    <a:lstStyle/>
                    <a:p>
                      <a:r>
                        <a:rPr lang="en-US" sz="1600" dirty="0" smtClean="0"/>
                        <a:t>Mid-year</a:t>
                      </a:r>
                      <a:r>
                        <a:rPr lang="en-US" sz="1600" baseline="0" dirty="0" smtClean="0"/>
                        <a:t> </a:t>
                      </a:r>
                      <a:r>
                        <a:rPr lang="en-US" sz="1600" dirty="0" smtClean="0"/>
                        <a:t>Assessment % making</a:t>
                      </a:r>
                      <a:r>
                        <a:rPr lang="en-US" sz="1600" baseline="0" dirty="0" smtClean="0"/>
                        <a:t> SMART Goal</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Post- Assessment% making</a:t>
                      </a:r>
                      <a:r>
                        <a:rPr lang="en-US" sz="1600" baseline="0" dirty="0" smtClean="0"/>
                        <a:t> SMART Goal</a:t>
                      </a:r>
                      <a:endParaRPr lang="en-US" sz="1600" dirty="0" smtClean="0"/>
                    </a:p>
                  </a:txBody>
                  <a:tcPr/>
                </a:tc>
                <a:tc>
                  <a:txBody>
                    <a:bodyPr/>
                    <a:lstStyle/>
                    <a:p>
                      <a:r>
                        <a:rPr lang="en-US" dirty="0" smtClean="0"/>
                        <a:t>Met 5-8% from</a:t>
                      </a:r>
                      <a:r>
                        <a:rPr lang="en-US" baseline="0" dirty="0" smtClean="0"/>
                        <a:t> Beg of Year</a:t>
                      </a:r>
                      <a:endParaRPr lang="en-US" dirty="0"/>
                    </a:p>
                  </a:txBody>
                  <a:tcPr/>
                </a:tc>
              </a:tr>
              <a:tr h="370840">
                <a:tc>
                  <a:txBody>
                    <a:bodyPr/>
                    <a:lstStyle/>
                    <a:p>
                      <a:pPr algn="ctr"/>
                      <a:r>
                        <a:rPr lang="en-US" sz="2000" dirty="0" smtClean="0"/>
                        <a:t>Kindergarten</a:t>
                      </a:r>
                      <a:endParaRPr lang="en-US" sz="2000" dirty="0"/>
                    </a:p>
                  </a:txBody>
                  <a:tcPr/>
                </a:tc>
                <a:tc>
                  <a:txBody>
                    <a:bodyPr/>
                    <a:lstStyle/>
                    <a:p>
                      <a:pPr algn="ctr"/>
                      <a:r>
                        <a:rPr lang="en-US" sz="2000" dirty="0" smtClean="0"/>
                        <a:t>91%</a:t>
                      </a:r>
                      <a:endParaRPr lang="en-US" sz="2000" dirty="0"/>
                    </a:p>
                  </a:txBody>
                  <a:tcPr/>
                </a:tc>
                <a:tc>
                  <a:txBody>
                    <a:bodyPr/>
                    <a:lstStyle/>
                    <a:p>
                      <a:pPr algn="ctr"/>
                      <a:r>
                        <a:rPr lang="en-US" sz="2000" dirty="0" smtClean="0"/>
                        <a:t>100%</a:t>
                      </a:r>
                      <a:endParaRPr lang="en-US" sz="2000" dirty="0"/>
                    </a:p>
                  </a:txBody>
                  <a:tcPr/>
                </a:tc>
                <a:tc>
                  <a:txBody>
                    <a:bodyPr/>
                    <a:lstStyle/>
                    <a:p>
                      <a:pPr algn="ctr"/>
                      <a:r>
                        <a:rPr lang="en-US" sz="2000" dirty="0" smtClean="0">
                          <a:sym typeface="Webdings"/>
                        </a:rPr>
                        <a:t></a:t>
                      </a:r>
                      <a:endParaRPr lang="en-US" sz="2000" dirty="0"/>
                    </a:p>
                  </a:txBody>
                  <a:tcPr/>
                </a:tc>
              </a:tr>
              <a:tr h="370840">
                <a:tc>
                  <a:txBody>
                    <a:bodyPr/>
                    <a:lstStyle/>
                    <a:p>
                      <a:pPr algn="ctr"/>
                      <a:r>
                        <a:rPr lang="en-US" sz="2000" dirty="0" smtClean="0"/>
                        <a:t>Grade 1</a:t>
                      </a:r>
                      <a:endParaRPr lang="en-US" sz="2000" dirty="0"/>
                    </a:p>
                  </a:txBody>
                  <a:tcPr/>
                </a:tc>
                <a:tc>
                  <a:txBody>
                    <a:bodyPr/>
                    <a:lstStyle/>
                    <a:p>
                      <a:pPr algn="ctr"/>
                      <a:r>
                        <a:rPr lang="en-US" sz="2000" dirty="0" smtClean="0"/>
                        <a:t>89%</a:t>
                      </a:r>
                      <a:endParaRPr lang="en-US" sz="20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000" dirty="0" smtClean="0"/>
                        <a:t>100%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2</a:t>
                      </a:r>
                      <a:endParaRPr lang="en-US" sz="2000" dirty="0"/>
                    </a:p>
                  </a:txBody>
                  <a:tcPr/>
                </a:tc>
                <a:tc>
                  <a:txBody>
                    <a:bodyPr/>
                    <a:lstStyle/>
                    <a:p>
                      <a:pPr algn="ctr"/>
                      <a:r>
                        <a:rPr lang="en-US" sz="2000" dirty="0" smtClean="0"/>
                        <a:t>80%</a:t>
                      </a:r>
                      <a:endParaRPr lang="en-US" sz="2000" dirty="0"/>
                    </a:p>
                  </a:txBody>
                  <a:tcPr/>
                </a:tc>
                <a:tc>
                  <a:txBody>
                    <a:bodyPr/>
                    <a:lstStyle/>
                    <a:p>
                      <a:pPr algn="ctr"/>
                      <a:r>
                        <a:rPr lang="en-US" sz="2000" dirty="0" smtClean="0"/>
                        <a:t>96%</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3</a:t>
                      </a:r>
                      <a:endParaRPr lang="en-US" sz="2000" dirty="0"/>
                    </a:p>
                  </a:txBody>
                  <a:tcPr/>
                </a:tc>
                <a:tc>
                  <a:txBody>
                    <a:bodyPr/>
                    <a:lstStyle/>
                    <a:p>
                      <a:pPr algn="ctr"/>
                      <a:r>
                        <a:rPr lang="en-US" sz="2000" dirty="0" smtClean="0"/>
                        <a:t>57%</a:t>
                      </a:r>
                      <a:endParaRPr lang="en-US" sz="2000" dirty="0"/>
                    </a:p>
                  </a:txBody>
                  <a:tcPr/>
                </a:tc>
                <a:tc>
                  <a:txBody>
                    <a:bodyPr/>
                    <a:lstStyle/>
                    <a:p>
                      <a:pPr algn="ctr"/>
                      <a:r>
                        <a:rPr lang="en-US" sz="2000" dirty="0" smtClean="0"/>
                        <a:t>69%</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tr>
              <a:tr h="370840">
                <a:tc>
                  <a:txBody>
                    <a:bodyPr/>
                    <a:lstStyle/>
                    <a:p>
                      <a:pPr algn="ctr"/>
                      <a:r>
                        <a:rPr lang="en-US" sz="2000" dirty="0" smtClean="0"/>
                        <a:t>Grade 4</a:t>
                      </a:r>
                      <a:endParaRPr lang="en-US" sz="2000" dirty="0"/>
                    </a:p>
                  </a:txBody>
                  <a:tcPr/>
                </a:tc>
                <a:tc>
                  <a:txBody>
                    <a:bodyPr/>
                    <a:lstStyle/>
                    <a:p>
                      <a:pPr algn="ctr"/>
                      <a:r>
                        <a:rPr lang="en-US" sz="2000" dirty="0" smtClean="0"/>
                        <a:t>46%</a:t>
                      </a:r>
                      <a:endParaRPr lang="en-US" sz="2000" dirty="0"/>
                    </a:p>
                  </a:txBody>
                  <a:tcPr/>
                </a:tc>
                <a:tc>
                  <a:txBody>
                    <a:bodyPr/>
                    <a:lstStyle/>
                    <a:p>
                      <a:pPr algn="ctr"/>
                      <a:r>
                        <a:rPr lang="en-US" sz="2000" dirty="0" smtClean="0"/>
                        <a:t>65%</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tr>
              <a:tr h="370840">
                <a:tc>
                  <a:txBody>
                    <a:bodyPr/>
                    <a:lstStyle/>
                    <a:p>
                      <a:pPr algn="ctr"/>
                      <a:r>
                        <a:rPr lang="en-US" sz="2000" dirty="0" smtClean="0"/>
                        <a:t>Grade 5</a:t>
                      </a:r>
                      <a:endParaRPr lang="en-US" sz="2000" dirty="0"/>
                    </a:p>
                  </a:txBody>
                  <a:tcPr/>
                </a:tc>
                <a:tc>
                  <a:txBody>
                    <a:bodyPr/>
                    <a:lstStyle/>
                    <a:p>
                      <a:pPr algn="ctr"/>
                      <a:r>
                        <a:rPr lang="en-US" sz="2000" dirty="0" smtClean="0"/>
                        <a:t>55%</a:t>
                      </a:r>
                      <a:endParaRPr lang="en-US" sz="2000" dirty="0"/>
                    </a:p>
                  </a:txBody>
                  <a:tcPr/>
                </a:tc>
                <a:tc>
                  <a:txBody>
                    <a:bodyPr/>
                    <a:lstStyle/>
                    <a:p>
                      <a:pPr algn="ctr"/>
                      <a:r>
                        <a:rPr lang="en-US" sz="2000" dirty="0" smtClean="0"/>
                        <a:t>77%</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tr>
            </a:tbl>
          </a:graphicData>
        </a:graphic>
      </p:graphicFrame>
      <p:sp>
        <p:nvSpPr>
          <p:cNvPr id="3" name="Rectangle 2"/>
          <p:cNvSpPr/>
          <p:nvPr/>
        </p:nvSpPr>
        <p:spPr>
          <a:xfrm>
            <a:off x="1219200" y="1752600"/>
            <a:ext cx="1446230" cy="461665"/>
          </a:xfrm>
          <a:prstGeom prst="rect">
            <a:avLst/>
          </a:prstGeom>
        </p:spPr>
        <p:txBody>
          <a:bodyPr wrap="none">
            <a:spAutoFit/>
          </a:bodyPr>
          <a:lstStyle/>
          <a:p>
            <a:r>
              <a:rPr lang="en-US" sz="2400" b="1" i="1" dirty="0" smtClean="0">
                <a:solidFill>
                  <a:srgbClr val="99CCFF"/>
                </a:solidFill>
              </a:rPr>
              <a:t>Literacy:</a:t>
            </a:r>
            <a:endParaRPr lang="en-US" dirty="0"/>
          </a:p>
        </p:txBody>
      </p:sp>
    </p:spTree>
    <p:extLst>
      <p:ext uri="{BB962C8B-B14F-4D97-AF65-F5344CB8AC3E}">
        <p14:creationId xmlns:p14="http://schemas.microsoft.com/office/powerpoint/2010/main" val="26134347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85800"/>
            <a:ext cx="6589199" cy="1280890"/>
          </a:xfrm>
        </p:spPr>
        <p:txBody>
          <a:bodyPr/>
          <a:lstStyle/>
          <a:p>
            <a:r>
              <a:rPr lang="en-US" i="1" dirty="0" smtClean="0"/>
              <a:t>Goal 2  </a:t>
            </a:r>
            <a:endParaRPr lang="en-US" i="1" dirty="0"/>
          </a:p>
        </p:txBody>
      </p:sp>
      <p:sp>
        <p:nvSpPr>
          <p:cNvPr id="3" name="Content Placeholder 2"/>
          <p:cNvSpPr>
            <a:spLocks noGrp="1"/>
          </p:cNvSpPr>
          <p:nvPr>
            <p:ph idx="1"/>
          </p:nvPr>
        </p:nvSpPr>
        <p:spPr>
          <a:xfrm>
            <a:off x="1219200" y="1295400"/>
            <a:ext cx="7848601" cy="5410200"/>
          </a:xfrm>
        </p:spPr>
        <p:txBody>
          <a:bodyPr>
            <a:noAutofit/>
          </a:bodyPr>
          <a:lstStyle/>
          <a:p>
            <a:r>
              <a:rPr lang="en-US" sz="2200" i="1" dirty="0"/>
              <a:t>All Students will achieve mastery and/or increase mastery in the “Critical Areas of Focus” based upon the Common Core Standards listed below by 5-8% by the end of the 2014-15 school year as measured by pre- and post-assessments.</a:t>
            </a:r>
            <a:endParaRPr lang="en-US" sz="2200" dirty="0"/>
          </a:p>
          <a:p>
            <a:pPr marL="0" indent="0">
              <a:buNone/>
            </a:pPr>
            <a:r>
              <a:rPr lang="en-US" sz="2000" i="1" dirty="0"/>
              <a:t>Critical Areas of Focus:</a:t>
            </a:r>
            <a:endParaRPr lang="en-US" sz="2000" dirty="0"/>
          </a:p>
          <a:p>
            <a:pPr lvl="1">
              <a:spcBef>
                <a:spcPts val="0"/>
              </a:spcBef>
            </a:pPr>
            <a:r>
              <a:rPr lang="en-US" sz="2000" i="1" dirty="0"/>
              <a:t>PreK/K: Fluency of number sense including demonstration </a:t>
            </a:r>
            <a:r>
              <a:rPr lang="en-US" sz="2000" i="1" dirty="0" smtClean="0"/>
              <a:t>&amp; ability </a:t>
            </a:r>
            <a:r>
              <a:rPr lang="en-US" sz="2000" i="1" dirty="0"/>
              <a:t>to compare whole </a:t>
            </a:r>
            <a:r>
              <a:rPr lang="en-US" sz="2000" i="1" dirty="0" smtClean="0"/>
              <a:t>#’s within </a:t>
            </a:r>
            <a:r>
              <a:rPr lang="en-US" sz="2000" i="1" dirty="0"/>
              <a:t>20.</a:t>
            </a:r>
            <a:endParaRPr lang="en-US" sz="2000" dirty="0"/>
          </a:p>
          <a:p>
            <a:pPr lvl="1">
              <a:spcBef>
                <a:spcPts val="0"/>
              </a:spcBef>
            </a:pPr>
            <a:r>
              <a:rPr lang="en-US" sz="2000" i="1" dirty="0"/>
              <a:t>Grade 1: Fluency </a:t>
            </a:r>
            <a:r>
              <a:rPr lang="en-US" sz="2000" i="1" dirty="0" smtClean="0"/>
              <a:t>&amp; understanding </a:t>
            </a:r>
            <a:r>
              <a:rPr lang="en-US" sz="2000" i="1" dirty="0"/>
              <a:t>of addition </a:t>
            </a:r>
            <a:r>
              <a:rPr lang="en-US" sz="2000" i="1" dirty="0" smtClean="0"/>
              <a:t>facts.</a:t>
            </a:r>
            <a:endParaRPr lang="en-US" sz="2000" dirty="0"/>
          </a:p>
          <a:p>
            <a:pPr lvl="1">
              <a:spcBef>
                <a:spcPts val="0"/>
              </a:spcBef>
            </a:pPr>
            <a:r>
              <a:rPr lang="en-US" sz="2000" i="1" dirty="0"/>
              <a:t>Grade 2: Fluency </a:t>
            </a:r>
            <a:r>
              <a:rPr lang="en-US" sz="2000" i="1" dirty="0" smtClean="0"/>
              <a:t>&amp; understanding </a:t>
            </a:r>
            <a:r>
              <a:rPr lang="en-US" sz="2000" i="1" dirty="0"/>
              <a:t>of subtraction facts within 20.</a:t>
            </a:r>
            <a:endParaRPr lang="en-US" sz="2000" dirty="0"/>
          </a:p>
          <a:p>
            <a:pPr lvl="1">
              <a:spcBef>
                <a:spcPts val="0"/>
              </a:spcBef>
            </a:pPr>
            <a:r>
              <a:rPr lang="en-US" sz="2000" i="1" dirty="0"/>
              <a:t>Grade 3: Fluency </a:t>
            </a:r>
            <a:r>
              <a:rPr lang="en-US" sz="2000" i="1" dirty="0" smtClean="0"/>
              <a:t>&amp; understanding </a:t>
            </a:r>
            <a:r>
              <a:rPr lang="en-US" sz="2000" i="1" dirty="0"/>
              <a:t>of multiplication facts up to 100.</a:t>
            </a:r>
            <a:endParaRPr lang="en-US" sz="2000" dirty="0"/>
          </a:p>
          <a:p>
            <a:pPr lvl="1">
              <a:spcBef>
                <a:spcPts val="0"/>
              </a:spcBef>
            </a:pPr>
            <a:r>
              <a:rPr lang="en-US" sz="2000" i="1" dirty="0"/>
              <a:t>Grade 4: Fluency </a:t>
            </a:r>
            <a:r>
              <a:rPr lang="en-US" sz="2000" i="1" dirty="0" smtClean="0"/>
              <a:t>&amp; understanding </a:t>
            </a:r>
            <a:r>
              <a:rPr lang="en-US" sz="2000" i="1" dirty="0"/>
              <a:t>of division </a:t>
            </a:r>
            <a:r>
              <a:rPr lang="en-US" sz="2000" i="1" dirty="0" smtClean="0"/>
              <a:t>facts.</a:t>
            </a:r>
          </a:p>
          <a:p>
            <a:pPr lvl="1">
              <a:spcBef>
                <a:spcPts val="0"/>
              </a:spcBef>
            </a:pPr>
            <a:r>
              <a:rPr lang="en-US" sz="2000" i="1" dirty="0" smtClean="0"/>
              <a:t>Grade </a:t>
            </a:r>
            <a:r>
              <a:rPr lang="en-US" sz="2000" i="1" dirty="0"/>
              <a:t>5: Fluency and understanding with addition and subtraction of fractions. </a:t>
            </a:r>
            <a:endParaRPr lang="en-US" sz="2000" dirty="0"/>
          </a:p>
        </p:txBody>
      </p:sp>
    </p:spTree>
    <p:extLst>
      <p:ext uri="{BB962C8B-B14F-4D97-AF65-F5344CB8AC3E}">
        <p14:creationId xmlns:p14="http://schemas.microsoft.com/office/powerpoint/2010/main" val="13516502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942415" y="1371600"/>
            <a:ext cx="6896785" cy="5257800"/>
          </a:xfrm>
        </p:spPr>
        <p:txBody>
          <a:bodyPr>
            <a:normAutofit/>
          </a:bodyPr>
          <a:lstStyle/>
          <a:p>
            <a:pPr>
              <a:buFont typeface="Wingdings" panose="05000000000000000000" pitchFamily="2" charset="2"/>
              <a:buChar char="ü"/>
            </a:pPr>
            <a:r>
              <a:rPr lang="en-US" sz="2000" dirty="0" smtClean="0"/>
              <a:t>Grade </a:t>
            </a:r>
            <a:r>
              <a:rPr lang="en-US" sz="2000" dirty="0"/>
              <a:t>level teachers modified </a:t>
            </a:r>
            <a:r>
              <a:rPr lang="en-US" sz="2000" dirty="0" smtClean="0"/>
              <a:t>the</a:t>
            </a:r>
            <a:r>
              <a:rPr lang="en-US" sz="2000" b="1" dirty="0" smtClean="0"/>
              <a:t> Universal </a:t>
            </a:r>
            <a:r>
              <a:rPr lang="en-US" sz="2000" b="1" dirty="0"/>
              <a:t>screener</a:t>
            </a:r>
            <a:r>
              <a:rPr lang="en-US" sz="2000" dirty="0"/>
              <a:t> </a:t>
            </a:r>
            <a:r>
              <a:rPr lang="en-US" sz="2000" dirty="0" smtClean="0"/>
              <a:t>they used </a:t>
            </a:r>
            <a:r>
              <a:rPr lang="en-US" sz="2000" dirty="0"/>
              <a:t>last </a:t>
            </a:r>
            <a:r>
              <a:rPr lang="en-US" sz="2000" dirty="0" smtClean="0"/>
              <a:t>year (increasing # of questions and focused questions on their mastery area).</a:t>
            </a:r>
            <a:endParaRPr lang="en-US" sz="2000" dirty="0"/>
          </a:p>
          <a:p>
            <a:pPr>
              <a:buFont typeface="Wingdings" panose="05000000000000000000" pitchFamily="2" charset="2"/>
              <a:buChar char="ü"/>
            </a:pPr>
            <a:r>
              <a:rPr lang="en-US" sz="2000" dirty="0"/>
              <a:t>Grade levels gave universal screening to identify students that currently require intervention with the focus area skills. </a:t>
            </a:r>
            <a:r>
              <a:rPr lang="en-US" sz="2000" dirty="0" smtClean="0"/>
              <a:t>These students were given </a:t>
            </a:r>
            <a:r>
              <a:rPr lang="en-US" sz="2000" b="1" dirty="0" smtClean="0"/>
              <a:t>W.I.N</a:t>
            </a:r>
            <a:r>
              <a:rPr lang="en-US" sz="2000" dirty="0" smtClean="0"/>
              <a:t>. (What I Need- Tier 2 time) to focus on the mastery of the skill indicated in our goal</a:t>
            </a:r>
            <a:endParaRPr lang="en-US" sz="2000" dirty="0"/>
          </a:p>
          <a:p>
            <a:pPr>
              <a:buFont typeface="Wingdings" panose="05000000000000000000" pitchFamily="2" charset="2"/>
              <a:buChar char="ü"/>
            </a:pPr>
            <a:r>
              <a:rPr lang="en-US" sz="2000" b="1" dirty="0"/>
              <a:t>Data</a:t>
            </a:r>
            <a:r>
              <a:rPr lang="en-US" sz="2000" dirty="0"/>
              <a:t> from Grade level Universal screenings and STAR </a:t>
            </a:r>
            <a:r>
              <a:rPr lang="en-US" sz="2000" dirty="0" smtClean="0"/>
              <a:t>Assessments were discussed </a:t>
            </a:r>
            <a:r>
              <a:rPr lang="en-US" sz="2000" dirty="0"/>
              <a:t>at PLC </a:t>
            </a:r>
          </a:p>
          <a:p>
            <a:pPr>
              <a:buFont typeface="Wingdings" panose="05000000000000000000" pitchFamily="2" charset="2"/>
              <a:buChar char="ü"/>
            </a:pPr>
            <a:r>
              <a:rPr lang="en-US" sz="2000" dirty="0" smtClean="0"/>
              <a:t>Teachers progress monitored </a:t>
            </a:r>
            <a:r>
              <a:rPr lang="en-US" sz="2000" dirty="0"/>
              <a:t>struggling students </a:t>
            </a:r>
            <a:r>
              <a:rPr lang="en-US" sz="2000" dirty="0" smtClean="0"/>
              <a:t>to </a:t>
            </a:r>
            <a:r>
              <a:rPr lang="en-US" sz="2000" b="1" dirty="0" smtClean="0"/>
              <a:t>support</a:t>
            </a:r>
            <a:r>
              <a:rPr lang="en-US" sz="2000" dirty="0" smtClean="0"/>
              <a:t> their individual needs</a:t>
            </a:r>
          </a:p>
          <a:p>
            <a:pPr>
              <a:buFont typeface="Wingdings" panose="05000000000000000000" pitchFamily="2" charset="2"/>
              <a:buChar char="ü"/>
            </a:pPr>
            <a:r>
              <a:rPr lang="en-US" sz="2000" dirty="0" smtClean="0"/>
              <a:t>Post assessment was given to all students to measure growth</a:t>
            </a:r>
            <a:endParaRPr lang="en-US" sz="2000" dirty="0"/>
          </a:p>
        </p:txBody>
      </p:sp>
    </p:spTree>
    <p:extLst>
      <p:ext uri="{BB962C8B-B14F-4D97-AF65-F5344CB8AC3E}">
        <p14:creationId xmlns:p14="http://schemas.microsoft.com/office/powerpoint/2010/main" val="11081998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sz="3600" i="1" dirty="0" smtClean="0"/>
              <a:t>2: </a:t>
            </a:r>
            <a:r>
              <a:rPr lang="en-US" sz="3200" b="1" i="1" dirty="0" smtClean="0">
                <a:solidFill>
                  <a:srgbClr val="99CCFF"/>
                </a:solidFill>
              </a:rPr>
              <a:t>In Progress</a:t>
            </a:r>
            <a:endParaRPr lang="en-US" sz="3200" b="1" i="1" dirty="0">
              <a:solidFill>
                <a:srgbClr val="99CCFF"/>
              </a:solidFill>
            </a:endParaRPr>
          </a:p>
        </p:txBody>
      </p:sp>
      <p:graphicFrame>
        <p:nvGraphicFramePr>
          <p:cNvPr id="5" name="Content Placeholder 4"/>
          <p:cNvGraphicFramePr>
            <a:graphicFrameLocks/>
          </p:cNvGraphicFramePr>
          <p:nvPr>
            <p:extLst>
              <p:ext uri="{D42A27DB-BD31-4B8C-83A1-F6EECF244321}">
                <p14:modId xmlns:p14="http://schemas.microsoft.com/office/powerpoint/2010/main" val="2123243553"/>
              </p:ext>
            </p:extLst>
          </p:nvPr>
        </p:nvGraphicFramePr>
        <p:xfrm>
          <a:off x="1219200" y="2438400"/>
          <a:ext cx="7696201" cy="3200400"/>
        </p:xfrm>
        <a:graphic>
          <a:graphicData uri="http://schemas.openxmlformats.org/drawingml/2006/table">
            <a:tbl>
              <a:tblPr firstRow="1" bandRow="1">
                <a:tableStyleId>{5C22544A-7EE6-4342-B048-85BDC9FD1C3A}</a:tableStyleId>
              </a:tblPr>
              <a:tblGrid>
                <a:gridCol w="1884783"/>
                <a:gridCol w="2198915"/>
                <a:gridCol w="2356213"/>
                <a:gridCol w="1256290"/>
              </a:tblGrid>
              <a:tr h="370840">
                <a:tc>
                  <a:txBody>
                    <a:bodyPr/>
                    <a:lstStyle/>
                    <a:p>
                      <a:r>
                        <a:rPr lang="en-US" dirty="0" smtClean="0"/>
                        <a:t>Grade level</a:t>
                      </a:r>
                      <a:endParaRPr lang="en-US" dirty="0"/>
                    </a:p>
                  </a:txBody>
                  <a:tcPr/>
                </a:tc>
                <a:tc>
                  <a:txBody>
                    <a:bodyPr/>
                    <a:lstStyle/>
                    <a:p>
                      <a:r>
                        <a:rPr lang="en-US" sz="1600" dirty="0" smtClean="0"/>
                        <a:t>Mid-year Assessment % making</a:t>
                      </a:r>
                      <a:r>
                        <a:rPr lang="en-US" sz="1600" baseline="0" dirty="0" smtClean="0"/>
                        <a:t> SMART Goal</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Post- Assessment% making</a:t>
                      </a:r>
                      <a:r>
                        <a:rPr lang="en-US" sz="1600" baseline="0" dirty="0" smtClean="0"/>
                        <a:t> SMART Goal</a:t>
                      </a:r>
                      <a:endParaRPr lang="en-US" sz="1600" dirty="0" smtClean="0"/>
                    </a:p>
                  </a:txBody>
                  <a:tcPr/>
                </a:tc>
                <a:tc>
                  <a:txBody>
                    <a:bodyPr/>
                    <a:lstStyle/>
                    <a:p>
                      <a:r>
                        <a:rPr lang="en-US" dirty="0" smtClean="0"/>
                        <a:t>Met 5-8%</a:t>
                      </a:r>
                      <a:endParaRPr lang="en-US" dirty="0"/>
                    </a:p>
                  </a:txBody>
                  <a:tcPr/>
                </a:tc>
              </a:tr>
              <a:tr h="370840">
                <a:tc>
                  <a:txBody>
                    <a:bodyPr/>
                    <a:lstStyle/>
                    <a:p>
                      <a:pPr algn="ctr"/>
                      <a:r>
                        <a:rPr lang="en-US" sz="2000" dirty="0" smtClean="0"/>
                        <a:t>Kindergarten</a:t>
                      </a:r>
                      <a:endParaRPr lang="en-US" sz="2000" dirty="0"/>
                    </a:p>
                  </a:txBody>
                  <a:tcPr/>
                </a:tc>
                <a:tc>
                  <a:txBody>
                    <a:bodyPr/>
                    <a:lstStyle/>
                    <a:p>
                      <a:pPr algn="ctr"/>
                      <a:r>
                        <a:rPr lang="en-US" sz="2000" dirty="0" smtClean="0"/>
                        <a:t>94%</a:t>
                      </a:r>
                      <a:endParaRPr lang="en-US" sz="2000" dirty="0"/>
                    </a:p>
                  </a:txBody>
                  <a:tcPr/>
                </a:tc>
                <a:tc>
                  <a:txBody>
                    <a:bodyPr/>
                    <a:lstStyle/>
                    <a:p>
                      <a:pPr algn="ctr"/>
                      <a:r>
                        <a:rPr lang="en-US" sz="2000" dirty="0" smtClean="0"/>
                        <a:t>98%</a:t>
                      </a:r>
                      <a:endParaRPr lang="en-US" sz="2000" dirty="0"/>
                    </a:p>
                  </a:txBody>
                  <a:tcPr/>
                </a:tc>
                <a:tc>
                  <a:txBody>
                    <a:bodyPr/>
                    <a:lstStyle/>
                    <a:p>
                      <a:pPr algn="ctr"/>
                      <a:r>
                        <a:rPr lang="en-US" sz="2000" dirty="0" smtClean="0">
                          <a:sym typeface="Webdings"/>
                        </a:rPr>
                        <a:t></a:t>
                      </a:r>
                      <a:endParaRPr lang="en-US" sz="2000" dirty="0"/>
                    </a:p>
                  </a:txBody>
                  <a:tcPr/>
                </a:tc>
              </a:tr>
              <a:tr h="370840">
                <a:tc>
                  <a:txBody>
                    <a:bodyPr/>
                    <a:lstStyle/>
                    <a:p>
                      <a:pPr algn="ctr"/>
                      <a:r>
                        <a:rPr lang="en-US" sz="2000" dirty="0" smtClean="0"/>
                        <a:t>Grade 1</a:t>
                      </a:r>
                      <a:endParaRPr lang="en-US" sz="2000" dirty="0"/>
                    </a:p>
                  </a:txBody>
                  <a:tcPr/>
                </a:tc>
                <a:tc>
                  <a:txBody>
                    <a:bodyPr/>
                    <a:lstStyle/>
                    <a:p>
                      <a:pPr algn="ctr"/>
                      <a:r>
                        <a:rPr lang="en-US" sz="2000" dirty="0" smtClean="0"/>
                        <a:t>100%</a:t>
                      </a:r>
                      <a:endParaRPr lang="en-US" sz="2000" dirty="0"/>
                    </a:p>
                  </a:txBody>
                  <a:tcPr/>
                </a:tc>
                <a:tc>
                  <a:txBody>
                    <a:bodyPr/>
                    <a:lstStyle/>
                    <a:p>
                      <a:pPr algn="ctr"/>
                      <a:r>
                        <a:rPr lang="en-US" sz="2000" dirty="0" smtClean="0"/>
                        <a:t>100%</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2</a:t>
                      </a:r>
                      <a:endParaRPr lang="en-US" sz="2000" dirty="0"/>
                    </a:p>
                  </a:txBody>
                  <a:tcPr/>
                </a:tc>
                <a:tc>
                  <a:txBody>
                    <a:bodyPr/>
                    <a:lstStyle/>
                    <a:p>
                      <a:pPr algn="ctr"/>
                      <a:r>
                        <a:rPr lang="en-US" sz="2000" dirty="0" smtClean="0"/>
                        <a:t>88%</a:t>
                      </a:r>
                      <a:endParaRPr lang="en-US" sz="2000" dirty="0"/>
                    </a:p>
                  </a:txBody>
                  <a:tcPr/>
                </a:tc>
                <a:tc>
                  <a:txBody>
                    <a:bodyPr/>
                    <a:lstStyle/>
                    <a:p>
                      <a:pPr algn="ctr"/>
                      <a:r>
                        <a:rPr lang="en-US" sz="2000" dirty="0" smtClean="0"/>
                        <a:t>99%</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3</a:t>
                      </a:r>
                      <a:endParaRPr lang="en-US" sz="2000" dirty="0"/>
                    </a:p>
                  </a:txBody>
                  <a:tcPr/>
                </a:tc>
                <a:tc>
                  <a:txBody>
                    <a:bodyPr/>
                    <a:lstStyle/>
                    <a:p>
                      <a:pPr algn="ctr"/>
                      <a:r>
                        <a:rPr lang="en-US" sz="2000" dirty="0" smtClean="0"/>
                        <a:t>87%</a:t>
                      </a:r>
                      <a:endParaRPr lang="en-US" sz="2000" dirty="0"/>
                    </a:p>
                  </a:txBody>
                  <a:tcPr/>
                </a:tc>
                <a:tc>
                  <a:txBody>
                    <a:bodyPr/>
                    <a:lstStyle/>
                    <a:p>
                      <a:pPr algn="ctr"/>
                      <a:r>
                        <a:rPr lang="en-US" sz="2000" dirty="0" smtClean="0"/>
                        <a:t>98%</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4</a:t>
                      </a:r>
                      <a:endParaRPr lang="en-US" sz="2000" dirty="0"/>
                    </a:p>
                  </a:txBody>
                  <a:tcPr/>
                </a:tc>
                <a:tc>
                  <a:txBody>
                    <a:bodyPr/>
                    <a:lstStyle/>
                    <a:p>
                      <a:pPr algn="ctr"/>
                      <a:r>
                        <a:rPr lang="en-US" sz="2000" dirty="0" smtClean="0"/>
                        <a:t>81%</a:t>
                      </a:r>
                      <a:endParaRPr lang="en-US" sz="2000" dirty="0"/>
                    </a:p>
                  </a:txBody>
                  <a:tcPr/>
                </a:tc>
                <a:tc>
                  <a:txBody>
                    <a:bodyPr/>
                    <a:lstStyle/>
                    <a:p>
                      <a:pPr algn="ctr"/>
                      <a:r>
                        <a:rPr lang="en-US" sz="2000" dirty="0" smtClean="0"/>
                        <a:t>99%</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r h="370840">
                <a:tc>
                  <a:txBody>
                    <a:bodyPr/>
                    <a:lstStyle/>
                    <a:p>
                      <a:pPr algn="ctr"/>
                      <a:r>
                        <a:rPr lang="en-US" sz="2000" dirty="0" smtClean="0"/>
                        <a:t>Grade 5</a:t>
                      </a:r>
                      <a:endParaRPr lang="en-US" sz="2000" dirty="0"/>
                    </a:p>
                  </a:txBody>
                  <a:tcPr/>
                </a:tc>
                <a:tc>
                  <a:txBody>
                    <a:bodyPr/>
                    <a:lstStyle/>
                    <a:p>
                      <a:pPr algn="ctr"/>
                      <a:r>
                        <a:rPr lang="en-US" sz="2000" dirty="0" smtClean="0"/>
                        <a:t>100%</a:t>
                      </a:r>
                      <a:endParaRPr lang="en-US" sz="2000" dirty="0"/>
                    </a:p>
                  </a:txBody>
                  <a:tcPr/>
                </a:tc>
                <a:tc>
                  <a:txBody>
                    <a:bodyPr/>
                    <a:lstStyle/>
                    <a:p>
                      <a:pPr algn="ctr"/>
                      <a:r>
                        <a:rPr lang="en-US" sz="2000" dirty="0" smtClean="0"/>
                        <a:t>100%</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ym typeface="Webdings"/>
                        </a:rPr>
                        <a:t></a:t>
                      </a:r>
                      <a:endParaRPr lang="en-US" sz="2000" dirty="0" smtClean="0"/>
                    </a:p>
                  </a:txBody>
                  <a:tcPr/>
                </a:tc>
              </a:tr>
            </a:tbl>
          </a:graphicData>
        </a:graphic>
      </p:graphicFrame>
      <p:sp>
        <p:nvSpPr>
          <p:cNvPr id="3" name="Rectangle 2"/>
          <p:cNvSpPr/>
          <p:nvPr/>
        </p:nvSpPr>
        <p:spPr>
          <a:xfrm>
            <a:off x="1371600" y="1905000"/>
            <a:ext cx="1202573" cy="461665"/>
          </a:xfrm>
          <a:prstGeom prst="rect">
            <a:avLst/>
          </a:prstGeom>
        </p:spPr>
        <p:txBody>
          <a:bodyPr wrap="none">
            <a:spAutoFit/>
          </a:bodyPr>
          <a:lstStyle/>
          <a:p>
            <a:r>
              <a:rPr lang="en-US" sz="2400" b="1" i="1" dirty="0" smtClean="0">
                <a:solidFill>
                  <a:srgbClr val="99CCFF"/>
                </a:solidFill>
              </a:rPr>
              <a:t>Math:  </a:t>
            </a:r>
            <a:endParaRPr lang="en-US" sz="2400" dirty="0"/>
          </a:p>
        </p:txBody>
      </p:sp>
    </p:spTree>
    <p:extLst>
      <p:ext uri="{BB962C8B-B14F-4D97-AF65-F5344CB8AC3E}">
        <p14:creationId xmlns:p14="http://schemas.microsoft.com/office/powerpoint/2010/main" val="24391613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09600"/>
            <a:ext cx="6589199" cy="1280890"/>
          </a:xfrm>
        </p:spPr>
        <p:txBody>
          <a:bodyPr/>
          <a:lstStyle/>
          <a:p>
            <a:r>
              <a:rPr lang="en-US" dirty="0" smtClean="0"/>
              <a:t>2015-16 Action Plan Goal</a:t>
            </a:r>
            <a:endParaRPr lang="en-US" dirty="0"/>
          </a:p>
        </p:txBody>
      </p:sp>
      <p:sp>
        <p:nvSpPr>
          <p:cNvPr id="3" name="Content Placeholder 2"/>
          <p:cNvSpPr>
            <a:spLocks noGrp="1"/>
          </p:cNvSpPr>
          <p:nvPr>
            <p:ph idx="1"/>
          </p:nvPr>
        </p:nvSpPr>
        <p:spPr>
          <a:xfrm>
            <a:off x="1911477" y="1865469"/>
            <a:ext cx="6817799" cy="1792131"/>
          </a:xfrm>
        </p:spPr>
        <p:txBody>
          <a:bodyPr>
            <a:normAutofit/>
          </a:bodyPr>
          <a:lstStyle/>
          <a:p>
            <a:r>
              <a:rPr lang="en-US" sz="2000" i="1" dirty="0"/>
              <a:t>By June 2016, Pollard School staff will plan and implement 3 roll outs </a:t>
            </a:r>
            <a:r>
              <a:rPr lang="en-US" sz="2000" i="1" dirty="0" smtClean="0"/>
              <a:t>targeting student </a:t>
            </a:r>
            <a:r>
              <a:rPr lang="en-US" sz="2000" i="1" dirty="0"/>
              <a:t>behaviors </a:t>
            </a:r>
            <a:r>
              <a:rPr lang="en-US" sz="2000" i="1" dirty="0" smtClean="0"/>
              <a:t>needing to be decreased as </a:t>
            </a:r>
            <a:r>
              <a:rPr lang="en-US" sz="2000" i="1" dirty="0"/>
              <a:t>identified through the analysis of our School Wide Information System (SWIS) data</a:t>
            </a:r>
            <a:r>
              <a:rPr lang="en-US" sz="2000" i="1" dirty="0" smtClean="0"/>
              <a:t>.</a:t>
            </a:r>
          </a:p>
          <a:p>
            <a:endParaRPr lang="en-US" i="1" dirty="0"/>
          </a:p>
        </p:txBody>
      </p:sp>
    </p:spTree>
    <p:extLst>
      <p:ext uri="{BB962C8B-B14F-4D97-AF65-F5344CB8AC3E}">
        <p14:creationId xmlns:p14="http://schemas.microsoft.com/office/powerpoint/2010/main" val="2902539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i="1" dirty="0" smtClean="0"/>
              <a:t>Action Steps for Goal 1</a:t>
            </a:r>
            <a:endParaRPr lang="en-US" sz="4000" i="1" dirty="0"/>
          </a:p>
        </p:txBody>
      </p:sp>
      <p:sp>
        <p:nvSpPr>
          <p:cNvPr id="3" name="Content Placeholder 2"/>
          <p:cNvSpPr>
            <a:spLocks noGrp="1"/>
          </p:cNvSpPr>
          <p:nvPr>
            <p:ph idx="1"/>
          </p:nvPr>
        </p:nvSpPr>
        <p:spPr>
          <a:xfrm>
            <a:off x="1945201" y="1371600"/>
            <a:ext cx="7046399" cy="5410200"/>
          </a:xfrm>
        </p:spPr>
        <p:txBody>
          <a:bodyPr>
            <a:noAutofit/>
          </a:bodyPr>
          <a:lstStyle/>
          <a:p>
            <a:pPr>
              <a:buFont typeface="Wingdings" panose="05000000000000000000" pitchFamily="2" charset="2"/>
              <a:buChar char="ü"/>
            </a:pPr>
            <a:r>
              <a:rPr lang="en-US" sz="2000" dirty="0"/>
              <a:t>STAR </a:t>
            </a:r>
            <a:r>
              <a:rPr lang="en-US" sz="2000" dirty="0" smtClean="0"/>
              <a:t>Assessments </a:t>
            </a:r>
            <a:r>
              <a:rPr lang="en-US" sz="2000" dirty="0"/>
              <a:t>were </a:t>
            </a:r>
            <a:r>
              <a:rPr lang="en-US" sz="2000" b="1" dirty="0"/>
              <a:t>administered</a:t>
            </a:r>
            <a:r>
              <a:rPr lang="en-US" sz="2000" dirty="0"/>
              <a:t> to all students PreK-5</a:t>
            </a:r>
          </a:p>
          <a:p>
            <a:pPr>
              <a:buFont typeface="Wingdings" panose="05000000000000000000" pitchFamily="2" charset="2"/>
              <a:buChar char="ü"/>
            </a:pPr>
            <a:r>
              <a:rPr lang="en-US" sz="2000" b="1" dirty="0"/>
              <a:t>Champions</a:t>
            </a:r>
            <a:r>
              <a:rPr lang="en-US" sz="2000" dirty="0"/>
              <a:t> and  Professional staff </a:t>
            </a:r>
            <a:r>
              <a:rPr lang="en-US" sz="2000" b="1" dirty="0" smtClean="0"/>
              <a:t>trained</a:t>
            </a:r>
            <a:r>
              <a:rPr lang="en-US" sz="2000" dirty="0" smtClean="0"/>
              <a:t> </a:t>
            </a:r>
            <a:r>
              <a:rPr lang="en-US" sz="2000" dirty="0"/>
              <a:t>in accessing report data and data analysis </a:t>
            </a:r>
            <a:r>
              <a:rPr lang="en-US" sz="2000" dirty="0" smtClean="0"/>
              <a:t>protocol to </a:t>
            </a:r>
            <a:r>
              <a:rPr lang="en-US" sz="2000" b="1" dirty="0" smtClean="0"/>
              <a:t>support</a:t>
            </a:r>
            <a:r>
              <a:rPr lang="en-US" sz="2000" dirty="0" smtClean="0"/>
              <a:t> staff in interpreting data</a:t>
            </a:r>
            <a:endParaRPr lang="en-US" sz="2000" dirty="0"/>
          </a:p>
          <a:p>
            <a:pPr>
              <a:buFont typeface="Wingdings" panose="05000000000000000000" pitchFamily="2" charset="2"/>
              <a:buChar char="ü"/>
            </a:pPr>
            <a:r>
              <a:rPr lang="en-US" sz="2000" dirty="0"/>
              <a:t>Champions at each school have access to a </a:t>
            </a:r>
            <a:r>
              <a:rPr lang="en-US" sz="2000" b="1" dirty="0"/>
              <a:t>data coach </a:t>
            </a:r>
            <a:r>
              <a:rPr lang="en-US" sz="2000" dirty="0"/>
              <a:t>from Renaissance and they have been very </a:t>
            </a:r>
            <a:r>
              <a:rPr lang="en-US" sz="2000" b="1" dirty="0" smtClean="0"/>
              <a:t>Supportive</a:t>
            </a:r>
            <a:r>
              <a:rPr lang="en-US" sz="2000" dirty="0" smtClean="0"/>
              <a:t> to staff</a:t>
            </a:r>
            <a:endParaRPr lang="en-US" sz="2000" dirty="0"/>
          </a:p>
          <a:p>
            <a:pPr>
              <a:buFont typeface="Wingdings" panose="05000000000000000000" pitchFamily="2" charset="2"/>
              <a:buChar char="ü"/>
            </a:pPr>
            <a:r>
              <a:rPr lang="en-US" sz="2000" dirty="0"/>
              <a:t>Data from STAR Assessment will be shared/discussed at PLC</a:t>
            </a:r>
          </a:p>
          <a:p>
            <a:pPr>
              <a:buFont typeface="Wingdings" panose="05000000000000000000" pitchFamily="2" charset="2"/>
              <a:buChar char="ü"/>
            </a:pPr>
            <a:r>
              <a:rPr lang="en-US" sz="2000" b="1" dirty="0"/>
              <a:t>Progress monitor </a:t>
            </a:r>
            <a:r>
              <a:rPr lang="en-US" sz="2000" dirty="0"/>
              <a:t>struggling students </a:t>
            </a:r>
          </a:p>
          <a:p>
            <a:pPr>
              <a:buFont typeface="Wingdings" panose="05000000000000000000" pitchFamily="2" charset="2"/>
              <a:buChar char="ü"/>
            </a:pPr>
            <a:r>
              <a:rPr lang="en-US" sz="2000" dirty="0"/>
              <a:t>Mid-year Assessment given to all students PreK-5 (</a:t>
            </a:r>
            <a:r>
              <a:rPr lang="en-US" sz="2000" b="1" dirty="0"/>
              <a:t>January</a:t>
            </a:r>
            <a:r>
              <a:rPr lang="en-US" sz="2000" dirty="0"/>
              <a:t>)</a:t>
            </a:r>
          </a:p>
          <a:p>
            <a:pPr>
              <a:buFont typeface="Wingdings" panose="05000000000000000000" pitchFamily="2" charset="2"/>
              <a:buChar char="ü"/>
            </a:pPr>
            <a:r>
              <a:rPr lang="en-US" sz="2000" dirty="0"/>
              <a:t>End-of-year Assessment given to all students PreK-5</a:t>
            </a:r>
          </a:p>
        </p:txBody>
      </p:sp>
    </p:spTree>
    <p:extLst>
      <p:ext uri="{BB962C8B-B14F-4D97-AF65-F5344CB8AC3E}">
        <p14:creationId xmlns:p14="http://schemas.microsoft.com/office/powerpoint/2010/main" val="30897794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352800"/>
            <a:ext cx="6600451" cy="2262781"/>
          </a:xfrm>
        </p:spPr>
        <p:txBody>
          <a:bodyPr>
            <a:normAutofit/>
          </a:bodyPr>
          <a:lstStyle/>
          <a:p>
            <a:r>
              <a:rPr lang="en-US" dirty="0" smtClean="0"/>
              <a:t>Sandown North</a:t>
            </a:r>
            <a:br>
              <a:rPr lang="en-US" dirty="0" smtClean="0"/>
            </a:br>
            <a:r>
              <a:rPr lang="en-US" dirty="0" smtClean="0"/>
              <a:t>Action Plan Review</a:t>
            </a:r>
            <a:endParaRPr lang="en-US" dirty="0"/>
          </a:p>
        </p:txBody>
      </p:sp>
    </p:spTree>
    <p:extLst>
      <p:ext uri="{BB962C8B-B14F-4D97-AF65-F5344CB8AC3E}">
        <p14:creationId xmlns:p14="http://schemas.microsoft.com/office/powerpoint/2010/main" val="22748626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a:bodyPr>
          <a:lstStyle/>
          <a:p>
            <a:r>
              <a:rPr lang="en-US" sz="2000" dirty="0"/>
              <a:t>By June 2015, we will have established communication norms and procedures to optimize collaboration, as measured by 80% staff participation.</a:t>
            </a:r>
          </a:p>
        </p:txBody>
      </p:sp>
    </p:spTree>
    <p:extLst>
      <p:ext uri="{BB962C8B-B14F-4D97-AF65-F5344CB8AC3E}">
        <p14:creationId xmlns:p14="http://schemas.microsoft.com/office/powerpoint/2010/main" val="30389857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a:bodyPr>
          <a:lstStyle/>
          <a:p>
            <a:pPr>
              <a:buFont typeface="Webdings" panose="05030102010509060703" pitchFamily="18" charset="2"/>
              <a:buChar char="a"/>
            </a:pPr>
            <a:r>
              <a:rPr lang="en-US" sz="2000" dirty="0"/>
              <a:t>Adopted norms of practice</a:t>
            </a:r>
          </a:p>
          <a:p>
            <a:pPr>
              <a:buFont typeface="Webdings" panose="05030102010509060703" pitchFamily="18" charset="2"/>
              <a:buChar char="a"/>
            </a:pPr>
            <a:r>
              <a:rPr lang="en-US" sz="2000" dirty="0"/>
              <a:t>Normalized calendar invitations and reminders</a:t>
            </a:r>
          </a:p>
          <a:p>
            <a:pPr>
              <a:buFont typeface="Webdings" panose="05030102010509060703" pitchFamily="18" charset="2"/>
              <a:buChar char="a"/>
            </a:pPr>
            <a:r>
              <a:rPr lang="en-US" sz="2000" dirty="0"/>
              <a:t>Released common note taking form before it was adequately tested </a:t>
            </a:r>
          </a:p>
          <a:p>
            <a:pPr>
              <a:buFont typeface="Webdings" panose="05030102010509060703" pitchFamily="18" charset="2"/>
              <a:buChar char="a"/>
            </a:pPr>
            <a:r>
              <a:rPr lang="en-US" sz="2000" dirty="0"/>
              <a:t>Field tested a 2</a:t>
            </a:r>
            <a:r>
              <a:rPr lang="en-US" sz="2000" baseline="30000" dirty="0"/>
              <a:t>nd</a:t>
            </a:r>
            <a:r>
              <a:rPr lang="en-US" sz="2000" dirty="0"/>
              <a:t> template</a:t>
            </a:r>
          </a:p>
          <a:p>
            <a:pPr>
              <a:buFont typeface="Wingdings" panose="05000000000000000000" pitchFamily="2" charset="2"/>
              <a:buChar char="ü"/>
            </a:pPr>
            <a:r>
              <a:rPr lang="en-US" sz="2000" dirty="0"/>
              <a:t>	Considered </a:t>
            </a:r>
            <a:r>
              <a:rPr lang="en-US" sz="2000" u="sng" dirty="0">
                <a:hlinkClick r:id="rId2"/>
              </a:rPr>
              <a:t>www.remind.com</a:t>
            </a:r>
            <a:r>
              <a:rPr lang="en-US" sz="2000" dirty="0"/>
              <a:t> for sending one-way text message alerts (parent and staff communication)</a:t>
            </a:r>
          </a:p>
        </p:txBody>
      </p:sp>
    </p:spTree>
    <p:extLst>
      <p:ext uri="{BB962C8B-B14F-4D97-AF65-F5344CB8AC3E}">
        <p14:creationId xmlns:p14="http://schemas.microsoft.com/office/powerpoint/2010/main" val="20379885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i="1" dirty="0"/>
              <a:t>1</a:t>
            </a:r>
            <a:r>
              <a:rPr lang="en-US" sz="3600" i="1" dirty="0" smtClean="0"/>
              <a:t>: </a:t>
            </a:r>
            <a:r>
              <a:rPr lang="en-US" sz="3100" b="1" i="1" dirty="0" smtClean="0">
                <a:solidFill>
                  <a:srgbClr val="99CCFF"/>
                </a:solidFill>
              </a:rPr>
              <a:t>Met</a:t>
            </a:r>
            <a:endParaRPr lang="en-US" sz="3100" b="1" i="1" dirty="0">
              <a:solidFill>
                <a:srgbClr val="99CCFF"/>
              </a:solidFill>
            </a:endParaRPr>
          </a:p>
        </p:txBody>
      </p:sp>
      <p:sp>
        <p:nvSpPr>
          <p:cNvPr id="3" name="Content Placeholder 2"/>
          <p:cNvSpPr>
            <a:spLocks noGrp="1"/>
          </p:cNvSpPr>
          <p:nvPr>
            <p:ph idx="1"/>
          </p:nvPr>
        </p:nvSpPr>
        <p:spPr>
          <a:xfrm>
            <a:off x="1942415" y="2514600"/>
            <a:ext cx="6591985" cy="3396622"/>
          </a:xfrm>
        </p:spPr>
        <p:txBody>
          <a:bodyPr>
            <a:normAutofit/>
          </a:bodyPr>
          <a:lstStyle/>
          <a:p>
            <a:r>
              <a:rPr lang="en-US" sz="2000" dirty="0"/>
              <a:t>Need to go further with efficiency of communication so use of </a:t>
            </a:r>
            <a:r>
              <a:rPr lang="en-US" sz="2000" u="sng" dirty="0">
                <a:hlinkClick r:id="rId2"/>
              </a:rPr>
              <a:t>www.remind.com</a:t>
            </a:r>
            <a:r>
              <a:rPr lang="en-US" sz="2000" dirty="0"/>
              <a:t> being investigated</a:t>
            </a:r>
          </a:p>
        </p:txBody>
      </p:sp>
    </p:spTree>
    <p:extLst>
      <p:ext uri="{BB962C8B-B14F-4D97-AF65-F5344CB8AC3E}">
        <p14:creationId xmlns:p14="http://schemas.microsoft.com/office/powerpoint/2010/main" val="15837212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endParaRPr lang="en-US" i="1" dirty="0"/>
          </a:p>
        </p:txBody>
      </p:sp>
      <p:sp>
        <p:nvSpPr>
          <p:cNvPr id="3" name="Content Placeholder 2"/>
          <p:cNvSpPr>
            <a:spLocks noGrp="1"/>
          </p:cNvSpPr>
          <p:nvPr>
            <p:ph idx="1"/>
          </p:nvPr>
        </p:nvSpPr>
        <p:spPr/>
        <p:txBody>
          <a:bodyPr>
            <a:normAutofit/>
          </a:bodyPr>
          <a:lstStyle/>
          <a:p>
            <a:r>
              <a:rPr lang="en-US" sz="2000" dirty="0"/>
              <a:t>By June 2015, students will partake in daily experiences that engage multiple modes of learning, as measured by classroom visits and School-wide Information Systems Data.</a:t>
            </a:r>
          </a:p>
        </p:txBody>
      </p:sp>
    </p:spTree>
    <p:extLst>
      <p:ext uri="{BB962C8B-B14F-4D97-AF65-F5344CB8AC3E}">
        <p14:creationId xmlns:p14="http://schemas.microsoft.com/office/powerpoint/2010/main" val="12825396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p:txBody>
          <a:bodyPr>
            <a:normAutofit/>
          </a:bodyPr>
          <a:lstStyle/>
          <a:p>
            <a:pPr>
              <a:buFont typeface="Webdings" panose="05030102010509060703" pitchFamily="18" charset="2"/>
              <a:buChar char="a"/>
            </a:pPr>
            <a:r>
              <a:rPr lang="en-US" sz="2000" dirty="0"/>
              <a:t>Found in preliminary data that most instruction was visual and linguistic</a:t>
            </a:r>
          </a:p>
          <a:p>
            <a:pPr>
              <a:buFont typeface="Webdings" panose="05030102010509060703" pitchFamily="18" charset="2"/>
              <a:buChar char="a"/>
            </a:pPr>
            <a:r>
              <a:rPr lang="en-US" sz="2000" dirty="0"/>
              <a:t>Built a model for collecting and categorizing resources for staff:  </a:t>
            </a:r>
            <a:r>
              <a:rPr lang="en-US" sz="2000" u="sng" dirty="0">
                <a:hlinkClick r:id="rId2"/>
              </a:rPr>
              <a:t>http://wp.timberlane.net/sn/documents/</a:t>
            </a:r>
            <a:r>
              <a:rPr lang="en-US" sz="2000" dirty="0"/>
              <a:t> </a:t>
            </a:r>
          </a:p>
          <a:p>
            <a:pPr>
              <a:buFont typeface="Webdings" panose="05030102010509060703" pitchFamily="18" charset="2"/>
              <a:buChar char="a"/>
            </a:pPr>
            <a:r>
              <a:rPr lang="en-US" sz="2000" dirty="0"/>
              <a:t>Worked with our Renaissance coach to review data sets available through STAR</a:t>
            </a:r>
          </a:p>
          <a:p>
            <a:pPr>
              <a:buFont typeface="Webdings" panose="05030102010509060703" pitchFamily="18" charset="2"/>
              <a:buChar char="a"/>
            </a:pPr>
            <a:r>
              <a:rPr lang="en-US" sz="2000" dirty="0"/>
              <a:t>Looked at data to see students reached by current mode and those needing more targeted , differentiated support </a:t>
            </a:r>
          </a:p>
        </p:txBody>
      </p:sp>
    </p:spTree>
    <p:extLst>
      <p:ext uri="{BB962C8B-B14F-4D97-AF65-F5344CB8AC3E}">
        <p14:creationId xmlns:p14="http://schemas.microsoft.com/office/powerpoint/2010/main" val="41268791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sz="3600" i="1" dirty="0" smtClean="0"/>
              <a:t>2: </a:t>
            </a:r>
            <a:r>
              <a:rPr lang="en-US" sz="3600" b="1" i="1" dirty="0" smtClean="0">
                <a:solidFill>
                  <a:srgbClr val="99CCFF"/>
                </a:solidFill>
              </a:rPr>
              <a:t>I</a:t>
            </a:r>
            <a:r>
              <a:rPr lang="en-US" sz="3100" b="1" i="1" dirty="0" smtClean="0">
                <a:solidFill>
                  <a:srgbClr val="99CCFF"/>
                </a:solidFill>
              </a:rPr>
              <a:t>n Progress</a:t>
            </a:r>
            <a:endParaRPr lang="en-US" sz="3100" b="1" i="1" dirty="0">
              <a:solidFill>
                <a:srgbClr val="99CCFF"/>
              </a:solidFill>
            </a:endParaRPr>
          </a:p>
        </p:txBody>
      </p:sp>
      <p:sp>
        <p:nvSpPr>
          <p:cNvPr id="3" name="Content Placeholder 2"/>
          <p:cNvSpPr>
            <a:spLocks noGrp="1"/>
          </p:cNvSpPr>
          <p:nvPr>
            <p:ph idx="1"/>
          </p:nvPr>
        </p:nvSpPr>
        <p:spPr/>
        <p:txBody>
          <a:bodyPr>
            <a:normAutofit/>
          </a:bodyPr>
          <a:lstStyle/>
          <a:p>
            <a:pPr marL="0" indent="0">
              <a:buNone/>
            </a:pPr>
            <a:r>
              <a:rPr lang="en-US" sz="2000" b="1" dirty="0"/>
              <a:t>Need to</a:t>
            </a:r>
            <a:r>
              <a:rPr lang="en-US" sz="2000" dirty="0"/>
              <a:t>:</a:t>
            </a:r>
          </a:p>
          <a:p>
            <a:r>
              <a:rPr lang="en-US" sz="2000" dirty="0"/>
              <a:t>Refine walkthrough form to focus on modes of learning</a:t>
            </a:r>
          </a:p>
          <a:p>
            <a:r>
              <a:rPr lang="en-US" sz="2000" dirty="0"/>
              <a:t>Provide professional learning that links learning style, behavior information and academic performance</a:t>
            </a:r>
          </a:p>
          <a:p>
            <a:r>
              <a:rPr lang="en-US" sz="2000" dirty="0"/>
              <a:t>Increase focus on teaching/learning styles at the Professional Learning Community level</a:t>
            </a:r>
          </a:p>
        </p:txBody>
      </p:sp>
    </p:spTree>
    <p:extLst>
      <p:ext uri="{BB962C8B-B14F-4D97-AF65-F5344CB8AC3E}">
        <p14:creationId xmlns:p14="http://schemas.microsoft.com/office/powerpoint/2010/main" val="33843325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Action Plan Goals</a:t>
            </a:r>
            <a:endParaRPr lang="en-US" dirty="0"/>
          </a:p>
        </p:txBody>
      </p:sp>
      <p:sp>
        <p:nvSpPr>
          <p:cNvPr id="3" name="Content Placeholder 2"/>
          <p:cNvSpPr>
            <a:spLocks noGrp="1"/>
          </p:cNvSpPr>
          <p:nvPr>
            <p:ph idx="1"/>
          </p:nvPr>
        </p:nvSpPr>
        <p:spPr/>
        <p:txBody>
          <a:bodyPr>
            <a:normAutofit/>
          </a:bodyPr>
          <a:lstStyle/>
          <a:p>
            <a:r>
              <a:rPr lang="en-US" sz="2000" dirty="0"/>
              <a:t>By April of 2016, Sandown North’s student </a:t>
            </a:r>
            <a:r>
              <a:rPr lang="en-US" sz="2000" dirty="0" smtClean="0"/>
              <a:t>voice will </a:t>
            </a:r>
            <a:r>
              <a:rPr lang="en-US" sz="2000" dirty="0"/>
              <a:t>be represented by educators from each grade level and across instructional specialties in each of our school’s culture and performance committees. </a:t>
            </a:r>
          </a:p>
          <a:p>
            <a:pPr marL="800100" lvl="2" indent="0">
              <a:buNone/>
            </a:pPr>
            <a:r>
              <a:rPr lang="en-US" sz="2000" dirty="0"/>
              <a:t/>
            </a:r>
            <a:br>
              <a:rPr lang="en-US" sz="2000" dirty="0"/>
            </a:br>
            <a:r>
              <a:rPr lang="en-US" sz="2000" dirty="0"/>
              <a:t>Each committee will have at least one administrator, classroom teacher, instructional specialist, and unified arts specialist. Grade levels will be equally represented in all committees.</a:t>
            </a:r>
          </a:p>
        </p:txBody>
      </p:sp>
    </p:spTree>
    <p:extLst>
      <p:ext uri="{BB962C8B-B14F-4D97-AF65-F5344CB8AC3E}">
        <p14:creationId xmlns:p14="http://schemas.microsoft.com/office/powerpoint/2010/main" val="14006398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3276600"/>
            <a:ext cx="6600451" cy="2262781"/>
          </a:xfrm>
        </p:spPr>
        <p:txBody>
          <a:bodyPr/>
          <a:lstStyle/>
          <a:p>
            <a:r>
              <a:rPr lang="en-US" dirty="0" smtClean="0"/>
              <a:t>Sandown Central Action Plan Review</a:t>
            </a:r>
            <a:endParaRPr lang="en-US" dirty="0"/>
          </a:p>
        </p:txBody>
      </p:sp>
    </p:spTree>
    <p:extLst>
      <p:ext uri="{BB962C8B-B14F-4D97-AF65-F5344CB8AC3E}">
        <p14:creationId xmlns:p14="http://schemas.microsoft.com/office/powerpoint/2010/main" val="33863250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a:xfrm>
            <a:off x="1942415" y="1752600"/>
            <a:ext cx="6591985" cy="4158622"/>
          </a:xfrm>
        </p:spPr>
        <p:txBody>
          <a:bodyPr>
            <a:noAutofit/>
          </a:bodyPr>
          <a:lstStyle/>
          <a:p>
            <a:r>
              <a:rPr lang="en-US" sz="2000" i="1" dirty="0"/>
              <a:t>In an effort to promote a captivating learning environment, We will create stimulating units of study and lessons that are varied, creative, interactive, utilize technology, and provide relevant learning response options. Success will be measured by a 10% increase in the overall results of the next Tripod Survey.</a:t>
            </a:r>
          </a:p>
        </p:txBody>
      </p:sp>
    </p:spTree>
    <p:extLst>
      <p:ext uri="{BB962C8B-B14F-4D97-AF65-F5344CB8AC3E}">
        <p14:creationId xmlns:p14="http://schemas.microsoft.com/office/powerpoint/2010/main" val="1979578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893999" cy="1280890"/>
          </a:xfrm>
        </p:spPr>
        <p:txBody>
          <a:bodyPr/>
          <a:lstStyle/>
          <a:p>
            <a:r>
              <a:rPr lang="en-US" i="1" dirty="0" smtClean="0"/>
              <a:t>Common Elementary Goal #2  </a:t>
            </a:r>
            <a:endParaRPr lang="en-US" i="1" dirty="0"/>
          </a:p>
        </p:txBody>
      </p:sp>
      <p:sp>
        <p:nvSpPr>
          <p:cNvPr id="3" name="Content Placeholder 2"/>
          <p:cNvSpPr>
            <a:spLocks noGrp="1"/>
          </p:cNvSpPr>
          <p:nvPr>
            <p:ph idx="1"/>
          </p:nvPr>
        </p:nvSpPr>
        <p:spPr>
          <a:xfrm>
            <a:off x="1942415" y="2209800"/>
            <a:ext cx="6591985" cy="3701422"/>
          </a:xfrm>
        </p:spPr>
        <p:txBody>
          <a:bodyPr>
            <a:noAutofit/>
          </a:bodyPr>
          <a:lstStyle/>
          <a:p>
            <a:r>
              <a:rPr lang="en-US" sz="2000" b="1" dirty="0"/>
              <a:t>GUIDED READING: </a:t>
            </a:r>
            <a:r>
              <a:rPr lang="en-US" sz="2000" dirty="0"/>
              <a:t>In order to improve reading scores and increase student engagement, TRSD Elementary Schools will provide guided reading training to all classroom teachers and interventionists.  Teachers will make informed instructional decisions to ensure that students are appropriately matched to engaging texts and grouped effectively according to their instructional reading levels for </a:t>
            </a:r>
            <a:r>
              <a:rPr lang="en-US" sz="2000" b="1" dirty="0"/>
              <a:t>support</a:t>
            </a:r>
            <a:r>
              <a:rPr lang="en-US" sz="2000" dirty="0"/>
              <a:t>. </a:t>
            </a:r>
          </a:p>
        </p:txBody>
      </p:sp>
    </p:spTree>
    <p:extLst>
      <p:ext uri="{BB962C8B-B14F-4D97-AF65-F5344CB8AC3E}">
        <p14:creationId xmlns:p14="http://schemas.microsoft.com/office/powerpoint/2010/main" val="18606656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a:xfrm>
            <a:off x="1942415" y="1600200"/>
            <a:ext cx="6744385" cy="5029200"/>
          </a:xfrm>
        </p:spPr>
        <p:txBody>
          <a:bodyPr>
            <a:noAutofit/>
          </a:bodyPr>
          <a:lstStyle/>
          <a:p>
            <a:pPr>
              <a:buFont typeface="Webdings" panose="05030102010509060703" pitchFamily="18" charset="2"/>
              <a:buChar char="a"/>
            </a:pPr>
            <a:r>
              <a:rPr lang="en-US" sz="2000" dirty="0"/>
              <a:t>Teachers provided</a:t>
            </a:r>
            <a:r>
              <a:rPr lang="en-US" sz="2000" b="1" dirty="0"/>
              <a:t> relevant </a:t>
            </a:r>
            <a:r>
              <a:rPr lang="en-US" sz="2000" dirty="0"/>
              <a:t>student response </a:t>
            </a:r>
            <a:r>
              <a:rPr lang="en-US" sz="2000" b="1" dirty="0"/>
              <a:t>options</a:t>
            </a:r>
            <a:r>
              <a:rPr lang="en-US" sz="2000" dirty="0"/>
              <a:t> to demonstrate learning.</a:t>
            </a:r>
          </a:p>
          <a:p>
            <a:pPr>
              <a:buFont typeface="Webdings" panose="05030102010509060703" pitchFamily="18" charset="2"/>
              <a:buChar char="a"/>
            </a:pPr>
            <a:r>
              <a:rPr lang="en-US" sz="2000" dirty="0"/>
              <a:t>Teachers</a:t>
            </a:r>
            <a:r>
              <a:rPr lang="en-US" sz="2000" b="1" dirty="0"/>
              <a:t> supported </a:t>
            </a:r>
            <a:r>
              <a:rPr lang="en-US" sz="2000" dirty="0"/>
              <a:t>students in the development and progression of collaborative interactive work.</a:t>
            </a:r>
          </a:p>
          <a:p>
            <a:pPr>
              <a:buFont typeface="Webdings" panose="05030102010509060703" pitchFamily="18" charset="2"/>
              <a:buChar char="a"/>
            </a:pPr>
            <a:r>
              <a:rPr lang="en-US" sz="2000" dirty="0"/>
              <a:t>Instruction and direction was provided with a variety of </a:t>
            </a:r>
            <a:r>
              <a:rPr lang="en-US" sz="2000" b="1" dirty="0"/>
              <a:t>technology tools </a:t>
            </a:r>
            <a:r>
              <a:rPr lang="en-US" sz="2000" dirty="0"/>
              <a:t>for creation and presentation.</a:t>
            </a:r>
          </a:p>
          <a:p>
            <a:pPr>
              <a:buFont typeface="Webdings" panose="05030102010509060703" pitchFamily="18" charset="2"/>
              <a:buChar char="a"/>
            </a:pPr>
            <a:r>
              <a:rPr lang="en-US" sz="2000" dirty="0"/>
              <a:t>Teachers provided </a:t>
            </a:r>
            <a:r>
              <a:rPr lang="en-US" sz="2000" b="1" dirty="0"/>
              <a:t>choice</a:t>
            </a:r>
            <a:r>
              <a:rPr lang="en-US" sz="2000" dirty="0"/>
              <a:t> and </a:t>
            </a:r>
            <a:r>
              <a:rPr lang="en-US" sz="2000" b="1" dirty="0"/>
              <a:t>options </a:t>
            </a:r>
            <a:r>
              <a:rPr lang="en-US" sz="2000" dirty="0"/>
              <a:t>within the curriculum for learning.</a:t>
            </a:r>
            <a:r>
              <a:rPr lang="en-US" sz="2000" b="1" dirty="0"/>
              <a:t> </a:t>
            </a:r>
            <a:endParaRPr lang="en-US" sz="2000" dirty="0"/>
          </a:p>
          <a:p>
            <a:pPr>
              <a:buFont typeface="Webdings" panose="05030102010509060703" pitchFamily="18" charset="2"/>
              <a:buChar char="a"/>
            </a:pPr>
            <a:r>
              <a:rPr lang="en-US" sz="2000" b="1" dirty="0"/>
              <a:t>Created </a:t>
            </a:r>
            <a:r>
              <a:rPr lang="en-US" sz="2000" dirty="0"/>
              <a:t>and </a:t>
            </a:r>
            <a:r>
              <a:rPr lang="en-US" sz="2000" b="1" dirty="0"/>
              <a:t>promoted</a:t>
            </a:r>
            <a:r>
              <a:rPr lang="en-US" sz="2000" dirty="0"/>
              <a:t> a growth mindset in students.</a:t>
            </a:r>
          </a:p>
          <a:p>
            <a:pPr>
              <a:buFont typeface="Webdings" panose="05030102010509060703" pitchFamily="18" charset="2"/>
              <a:buChar char="a"/>
            </a:pPr>
            <a:r>
              <a:rPr lang="en-US" sz="2000" b="1" dirty="0"/>
              <a:t>Teachers and staff supported</a:t>
            </a:r>
            <a:r>
              <a:rPr lang="en-US" sz="2000" dirty="0"/>
              <a:t> students in the development of personal learning goals.</a:t>
            </a:r>
          </a:p>
        </p:txBody>
      </p:sp>
    </p:spTree>
    <p:extLst>
      <p:ext uri="{BB962C8B-B14F-4D97-AF65-F5344CB8AC3E}">
        <p14:creationId xmlns:p14="http://schemas.microsoft.com/office/powerpoint/2010/main" val="19297917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i="1" dirty="0"/>
              <a:t>1</a:t>
            </a:r>
            <a:r>
              <a:rPr lang="en-US" sz="3600" i="1" dirty="0" smtClean="0"/>
              <a:t>: </a:t>
            </a:r>
            <a:r>
              <a:rPr lang="en-US" sz="3100" b="1" i="1" dirty="0" smtClean="0">
                <a:solidFill>
                  <a:srgbClr val="99CCFF"/>
                </a:solidFill>
              </a:rPr>
              <a:t>In Progress</a:t>
            </a:r>
            <a:endParaRPr lang="en-US" sz="3100" b="1" i="1" dirty="0">
              <a:solidFill>
                <a:srgbClr val="99CCFF"/>
              </a:solidFill>
            </a:endParaRPr>
          </a:p>
        </p:txBody>
      </p:sp>
      <p:sp>
        <p:nvSpPr>
          <p:cNvPr id="3" name="Content Placeholder 2"/>
          <p:cNvSpPr>
            <a:spLocks noGrp="1"/>
          </p:cNvSpPr>
          <p:nvPr>
            <p:ph idx="1"/>
          </p:nvPr>
        </p:nvSpPr>
        <p:spPr>
          <a:xfrm>
            <a:off x="1447800" y="1219200"/>
            <a:ext cx="7620000" cy="5334000"/>
          </a:xfrm>
        </p:spPr>
        <p:txBody>
          <a:bodyPr>
            <a:noAutofit/>
          </a:bodyPr>
          <a:lstStyle/>
          <a:p>
            <a:pPr>
              <a:spcBef>
                <a:spcPts val="0"/>
              </a:spcBef>
            </a:pPr>
            <a:r>
              <a:rPr lang="en-US" sz="2000" dirty="0"/>
              <a:t>Students  experienced different teachers </a:t>
            </a:r>
            <a:r>
              <a:rPr lang="en-US" sz="2000" dirty="0" smtClean="0"/>
              <a:t>&amp; their </a:t>
            </a:r>
            <a:r>
              <a:rPr lang="en-US" sz="2000" dirty="0"/>
              <a:t>styles</a:t>
            </a:r>
          </a:p>
          <a:p>
            <a:pPr>
              <a:spcBef>
                <a:spcPts val="0"/>
              </a:spcBef>
            </a:pPr>
            <a:r>
              <a:rPr lang="en-US" sz="2000" dirty="0"/>
              <a:t>Students presented social study facts in their own creative way. Teachers provide options as way for students to choose what they were excited about. </a:t>
            </a:r>
          </a:p>
          <a:p>
            <a:pPr>
              <a:spcBef>
                <a:spcPts val="0"/>
              </a:spcBef>
            </a:pPr>
            <a:r>
              <a:rPr lang="en-US" sz="2000" dirty="0"/>
              <a:t>Guided Reading- students were able to engage in appropriate and intriguing literature. Students challenged themselves to read new literature.</a:t>
            </a:r>
          </a:p>
          <a:p>
            <a:pPr>
              <a:spcBef>
                <a:spcPts val="0"/>
              </a:spcBef>
            </a:pPr>
            <a:r>
              <a:rPr lang="en-US" sz="2000" dirty="0"/>
              <a:t>Part of the Solar system unit, </a:t>
            </a:r>
            <a:r>
              <a:rPr lang="en-US" sz="2000" dirty="0" smtClean="0"/>
              <a:t>students </a:t>
            </a:r>
            <a:r>
              <a:rPr lang="en-US" sz="2000" dirty="0"/>
              <a:t>selected a topic of interest regarding outer space. </a:t>
            </a:r>
            <a:r>
              <a:rPr lang="en-US" sz="2000" dirty="0" smtClean="0"/>
              <a:t>Students chose </a:t>
            </a:r>
            <a:r>
              <a:rPr lang="en-US" sz="2000" dirty="0"/>
              <a:t>to do one or more of the following: A Google Presentation, a 3-D model , </a:t>
            </a:r>
            <a:r>
              <a:rPr lang="en-US" sz="2000" dirty="0" smtClean="0"/>
              <a:t>a </a:t>
            </a:r>
            <a:r>
              <a:rPr lang="en-US" sz="2000" dirty="0"/>
              <a:t>creative poster, </a:t>
            </a:r>
            <a:r>
              <a:rPr lang="en-US" sz="2000" dirty="0" smtClean="0"/>
              <a:t>&amp; a </a:t>
            </a:r>
            <a:r>
              <a:rPr lang="en-US" sz="2000" dirty="0"/>
              <a:t>oral presentation. Evaluated by using a rubric </a:t>
            </a:r>
            <a:r>
              <a:rPr lang="en-US" sz="2000" dirty="0" smtClean="0"/>
              <a:t>&amp; a </a:t>
            </a:r>
            <a:r>
              <a:rPr lang="en-US" sz="2000" dirty="0"/>
              <a:t>minimum typed chrome book report with requirements.</a:t>
            </a:r>
          </a:p>
          <a:p>
            <a:pPr>
              <a:spcBef>
                <a:spcPts val="0"/>
              </a:spcBef>
            </a:pPr>
            <a:r>
              <a:rPr lang="en-US" sz="2000" dirty="0"/>
              <a:t>Provided an interactive </a:t>
            </a:r>
            <a:r>
              <a:rPr lang="en-US" sz="2000" dirty="0" smtClean="0"/>
              <a:t>&amp; captivating </a:t>
            </a:r>
            <a:r>
              <a:rPr lang="en-US" sz="2000" dirty="0"/>
              <a:t>”Sound in Focus” science assembly.  </a:t>
            </a:r>
          </a:p>
          <a:p>
            <a:pPr>
              <a:spcBef>
                <a:spcPts val="0"/>
              </a:spcBef>
            </a:pPr>
            <a:r>
              <a:rPr lang="en-US" sz="2000" dirty="0"/>
              <a:t>Teachers modeled a growth mind set with the students.  Teachers met with students to set goals connected to their progress on STAR assessments </a:t>
            </a:r>
            <a:r>
              <a:rPr lang="en-US" sz="2000" dirty="0" smtClean="0"/>
              <a:t>&amp; their </a:t>
            </a:r>
            <a:r>
              <a:rPr lang="en-US" sz="2000" dirty="0"/>
              <a:t>school work. </a:t>
            </a:r>
          </a:p>
        </p:txBody>
      </p:sp>
    </p:spTree>
    <p:extLst>
      <p:ext uri="{BB962C8B-B14F-4D97-AF65-F5344CB8AC3E}">
        <p14:creationId xmlns:p14="http://schemas.microsoft.com/office/powerpoint/2010/main" val="3691392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endParaRPr lang="en-US" i="1" dirty="0"/>
          </a:p>
        </p:txBody>
      </p:sp>
      <p:sp>
        <p:nvSpPr>
          <p:cNvPr id="3" name="Content Placeholder 2"/>
          <p:cNvSpPr>
            <a:spLocks noGrp="1"/>
          </p:cNvSpPr>
          <p:nvPr>
            <p:ph idx="1"/>
          </p:nvPr>
        </p:nvSpPr>
        <p:spPr>
          <a:xfrm>
            <a:off x="1942415" y="1524000"/>
            <a:ext cx="6591985" cy="4387222"/>
          </a:xfrm>
        </p:spPr>
        <p:txBody>
          <a:bodyPr>
            <a:noAutofit/>
          </a:bodyPr>
          <a:lstStyle/>
          <a:p>
            <a:r>
              <a:rPr lang="en-US" sz="2000" i="1" dirty="0"/>
              <a:t>Our goal is to improve student performance as measured by an increase amount of students meeting their growth percentile on STAR assessments. </a:t>
            </a:r>
            <a:endParaRPr lang="en-US" sz="2000" dirty="0"/>
          </a:p>
        </p:txBody>
      </p:sp>
    </p:spTree>
    <p:extLst>
      <p:ext uri="{BB962C8B-B14F-4D97-AF65-F5344CB8AC3E}">
        <p14:creationId xmlns:p14="http://schemas.microsoft.com/office/powerpoint/2010/main" val="419881795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942415" y="1676400"/>
            <a:ext cx="6591985" cy="4876800"/>
          </a:xfrm>
        </p:spPr>
        <p:txBody>
          <a:bodyPr>
            <a:normAutofit/>
          </a:bodyPr>
          <a:lstStyle/>
          <a:p>
            <a:pPr>
              <a:buFont typeface="Webdings" panose="05030102010509060703" pitchFamily="18" charset="2"/>
              <a:buChar char="a"/>
            </a:pPr>
            <a:r>
              <a:rPr lang="en-US" sz="2000" dirty="0"/>
              <a:t>Created a data team that assists in the data collection, management and response to data.</a:t>
            </a:r>
          </a:p>
          <a:p>
            <a:pPr>
              <a:buFont typeface="Webdings" panose="05030102010509060703" pitchFamily="18" charset="2"/>
              <a:buChar char="a"/>
            </a:pPr>
            <a:r>
              <a:rPr lang="en-US" sz="2000" dirty="0"/>
              <a:t>Developed a system to collect, share, manage and respond to data. </a:t>
            </a:r>
          </a:p>
          <a:p>
            <a:pPr>
              <a:buFont typeface="Webdings" panose="05030102010509060703" pitchFamily="18" charset="2"/>
              <a:buChar char="a"/>
            </a:pPr>
            <a:r>
              <a:rPr lang="en-US" sz="2000" dirty="0"/>
              <a:t>The leadership team supported the teachers in creating structures that encourages students to develop a “ growth mindset” .</a:t>
            </a:r>
          </a:p>
          <a:p>
            <a:pPr>
              <a:buFont typeface="Webdings" panose="05030102010509060703" pitchFamily="18" charset="2"/>
              <a:buChar char="a"/>
            </a:pPr>
            <a:r>
              <a:rPr lang="en-US" sz="2000" dirty="0"/>
              <a:t>Formative data was collected on the progress of the students. </a:t>
            </a:r>
          </a:p>
        </p:txBody>
      </p:sp>
    </p:spTree>
    <p:extLst>
      <p:ext uri="{BB962C8B-B14F-4D97-AF65-F5344CB8AC3E}">
        <p14:creationId xmlns:p14="http://schemas.microsoft.com/office/powerpoint/2010/main" val="241008576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t>Update Goal </a:t>
            </a:r>
            <a:r>
              <a:rPr lang="en-US" sz="3600" i="1" dirty="0" smtClean="0"/>
              <a:t>2: </a:t>
            </a:r>
            <a:r>
              <a:rPr lang="en-US" b="1" i="1" dirty="0" smtClean="0">
                <a:solidFill>
                  <a:srgbClr val="99CCFF"/>
                </a:solidFill>
              </a:rPr>
              <a:t>Met</a:t>
            </a:r>
            <a:endParaRPr lang="en-US" sz="3100" b="1" i="1" dirty="0">
              <a:solidFill>
                <a:srgbClr val="99CCFF"/>
              </a:solidFill>
            </a:endParaRPr>
          </a:p>
        </p:txBody>
      </p:sp>
      <p:sp>
        <p:nvSpPr>
          <p:cNvPr id="3" name="Content Placeholder 2"/>
          <p:cNvSpPr>
            <a:spLocks noGrp="1"/>
          </p:cNvSpPr>
          <p:nvPr>
            <p:ph idx="1"/>
          </p:nvPr>
        </p:nvSpPr>
        <p:spPr>
          <a:xfrm>
            <a:off x="1676401" y="1371600"/>
            <a:ext cx="7162800" cy="5257800"/>
          </a:xfrm>
        </p:spPr>
        <p:txBody>
          <a:bodyPr>
            <a:noAutofit/>
          </a:bodyPr>
          <a:lstStyle/>
          <a:p>
            <a:pPr>
              <a:spcBef>
                <a:spcPts val="0"/>
              </a:spcBef>
            </a:pPr>
            <a:r>
              <a:rPr lang="en-US" sz="2000" dirty="0"/>
              <a:t>Leadership/data team is in place to collect </a:t>
            </a:r>
            <a:r>
              <a:rPr lang="en-US" sz="2000" dirty="0" smtClean="0"/>
              <a:t>&amp; manage </a:t>
            </a:r>
            <a:r>
              <a:rPr lang="en-US" sz="2000" dirty="0"/>
              <a:t>the school’s data. </a:t>
            </a:r>
          </a:p>
          <a:p>
            <a:pPr>
              <a:spcBef>
                <a:spcPts val="0"/>
              </a:spcBef>
            </a:pPr>
            <a:r>
              <a:rPr lang="en-US" sz="2000" dirty="0"/>
              <a:t>Developed a system to collect, share, </a:t>
            </a:r>
            <a:r>
              <a:rPr lang="en-US" sz="2000" dirty="0" smtClean="0"/>
              <a:t>&amp; respond </a:t>
            </a:r>
            <a:r>
              <a:rPr lang="en-US" sz="2000" dirty="0"/>
              <a:t>to data.  </a:t>
            </a:r>
            <a:r>
              <a:rPr lang="en-US" sz="2000" dirty="0" smtClean="0"/>
              <a:t>Utilize </a:t>
            </a:r>
            <a:r>
              <a:rPr lang="en-US" sz="2000" dirty="0"/>
              <a:t>grade level screening reports to identify students needing interventions. STAR results </a:t>
            </a:r>
            <a:r>
              <a:rPr lang="en-US" sz="2000" dirty="0" smtClean="0"/>
              <a:t>&amp; relevant </a:t>
            </a:r>
            <a:r>
              <a:rPr lang="en-US" sz="2000" dirty="0"/>
              <a:t>data such as Dibels and Words Their Way were considered. Provided  teacher training </a:t>
            </a:r>
            <a:r>
              <a:rPr lang="en-US" sz="2000" dirty="0" smtClean="0"/>
              <a:t>&amp; analysis </a:t>
            </a:r>
            <a:r>
              <a:rPr lang="en-US" sz="2000" dirty="0"/>
              <a:t>on the STAR platform at grade level PLC’s </a:t>
            </a:r>
            <a:r>
              <a:rPr lang="en-US" sz="2000" dirty="0" smtClean="0"/>
              <a:t>&amp; staff mtgs</a:t>
            </a:r>
            <a:r>
              <a:rPr lang="en-US" sz="2000" dirty="0"/>
              <a:t>. </a:t>
            </a:r>
          </a:p>
          <a:p>
            <a:pPr>
              <a:spcBef>
                <a:spcPts val="0"/>
              </a:spcBef>
            </a:pPr>
            <a:r>
              <a:rPr lang="en-US" sz="2000" dirty="0"/>
              <a:t>Utilized all of STAR’s features to promote student growth  in reading </a:t>
            </a:r>
            <a:r>
              <a:rPr lang="en-US" sz="2000" dirty="0" smtClean="0"/>
              <a:t>&amp; math</a:t>
            </a:r>
            <a:r>
              <a:rPr lang="en-US" sz="2000" dirty="0"/>
              <a:t>.  Growth proficiency feature of STAR  plotted student growth percentiles. This report promoted reflection </a:t>
            </a:r>
            <a:r>
              <a:rPr lang="en-US" sz="2000" dirty="0" smtClean="0"/>
              <a:t>&amp; discussion </a:t>
            </a:r>
            <a:r>
              <a:rPr lang="en-US" sz="2000" dirty="0"/>
              <a:t>at PLC’s as well as action </a:t>
            </a:r>
            <a:r>
              <a:rPr lang="en-US" sz="2000" dirty="0" smtClean="0"/>
              <a:t>&amp; adjustments </a:t>
            </a:r>
            <a:r>
              <a:rPr lang="en-US" sz="2000" dirty="0"/>
              <a:t>in instruction/programming, if necessary. </a:t>
            </a:r>
          </a:p>
          <a:p>
            <a:pPr>
              <a:spcBef>
                <a:spcPts val="0"/>
              </a:spcBef>
            </a:pPr>
            <a:r>
              <a:rPr lang="en-US" sz="2000" dirty="0"/>
              <a:t>80% of students were proficient after winter screening assessment </a:t>
            </a:r>
            <a:r>
              <a:rPr lang="en-US" sz="2000" dirty="0" smtClean="0"/>
              <a:t>with </a:t>
            </a:r>
            <a:r>
              <a:rPr lang="en-US" sz="2000" dirty="0"/>
              <a:t>a median growth per student of 83%. </a:t>
            </a:r>
          </a:p>
        </p:txBody>
      </p:sp>
    </p:spTree>
    <p:extLst>
      <p:ext uri="{BB962C8B-B14F-4D97-AF65-F5344CB8AC3E}">
        <p14:creationId xmlns:p14="http://schemas.microsoft.com/office/powerpoint/2010/main" val="14837466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Action Plan Goals</a:t>
            </a:r>
            <a:endParaRPr lang="en-US" dirty="0"/>
          </a:p>
        </p:txBody>
      </p:sp>
      <p:sp>
        <p:nvSpPr>
          <p:cNvPr id="3" name="Content Placeholder 2"/>
          <p:cNvSpPr>
            <a:spLocks noGrp="1"/>
          </p:cNvSpPr>
          <p:nvPr>
            <p:ph idx="1"/>
          </p:nvPr>
        </p:nvSpPr>
        <p:spPr>
          <a:xfrm>
            <a:off x="1676400" y="1295400"/>
            <a:ext cx="7391399" cy="5410200"/>
          </a:xfrm>
        </p:spPr>
        <p:txBody>
          <a:bodyPr>
            <a:normAutofit lnSpcReduction="10000"/>
          </a:bodyPr>
          <a:lstStyle/>
          <a:p>
            <a:pPr>
              <a:spcBef>
                <a:spcPts val="0"/>
              </a:spcBef>
            </a:pPr>
            <a:r>
              <a:rPr lang="en-US" sz="2000" dirty="0"/>
              <a:t>During the 2015-2016 school year, teachers will develop skills for implementing positive behavioral intervention </a:t>
            </a:r>
            <a:r>
              <a:rPr lang="en-US" sz="2000" dirty="0" smtClean="0"/>
              <a:t>practices and </a:t>
            </a:r>
            <a:r>
              <a:rPr lang="en-US" sz="2000" dirty="0"/>
              <a:t>instructional </a:t>
            </a:r>
            <a:r>
              <a:rPr lang="en-US" sz="2000" dirty="0" smtClean="0"/>
              <a:t>practices. These  skills will be designed to maximize </a:t>
            </a:r>
            <a:r>
              <a:rPr lang="en-US" sz="2000" dirty="0"/>
              <a:t>student engagement with materials, peers and </a:t>
            </a:r>
            <a:r>
              <a:rPr lang="en-US" sz="2000" dirty="0" smtClean="0"/>
              <a:t>adults, </a:t>
            </a:r>
            <a:r>
              <a:rPr lang="en-US" sz="2000" dirty="0"/>
              <a:t>and </a:t>
            </a:r>
            <a:r>
              <a:rPr lang="en-US" sz="2000" dirty="0" smtClean="0"/>
              <a:t>to promote </a:t>
            </a:r>
            <a:r>
              <a:rPr lang="en-US" sz="2000" dirty="0"/>
              <a:t>family </a:t>
            </a:r>
            <a:r>
              <a:rPr lang="en-US" sz="2000" dirty="0" smtClean="0"/>
              <a:t>involvement, </a:t>
            </a:r>
            <a:r>
              <a:rPr lang="en-US" sz="2000" dirty="0"/>
              <a:t>resulting in a positive culture for </a:t>
            </a:r>
            <a:r>
              <a:rPr lang="en-US" sz="2000" dirty="0" smtClean="0"/>
              <a:t>learning, social-emotional </a:t>
            </a:r>
            <a:r>
              <a:rPr lang="en-US" sz="2000" dirty="0"/>
              <a:t>growth and stability.  Success will be demonstrated when procedures for responding to individual children are documented and all classrooms are implementing evidence-based practices with fidelity. </a:t>
            </a:r>
          </a:p>
          <a:p>
            <a:pPr>
              <a:spcBef>
                <a:spcPts val="0"/>
              </a:spcBef>
            </a:pPr>
            <a:r>
              <a:rPr lang="en-US" sz="2000" dirty="0" smtClean="0"/>
              <a:t>By </a:t>
            </a:r>
            <a:r>
              <a:rPr lang="en-US" sz="2000" dirty="0"/>
              <a:t>June 2016, the percentage of </a:t>
            </a:r>
            <a:r>
              <a:rPr lang="en-US" sz="2000" dirty="0" smtClean="0"/>
              <a:t>Timberlane </a:t>
            </a:r>
            <a:r>
              <a:rPr lang="en-US" sz="2000" dirty="0"/>
              <a:t>Learning Center 4 year old Pre- kindergarten and kindergarten  students at or above </a:t>
            </a:r>
            <a:r>
              <a:rPr lang="en-US" sz="2000" dirty="0" smtClean="0"/>
              <a:t>benchmark, </a:t>
            </a:r>
            <a:r>
              <a:rPr lang="en-US" sz="2000" dirty="0"/>
              <a:t>will increase </a:t>
            </a:r>
            <a:r>
              <a:rPr lang="en-US" sz="2000" dirty="0" smtClean="0"/>
              <a:t>by at least 10%  as measured </a:t>
            </a:r>
            <a:r>
              <a:rPr lang="en-US" sz="2000" dirty="0"/>
              <a:t>by </a:t>
            </a:r>
            <a:r>
              <a:rPr lang="en-US" sz="2000" dirty="0" smtClean="0"/>
              <a:t>STAR Early Literacy. </a:t>
            </a:r>
            <a:r>
              <a:rPr lang="en-US" sz="2000" dirty="0"/>
              <a:t> </a:t>
            </a:r>
            <a:endParaRPr lang="en-US" sz="2000" dirty="0" smtClean="0"/>
          </a:p>
          <a:p>
            <a:pPr>
              <a:spcBef>
                <a:spcPts val="0"/>
              </a:spcBef>
            </a:pPr>
            <a:r>
              <a:rPr lang="en-US" sz="2000" dirty="0" smtClean="0"/>
              <a:t>By June 2016, the number of 3 </a:t>
            </a:r>
            <a:r>
              <a:rPr lang="en-US" sz="2000" dirty="0"/>
              <a:t>year old </a:t>
            </a:r>
            <a:r>
              <a:rPr lang="en-US" sz="2000" dirty="0" smtClean="0"/>
              <a:t>preschool students at or above benchmark, will increase by at least 10% as measured by the Preschool Early Literacy Indicator (PELI).</a:t>
            </a:r>
            <a:endParaRPr lang="en-US" sz="2000" dirty="0">
              <a:solidFill>
                <a:srgbClr val="FF0000"/>
              </a:solidFill>
            </a:endParaRPr>
          </a:p>
          <a:p>
            <a:endParaRPr lang="en-US" dirty="0"/>
          </a:p>
        </p:txBody>
      </p:sp>
    </p:spTree>
    <p:extLst>
      <p:ext uri="{BB962C8B-B14F-4D97-AF65-F5344CB8AC3E}">
        <p14:creationId xmlns:p14="http://schemas.microsoft.com/office/powerpoint/2010/main" val="1165842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942415" y="1905000"/>
            <a:ext cx="6591985" cy="4006222"/>
          </a:xfrm>
        </p:spPr>
        <p:txBody>
          <a:bodyPr>
            <a:normAutofit/>
          </a:bodyPr>
          <a:lstStyle/>
          <a:p>
            <a:pPr>
              <a:buFont typeface="Wingdings" panose="05000000000000000000" pitchFamily="2" charset="2"/>
              <a:buChar char="ü"/>
              <a:defRPr/>
            </a:pPr>
            <a:r>
              <a:rPr lang="en-US" sz="2000" dirty="0"/>
              <a:t>Literacy Specialists  received intensive training in effective coaching practices and continue to receive </a:t>
            </a:r>
            <a:r>
              <a:rPr lang="en-US" sz="2000" dirty="0" smtClean="0"/>
              <a:t>training to </a:t>
            </a:r>
            <a:r>
              <a:rPr lang="en-US" sz="2000" b="1" dirty="0" smtClean="0"/>
              <a:t>support</a:t>
            </a:r>
            <a:r>
              <a:rPr lang="en-US" sz="2000" dirty="0" smtClean="0"/>
              <a:t> all teachers</a:t>
            </a:r>
            <a:endParaRPr lang="en-US" sz="2000" dirty="0"/>
          </a:p>
          <a:p>
            <a:pPr>
              <a:buFont typeface="Wingdings" panose="05000000000000000000" pitchFamily="2" charset="2"/>
              <a:buChar char="ü"/>
              <a:defRPr/>
            </a:pPr>
            <a:r>
              <a:rPr lang="en-US" sz="2000" dirty="0"/>
              <a:t>Teachers and administrators were provided 2 days intensive </a:t>
            </a:r>
            <a:r>
              <a:rPr lang="en-US" sz="2000" dirty="0" smtClean="0"/>
              <a:t>training in Guided </a:t>
            </a:r>
            <a:r>
              <a:rPr lang="en-US" sz="2000" dirty="0"/>
              <a:t>Reading with </a:t>
            </a:r>
            <a:r>
              <a:rPr lang="en-US" sz="2000" dirty="0" smtClean="0"/>
              <a:t>Heinemann </a:t>
            </a:r>
            <a:r>
              <a:rPr lang="en-US" sz="2000" dirty="0"/>
              <a:t>with follow </a:t>
            </a:r>
            <a:r>
              <a:rPr lang="en-US" sz="2000" dirty="0" smtClean="0"/>
              <a:t>up by literacy coaches to </a:t>
            </a:r>
            <a:r>
              <a:rPr lang="en-US" sz="2000" b="1" dirty="0" smtClean="0"/>
              <a:t>support</a:t>
            </a:r>
            <a:r>
              <a:rPr lang="en-US" sz="2000" dirty="0" smtClean="0"/>
              <a:t> teachers</a:t>
            </a:r>
            <a:endParaRPr lang="en-US" sz="2000" dirty="0"/>
          </a:p>
          <a:p>
            <a:pPr>
              <a:buFont typeface="Wingdings" panose="05000000000000000000" pitchFamily="2" charset="2"/>
              <a:buChar char="ü"/>
              <a:defRPr/>
            </a:pPr>
            <a:r>
              <a:rPr lang="en-US" sz="2000" dirty="0"/>
              <a:t>Teachers provided with Literacy Text </a:t>
            </a:r>
            <a:r>
              <a:rPr lang="en-US" sz="2000" dirty="0" smtClean="0"/>
              <a:t>“</a:t>
            </a:r>
            <a:r>
              <a:rPr lang="en-US" sz="2000" u="sng" dirty="0"/>
              <a:t>Fountas</a:t>
            </a:r>
            <a:r>
              <a:rPr lang="en-US" sz="2000" dirty="0"/>
              <a:t> </a:t>
            </a:r>
            <a:r>
              <a:rPr lang="en-US" sz="2000" u="sng" dirty="0" smtClean="0"/>
              <a:t>and </a:t>
            </a:r>
            <a:r>
              <a:rPr lang="en-US" sz="2000" u="sng" dirty="0"/>
              <a:t>Pinnell </a:t>
            </a:r>
            <a:r>
              <a:rPr lang="en-US" sz="2000" u="sng" dirty="0" smtClean="0"/>
              <a:t>Guided Reading Comprehension</a:t>
            </a:r>
            <a:r>
              <a:rPr lang="en-US" sz="2000" dirty="0" smtClean="0"/>
              <a:t>”</a:t>
            </a:r>
            <a:endParaRPr lang="en-US" sz="2000" dirty="0"/>
          </a:p>
          <a:p>
            <a:pPr>
              <a:buFont typeface="Wingdings" panose="05000000000000000000" pitchFamily="2" charset="2"/>
              <a:buChar char="ü"/>
              <a:defRPr/>
            </a:pPr>
            <a:r>
              <a:rPr lang="en-US" sz="2000" dirty="0"/>
              <a:t>Work during early release days and PLCs</a:t>
            </a:r>
          </a:p>
        </p:txBody>
      </p:sp>
    </p:spTree>
    <p:extLst>
      <p:ext uri="{BB962C8B-B14F-4D97-AF65-F5344CB8AC3E}">
        <p14:creationId xmlns:p14="http://schemas.microsoft.com/office/powerpoint/2010/main" val="1477408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2415" y="533400"/>
            <a:ext cx="6970199" cy="1524000"/>
          </a:xfrm>
        </p:spPr>
        <p:txBody>
          <a:bodyPr>
            <a:normAutofit/>
          </a:bodyPr>
          <a:lstStyle/>
          <a:p>
            <a:r>
              <a:rPr lang="en-US" dirty="0" smtClean="0"/>
              <a:t>Elementary Level </a:t>
            </a:r>
            <a:r>
              <a:rPr lang="en-US" b="1" dirty="0" smtClean="0"/>
              <a:t>Common Goals</a:t>
            </a:r>
            <a:r>
              <a:rPr lang="en-US" dirty="0" smtClean="0"/>
              <a:t> for 2015-16 School Year</a:t>
            </a:r>
            <a:endParaRPr lang="en-US" dirty="0"/>
          </a:p>
        </p:txBody>
      </p:sp>
      <p:sp>
        <p:nvSpPr>
          <p:cNvPr id="3" name="Content Placeholder 2"/>
          <p:cNvSpPr>
            <a:spLocks noGrp="1"/>
          </p:cNvSpPr>
          <p:nvPr>
            <p:ph idx="1"/>
          </p:nvPr>
        </p:nvSpPr>
        <p:spPr>
          <a:xfrm>
            <a:off x="1942415" y="1901588"/>
            <a:ext cx="6896785" cy="3661012"/>
          </a:xfrm>
        </p:spPr>
        <p:txBody>
          <a:bodyPr>
            <a:normAutofit/>
          </a:bodyPr>
          <a:lstStyle/>
          <a:p>
            <a:pPr marL="342900" lvl="2" indent="-342900"/>
            <a:r>
              <a:rPr lang="en-US" sz="2000" dirty="0"/>
              <a:t>During </a:t>
            </a:r>
            <a:r>
              <a:rPr lang="en-US" sz="2000" dirty="0" smtClean="0"/>
              <a:t>2015-2016 </a:t>
            </a:r>
            <a:r>
              <a:rPr lang="en-US" sz="2000" dirty="0"/>
              <a:t>school </a:t>
            </a:r>
            <a:r>
              <a:rPr lang="en-US" sz="2000" dirty="0" smtClean="0"/>
              <a:t>year, </a:t>
            </a:r>
            <a:r>
              <a:rPr lang="en-US" sz="2000" dirty="0"/>
              <a:t>teachers will continue to refine practices </a:t>
            </a:r>
            <a:r>
              <a:rPr lang="en-US" sz="2000" dirty="0" smtClean="0"/>
              <a:t>and develop pedagogy to </a:t>
            </a:r>
            <a:r>
              <a:rPr lang="en-US" sz="2000" b="1" dirty="0"/>
              <a:t>support</a:t>
            </a:r>
            <a:r>
              <a:rPr lang="en-US" sz="2000" dirty="0"/>
              <a:t> balanced literacy instruction and the implementation of the newly adopted math program. </a:t>
            </a:r>
            <a:r>
              <a:rPr lang="en-US" sz="2000" dirty="0" smtClean="0"/>
              <a:t>Building-level </a:t>
            </a:r>
            <a:r>
              <a:rPr lang="en-US" sz="2000" dirty="0"/>
              <a:t>literacy coaches, the Elementary Literacy Coordinator, and school and district administrators will </a:t>
            </a:r>
            <a:r>
              <a:rPr lang="en-US" sz="2000" dirty="0" smtClean="0"/>
              <a:t>provide </a:t>
            </a:r>
            <a:r>
              <a:rPr lang="en-US" sz="2000" dirty="0"/>
              <a:t>monitoring and </a:t>
            </a:r>
            <a:r>
              <a:rPr lang="en-US" sz="2000" dirty="0" smtClean="0"/>
              <a:t>support through </a:t>
            </a:r>
            <a:r>
              <a:rPr lang="en-US" sz="2000" dirty="0"/>
              <a:t>Instructional Rounds and walk-throughs.</a:t>
            </a:r>
            <a:endParaRPr lang="en-US" sz="2000" dirty="0" smtClean="0"/>
          </a:p>
          <a:p>
            <a:pPr marL="800100" lvl="2" indent="0">
              <a:buNone/>
            </a:pPr>
            <a:r>
              <a:rPr lang="en-US" sz="2000" dirty="0" smtClean="0"/>
              <a:t>        </a:t>
            </a:r>
          </a:p>
        </p:txBody>
      </p:sp>
    </p:spTree>
    <p:extLst>
      <p:ext uri="{BB962C8B-B14F-4D97-AF65-F5344CB8AC3E}">
        <p14:creationId xmlns:p14="http://schemas.microsoft.com/office/powerpoint/2010/main" val="3829280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Elementary Level </a:t>
            </a:r>
            <a:r>
              <a:rPr lang="en-US" b="1" dirty="0"/>
              <a:t>Common Goals</a:t>
            </a:r>
            <a:r>
              <a:rPr lang="en-US" dirty="0"/>
              <a:t> for 2015-16 School Year</a:t>
            </a:r>
          </a:p>
        </p:txBody>
      </p:sp>
      <p:sp>
        <p:nvSpPr>
          <p:cNvPr id="3" name="Content Placeholder 2"/>
          <p:cNvSpPr>
            <a:spLocks noGrp="1"/>
          </p:cNvSpPr>
          <p:nvPr>
            <p:ph idx="1"/>
          </p:nvPr>
        </p:nvSpPr>
        <p:spPr>
          <a:xfrm>
            <a:off x="1942415" y="1905000"/>
            <a:ext cx="6591985" cy="4800600"/>
          </a:xfrm>
        </p:spPr>
        <p:txBody>
          <a:bodyPr>
            <a:normAutofit/>
          </a:bodyPr>
          <a:lstStyle/>
          <a:p>
            <a:pPr lvl="0"/>
            <a:r>
              <a:rPr lang="en-US" sz="2000" dirty="0"/>
              <a:t>By June 2016, the percentage </a:t>
            </a:r>
            <a:r>
              <a:rPr lang="en-US" sz="2000" dirty="0" smtClean="0"/>
              <a:t>of </a:t>
            </a:r>
            <a:r>
              <a:rPr lang="en-US" sz="2000" dirty="0"/>
              <a:t>students in grades 2-5 performing at or above benchmark will increase </a:t>
            </a:r>
            <a:r>
              <a:rPr lang="en-US" sz="2000" dirty="0" smtClean="0"/>
              <a:t>by at least </a:t>
            </a:r>
            <a:r>
              <a:rPr lang="en-US" sz="2000" dirty="0"/>
              <a:t>5</a:t>
            </a:r>
            <a:r>
              <a:rPr lang="en-US" sz="2000" dirty="0" smtClean="0"/>
              <a:t>%, </a:t>
            </a:r>
            <a:r>
              <a:rPr lang="en-US" sz="2000" dirty="0"/>
              <a:t>as measured by the </a:t>
            </a:r>
            <a:r>
              <a:rPr lang="en-US" sz="2000" b="1" dirty="0"/>
              <a:t>Reading</a:t>
            </a:r>
            <a:r>
              <a:rPr lang="en-US" sz="2000" dirty="0"/>
              <a:t> STAR </a:t>
            </a:r>
            <a:r>
              <a:rPr lang="en-US" sz="2000" dirty="0" smtClean="0"/>
              <a:t>assessment.</a:t>
            </a:r>
          </a:p>
          <a:p>
            <a:pPr marL="0" lvl="0" indent="0">
              <a:buNone/>
            </a:pPr>
            <a:endParaRPr lang="en-US" sz="700" dirty="0" smtClean="0"/>
          </a:p>
          <a:p>
            <a:pPr lvl="0"/>
            <a:r>
              <a:rPr lang="en-US" sz="2000" dirty="0" smtClean="0"/>
              <a:t>By </a:t>
            </a:r>
            <a:r>
              <a:rPr lang="en-US" sz="2000" dirty="0"/>
              <a:t>June 2016, the percentage </a:t>
            </a:r>
            <a:r>
              <a:rPr lang="en-US" sz="2000" dirty="0" smtClean="0"/>
              <a:t>of students in Pre-K</a:t>
            </a:r>
            <a:r>
              <a:rPr lang="en-US" sz="2000" dirty="0"/>
              <a:t>, </a:t>
            </a:r>
            <a:r>
              <a:rPr lang="en-US" sz="2000" dirty="0" smtClean="0"/>
              <a:t>Kindergarten, </a:t>
            </a:r>
            <a:r>
              <a:rPr lang="en-US" sz="2000" dirty="0"/>
              <a:t>and grade 1 </a:t>
            </a:r>
            <a:r>
              <a:rPr lang="en-US" sz="2000" dirty="0" smtClean="0"/>
              <a:t>performing </a:t>
            </a:r>
            <a:r>
              <a:rPr lang="en-US" sz="2000" dirty="0"/>
              <a:t>at or above benchmark will increase </a:t>
            </a:r>
            <a:r>
              <a:rPr lang="en-US" sz="2000" dirty="0" smtClean="0"/>
              <a:t>by at least 10%, </a:t>
            </a:r>
            <a:r>
              <a:rPr lang="en-US" sz="2000" dirty="0"/>
              <a:t>as measured by the </a:t>
            </a:r>
            <a:r>
              <a:rPr lang="en-US" sz="2000" b="1" dirty="0"/>
              <a:t>Early Literacy </a:t>
            </a:r>
            <a:r>
              <a:rPr lang="en-US" sz="2000" dirty="0"/>
              <a:t>STAR assessment</a:t>
            </a:r>
            <a:r>
              <a:rPr lang="en-US" sz="2000" dirty="0" smtClean="0"/>
              <a:t>.</a:t>
            </a:r>
          </a:p>
          <a:p>
            <a:pPr marL="0" lvl="0" indent="0">
              <a:buNone/>
            </a:pPr>
            <a:endParaRPr lang="en-US" sz="500" dirty="0"/>
          </a:p>
          <a:p>
            <a:pPr lvl="0"/>
            <a:r>
              <a:rPr lang="en-US" sz="2000" dirty="0"/>
              <a:t>By June 2016 the percentage of </a:t>
            </a:r>
            <a:r>
              <a:rPr lang="en-US" sz="2000" dirty="0" smtClean="0"/>
              <a:t>students in grades </a:t>
            </a:r>
            <a:r>
              <a:rPr lang="en-US" sz="2000" dirty="0"/>
              <a:t>1-5 performing at or above benchmark will increase </a:t>
            </a:r>
            <a:r>
              <a:rPr lang="en-US" sz="2000" dirty="0" smtClean="0"/>
              <a:t>by at least 5%, </a:t>
            </a:r>
            <a:r>
              <a:rPr lang="en-US" sz="2000" dirty="0"/>
              <a:t>as measured by the </a:t>
            </a:r>
            <a:r>
              <a:rPr lang="en-US" sz="2000" b="1" dirty="0"/>
              <a:t>Math</a:t>
            </a:r>
            <a:r>
              <a:rPr lang="en-US" sz="2000" dirty="0"/>
              <a:t> STAR assessment.</a:t>
            </a:r>
          </a:p>
          <a:p>
            <a:endParaRPr lang="en-US" dirty="0"/>
          </a:p>
        </p:txBody>
      </p:sp>
    </p:spTree>
    <p:extLst>
      <p:ext uri="{BB962C8B-B14F-4D97-AF65-F5344CB8AC3E}">
        <p14:creationId xmlns:p14="http://schemas.microsoft.com/office/powerpoint/2010/main" val="2383364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429000"/>
            <a:ext cx="7049184" cy="2262781"/>
          </a:xfrm>
        </p:spPr>
        <p:txBody>
          <a:bodyPr>
            <a:normAutofit fontScale="90000"/>
          </a:bodyPr>
          <a:lstStyle/>
          <a:p>
            <a:r>
              <a:rPr lang="en-US" sz="6000" dirty="0" smtClean="0"/>
              <a:t>Atkinson Academy </a:t>
            </a:r>
            <a:br>
              <a:rPr lang="en-US" sz="6000" dirty="0" smtClean="0"/>
            </a:br>
            <a:r>
              <a:rPr lang="en-US" dirty="0" smtClean="0"/>
              <a:t>Action Plan Review</a:t>
            </a:r>
            <a:endParaRPr lang="en-US" dirty="0"/>
          </a:p>
        </p:txBody>
      </p:sp>
    </p:spTree>
    <p:extLst>
      <p:ext uri="{BB962C8B-B14F-4D97-AF65-F5344CB8AC3E}">
        <p14:creationId xmlns:p14="http://schemas.microsoft.com/office/powerpoint/2010/main" val="3384247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a:bodyPr>
          <a:lstStyle/>
          <a:p>
            <a:r>
              <a:rPr lang="en-US" sz="2400" i="1" dirty="0"/>
              <a:t>Atkinson Academy will have a systematic math data collection process in place by June 2015 that will provide teachers with accurate and reliable information from which instructional decisions can be </a:t>
            </a:r>
            <a:r>
              <a:rPr lang="en-US" sz="2400" i="1" dirty="0" smtClean="0"/>
              <a:t>made.</a:t>
            </a:r>
            <a:endParaRPr lang="en-US" sz="2400" dirty="0"/>
          </a:p>
        </p:txBody>
      </p:sp>
    </p:spTree>
    <p:extLst>
      <p:ext uri="{BB962C8B-B14F-4D97-AF65-F5344CB8AC3E}">
        <p14:creationId xmlns:p14="http://schemas.microsoft.com/office/powerpoint/2010/main" val="456237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Wisp">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F12343A8-3320-40F0-86BF-8760743FEFE2}"/>
</file>

<file path=customXml/itemProps2.xml><?xml version="1.0" encoding="utf-8"?>
<ds:datastoreItem xmlns:ds="http://schemas.openxmlformats.org/officeDocument/2006/customXml" ds:itemID="{810B314F-BC73-47E1-9B74-121CC06FBEB3}"/>
</file>

<file path=customXml/itemProps3.xml><?xml version="1.0" encoding="utf-8"?>
<ds:datastoreItem xmlns:ds="http://schemas.openxmlformats.org/officeDocument/2006/customXml" ds:itemID="{F3681CF5-EAD8-458F-840C-36CF9F187ACA}"/>
</file>

<file path=docProps/app.xml><?xml version="1.0" encoding="utf-8"?>
<Properties xmlns="http://schemas.openxmlformats.org/officeDocument/2006/extended-properties" xmlns:vt="http://schemas.openxmlformats.org/officeDocument/2006/docPropsVTypes">
  <Template/>
  <TotalTime>4860</TotalTime>
  <Words>2465</Words>
  <Application>Microsoft Office PowerPoint</Application>
  <PresentationFormat>On-screen Show (4:3)</PresentationFormat>
  <Paragraphs>225</Paragraphs>
  <Slides>45</Slides>
  <Notes>2</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Wisp</vt:lpstr>
      <vt:lpstr>Elementary Schools’ Action Plan Review</vt:lpstr>
      <vt:lpstr>Common Elementary Goal #1   </vt:lpstr>
      <vt:lpstr>Action Steps for Goal 1</vt:lpstr>
      <vt:lpstr>Common Elementary Goal #2  </vt:lpstr>
      <vt:lpstr>Action Steps for Goal 2</vt:lpstr>
      <vt:lpstr>Elementary Level Common Goals for 2015-16 School Year</vt:lpstr>
      <vt:lpstr>Elementary Level Common Goals for 2015-16 School Year</vt:lpstr>
      <vt:lpstr>Atkinson Academy  Action Plan Review</vt:lpstr>
      <vt:lpstr>Goal 1  </vt:lpstr>
      <vt:lpstr>Action Steps for Goal 1</vt:lpstr>
      <vt:lpstr>Goal 2  </vt:lpstr>
      <vt:lpstr>Action Steps for Goal 2</vt:lpstr>
      <vt:lpstr>Update Goal 2: Met</vt:lpstr>
      <vt:lpstr>2015-16 Action Plan Goal</vt:lpstr>
      <vt:lpstr>Danville Elementary Action Plan Review</vt:lpstr>
      <vt:lpstr>Goal 1  </vt:lpstr>
      <vt:lpstr>Action Steps for Goal 1</vt:lpstr>
      <vt:lpstr>Goal 2  </vt:lpstr>
      <vt:lpstr>Action Steps for Goal 2</vt:lpstr>
      <vt:lpstr>Update Goal 2: In progress</vt:lpstr>
      <vt:lpstr>2015-16 Action Plan Goals</vt:lpstr>
      <vt:lpstr>Pollard School Action Plan Review</vt:lpstr>
      <vt:lpstr>Goal 1  </vt:lpstr>
      <vt:lpstr>Action Steps for Goal 1</vt:lpstr>
      <vt:lpstr>Update Goal 1: In Progress</vt:lpstr>
      <vt:lpstr>Goal 2  </vt:lpstr>
      <vt:lpstr>Action Steps for Goal 2</vt:lpstr>
      <vt:lpstr>Update Goal 2: In Progress</vt:lpstr>
      <vt:lpstr>2015-16 Action Plan Goal</vt:lpstr>
      <vt:lpstr>Sandown North Action Plan Review</vt:lpstr>
      <vt:lpstr>Goal 1  </vt:lpstr>
      <vt:lpstr>Action Steps for Goal 1</vt:lpstr>
      <vt:lpstr>Update Goal 1: Met</vt:lpstr>
      <vt:lpstr>Goal 2  </vt:lpstr>
      <vt:lpstr>Action Steps for Goal 2</vt:lpstr>
      <vt:lpstr>Update Goal 2: In Progress</vt:lpstr>
      <vt:lpstr>2015-16 Action Plan Goals</vt:lpstr>
      <vt:lpstr>Sandown Central Action Plan Review</vt:lpstr>
      <vt:lpstr>Goal 1  </vt:lpstr>
      <vt:lpstr>Action Steps for Goal 1</vt:lpstr>
      <vt:lpstr>Update Goal 1: In Progress</vt:lpstr>
      <vt:lpstr>Goal 2  </vt:lpstr>
      <vt:lpstr>Action Steps for Goal 2</vt:lpstr>
      <vt:lpstr>Update Goal 2: Met</vt:lpstr>
      <vt:lpstr>2015-16 Action Plan Goals</vt:lpstr>
    </vt:vector>
  </TitlesOfParts>
  <Company>SAU 55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TRHS Action Plan</dc:title>
  <dc:creator>Widman, Mary</dc:creator>
  <cp:lastModifiedBy>Belcher, Catherine</cp:lastModifiedBy>
  <cp:revision>140</cp:revision>
  <cp:lastPrinted>2015-09-24T21:43:58Z</cp:lastPrinted>
  <dcterms:created xsi:type="dcterms:W3CDTF">2013-06-17T13:33:20Z</dcterms:created>
  <dcterms:modified xsi:type="dcterms:W3CDTF">2015-09-24T21:44:01Z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