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jpg" ContentType="image/jpe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57" r:id="rId4"/>
    <p:sldId id="258" r:id="rId5"/>
    <p:sldId id="265" r:id="rId6"/>
    <p:sldId id="259" r:id="rId7"/>
    <p:sldId id="260" r:id="rId8"/>
    <p:sldId id="261" r:id="rId9"/>
    <p:sldId id="264" r:id="rId10"/>
    <p:sldId id="266" r:id="rId1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382" y="-67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E0D6DA-7F12-4401-937E-3111436A9AFD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BE0BBF-530E-43CB-A4CB-462F7E874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83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50DB9E6-0470-49F4-84C0-E5F38A427437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A46E0F-A38E-4CF1-BE25-B33759C39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7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A46E0F-A38E-4CF1-BE25-B33759C394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21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A46E0F-A38E-4CF1-BE25-B33759C394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A46E0F-A38E-4CF1-BE25-B33759C394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93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2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9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6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29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7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2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6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8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EFF450D-5E90-4335-BFE2-A175D30CDAAE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B5490D9-017E-4CFA-9CAF-6CD693A6765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06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cott.strainge@timberlane.net" TargetMode="External"/><Relationship Id="rId2" Type="http://schemas.openxmlformats.org/officeDocument/2006/relationships/hyperlink" Target="mailto:william.mealey@timberlane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eather.roy@timberlane.n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2308225"/>
          </a:xfrm>
        </p:spPr>
        <p:txBody>
          <a:bodyPr>
            <a:normAutofit fontScale="90000"/>
          </a:bodyPr>
          <a:lstStyle/>
          <a:p>
            <a:r>
              <a:rPr lang="en-US" sz="6700" dirty="0" err="1" smtClean="0"/>
              <a:t>Kaulele</a:t>
            </a:r>
            <a:r>
              <a:rPr lang="en-US" sz="6700" dirty="0" smtClean="0"/>
              <a:t> </a:t>
            </a:r>
            <a:r>
              <a:rPr lang="en-US" sz="6700" dirty="0" err="1" smtClean="0"/>
              <a:t>Pueo</a:t>
            </a:r>
            <a:r>
              <a:rPr lang="en-US" sz="6700" dirty="0" smtClean="0"/>
              <a:t>:</a:t>
            </a:r>
            <a:br>
              <a:rPr lang="en-US" sz="6700" dirty="0" smtClean="0"/>
            </a:br>
            <a:r>
              <a:rPr lang="en-US" sz="6000" dirty="0" smtClean="0"/>
              <a:t>Hawaiian cultural exchange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Friday April 22 – Sunday May 1</a:t>
            </a:r>
            <a:endParaRPr lang="en-US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905000"/>
          </a:xfrm>
        </p:spPr>
        <p:txBody>
          <a:bodyPr/>
          <a:lstStyle/>
          <a:p>
            <a:r>
              <a:rPr lang="en-US" dirty="0" smtClean="0"/>
              <a:t>Depart from TRHS @ 4:00 am</a:t>
            </a:r>
          </a:p>
          <a:p>
            <a:r>
              <a:rPr lang="en-US" dirty="0" smtClean="0"/>
              <a:t>Arrive at Boston Logan Airport for pickup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979" y="4417267"/>
            <a:ext cx="3151722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12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Chaperone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Bill  Mealey			</a:t>
            </a:r>
            <a:r>
              <a:rPr lang="en-US" dirty="0" smtClean="0"/>
              <a:t>Scott Strainge</a:t>
            </a:r>
          </a:p>
          <a:p>
            <a:r>
              <a:rPr lang="en-US" dirty="0"/>
              <a:t>Dean of Attendance		</a:t>
            </a:r>
            <a:r>
              <a:rPr lang="en-US" dirty="0" smtClean="0"/>
              <a:t>Director </a:t>
            </a:r>
            <a:r>
              <a:rPr lang="en-US" dirty="0"/>
              <a:t>of Alternative and </a:t>
            </a:r>
            <a:r>
              <a:rPr lang="en-US" dirty="0" smtClean="0"/>
              <a:t>				</a:t>
            </a:r>
            <a:r>
              <a:rPr lang="en-US" smtClean="0"/>
              <a:t>		Continuing </a:t>
            </a:r>
            <a:r>
              <a:rPr lang="en-US" dirty="0" smtClean="0"/>
              <a:t>Ed</a:t>
            </a:r>
          </a:p>
          <a:p>
            <a:r>
              <a:rPr lang="en-US" dirty="0" err="1"/>
              <a:t>Timberlane</a:t>
            </a:r>
            <a:r>
              <a:rPr lang="en-US" dirty="0"/>
              <a:t> </a:t>
            </a:r>
            <a:r>
              <a:rPr lang="en-US" dirty="0" err="1" smtClean="0"/>
              <a:t>Reg</a:t>
            </a:r>
            <a:r>
              <a:rPr lang="en-US" dirty="0" smtClean="0"/>
              <a:t> </a:t>
            </a:r>
            <a:r>
              <a:rPr lang="en-US" dirty="0"/>
              <a:t>School </a:t>
            </a:r>
            <a:r>
              <a:rPr lang="en-US" dirty="0" smtClean="0"/>
              <a:t>District	</a:t>
            </a:r>
            <a:r>
              <a:rPr lang="en-US" dirty="0" err="1" smtClean="0"/>
              <a:t>Timberlane</a:t>
            </a:r>
            <a:r>
              <a:rPr lang="en-US" dirty="0" smtClean="0"/>
              <a:t> </a:t>
            </a:r>
            <a:r>
              <a:rPr lang="en-US" dirty="0"/>
              <a:t>Regional High School</a:t>
            </a:r>
          </a:p>
          <a:p>
            <a:r>
              <a:rPr lang="en-US" u="sng" dirty="0">
                <a:hlinkClick r:id="rId2"/>
              </a:rPr>
              <a:t>william.mealey@timberlane.net</a:t>
            </a:r>
            <a:r>
              <a:rPr lang="en-US" dirty="0"/>
              <a:t>	</a:t>
            </a:r>
            <a:r>
              <a:rPr lang="en-US" u="sng" dirty="0" smtClean="0">
                <a:hlinkClick r:id="rId3"/>
              </a:rPr>
              <a:t>scott.strainge@timberlane.net</a:t>
            </a:r>
            <a:endParaRPr lang="en-US" u="sng" dirty="0" smtClean="0"/>
          </a:p>
          <a:p>
            <a:r>
              <a:rPr lang="en-US" dirty="0"/>
              <a:t>603-382-6541 Ext 3902		</a:t>
            </a:r>
            <a:r>
              <a:rPr lang="en-US" dirty="0" smtClean="0"/>
              <a:t>603-382-6541 </a:t>
            </a:r>
            <a:r>
              <a:rPr lang="en-US" dirty="0"/>
              <a:t>Ext 3907</a:t>
            </a:r>
          </a:p>
          <a:p>
            <a:pPr algn="ctr"/>
            <a:r>
              <a:rPr lang="en-US" dirty="0" smtClean="0"/>
              <a:t>Heather Roy</a:t>
            </a:r>
          </a:p>
          <a:p>
            <a:pPr algn="ctr"/>
            <a:r>
              <a:rPr lang="en-US" dirty="0" smtClean="0"/>
              <a:t>Assistant Principal</a:t>
            </a:r>
          </a:p>
          <a:p>
            <a:pPr algn="ctr"/>
            <a:r>
              <a:rPr lang="en-US" dirty="0" err="1" smtClean="0"/>
              <a:t>Timberlane</a:t>
            </a:r>
            <a:r>
              <a:rPr lang="en-US" dirty="0" smtClean="0"/>
              <a:t> Regional High School</a:t>
            </a:r>
          </a:p>
          <a:p>
            <a:pPr algn="ctr"/>
            <a:r>
              <a:rPr lang="en-US" dirty="0" smtClean="0">
                <a:hlinkClick r:id="rId4"/>
              </a:rPr>
              <a:t>Heather.roy@timberlane.net</a:t>
            </a:r>
            <a:endParaRPr lang="en-US" dirty="0" smtClean="0"/>
          </a:p>
          <a:p>
            <a:pPr algn="ctr"/>
            <a:r>
              <a:rPr lang="en-US" dirty="0" smtClean="0"/>
              <a:t>603-382-6541 Ext 3904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Direct connection with US History/ Studies course content:</a:t>
            </a:r>
          </a:p>
          <a:p>
            <a:pPr lvl="1"/>
            <a:r>
              <a:rPr lang="en-US" sz="3200" dirty="0" smtClean="0"/>
              <a:t>United States enters WWII</a:t>
            </a:r>
          </a:p>
          <a:p>
            <a:pPr lvl="1"/>
            <a:r>
              <a:rPr lang="en-US" sz="3200" dirty="0" smtClean="0"/>
              <a:t>Statehood, 1959</a:t>
            </a:r>
          </a:p>
          <a:p>
            <a:r>
              <a:rPr lang="en-US" sz="3200" dirty="0" smtClean="0"/>
              <a:t>Awaken a sense of exploration/travel</a:t>
            </a:r>
          </a:p>
          <a:p>
            <a:r>
              <a:rPr lang="en-US" sz="3200" dirty="0" smtClean="0"/>
              <a:t>New perspectives, diversity</a:t>
            </a:r>
          </a:p>
          <a:p>
            <a:r>
              <a:rPr lang="en-US" sz="3200" dirty="0" smtClean="0"/>
              <a:t>Exploring new cultures, language and ancient history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7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Community Service Projects!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 err="1" smtClean="0">
                <a:ea typeface="Times"/>
                <a:cs typeface="Times New Roman"/>
              </a:rPr>
              <a:t>Waimea</a:t>
            </a:r>
            <a:r>
              <a:rPr lang="en-US" sz="2800" dirty="0" smtClean="0">
                <a:ea typeface="Times"/>
                <a:cs typeface="Times New Roman"/>
              </a:rPr>
              <a:t> </a:t>
            </a:r>
            <a:r>
              <a:rPr lang="en-US" sz="2800" dirty="0">
                <a:ea typeface="Times"/>
                <a:cs typeface="Times New Roman"/>
              </a:rPr>
              <a:t>Valley – the valley of the Kings – sacred burial caves of the </a:t>
            </a:r>
            <a:r>
              <a:rPr lang="en-US" sz="2800" dirty="0" err="1">
                <a:ea typeface="Times"/>
                <a:cs typeface="Times New Roman"/>
              </a:rPr>
              <a:t>Hawai’ian</a:t>
            </a:r>
            <a:r>
              <a:rPr lang="en-US" sz="2800" dirty="0">
                <a:ea typeface="Times"/>
                <a:cs typeface="Times New Roman"/>
              </a:rPr>
              <a:t> </a:t>
            </a:r>
            <a:r>
              <a:rPr lang="en-US" sz="2800" dirty="0" smtClean="0">
                <a:ea typeface="Times"/>
                <a:cs typeface="Times New Roman"/>
              </a:rPr>
              <a:t>kings</a:t>
            </a:r>
          </a:p>
          <a:p>
            <a:pPr marL="1108710" lvl="3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Times"/>
                <a:cs typeface="Times New Roman"/>
              </a:rPr>
              <a:t>Clearing invasive species and replanting native trees</a:t>
            </a:r>
            <a:endParaRPr lang="en-US" sz="2000" dirty="0">
              <a:ea typeface="Times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914400" algn="l"/>
              </a:tabLst>
            </a:pPr>
            <a:r>
              <a:rPr lang="en-US" sz="2800" dirty="0">
                <a:latin typeface="Times"/>
                <a:ea typeface="Times"/>
                <a:cs typeface="Times New Roman"/>
              </a:rPr>
              <a:t>R</a:t>
            </a:r>
            <a:r>
              <a:rPr lang="en-US" sz="2800" dirty="0" smtClean="0">
                <a:latin typeface="Times"/>
                <a:ea typeface="Times"/>
                <a:cs typeface="Times New Roman"/>
              </a:rPr>
              <a:t>estoring </a:t>
            </a:r>
            <a:r>
              <a:rPr lang="en-US" sz="2800" dirty="0">
                <a:latin typeface="Times"/>
                <a:ea typeface="Times"/>
                <a:cs typeface="Times New Roman"/>
              </a:rPr>
              <a:t>the </a:t>
            </a:r>
            <a:r>
              <a:rPr lang="en-US" sz="2800" dirty="0" smtClean="0">
                <a:latin typeface="Times"/>
                <a:ea typeface="Times"/>
                <a:cs typeface="Times New Roman"/>
              </a:rPr>
              <a:t>88 acre </a:t>
            </a:r>
            <a:r>
              <a:rPr lang="en-US" sz="2800" dirty="0" err="1" smtClean="0">
                <a:latin typeface="Times"/>
                <a:ea typeface="Times"/>
                <a:cs typeface="Times New Roman"/>
              </a:rPr>
              <a:t>Paepae</a:t>
            </a:r>
            <a:r>
              <a:rPr lang="en-US" sz="2800" dirty="0" smtClean="0">
                <a:latin typeface="Times"/>
                <a:ea typeface="Times"/>
                <a:cs typeface="Times New Roman"/>
              </a:rPr>
              <a:t> </a:t>
            </a:r>
            <a:r>
              <a:rPr lang="en-US" sz="2800" dirty="0" err="1">
                <a:latin typeface="Times"/>
                <a:ea typeface="Times"/>
                <a:cs typeface="Times New Roman"/>
              </a:rPr>
              <a:t>He`eia</a:t>
            </a:r>
            <a:r>
              <a:rPr lang="en-US" sz="2800" dirty="0">
                <a:latin typeface="Times"/>
                <a:ea typeface="Times"/>
                <a:cs typeface="Times New Roman"/>
              </a:rPr>
              <a:t> Fish </a:t>
            </a:r>
            <a:r>
              <a:rPr lang="en-US" sz="2800" dirty="0" smtClean="0">
                <a:latin typeface="Times"/>
                <a:ea typeface="Times"/>
                <a:cs typeface="Times New Roman"/>
              </a:rPr>
              <a:t>Pond</a:t>
            </a:r>
          </a:p>
          <a:p>
            <a:pPr marL="1165860" lvl="3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Over 800 years old, partially destroyed by 100 year flood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914400" algn="l"/>
              </a:tabLst>
            </a:pPr>
            <a:r>
              <a:rPr lang="en-US" sz="2800" dirty="0" smtClean="0">
                <a:latin typeface="Times"/>
                <a:ea typeface="Times"/>
                <a:cs typeface="Times New Roman"/>
              </a:rPr>
              <a:t>Work </a:t>
            </a:r>
            <a:r>
              <a:rPr lang="en-US" sz="2800" dirty="0">
                <a:latin typeface="Times"/>
                <a:ea typeface="Times"/>
                <a:cs typeface="Times New Roman"/>
              </a:rPr>
              <a:t>in a </a:t>
            </a:r>
            <a:r>
              <a:rPr lang="en-US" sz="2800" dirty="0" err="1">
                <a:latin typeface="Times"/>
                <a:ea typeface="Times"/>
                <a:cs typeface="Times New Roman"/>
              </a:rPr>
              <a:t>lo’i</a:t>
            </a:r>
            <a:r>
              <a:rPr lang="en-US" sz="2800" dirty="0">
                <a:latin typeface="Times"/>
                <a:ea typeface="Times"/>
                <a:cs typeface="Times New Roman"/>
              </a:rPr>
              <a:t> </a:t>
            </a:r>
            <a:r>
              <a:rPr lang="en-US" sz="2800" dirty="0" smtClean="0">
                <a:latin typeface="Times"/>
                <a:ea typeface="Times"/>
                <a:cs typeface="Times New Roman"/>
              </a:rPr>
              <a:t>(</a:t>
            </a:r>
            <a:r>
              <a:rPr lang="en-US" sz="2800" dirty="0">
                <a:latin typeface="Times"/>
                <a:ea typeface="Times"/>
                <a:cs typeface="Times New Roman"/>
              </a:rPr>
              <a:t>Taro patch)</a:t>
            </a:r>
          </a:p>
          <a:p>
            <a:endParaRPr lang="en-US" sz="32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121727"/>
            <a:ext cx="3546098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3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Agenda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en-US" sz="2400" dirty="0">
                <a:latin typeface="Times"/>
                <a:ea typeface="Times"/>
                <a:cs typeface="Times New Roman"/>
              </a:rPr>
              <a:t>Pearl Harbor (Arizona Memorial tour and museum)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endParaRPr lang="en-US" sz="2400" dirty="0" smtClean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Bishop </a:t>
            </a:r>
            <a:r>
              <a:rPr lang="en-US" sz="2400" dirty="0">
                <a:latin typeface="Times"/>
                <a:ea typeface="Times"/>
                <a:cs typeface="Times New Roman"/>
              </a:rPr>
              <a:t>Museum </a:t>
            </a:r>
            <a:r>
              <a:rPr lang="en-US" sz="2400" dirty="0" smtClean="0">
                <a:latin typeface="Times"/>
                <a:ea typeface="Times"/>
                <a:cs typeface="Times New Roman"/>
              </a:rPr>
              <a:t>Tour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endParaRPr lang="en-US" sz="2400" dirty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Dole Plantation tour</a:t>
            </a:r>
            <a:r>
              <a:rPr lang="en-US" sz="2400" dirty="0">
                <a:latin typeface="Times"/>
                <a:ea typeface="Times"/>
                <a:cs typeface="Times New Roman"/>
              </a:rPr>
              <a:t>			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endParaRPr lang="en-US" sz="2400" dirty="0" smtClean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Waialua </a:t>
            </a:r>
            <a:r>
              <a:rPr lang="en-US" sz="2400" dirty="0">
                <a:latin typeface="Times"/>
                <a:ea typeface="Times"/>
                <a:cs typeface="Times New Roman"/>
              </a:rPr>
              <a:t>Intermediate/ High School </a:t>
            </a:r>
            <a:endParaRPr lang="en-US" sz="2400" dirty="0" smtClean="0">
              <a:latin typeface="Times"/>
              <a:ea typeface="Times"/>
              <a:cs typeface="Times New Roman"/>
            </a:endParaRPr>
          </a:p>
          <a:p>
            <a:pPr marL="635508" lvl="1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en-US" sz="2400" dirty="0">
                <a:latin typeface="Times"/>
                <a:ea typeface="Times"/>
                <a:cs typeface="Times New Roman"/>
              </a:rPr>
              <a:t>Students will shadow hosts throughout the school </a:t>
            </a:r>
            <a:r>
              <a:rPr lang="en-US" sz="2400" dirty="0" smtClean="0">
                <a:latin typeface="Times"/>
                <a:ea typeface="Times"/>
                <a:cs typeface="Times New Roman"/>
              </a:rPr>
              <a:t>day</a:t>
            </a:r>
            <a:endParaRPr lang="en-US" sz="2400" dirty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endParaRPr lang="en-US" sz="2400" dirty="0" smtClean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Tour </a:t>
            </a:r>
            <a:r>
              <a:rPr lang="en-US" sz="2400" dirty="0">
                <a:latin typeface="Times"/>
                <a:ea typeface="Times"/>
                <a:cs typeface="Times New Roman"/>
              </a:rPr>
              <a:t>of North </a:t>
            </a:r>
            <a:r>
              <a:rPr lang="en-US" sz="2400" dirty="0" smtClean="0">
                <a:latin typeface="Times"/>
                <a:ea typeface="Times"/>
                <a:cs typeface="Times New Roman"/>
              </a:rPr>
              <a:t>Shore – Haleiwa town, </a:t>
            </a:r>
            <a:r>
              <a:rPr lang="en-US" sz="2400" dirty="0" err="1" smtClean="0">
                <a:latin typeface="Times"/>
                <a:ea typeface="Times"/>
                <a:cs typeface="Times New Roman"/>
              </a:rPr>
              <a:t>Waimea</a:t>
            </a:r>
            <a:r>
              <a:rPr lang="en-US" sz="2400" dirty="0" smtClean="0">
                <a:latin typeface="Times"/>
                <a:ea typeface="Times"/>
                <a:cs typeface="Times New Roman"/>
              </a:rPr>
              <a:t> Bay, Sunset &amp; Pipeline</a:t>
            </a:r>
            <a:endParaRPr lang="en-US" sz="2400" dirty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endParaRPr lang="en-US" sz="2400" dirty="0" smtClean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Tour </a:t>
            </a:r>
            <a:r>
              <a:rPr lang="en-US" sz="2400" dirty="0">
                <a:latin typeface="Times"/>
                <a:ea typeface="Times"/>
                <a:cs typeface="Times New Roman"/>
              </a:rPr>
              <a:t>of East Shore/ East Side, </a:t>
            </a:r>
            <a:r>
              <a:rPr lang="en-US" sz="2400" dirty="0" err="1">
                <a:latin typeface="Times"/>
                <a:ea typeface="Times"/>
                <a:cs typeface="Times New Roman"/>
              </a:rPr>
              <a:t>Pali</a:t>
            </a:r>
            <a:r>
              <a:rPr lang="en-US" sz="2400" dirty="0">
                <a:latin typeface="Times"/>
                <a:ea typeface="Times"/>
                <a:cs typeface="Times New Roman"/>
              </a:rPr>
              <a:t> Lookout (final battle sight for unification of Hawaiian kingdom)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584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161196"/>
          </a:xfrm>
        </p:spPr>
        <p:txBody>
          <a:bodyPr/>
          <a:lstStyle/>
          <a:p>
            <a:r>
              <a:rPr lang="en-US" dirty="0" smtClean="0"/>
              <a:t>Proposed Agenda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Kamehameha High School</a:t>
            </a:r>
          </a:p>
          <a:p>
            <a:pPr marL="635508" lvl="1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Students will shadow hosts throughout the school day</a:t>
            </a:r>
          </a:p>
          <a:p>
            <a:pPr marL="635508" lvl="1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Tour of the Heritage Center and Chapel (On the Kamehameha Campus)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sz="2400" dirty="0" smtClean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Tour `</a:t>
            </a:r>
            <a:r>
              <a:rPr lang="en-US" sz="2400" dirty="0" err="1" smtClean="0">
                <a:latin typeface="Times"/>
                <a:ea typeface="Times"/>
                <a:cs typeface="Times New Roman"/>
              </a:rPr>
              <a:t>Iolani</a:t>
            </a:r>
            <a:r>
              <a:rPr lang="en-US" sz="2400" dirty="0" smtClean="0">
                <a:latin typeface="Times"/>
                <a:ea typeface="Times"/>
                <a:cs typeface="Times New Roman"/>
              </a:rPr>
              <a:t> Palace (Royal Palace for the Kingdom of Hawai`i)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sz="2400" dirty="0" smtClean="0">
              <a:latin typeface="Times"/>
              <a:ea typeface="Times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 smtClean="0">
                <a:latin typeface="Times"/>
                <a:ea typeface="Times"/>
                <a:cs typeface="Times New Roman"/>
              </a:rPr>
              <a:t>Possible day trip to the Big Island of Hawaii</a:t>
            </a:r>
          </a:p>
          <a:p>
            <a:pPr marL="635508" lvl="1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 smtClean="0">
                <a:latin typeface="Times"/>
                <a:ea typeface="Times"/>
                <a:cs typeface="Times New Roman"/>
              </a:rPr>
              <a:t>Volcano National Park – </a:t>
            </a:r>
            <a:r>
              <a:rPr lang="en-US" sz="2200" dirty="0">
                <a:latin typeface="Times"/>
                <a:ea typeface="Times"/>
                <a:cs typeface="Times New Roman"/>
              </a:rPr>
              <a:t>K</a:t>
            </a:r>
            <a:r>
              <a:rPr lang="en-US" sz="2200" dirty="0" smtClean="0">
                <a:latin typeface="Times"/>
                <a:ea typeface="Times"/>
                <a:cs typeface="Times New Roman"/>
              </a:rPr>
              <a:t>ilauea, active volcano</a:t>
            </a:r>
          </a:p>
          <a:p>
            <a:pPr marL="635508" lvl="1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 smtClean="0">
                <a:latin typeface="Times"/>
                <a:ea typeface="Times"/>
                <a:cs typeface="Times New Roman"/>
              </a:rPr>
              <a:t>Rainbow falls</a:t>
            </a:r>
          </a:p>
          <a:p>
            <a:pPr marL="635508" lvl="1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 smtClean="0">
                <a:latin typeface="Times"/>
                <a:ea typeface="Times"/>
                <a:cs typeface="Times New Roman"/>
              </a:rPr>
              <a:t>Black sand beach</a:t>
            </a:r>
          </a:p>
          <a:p>
            <a:pPr marL="818388" lvl="2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000" dirty="0" err="1" smtClean="0">
                <a:latin typeface="Times"/>
                <a:ea typeface="Times"/>
                <a:cs typeface="Times New Roman"/>
              </a:rPr>
              <a:t>Honu</a:t>
            </a:r>
            <a:r>
              <a:rPr lang="en-US" sz="2000" dirty="0" smtClean="0">
                <a:latin typeface="Times"/>
                <a:ea typeface="Times"/>
                <a:cs typeface="Times New Roman"/>
              </a:rPr>
              <a:t> (Green Sea Turtle) nesting grounds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314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Safety/Organizational Measures: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Group will consist of 2 district administrators (CPR, First Aid and AED certified) with 13 students</a:t>
            </a:r>
          </a:p>
          <a:p>
            <a:r>
              <a:rPr lang="en-US" sz="2800" b="1" dirty="0"/>
              <a:t>How are we traveling on the ground? </a:t>
            </a:r>
            <a:r>
              <a:rPr lang="en-US" sz="2800" dirty="0"/>
              <a:t>We will be traveling in two 7 passenger mini vans driven ONLY by the chaperones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b="1" dirty="0"/>
              <a:t>What about days where free time is scheduled?</a:t>
            </a:r>
            <a:r>
              <a:rPr lang="en-US" sz="2800" dirty="0"/>
              <a:t> No matter the situation, students will NEVER TRAVEL ALONE either by foot or by car. There are 2 chaperones and students will be with at least one at all times!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42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  <a:t>Safety/Organizational Measures: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Both Chaperones have extensive experience running this trip and have collectively been to the islands over 35 times!</a:t>
            </a:r>
          </a:p>
          <a:p>
            <a:r>
              <a:rPr lang="en-US" sz="2400" dirty="0" smtClean="0"/>
              <a:t>Chaperones will be have at all times:</a:t>
            </a:r>
          </a:p>
          <a:p>
            <a:pPr lvl="1"/>
            <a:r>
              <a:rPr lang="en-US" sz="2400" dirty="0" smtClean="0"/>
              <a:t>Student medical information</a:t>
            </a:r>
          </a:p>
          <a:p>
            <a:pPr lvl="1"/>
            <a:r>
              <a:rPr lang="en-US" sz="2400" dirty="0" smtClean="0"/>
              <a:t>Student’s parent/guardian contact info</a:t>
            </a:r>
          </a:p>
          <a:p>
            <a:pPr lvl="1"/>
            <a:r>
              <a:rPr lang="en-US" sz="2400" dirty="0" smtClean="0"/>
              <a:t>Group contacts</a:t>
            </a:r>
          </a:p>
          <a:p>
            <a:pPr lvl="1"/>
            <a:r>
              <a:rPr lang="en-US" sz="2400" dirty="0" smtClean="0"/>
              <a:t>Chaperone contacts</a:t>
            </a:r>
          </a:p>
          <a:p>
            <a:pPr lvl="1"/>
            <a:endParaRPr lang="en-US" sz="2400" dirty="0"/>
          </a:p>
          <a:p>
            <a:pPr lvl="1"/>
            <a:r>
              <a:rPr lang="en-US" sz="2400" b="1" dirty="0"/>
              <a:t>NOTE: </a:t>
            </a:r>
            <a:r>
              <a:rPr lang="en-US" sz="2400" dirty="0"/>
              <a:t>Honolulu is a major city, similar to Boston.  Emergency services and Hospitals are easily accessible at all times throughout our </a:t>
            </a:r>
            <a:r>
              <a:rPr lang="en-US" sz="2400" dirty="0" smtClean="0"/>
              <a:t>trip</a:t>
            </a:r>
            <a:r>
              <a:rPr lang="en-US" sz="2400" dirty="0"/>
              <a:t>.</a:t>
            </a:r>
            <a:r>
              <a:rPr lang="en-US" sz="2400" dirty="0" smtClean="0"/>
              <a:t>  Our hotel even has a walk-in medical center!</a:t>
            </a:r>
            <a:endParaRPr lang="en-US" sz="2400" dirty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020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543800" cy="16763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Student cost </a:t>
            </a:r>
            <a:br>
              <a:rPr lang="en-US" sz="4400" dirty="0" smtClean="0"/>
            </a:br>
            <a:r>
              <a:rPr lang="en-US" sz="4400" dirty="0" smtClean="0"/>
              <a:t>(School/ District cost = $0)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28800"/>
            <a:ext cx="7543801" cy="4040294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C</a:t>
            </a:r>
            <a:r>
              <a:rPr lang="en-US" sz="2400" b="1" dirty="0" smtClean="0"/>
              <a:t>ost of trip for students: $2,500 </a:t>
            </a:r>
          </a:p>
          <a:p>
            <a:r>
              <a:rPr lang="en-US" sz="2400" b="1" dirty="0"/>
              <a:t>Includes: </a:t>
            </a:r>
            <a:endParaRPr lang="en-US" sz="2400" b="1" dirty="0" smtClean="0"/>
          </a:p>
          <a:p>
            <a:pPr lvl="6"/>
            <a:r>
              <a:rPr lang="en-US" sz="2600" b="1" dirty="0" smtClean="0"/>
              <a:t>Roundtrip </a:t>
            </a:r>
            <a:r>
              <a:rPr lang="en-US" sz="2600" b="1" dirty="0"/>
              <a:t>Air</a:t>
            </a:r>
            <a:endParaRPr lang="en-US" sz="2600" dirty="0"/>
          </a:p>
          <a:p>
            <a:pPr lvl="6"/>
            <a:r>
              <a:rPr lang="en-US" sz="2400" b="1" dirty="0" smtClean="0"/>
              <a:t>8 </a:t>
            </a:r>
            <a:r>
              <a:rPr lang="en-US" sz="2400" b="1" dirty="0"/>
              <a:t>Nights Hotel</a:t>
            </a:r>
            <a:endParaRPr lang="en-US" sz="2400" dirty="0"/>
          </a:p>
          <a:p>
            <a:pPr lvl="6"/>
            <a:r>
              <a:rPr lang="en-US" sz="2400" b="1" dirty="0" smtClean="0"/>
              <a:t>Daily </a:t>
            </a:r>
            <a:r>
              <a:rPr lang="en-US" sz="2400" b="1" dirty="0"/>
              <a:t>Ground Transportation to all events/tours</a:t>
            </a:r>
            <a:endParaRPr lang="en-US" sz="2400" dirty="0"/>
          </a:p>
          <a:p>
            <a:pPr lvl="6"/>
            <a:r>
              <a:rPr lang="en-US" sz="2400" b="1" dirty="0" smtClean="0"/>
              <a:t>Admission </a:t>
            </a:r>
            <a:r>
              <a:rPr lang="en-US" sz="2400" b="1" dirty="0"/>
              <a:t>to 2 museums and Cultural Learning Center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What </a:t>
            </a:r>
            <a:r>
              <a:rPr lang="en-US" sz="2400" b="1" dirty="0"/>
              <a:t>is the estimated cost for meals and admissions? </a:t>
            </a:r>
            <a:r>
              <a:rPr lang="en-US" sz="2400" dirty="0"/>
              <a:t>A safe estimate would be $400. Although some meals will be covered by our hosts, we will be on our own for several meals.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821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6599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400" dirty="0" smtClean="0"/>
              <a:t>Living arrangements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28800"/>
            <a:ext cx="7543801" cy="4040294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Where </a:t>
            </a:r>
            <a:r>
              <a:rPr lang="en-US" sz="2400" b="1" dirty="0"/>
              <a:t>will </a:t>
            </a:r>
            <a:r>
              <a:rPr lang="en-US" sz="2400" b="1" dirty="0" smtClean="0"/>
              <a:t>we be staying?</a:t>
            </a:r>
            <a:endParaRPr lang="en-US" sz="2400" dirty="0"/>
          </a:p>
          <a:p>
            <a:r>
              <a:rPr lang="en-US" sz="2400" b="1" dirty="0" smtClean="0"/>
              <a:t>Sheraton Princess </a:t>
            </a:r>
            <a:r>
              <a:rPr lang="en-US" sz="2400" b="1" dirty="0" err="1" smtClean="0"/>
              <a:t>Kaiulani</a:t>
            </a:r>
            <a:r>
              <a:rPr lang="en-US" sz="2400" b="1" dirty="0" smtClean="0"/>
              <a:t> Waikiki                                                   120 </a:t>
            </a:r>
            <a:r>
              <a:rPr lang="en-US" sz="2400" b="1" dirty="0" err="1"/>
              <a:t>Kaiulani</a:t>
            </a:r>
            <a:r>
              <a:rPr lang="en-US" sz="2400" b="1" dirty="0"/>
              <a:t> Avenue</a:t>
            </a:r>
            <a:br>
              <a:rPr lang="en-US" sz="2400" b="1" dirty="0"/>
            </a:br>
            <a:r>
              <a:rPr lang="en-US" sz="2400" b="1" dirty="0"/>
              <a:t>Honolulu, HI 96815</a:t>
            </a:r>
            <a:br>
              <a:rPr lang="en-US" sz="2400" b="1" dirty="0"/>
            </a:br>
            <a:r>
              <a:rPr lang="en-US" sz="2400" b="1" dirty="0"/>
              <a:t>Phone: (808) 922-5811</a:t>
            </a:r>
            <a:br>
              <a:rPr lang="en-US" sz="2400" b="1" dirty="0"/>
            </a:br>
            <a:r>
              <a:rPr lang="en-US" sz="2400" b="1" dirty="0"/>
              <a:t>Fax: (808) 931-4577</a:t>
            </a:r>
          </a:p>
          <a:p>
            <a:r>
              <a:rPr lang="en-US" sz="2400" dirty="0"/>
              <a:t> </a:t>
            </a:r>
            <a:r>
              <a:rPr lang="en-US" sz="2400" b="1" dirty="0" smtClean="0"/>
              <a:t>What </a:t>
            </a:r>
            <a:r>
              <a:rPr lang="en-US" sz="2400" b="1" dirty="0"/>
              <a:t>are the room arrangements? </a:t>
            </a:r>
            <a:r>
              <a:rPr lang="en-US" sz="2400" dirty="0"/>
              <a:t>All students and chaperones will be in the same hotel. Students will be 2 to a room. There will be ONLY males or ONLY females in each room. 10:00 curfew will be in effect unless events keep us out later and student’s rooms will be checked by a chaperone.</a:t>
            </a:r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4683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AC6604-383E-4223-B09D-D02691406823}"/>
</file>

<file path=customXml/itemProps2.xml><?xml version="1.0" encoding="utf-8"?>
<ds:datastoreItem xmlns:ds="http://schemas.openxmlformats.org/officeDocument/2006/customXml" ds:itemID="{758A889E-0D83-43E7-8A1B-51C1A7683BCB}"/>
</file>

<file path=customXml/itemProps3.xml><?xml version="1.0" encoding="utf-8"?>
<ds:datastoreItem xmlns:ds="http://schemas.openxmlformats.org/officeDocument/2006/customXml" ds:itemID="{10AB27BA-C67C-457B-AA11-42DF9945992E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377</TotalTime>
  <Words>448</Words>
  <Application>Microsoft Office PowerPoint</Application>
  <PresentationFormat>On-screen Show (4:3)</PresentationFormat>
  <Paragraphs>82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Retrospect</vt:lpstr>
      <vt:lpstr>Kaulele Pueo: Hawaiian cultural exchange Friday April 22 – Sunday May 1</vt:lpstr>
      <vt:lpstr>Purpose</vt:lpstr>
      <vt:lpstr>Proposed Agenda</vt:lpstr>
      <vt:lpstr>Proposed Agenda (cont’d)</vt:lpstr>
      <vt:lpstr>Proposed Agenda (cont’d)</vt:lpstr>
      <vt:lpstr>Safety/Organizational Measures: </vt:lpstr>
      <vt:lpstr>    Safety/Organizational Measures: </vt:lpstr>
      <vt:lpstr>              Student cost  (School/ District cost = $0) </vt:lpstr>
      <vt:lpstr>             Living arrangements </vt:lpstr>
      <vt:lpstr>Chaperone 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Studies NYC Trip Saturday, May 30th</dc:title>
  <dc:creator>Guanci, Meaghan</dc:creator>
  <cp:lastModifiedBy>Belcher, Catherine</cp:lastModifiedBy>
  <cp:revision>22</cp:revision>
  <cp:lastPrinted>2015-09-24T20:36:18Z</cp:lastPrinted>
  <dcterms:created xsi:type="dcterms:W3CDTF">2015-03-10T00:15:53Z</dcterms:created>
  <dcterms:modified xsi:type="dcterms:W3CDTF">2015-09-24T20:36:21Z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