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charts/style2.xml" ContentType="application/vnd.ms-office.chartstyl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olors6.xml" ContentType="application/vnd.ms-office.chartcolorstyle+xml"/>
  <Override PartName="/customXml/itemProps1.xml" ContentType="application/vnd.openxmlformats-officedocument.customXmlProperties+xml"/>
  <Default Extension="rels" ContentType="application/vnd.openxmlformats-package.relationship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olors4.xml" ContentType="application/vnd.ms-office.chartcolorstyl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7.xml" ContentType="application/vnd.ms-office.chart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5.xml" ContentType="application/vnd.ms-office.chartstyle+xml"/>
  <Override PartName="/ppt/charts/style6.xml" ContentType="application/vnd.ms-office.chart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3.xml" ContentType="application/vnd.ms-office.chartstyle+xml"/>
  <Override PartName="/ppt/charts/style4.xml" ContentType="application/vnd.ms-office.chart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style1.xml" ContentType="application/vnd.ms-office.chartstyl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olors7.xml" ContentType="application/vnd.ms-office.chartcolorstyle+xml"/>
  <Default Extension="jpeg" ContentType="image/jpeg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charts/colors5.xml" ContentType="application/vnd.ms-office.chartcolor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3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66" r:id="rId3"/>
    <p:sldId id="268" r:id="rId4"/>
    <p:sldId id="265" r:id="rId5"/>
    <p:sldId id="285" r:id="rId6"/>
    <p:sldId id="287" r:id="rId7"/>
    <p:sldId id="291" r:id="rId8"/>
    <p:sldId id="257" r:id="rId9"/>
    <p:sldId id="280" r:id="rId10"/>
    <p:sldId id="288" r:id="rId11"/>
    <p:sldId id="290" r:id="rId12"/>
    <p:sldId id="281" r:id="rId13"/>
    <p:sldId id="282" r:id="rId14"/>
    <p:sldId id="289" r:id="rId15"/>
    <p:sldId id="292" r:id="rId16"/>
    <p:sldId id="286" r:id="rId17"/>
    <p:sldId id="279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770"/>
    <p:restoredTop sz="94554"/>
  </p:normalViewPr>
  <p:slideViewPr>
    <p:cSldViewPr snapToGrid="0" snapToObjects="1">
      <p:cViewPr>
        <p:scale>
          <a:sx n="70" d="100"/>
          <a:sy n="70" d="100"/>
        </p:scale>
        <p:origin x="125" y="-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Workbook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Workbook1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Workbook1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Workbook1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\\localhost\Users\cmichaud\Desktop\SBAC%20Graphs%20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\\localhost\Users\cmichaud\Downloads\Book1%20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Sheet1!$A$54</c:f>
              <c:strCache>
                <c:ptCount val="1"/>
                <c:pt idx="0">
                  <c:v>TRSD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Sheet1!$B$53:$C$53</c:f>
              <c:strCache>
                <c:ptCount val="2"/>
                <c:pt idx="0">
                  <c:v>ELA</c:v>
                </c:pt>
                <c:pt idx="1">
                  <c:v>Mathematics</c:v>
                </c:pt>
              </c:strCache>
            </c:strRef>
          </c:cat>
          <c:val>
            <c:numRef>
              <c:f>Sheet1!$B$54:$C$54</c:f>
              <c:numCache>
                <c:formatCode>0%</c:formatCode>
                <c:ptCount val="2"/>
                <c:pt idx="0">
                  <c:v>0.67</c:v>
                </c:pt>
                <c:pt idx="1">
                  <c:v>0.51</c:v>
                </c:pt>
              </c:numCache>
            </c:numRef>
          </c:val>
        </c:ser>
        <c:ser>
          <c:idx val="1"/>
          <c:order val="1"/>
          <c:tx>
            <c:strRef>
              <c:f>Sheet1!$A$55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Sheet1!$B$53:$C$53</c:f>
              <c:strCache>
                <c:ptCount val="2"/>
                <c:pt idx="0">
                  <c:v>ELA</c:v>
                </c:pt>
                <c:pt idx="1">
                  <c:v>Mathematics</c:v>
                </c:pt>
              </c:strCache>
            </c:strRef>
          </c:cat>
          <c:val>
            <c:numRef>
              <c:f>Sheet1!$B$55:$C$55</c:f>
              <c:numCache>
                <c:formatCode>0%</c:formatCode>
                <c:ptCount val="2"/>
                <c:pt idx="0">
                  <c:v>0.59</c:v>
                </c:pt>
                <c:pt idx="1">
                  <c:v>0.46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8184704"/>
        <c:axId val="88186240"/>
      </c:barChart>
      <c:catAx>
        <c:axId val="88184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186240"/>
        <c:crosses val="autoZero"/>
        <c:auto val="1"/>
        <c:lblAlgn val="ctr"/>
        <c:lblOffset val="100"/>
        <c:noMultiLvlLbl val="0"/>
      </c:catAx>
      <c:valAx>
        <c:axId val="8818624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184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Sheet1!$A$9</c:f>
              <c:strCache>
                <c:ptCount val="1"/>
                <c:pt idx="0">
                  <c:v>TRSD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Sheet1!$B$8:$D$8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5</c:v>
                </c:pt>
              </c:numCache>
            </c:numRef>
          </c:cat>
          <c:val>
            <c:numRef>
              <c:f>Sheet1!$B$9:$D$9</c:f>
              <c:numCache>
                <c:formatCode>0%</c:formatCode>
                <c:ptCount val="3"/>
                <c:pt idx="0">
                  <c:v>0.64</c:v>
                </c:pt>
                <c:pt idx="1">
                  <c:v>0.7</c:v>
                </c:pt>
                <c:pt idx="2">
                  <c:v>0.78</c:v>
                </c:pt>
              </c:numCache>
            </c:numRef>
          </c:val>
        </c:ser>
        <c:ser>
          <c:idx val="1"/>
          <c:order val="1"/>
          <c:tx>
            <c:strRef>
              <c:f>Sheet1!$A$10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Sheet1!$B$8:$D$8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5</c:v>
                </c:pt>
              </c:numCache>
            </c:numRef>
          </c:cat>
          <c:val>
            <c:numRef>
              <c:f>Sheet1!$B$10:$D$10</c:f>
              <c:numCache>
                <c:formatCode>0%</c:formatCode>
                <c:ptCount val="3"/>
                <c:pt idx="0">
                  <c:v>0.55000000000000004</c:v>
                </c:pt>
                <c:pt idx="1">
                  <c:v>0.56000000000000005</c:v>
                </c:pt>
                <c:pt idx="2">
                  <c:v>0.63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8228224"/>
        <c:axId val="88229760"/>
      </c:barChart>
      <c:catAx>
        <c:axId val="88228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229760"/>
        <c:crosses val="autoZero"/>
        <c:auto val="1"/>
        <c:lblAlgn val="ctr"/>
        <c:lblOffset val="100"/>
        <c:noMultiLvlLbl val="0"/>
      </c:catAx>
      <c:valAx>
        <c:axId val="8822976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6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2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Sheet1!$D$24</c:f>
              <c:strCache>
                <c:ptCount val="1"/>
                <c:pt idx="0">
                  <c:v>TRSD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Sheet1!$E$23:$H$23</c:f>
              <c:numCache>
                <c:formatCode>General</c:formatCode>
                <c:ptCount val="4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11</c:v>
                </c:pt>
              </c:numCache>
            </c:numRef>
          </c:cat>
          <c:val>
            <c:numRef>
              <c:f>Sheet1!$E$24:$H$24</c:f>
              <c:numCache>
                <c:formatCode>0%</c:formatCode>
                <c:ptCount val="4"/>
                <c:pt idx="0">
                  <c:v>0.64</c:v>
                </c:pt>
                <c:pt idx="1">
                  <c:v>0.76</c:v>
                </c:pt>
                <c:pt idx="2">
                  <c:v>0.64</c:v>
                </c:pt>
                <c:pt idx="3">
                  <c:v>0.5</c:v>
                </c:pt>
              </c:numCache>
            </c:numRef>
          </c:val>
        </c:ser>
        <c:ser>
          <c:idx val="1"/>
          <c:order val="1"/>
          <c:tx>
            <c:strRef>
              <c:f>Sheet1!$D$25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Sheet1!$E$23:$H$23</c:f>
              <c:numCache>
                <c:formatCode>General</c:formatCode>
                <c:ptCount val="4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11</c:v>
                </c:pt>
              </c:numCache>
            </c:numRef>
          </c:cat>
          <c:val>
            <c:numRef>
              <c:f>Sheet1!$E$25:$H$25</c:f>
              <c:numCache>
                <c:formatCode>0%</c:formatCode>
                <c:ptCount val="4"/>
                <c:pt idx="0">
                  <c:v>0.56999999999999995</c:v>
                </c:pt>
                <c:pt idx="1">
                  <c:v>0.63</c:v>
                </c:pt>
                <c:pt idx="2">
                  <c:v>0.57999999999999996</c:v>
                </c:pt>
                <c:pt idx="3">
                  <c:v>0.6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7638784"/>
        <c:axId val="87640320"/>
      </c:barChart>
      <c:catAx>
        <c:axId val="87638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640320"/>
        <c:crosses val="autoZero"/>
        <c:auto val="1"/>
        <c:lblAlgn val="ctr"/>
        <c:lblOffset val="100"/>
        <c:noMultiLvlLbl val="0"/>
      </c:catAx>
      <c:valAx>
        <c:axId val="876403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638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Sheet1!$D$2</c:f>
              <c:strCache>
                <c:ptCount val="1"/>
                <c:pt idx="0">
                  <c:v>TRSD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Sheet1!$E$1:$G$1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5</c:v>
                </c:pt>
              </c:numCache>
            </c:numRef>
          </c:cat>
          <c:val>
            <c:numRef>
              <c:f>Sheet1!$E$2:$G$2</c:f>
              <c:numCache>
                <c:formatCode>0%</c:formatCode>
                <c:ptCount val="3"/>
                <c:pt idx="0">
                  <c:v>0.62</c:v>
                </c:pt>
                <c:pt idx="1">
                  <c:v>0.52</c:v>
                </c:pt>
                <c:pt idx="2">
                  <c:v>0.55000000000000004</c:v>
                </c:pt>
              </c:numCache>
            </c:numRef>
          </c:val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Sheet1!$E$1:$G$1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5</c:v>
                </c:pt>
              </c:numCache>
            </c:numRef>
          </c:cat>
          <c:val>
            <c:numRef>
              <c:f>Sheet1!$E$3:$G$3</c:f>
              <c:numCache>
                <c:formatCode>0%</c:formatCode>
                <c:ptCount val="3"/>
                <c:pt idx="0">
                  <c:v>0.52</c:v>
                </c:pt>
                <c:pt idx="1">
                  <c:v>0.49</c:v>
                </c:pt>
                <c:pt idx="2">
                  <c:v>0.44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7735680"/>
        <c:axId val="87741568"/>
      </c:barChart>
      <c:catAx>
        <c:axId val="87735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741568"/>
        <c:crosses val="autoZero"/>
        <c:auto val="1"/>
        <c:lblAlgn val="ctr"/>
        <c:lblOffset val="100"/>
        <c:noMultiLvlLbl val="0"/>
      </c:catAx>
      <c:valAx>
        <c:axId val="877415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735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Sheet1!$D$24</c:f>
              <c:strCache>
                <c:ptCount val="1"/>
                <c:pt idx="0">
                  <c:v>TRSD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Sheet1!$E$23:$H$23</c:f>
              <c:numCache>
                <c:formatCode>General</c:formatCode>
                <c:ptCount val="4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11</c:v>
                </c:pt>
              </c:numCache>
            </c:numRef>
          </c:cat>
          <c:val>
            <c:numRef>
              <c:f>Sheet1!$E$24:$H$24</c:f>
              <c:numCache>
                <c:formatCode>0%</c:formatCode>
                <c:ptCount val="4"/>
                <c:pt idx="0">
                  <c:v>0.47</c:v>
                </c:pt>
                <c:pt idx="1">
                  <c:v>0.61</c:v>
                </c:pt>
                <c:pt idx="2">
                  <c:v>0.54</c:v>
                </c:pt>
                <c:pt idx="3">
                  <c:v>0.28999999999999998</c:v>
                </c:pt>
              </c:numCache>
            </c:numRef>
          </c:val>
        </c:ser>
        <c:ser>
          <c:idx val="1"/>
          <c:order val="1"/>
          <c:tx>
            <c:strRef>
              <c:f>Sheet1!$D$25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Sheet1!$E$23:$H$23</c:f>
              <c:numCache>
                <c:formatCode>General</c:formatCode>
                <c:ptCount val="4"/>
                <c:pt idx="0">
                  <c:v>6</c:v>
                </c:pt>
                <c:pt idx="1">
                  <c:v>7</c:v>
                </c:pt>
                <c:pt idx="2">
                  <c:v>8</c:v>
                </c:pt>
                <c:pt idx="3">
                  <c:v>11</c:v>
                </c:pt>
              </c:numCache>
            </c:numRef>
          </c:cat>
          <c:val>
            <c:numRef>
              <c:f>Sheet1!$E$25:$H$25</c:f>
              <c:numCache>
                <c:formatCode>0%</c:formatCode>
                <c:ptCount val="4"/>
                <c:pt idx="0">
                  <c:v>0.46</c:v>
                </c:pt>
                <c:pt idx="1">
                  <c:v>0.51</c:v>
                </c:pt>
                <c:pt idx="2">
                  <c:v>0.44</c:v>
                </c:pt>
                <c:pt idx="3">
                  <c:v>0.37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9853952"/>
        <c:axId val="89855488"/>
      </c:barChart>
      <c:catAx>
        <c:axId val="8985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855488"/>
        <c:crosses val="autoZero"/>
        <c:auto val="1"/>
        <c:lblAlgn val="ctr"/>
        <c:lblOffset val="100"/>
        <c:noMultiLvlLbl val="0"/>
      </c:catAx>
      <c:valAx>
        <c:axId val="8985548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85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Sheet1!$C$66</c:f>
              <c:strCache>
                <c:ptCount val="1"/>
                <c:pt idx="0">
                  <c:v>ELA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Sheet1!$D$65:$J$65</c:f>
              <c:strCache>
                <c:ptCount val="7"/>
                <c:pt idx="0">
                  <c:v>Exeter</c:v>
                </c:pt>
                <c:pt idx="1">
                  <c:v>Windham</c:v>
                </c:pt>
                <c:pt idx="2">
                  <c:v>Londonderry</c:v>
                </c:pt>
                <c:pt idx="3">
                  <c:v>TRSD</c:v>
                </c:pt>
                <c:pt idx="4">
                  <c:v>Salem</c:v>
                </c:pt>
                <c:pt idx="5">
                  <c:v>Hudson</c:v>
                </c:pt>
                <c:pt idx="6">
                  <c:v>Sanborn</c:v>
                </c:pt>
              </c:strCache>
            </c:strRef>
          </c:cat>
          <c:val>
            <c:numRef>
              <c:f>Sheet1!$D$66:$J$66</c:f>
              <c:numCache>
                <c:formatCode>0%</c:formatCode>
                <c:ptCount val="7"/>
                <c:pt idx="0">
                  <c:v>0.78</c:v>
                </c:pt>
                <c:pt idx="1">
                  <c:v>0.74</c:v>
                </c:pt>
                <c:pt idx="2">
                  <c:v>0.7</c:v>
                </c:pt>
                <c:pt idx="3">
                  <c:v>0.67</c:v>
                </c:pt>
                <c:pt idx="4">
                  <c:v>0.63</c:v>
                </c:pt>
                <c:pt idx="5">
                  <c:v>0.59</c:v>
                </c:pt>
                <c:pt idx="6">
                  <c:v>0.57999999999999996</c:v>
                </c:pt>
              </c:numCache>
            </c:numRef>
          </c:val>
        </c:ser>
        <c:ser>
          <c:idx val="1"/>
          <c:order val="1"/>
          <c:tx>
            <c:strRef>
              <c:f>Sheet1!$C$67</c:f>
              <c:strCache>
                <c:ptCount val="1"/>
                <c:pt idx="0">
                  <c:v>Math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Sheet1!$D$65:$J$65</c:f>
              <c:strCache>
                <c:ptCount val="7"/>
                <c:pt idx="0">
                  <c:v>Exeter</c:v>
                </c:pt>
                <c:pt idx="1">
                  <c:v>Windham</c:v>
                </c:pt>
                <c:pt idx="2">
                  <c:v>Londonderry</c:v>
                </c:pt>
                <c:pt idx="3">
                  <c:v>TRSD</c:v>
                </c:pt>
                <c:pt idx="4">
                  <c:v>Salem</c:v>
                </c:pt>
                <c:pt idx="5">
                  <c:v>Hudson</c:v>
                </c:pt>
                <c:pt idx="6">
                  <c:v>Sanborn</c:v>
                </c:pt>
              </c:strCache>
            </c:strRef>
          </c:cat>
          <c:val>
            <c:numRef>
              <c:f>Sheet1!$D$67:$J$67</c:f>
              <c:numCache>
                <c:formatCode>0%</c:formatCode>
                <c:ptCount val="7"/>
                <c:pt idx="0">
                  <c:v>0.65</c:v>
                </c:pt>
                <c:pt idx="1">
                  <c:v>0.63</c:v>
                </c:pt>
                <c:pt idx="2">
                  <c:v>0.56000000000000005</c:v>
                </c:pt>
                <c:pt idx="3">
                  <c:v>0.51</c:v>
                </c:pt>
                <c:pt idx="4">
                  <c:v>0.45</c:v>
                </c:pt>
                <c:pt idx="5">
                  <c:v>0.44</c:v>
                </c:pt>
                <c:pt idx="6">
                  <c:v>0.35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9903104"/>
        <c:axId val="89904640"/>
      </c:barChart>
      <c:catAx>
        <c:axId val="89903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4640"/>
        <c:crosses val="autoZero"/>
        <c:auto val="1"/>
        <c:lblAlgn val="ctr"/>
        <c:lblOffset val="100"/>
        <c:noMultiLvlLbl val="0"/>
      </c:catAx>
      <c:valAx>
        <c:axId val="8990464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3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Sheet1!$A$5</c:f>
              <c:strCache>
                <c:ptCount val="1"/>
                <c:pt idx="0">
                  <c:v>ELA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Sheet1!$B$4:$H$4</c:f>
              <c:strCache>
                <c:ptCount val="7"/>
                <c:pt idx="0">
                  <c:v>Exeter</c:v>
                </c:pt>
                <c:pt idx="1">
                  <c:v>Windham</c:v>
                </c:pt>
                <c:pt idx="2">
                  <c:v>Londonderry</c:v>
                </c:pt>
                <c:pt idx="3">
                  <c:v>TRSD</c:v>
                </c:pt>
                <c:pt idx="4">
                  <c:v>Salem</c:v>
                </c:pt>
                <c:pt idx="5">
                  <c:v>Hudson</c:v>
                </c:pt>
                <c:pt idx="6">
                  <c:v>Sandborn</c:v>
                </c:pt>
              </c:strCache>
            </c:strRef>
          </c:cat>
          <c:val>
            <c:numRef>
              <c:f>Sheet1!$B$5:$H$5</c:f>
              <c:numCache>
                <c:formatCode>0%</c:formatCode>
                <c:ptCount val="7"/>
                <c:pt idx="0">
                  <c:v>0.78</c:v>
                </c:pt>
                <c:pt idx="1">
                  <c:v>0.74</c:v>
                </c:pt>
                <c:pt idx="2">
                  <c:v>0.71</c:v>
                </c:pt>
                <c:pt idx="3">
                  <c:v>0.7</c:v>
                </c:pt>
                <c:pt idx="4">
                  <c:v>0.63</c:v>
                </c:pt>
                <c:pt idx="5">
                  <c:v>0.57999999999999996</c:v>
                </c:pt>
                <c:pt idx="6">
                  <c:v>0.45</c:v>
                </c:pt>
              </c:numCache>
            </c:numRef>
          </c:val>
        </c:ser>
        <c:ser>
          <c:idx val="1"/>
          <c:order val="1"/>
          <c:tx>
            <c:strRef>
              <c:f>Sheet1!$A$6</c:f>
              <c:strCache>
                <c:ptCount val="1"/>
                <c:pt idx="0">
                  <c:v>Math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Sheet1!$B$4:$H$4</c:f>
              <c:strCache>
                <c:ptCount val="7"/>
                <c:pt idx="0">
                  <c:v>Exeter</c:v>
                </c:pt>
                <c:pt idx="1">
                  <c:v>Windham</c:v>
                </c:pt>
                <c:pt idx="2">
                  <c:v>Londonderry</c:v>
                </c:pt>
                <c:pt idx="3">
                  <c:v>TRSD</c:v>
                </c:pt>
                <c:pt idx="4">
                  <c:v>Salem</c:v>
                </c:pt>
                <c:pt idx="5">
                  <c:v>Hudson</c:v>
                </c:pt>
                <c:pt idx="6">
                  <c:v>Sandborn</c:v>
                </c:pt>
              </c:strCache>
            </c:strRef>
          </c:cat>
          <c:val>
            <c:numRef>
              <c:f>Sheet1!$B$6:$H$6</c:f>
              <c:numCache>
                <c:formatCode>0%</c:formatCode>
                <c:ptCount val="7"/>
                <c:pt idx="0">
                  <c:v>0.65</c:v>
                </c:pt>
                <c:pt idx="1">
                  <c:v>0.65</c:v>
                </c:pt>
                <c:pt idx="2">
                  <c:v>0.56999999999999995</c:v>
                </c:pt>
                <c:pt idx="3">
                  <c:v>0.56000000000000005</c:v>
                </c:pt>
                <c:pt idx="4">
                  <c:v>0.48</c:v>
                </c:pt>
                <c:pt idx="5">
                  <c:v>0.47</c:v>
                </c:pt>
                <c:pt idx="6">
                  <c:v>0.39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9611648"/>
        <c:axId val="89621632"/>
      </c:barChart>
      <c:catAx>
        <c:axId val="89611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1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621632"/>
        <c:crosses val="autoZero"/>
        <c:auto val="1"/>
        <c:lblAlgn val="ctr"/>
        <c:lblOffset val="100"/>
        <c:noMultiLvlLbl val="0"/>
      </c:catAx>
      <c:valAx>
        <c:axId val="8962163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611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79B7D4D-3B66-9648-BFFC-1ECCD7C7BBE4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E931BD-7E5C-C645-8F12-A68D658A9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27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E931BD-7E5C-C645-8F12-A68D658A97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57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E931BD-7E5C-C645-8F12-A68D658A97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54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Feedback – grade 11 not invested</a:t>
            </a:r>
            <a:r>
              <a:rPr lang="en-US" baseline="0" dirty="0" smtClean="0"/>
              <a:t> in </a:t>
            </a:r>
            <a:r>
              <a:rPr lang="en-US" baseline="0" smtClean="0"/>
              <a:t>the state level testing.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E931BD-7E5C-C645-8F12-A68D658A97F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76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7" y="1363911"/>
            <a:ext cx="8361229" cy="2098226"/>
          </a:xfrm>
        </p:spPr>
        <p:txBody>
          <a:bodyPr/>
          <a:lstStyle/>
          <a:p>
            <a:r>
              <a:rPr lang="en-US" sz="4800" b="1" dirty="0" smtClean="0"/>
              <a:t>Smarter Balanced </a:t>
            </a:r>
            <a:r>
              <a:rPr lang="en-US" sz="4800" dirty="0" smtClean="0"/>
              <a:t>Assessment 2015 results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755571"/>
            <a:ext cx="6831673" cy="1286945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err="1" smtClean="0"/>
              <a:t>Timberlane</a:t>
            </a:r>
            <a:r>
              <a:rPr lang="en-US" sz="2800" dirty="0" smtClean="0"/>
              <a:t> Regional School District</a:t>
            </a:r>
          </a:p>
          <a:p>
            <a:endParaRPr lang="en-US" dirty="0"/>
          </a:p>
          <a:p>
            <a:r>
              <a:rPr lang="en-US" sz="3500" b="1" i="1" dirty="0" smtClean="0"/>
              <a:t>New Assessment….New Results</a:t>
            </a:r>
            <a:endParaRPr lang="en-US" sz="3500" b="1" i="1" dirty="0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653303"/>
              </p:ext>
            </p:extLst>
          </p:nvPr>
        </p:nvGraphicFramePr>
        <p:xfrm>
          <a:off x="1504950" y="2453216"/>
          <a:ext cx="9810750" cy="360468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62150"/>
                <a:gridCol w="1962150"/>
                <a:gridCol w="1962150"/>
                <a:gridCol w="1962150"/>
                <a:gridCol w="1962150"/>
              </a:tblGrid>
              <a:tr h="12015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 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 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</a:t>
                      </a:r>
                      <a:r>
                        <a:rPr lang="en-US" sz="2800" baseline="0" dirty="0" smtClean="0"/>
                        <a:t> 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 4 </a:t>
                      </a:r>
                      <a:endParaRPr lang="en-US" sz="2800" dirty="0"/>
                    </a:p>
                  </a:txBody>
                  <a:tcPr/>
                </a:tc>
              </a:tr>
              <a:tr h="12015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TRSD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18%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31%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30%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21%</a:t>
                      </a:r>
                      <a:endParaRPr lang="en-US" sz="3200" dirty="0"/>
                    </a:p>
                  </a:txBody>
                  <a:tcPr/>
                </a:tc>
              </a:tr>
              <a:tr h="12015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STATE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23%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31%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27%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19%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b="1" dirty="0" smtClean="0"/>
              <a:t>Achievement Levels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Mathematics</a:t>
            </a:r>
            <a:br>
              <a:rPr lang="en-US" sz="3600" dirty="0" smtClean="0"/>
            </a:br>
            <a:r>
              <a:rPr lang="en-US" sz="3600" dirty="0" smtClean="0"/>
              <a:t>District vs State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7381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510499"/>
              </p:ext>
            </p:extLst>
          </p:nvPr>
        </p:nvGraphicFramePr>
        <p:xfrm>
          <a:off x="2609849" y="2548466"/>
          <a:ext cx="7753350" cy="368088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84450"/>
                <a:gridCol w="2584450"/>
                <a:gridCol w="2584450"/>
              </a:tblGrid>
              <a:tr h="12269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 1 &amp;2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 3&amp;4</a:t>
                      </a:r>
                      <a:endParaRPr lang="en-US" sz="2800" dirty="0"/>
                    </a:p>
                  </a:txBody>
                  <a:tcPr/>
                </a:tc>
              </a:tr>
              <a:tr h="12269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TRSD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77%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23%</a:t>
                      </a:r>
                      <a:endParaRPr lang="en-US" sz="3200" dirty="0"/>
                    </a:p>
                  </a:txBody>
                  <a:tcPr/>
                </a:tc>
              </a:tr>
              <a:tr h="12269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STATE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87%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13%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71600" y="685800"/>
            <a:ext cx="1030605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 smtClean="0"/>
              <a:t>Achievement Levels – Students w/IEP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Mathematics</a:t>
            </a:r>
            <a:br>
              <a:rPr lang="en-US" sz="3600" dirty="0" smtClean="0"/>
            </a:br>
            <a:r>
              <a:rPr lang="en-US" sz="3600" dirty="0" smtClean="0"/>
              <a:t>District vs State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085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3670" y="350234"/>
            <a:ext cx="10133480" cy="5832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b="1" dirty="0" smtClean="0"/>
              <a:t>Mathematics– </a:t>
            </a:r>
            <a:r>
              <a:rPr lang="en-US" sz="2700" dirty="0" smtClean="0"/>
              <a:t>Grades 3-5 </a:t>
            </a:r>
            <a:r>
              <a:rPr lang="en-US" sz="3600" b="1" dirty="0"/>
              <a:t/>
            </a:r>
            <a:br>
              <a:rPr lang="en-US" sz="3600" b="1" dirty="0"/>
            </a:b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9397820"/>
              </p:ext>
            </p:extLst>
          </p:nvPr>
        </p:nvGraphicFramePr>
        <p:xfrm>
          <a:off x="2533650" y="5019276"/>
          <a:ext cx="7893057" cy="1747883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27867"/>
                <a:gridCol w="1370899"/>
                <a:gridCol w="2160206"/>
                <a:gridCol w="2534085"/>
              </a:tblGrid>
              <a:tr h="65060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Grade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/>
                        <a:t>Students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TRSD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STATE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</a:tr>
              <a:tr h="3331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331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331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697027" y="828646"/>
            <a:ext cx="77296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Percentage of Students Meeting or Exceeding </a:t>
            </a:r>
            <a:r>
              <a:rPr lang="en-US" sz="2000" smtClean="0"/>
              <a:t>Performance Standards</a:t>
            </a:r>
            <a:endParaRPr lang="en-US" sz="20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30651648"/>
              </p:ext>
            </p:extLst>
          </p:nvPr>
        </p:nvGraphicFramePr>
        <p:xfrm>
          <a:off x="3257868" y="1411862"/>
          <a:ext cx="6470332" cy="3452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912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3670" y="350234"/>
            <a:ext cx="10133480" cy="5832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b="1" dirty="0" smtClean="0"/>
              <a:t>Mathematics– </a:t>
            </a:r>
            <a:r>
              <a:rPr lang="en-US" sz="2700" dirty="0" smtClean="0"/>
              <a:t>Grades 6-8 &amp; 11 </a:t>
            </a:r>
            <a:r>
              <a:rPr lang="en-US" sz="3600" b="1" dirty="0"/>
              <a:t/>
            </a:r>
            <a:br>
              <a:rPr lang="en-US" sz="3600" b="1" dirty="0"/>
            </a:b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8417072"/>
              </p:ext>
            </p:extLst>
          </p:nvPr>
        </p:nvGraphicFramePr>
        <p:xfrm>
          <a:off x="2466974" y="4759012"/>
          <a:ext cx="8296275" cy="196563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921243"/>
                <a:gridCol w="1440932"/>
                <a:gridCol w="2270561"/>
                <a:gridCol w="2663539"/>
              </a:tblGrid>
              <a:tr h="50259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Grade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/>
                        <a:t>Students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TRSD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STATE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</a:tr>
              <a:tr h="343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43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43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43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90972" y="842733"/>
            <a:ext cx="77296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Percentage of Students Meeting or Exceeding </a:t>
            </a:r>
            <a:r>
              <a:rPr lang="en-US" sz="2000" smtClean="0"/>
              <a:t>Performance Standards</a:t>
            </a:r>
            <a:endParaRPr lang="en-US" sz="20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545320489"/>
              </p:ext>
            </p:extLst>
          </p:nvPr>
        </p:nvGraphicFramePr>
        <p:xfrm>
          <a:off x="2890972" y="1242843"/>
          <a:ext cx="6964228" cy="3379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645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699" y="195580"/>
            <a:ext cx="9601200" cy="1485900"/>
          </a:xfrm>
        </p:spPr>
        <p:txBody>
          <a:bodyPr/>
          <a:lstStyle/>
          <a:p>
            <a:r>
              <a:rPr lang="en-US" dirty="0" smtClean="0"/>
              <a:t>District Comparisons (All Grades)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774044599"/>
              </p:ext>
            </p:extLst>
          </p:nvPr>
        </p:nvGraphicFramePr>
        <p:xfrm>
          <a:off x="1219200" y="938530"/>
          <a:ext cx="10490199" cy="5718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759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6736" y="218948"/>
            <a:ext cx="9601200" cy="1079500"/>
          </a:xfrm>
        </p:spPr>
        <p:txBody>
          <a:bodyPr/>
          <a:lstStyle/>
          <a:p>
            <a:r>
              <a:rPr lang="en-US" dirty="0" smtClean="0"/>
              <a:t>District Comparisons (Grades 3-8 only)</a:t>
            </a:r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464415775"/>
              </p:ext>
            </p:extLst>
          </p:nvPr>
        </p:nvGraphicFramePr>
        <p:xfrm>
          <a:off x="1152144" y="1097280"/>
          <a:ext cx="10588752" cy="5577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9947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28750"/>
            <a:ext cx="10198100" cy="5124450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Continue to implement TRSD curriculum that is written to include the higher college and career readiness standards measured by Smarter Balanced.</a:t>
            </a:r>
          </a:p>
          <a:p>
            <a:r>
              <a:rPr lang="en-US" sz="2400" dirty="0" smtClean="0"/>
              <a:t>Continue to place strong emphasis on content literacy at the middle and high school.</a:t>
            </a:r>
          </a:p>
          <a:p>
            <a:r>
              <a:rPr lang="en-US" sz="2400" dirty="0"/>
              <a:t>Effectively communicate the value and importance of state testing to promote student </a:t>
            </a:r>
            <a:r>
              <a:rPr lang="en-US" sz="2400" dirty="0" smtClean="0"/>
              <a:t>investment.</a:t>
            </a:r>
          </a:p>
          <a:p>
            <a:r>
              <a:rPr lang="en-US" sz="2400" dirty="0" smtClean="0"/>
              <a:t>Attend offered training by Dept. of Education to continue learning about interpreting reports and making data actionable.</a:t>
            </a:r>
          </a:p>
          <a:p>
            <a:r>
              <a:rPr lang="en-US" sz="2400" dirty="0" smtClean="0"/>
              <a:t>Review assessment results with school teams and identify strengths and weaknesses.</a:t>
            </a:r>
          </a:p>
          <a:p>
            <a:r>
              <a:rPr lang="en-US" sz="2400" dirty="0" smtClean="0"/>
              <a:t>Combine information gathered from multiple measures to tailor instruction to meet students’ needs through </a:t>
            </a:r>
            <a:r>
              <a:rPr lang="en-US" sz="2400" dirty="0" err="1" smtClean="0"/>
              <a:t>RtI</a:t>
            </a:r>
            <a:r>
              <a:rPr lang="en-US" sz="2400" dirty="0" smtClean="0"/>
              <a:t> (Response to Intervention) models in our schools.</a:t>
            </a:r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424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 Information Nights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33550"/>
            <a:ext cx="10687050" cy="428625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3200" b="1" dirty="0" err="1" smtClean="0"/>
              <a:t>Timberlane</a:t>
            </a:r>
            <a:r>
              <a:rPr lang="en-US" sz="3200" b="1" dirty="0" smtClean="0"/>
              <a:t> Regional Middle School – Monday, Nov. 16</a:t>
            </a:r>
            <a:r>
              <a:rPr lang="en-US" sz="3200" b="1" baseline="30000" dirty="0" smtClean="0"/>
              <a:t>th</a:t>
            </a:r>
            <a:endParaRPr lang="en-US" sz="3200" b="1" dirty="0" smtClean="0"/>
          </a:p>
          <a:p>
            <a:r>
              <a:rPr lang="en-US" sz="3200" b="1" dirty="0" smtClean="0"/>
              <a:t>Pollard School – Tuesday, Nov. 17</a:t>
            </a:r>
            <a:r>
              <a:rPr lang="en-US" sz="3200" b="1" baseline="30000" dirty="0" smtClean="0"/>
              <a:t>th</a:t>
            </a:r>
            <a:endParaRPr lang="en-US" sz="3200" b="1" dirty="0" smtClean="0"/>
          </a:p>
          <a:p>
            <a:r>
              <a:rPr lang="en-US" sz="3200" b="1" dirty="0" smtClean="0">
                <a:solidFill>
                  <a:schemeClr val="tx1"/>
                </a:solidFill>
              </a:rPr>
              <a:t>Danville Elementary – Monday, Nov. 30</a:t>
            </a:r>
            <a:r>
              <a:rPr lang="en-US" sz="3200" b="1" baseline="30000" dirty="0" smtClean="0">
                <a:solidFill>
                  <a:schemeClr val="tx1"/>
                </a:solidFill>
              </a:rPr>
              <a:t>th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n-US" sz="3200" b="1" dirty="0" smtClean="0">
                <a:solidFill>
                  <a:schemeClr val="tx1"/>
                </a:solidFill>
              </a:rPr>
              <a:t>Atkinson Academy – Tuesday, Dec. 1</a:t>
            </a:r>
            <a:r>
              <a:rPr lang="en-US" sz="3200" b="1" baseline="30000" dirty="0" smtClean="0">
                <a:solidFill>
                  <a:schemeClr val="tx1"/>
                </a:solidFill>
              </a:rPr>
              <a:t>st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n-US" sz="3200" b="1" dirty="0" smtClean="0">
                <a:solidFill>
                  <a:schemeClr val="tx1"/>
                </a:solidFill>
              </a:rPr>
              <a:t>Sandown North – Wednesday, Dec. 9</a:t>
            </a:r>
            <a:r>
              <a:rPr lang="en-US" sz="3200" b="1" baseline="30000" dirty="0" smtClean="0">
                <a:solidFill>
                  <a:schemeClr val="tx1"/>
                </a:solidFill>
              </a:rPr>
              <a:t>th</a:t>
            </a:r>
          </a:p>
          <a:p>
            <a:pPr marL="0" indent="0">
              <a:buNone/>
            </a:pPr>
            <a:endParaRPr lang="en-US" sz="3200" b="1" baseline="30000" dirty="0"/>
          </a:p>
          <a:p>
            <a:pPr marL="0" indent="0">
              <a:buNone/>
            </a:pPr>
            <a:r>
              <a:rPr lang="en-US" sz="3200" b="1" dirty="0" smtClean="0"/>
              <a:t>*Please contact specific schools for time and room location.</a:t>
            </a:r>
          </a:p>
        </p:txBody>
      </p:sp>
    </p:spTree>
    <p:extLst>
      <p:ext uri="{BB962C8B-B14F-4D97-AF65-F5344CB8AC3E}">
        <p14:creationId xmlns:p14="http://schemas.microsoft.com/office/powerpoint/2010/main" val="197870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68357"/>
            <a:ext cx="9601200" cy="1485900"/>
          </a:xfrm>
        </p:spPr>
        <p:txBody>
          <a:bodyPr/>
          <a:lstStyle/>
          <a:p>
            <a:r>
              <a:rPr lang="en-US" b="1" dirty="0" smtClean="0"/>
              <a:t>New Assessment…New Results</a:t>
            </a:r>
            <a:br>
              <a:rPr lang="en-US" b="1" dirty="0" smtClean="0"/>
            </a:br>
            <a:r>
              <a:rPr lang="en-US" b="1" dirty="0" smtClean="0"/>
              <a:t>Smarter Balanced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4257"/>
            <a:ext cx="10553700" cy="483704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On November 12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, Commissioner of Education, Dr. Virginia Barry, announced the results of the 2015 Smarter Balanced Assessment given to students in grade 3-8 and 11 this past Spring.</a:t>
            </a:r>
          </a:p>
          <a:p>
            <a:r>
              <a:rPr lang="en-US" sz="2800" dirty="0" smtClean="0"/>
              <a:t>These results are a NEW baseline for how students are performing in the state</a:t>
            </a:r>
            <a:r>
              <a:rPr lang="en-US" sz="2800" dirty="0"/>
              <a:t>. </a:t>
            </a:r>
            <a:r>
              <a:rPr lang="en-US" sz="2800" dirty="0" smtClean="0"/>
              <a:t>These results </a:t>
            </a:r>
            <a:r>
              <a:rPr lang="en-US" sz="2800" dirty="0"/>
              <a:t>should NOT be compared to the previous NECAP test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The results are the first to measure NH’s students’ progress toward academic goals identified in the NH College and Career Readiness standards for Mathematics and English Language Arts. </a:t>
            </a:r>
          </a:p>
          <a:p>
            <a:r>
              <a:rPr lang="en-US" sz="2800" dirty="0" smtClean="0"/>
              <a:t>This new assessment will provide a more accurate picture of how students are performing on a path to success after high school.</a:t>
            </a:r>
          </a:p>
        </p:txBody>
      </p:sp>
    </p:spTree>
    <p:extLst>
      <p:ext uri="{BB962C8B-B14F-4D97-AF65-F5344CB8AC3E}">
        <p14:creationId xmlns:p14="http://schemas.microsoft.com/office/powerpoint/2010/main" val="57084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330" y="268356"/>
            <a:ext cx="9601200" cy="14859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3 Levels of Reporting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1243221"/>
            <a:ext cx="11087100" cy="5367130"/>
          </a:xfrm>
        </p:spPr>
        <p:txBody>
          <a:bodyPr>
            <a:normAutofit fontScale="70000" lnSpcReduction="20000"/>
          </a:bodyPr>
          <a:lstStyle/>
          <a:p>
            <a:pPr lvl="2"/>
            <a:r>
              <a:rPr lang="en-US" sz="3200" b="1" dirty="0" smtClean="0"/>
              <a:t>Subject Level </a:t>
            </a:r>
            <a:r>
              <a:rPr lang="en-US" sz="3200" dirty="0"/>
              <a:t>(</a:t>
            </a:r>
            <a:r>
              <a:rPr lang="en-US" sz="3200" dirty="0" smtClean="0"/>
              <a:t>English </a:t>
            </a:r>
            <a:r>
              <a:rPr lang="en-US" sz="3200" dirty="0"/>
              <a:t>Language Arts /</a:t>
            </a:r>
            <a:r>
              <a:rPr lang="en-US" sz="3200" dirty="0" smtClean="0"/>
              <a:t>Literacy and </a:t>
            </a:r>
            <a:r>
              <a:rPr lang="en-US" sz="3200" i="0" dirty="0" smtClean="0"/>
              <a:t>Mathematics)</a:t>
            </a:r>
            <a:endParaRPr lang="en-US" sz="3200" dirty="0" smtClean="0"/>
          </a:p>
          <a:p>
            <a:pPr marL="0" lvl="3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- </a:t>
            </a:r>
            <a:r>
              <a:rPr lang="en-US" sz="3200" i="0" dirty="0" smtClean="0"/>
              <a:t>Each student receives a scaled score associated with an achievement level.</a:t>
            </a:r>
          </a:p>
          <a:p>
            <a:pPr marL="0" lvl="3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(Exceeds, Meets, Near, or Does Not Meet Performance Standard)</a:t>
            </a:r>
          </a:p>
          <a:p>
            <a:pPr marL="0" lvl="4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- Standard Error (Ex: +/- 14) -  Estimated range of scores a student could get if the 	 	  assessment were taken multiple times.</a:t>
            </a:r>
            <a:r>
              <a:rPr lang="en-US" sz="3200" dirty="0"/>
              <a:t>	</a:t>
            </a:r>
          </a:p>
          <a:p>
            <a:r>
              <a:rPr lang="en-US" sz="3200" b="1" dirty="0" smtClean="0"/>
              <a:t>Claims Level </a:t>
            </a:r>
            <a:r>
              <a:rPr lang="en-US" sz="3200" dirty="0" smtClean="0"/>
              <a:t>(Below, At/Near, Above Standard)</a:t>
            </a:r>
          </a:p>
          <a:p>
            <a:pPr marL="0" lvl="2" indent="0">
              <a:buNone/>
            </a:pPr>
            <a:r>
              <a:rPr lang="en-US" sz="3200" dirty="0" smtClean="0"/>
              <a:t>	  </a:t>
            </a:r>
            <a:r>
              <a:rPr lang="en-US" sz="3200" b="1" u="sng" dirty="0" smtClean="0"/>
              <a:t>ELA/Literacy</a:t>
            </a:r>
            <a:r>
              <a:rPr lang="en-US" sz="3200" b="1" dirty="0" smtClean="0"/>
              <a:t>					</a:t>
            </a:r>
            <a:r>
              <a:rPr lang="en-US" sz="3200" b="1" u="sng" dirty="0" smtClean="0"/>
              <a:t>Mathematics</a:t>
            </a:r>
          </a:p>
          <a:p>
            <a:pPr marL="0" lvl="2" indent="0">
              <a:buNone/>
            </a:pPr>
            <a:r>
              <a:rPr lang="en-US" sz="3200" dirty="0" smtClean="0"/>
              <a:t> 	 - Reading					- Concepts and Procedures</a:t>
            </a:r>
          </a:p>
          <a:p>
            <a:pPr marL="0" lvl="2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 - Listening and Speaking	</a:t>
            </a:r>
            <a:r>
              <a:rPr lang="en-US" sz="3200" dirty="0"/>
              <a:t>	</a:t>
            </a:r>
            <a:r>
              <a:rPr lang="en-US" sz="3200" dirty="0" smtClean="0"/>
              <a:t>	-  Problem Solving and 		  </a:t>
            </a:r>
            <a:endParaRPr lang="en-US" sz="3200" dirty="0"/>
          </a:p>
          <a:p>
            <a:pPr marL="0" lvl="2" indent="0">
              <a:buNone/>
            </a:pPr>
            <a:r>
              <a:rPr lang="en-US" sz="3200" dirty="0" smtClean="0"/>
              <a:t>	 - Writing                                                 	                Modeling &amp; Data Analysis</a:t>
            </a:r>
          </a:p>
          <a:p>
            <a:pPr marL="0" lvl="2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 - Research and Inquiry			              - Communicating Reasoning</a:t>
            </a:r>
          </a:p>
          <a:p>
            <a:pPr marL="0" lvl="2" indent="0">
              <a:buNone/>
            </a:pPr>
            <a:endParaRPr lang="en-US" sz="3200" dirty="0" smtClean="0"/>
          </a:p>
          <a:p>
            <a:pPr lvl="2"/>
            <a:r>
              <a:rPr lang="en-US" sz="3200" b="1" dirty="0" smtClean="0"/>
              <a:t>Target Level</a:t>
            </a:r>
            <a:r>
              <a:rPr lang="en-US" sz="3200" dirty="0" smtClean="0"/>
              <a:t> (Specific Skills Statements) </a:t>
            </a:r>
          </a:p>
          <a:p>
            <a:pPr marL="0" lvl="2" indent="0">
              <a:buNone/>
            </a:pPr>
            <a:r>
              <a:rPr lang="en-US" sz="3200" dirty="0" smtClean="0"/>
              <a:t>Example:  </a:t>
            </a:r>
            <a:r>
              <a:rPr lang="en-US" sz="3200" dirty="0"/>
              <a:t>Identify or summarize central </a:t>
            </a:r>
            <a:r>
              <a:rPr lang="en-US" sz="3200" dirty="0" smtClean="0"/>
              <a:t>ideas or key </a:t>
            </a:r>
            <a:r>
              <a:rPr lang="en-US" sz="3200" dirty="0"/>
              <a:t>events,  </a:t>
            </a:r>
            <a:r>
              <a:rPr lang="en-US" sz="3200" dirty="0" smtClean="0"/>
              <a:t>and details </a:t>
            </a:r>
            <a:r>
              <a:rPr lang="en-US" sz="3200" dirty="0"/>
              <a:t>that support </a:t>
            </a:r>
            <a:r>
              <a:rPr lang="en-US" sz="3200" dirty="0" smtClean="0"/>
              <a:t>them.</a:t>
            </a:r>
          </a:p>
          <a:p>
            <a:pPr marL="0" lvl="2" indent="0">
              <a:buNone/>
            </a:pPr>
            <a:r>
              <a:rPr lang="en-US" sz="3200" dirty="0" smtClean="0"/>
              <a:t>- Non-student </a:t>
            </a:r>
            <a:r>
              <a:rPr lang="en-US" sz="3200" dirty="0"/>
              <a:t>specific (areas of strength and weakness reported out by cohort)</a:t>
            </a:r>
          </a:p>
          <a:p>
            <a:pPr marL="0" lvl="2" indent="0">
              <a:buNone/>
            </a:pPr>
            <a:endParaRPr lang="en-US" sz="2400" dirty="0" smtClean="0"/>
          </a:p>
          <a:p>
            <a:pPr lvl="3"/>
            <a:endParaRPr lang="en-US" sz="4300" dirty="0"/>
          </a:p>
        </p:txBody>
      </p:sp>
    </p:spTree>
    <p:extLst>
      <p:ext uri="{BB962C8B-B14F-4D97-AF65-F5344CB8AC3E}">
        <p14:creationId xmlns:p14="http://schemas.microsoft.com/office/powerpoint/2010/main" val="88883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4950" y="107278"/>
            <a:ext cx="9601200" cy="749972"/>
          </a:xfrm>
        </p:spPr>
        <p:txBody>
          <a:bodyPr/>
          <a:lstStyle/>
          <a:p>
            <a:pPr algn="ctr"/>
            <a:r>
              <a:rPr lang="en-US" dirty="0" smtClean="0"/>
              <a:t>Achievement Levels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385391"/>
              </p:ext>
            </p:extLst>
          </p:nvPr>
        </p:nvGraphicFramePr>
        <p:xfrm>
          <a:off x="1162050" y="1872912"/>
          <a:ext cx="10616712" cy="493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308356"/>
                <a:gridCol w="5308356"/>
              </a:tblGrid>
              <a:tr h="1257468"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solidFill>
                            <a:schemeClr val="tx1"/>
                          </a:solidFill>
                        </a:rPr>
                        <a:t>Level 4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</a:rPr>
                        <a:t>• Exceeds grade-level performance standard</a:t>
                      </a:r>
                    </a:p>
                    <a:p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</a:rPr>
                        <a:t>• Advanced progress toward college and career readiness</a:t>
                      </a:r>
                    </a:p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965034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Level 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effectLst/>
                        </a:rPr>
                        <a:t>• Meets grade-level performance standard</a:t>
                      </a:r>
                    </a:p>
                    <a:p>
                      <a:r>
                        <a:rPr lang="en-US" sz="2000" kern="1200" dirty="0" smtClean="0">
                          <a:effectLst/>
                        </a:rPr>
                        <a:t>• Progress toward college and career readiness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1257468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Level 2</a:t>
                      </a:r>
                      <a:endParaRPr lang="en-US" sz="32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effectLst/>
                        </a:rPr>
                        <a:t>• Nearly meets grade-level performance standard</a:t>
                      </a:r>
                    </a:p>
                    <a:p>
                      <a:r>
                        <a:rPr lang="en-US" sz="2000" kern="1200" dirty="0" smtClean="0">
                          <a:effectLst/>
                        </a:rPr>
                        <a:t>• May require further development </a:t>
                      </a:r>
                    </a:p>
                    <a:p>
                      <a:endParaRPr lang="en-US" sz="20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257468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Level 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effectLst/>
                        </a:rPr>
                        <a:t>• Does not meet grade-level performance standard</a:t>
                      </a:r>
                    </a:p>
                    <a:p>
                      <a:r>
                        <a:rPr lang="en-US" sz="2000" kern="1200" dirty="0" smtClean="0">
                          <a:effectLst/>
                        </a:rPr>
                        <a:t>• Needs substantial improvement 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04950" y="857250"/>
            <a:ext cx="99250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Achievement levels help to describe student performance.  They describe how well students have mastered the standards and the extent to which they are on track for college and career readiness.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900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10236200" cy="9144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Percentage of Students Meeting or Exceeding Performance Standards</a:t>
            </a:r>
            <a:endParaRPr lang="en-US" sz="32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5643578"/>
              </p:ext>
            </p:extLst>
          </p:nvPr>
        </p:nvGraphicFramePr>
        <p:xfrm>
          <a:off x="2908300" y="1828800"/>
          <a:ext cx="73533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751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363551"/>
              </p:ext>
            </p:extLst>
          </p:nvPr>
        </p:nvGraphicFramePr>
        <p:xfrm>
          <a:off x="1504950" y="2453216"/>
          <a:ext cx="9810750" cy="360468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62150"/>
                <a:gridCol w="1962150"/>
                <a:gridCol w="1962150"/>
                <a:gridCol w="1962150"/>
                <a:gridCol w="1962150"/>
              </a:tblGrid>
              <a:tr h="12015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 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 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</a:t>
                      </a:r>
                      <a:r>
                        <a:rPr lang="en-US" sz="2800" baseline="0" dirty="0" smtClean="0"/>
                        <a:t> 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 4 </a:t>
                      </a:r>
                      <a:endParaRPr lang="en-US" sz="2800" dirty="0"/>
                    </a:p>
                  </a:txBody>
                  <a:tcPr/>
                </a:tc>
              </a:tr>
              <a:tr h="12015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TRSD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24%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41%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26%</a:t>
                      </a:r>
                      <a:endParaRPr lang="en-US" sz="3200" dirty="0"/>
                    </a:p>
                  </a:txBody>
                  <a:tcPr/>
                </a:tc>
              </a:tr>
              <a:tr h="12015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STATE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18%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24%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35%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23%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b="1" dirty="0" smtClean="0"/>
              <a:t>Achievement Levels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English Language Arts</a:t>
            </a:r>
            <a:br>
              <a:rPr lang="en-US" sz="3600" dirty="0" smtClean="0"/>
            </a:br>
            <a:r>
              <a:rPr lang="en-US" sz="3600" dirty="0" smtClean="0"/>
              <a:t>District vs State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753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242834"/>
              </p:ext>
            </p:extLst>
          </p:nvPr>
        </p:nvGraphicFramePr>
        <p:xfrm>
          <a:off x="2609849" y="2548466"/>
          <a:ext cx="7753350" cy="368088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84450"/>
                <a:gridCol w="2584450"/>
                <a:gridCol w="2584450"/>
              </a:tblGrid>
              <a:tr h="12269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 1 &amp;2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Level 3&amp;4</a:t>
                      </a:r>
                      <a:endParaRPr lang="en-US" sz="2800" dirty="0"/>
                    </a:p>
                  </a:txBody>
                  <a:tcPr/>
                </a:tc>
              </a:tr>
              <a:tr h="12269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TRSD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66%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34%</a:t>
                      </a:r>
                      <a:endParaRPr lang="en-US" sz="3200" dirty="0"/>
                    </a:p>
                  </a:txBody>
                  <a:tcPr/>
                </a:tc>
              </a:tr>
              <a:tr h="12269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STATE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81%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19%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71600" y="685800"/>
            <a:ext cx="1030605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 smtClean="0"/>
              <a:t>Achievement Levels – Students w/IEP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English Language Arts</a:t>
            </a:r>
            <a:br>
              <a:rPr lang="en-US" sz="3600" dirty="0" smtClean="0"/>
            </a:br>
            <a:r>
              <a:rPr lang="en-US" sz="3600" dirty="0" smtClean="0"/>
              <a:t>District vs State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04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3670" y="350234"/>
            <a:ext cx="10133480" cy="5832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b="1" dirty="0" smtClean="0"/>
              <a:t>English Language Arts – </a:t>
            </a:r>
            <a:r>
              <a:rPr lang="en-US" sz="2700" dirty="0" smtClean="0"/>
              <a:t>Grades 3-5 </a:t>
            </a:r>
            <a:r>
              <a:rPr lang="en-US" sz="3600" b="1" dirty="0"/>
              <a:t/>
            </a:r>
            <a:br>
              <a:rPr lang="en-US" sz="3600" b="1" dirty="0"/>
            </a:b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9397820"/>
              </p:ext>
            </p:extLst>
          </p:nvPr>
        </p:nvGraphicFramePr>
        <p:xfrm>
          <a:off x="2533650" y="5019276"/>
          <a:ext cx="7893057" cy="1747883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27867"/>
                <a:gridCol w="1370899"/>
                <a:gridCol w="2160206"/>
                <a:gridCol w="2534085"/>
              </a:tblGrid>
              <a:tr h="65060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Grade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/>
                        <a:t>Students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TRSD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STATE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</a:tr>
              <a:tr h="3331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331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331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78272" y="733395"/>
            <a:ext cx="77296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Percentage of Students Meeting or Exceeding </a:t>
            </a:r>
            <a:r>
              <a:rPr lang="en-US" sz="2000" smtClean="0"/>
              <a:t>Performance Standards</a:t>
            </a:r>
            <a:endParaRPr lang="en-US" sz="20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300023229"/>
              </p:ext>
            </p:extLst>
          </p:nvPr>
        </p:nvGraphicFramePr>
        <p:xfrm>
          <a:off x="3276600" y="1133505"/>
          <a:ext cx="6540500" cy="3685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3670" y="350234"/>
            <a:ext cx="10133480" cy="5832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b="1" dirty="0" smtClean="0"/>
              <a:t>English Language Arts – </a:t>
            </a:r>
            <a:r>
              <a:rPr lang="en-US" sz="2700" dirty="0" smtClean="0"/>
              <a:t>Grades 6-8 &amp; 11 </a:t>
            </a:r>
            <a:r>
              <a:rPr lang="en-US" sz="3600" b="1" dirty="0"/>
              <a:t/>
            </a:r>
            <a:br>
              <a:rPr lang="en-US" sz="3600" b="1" dirty="0"/>
            </a:b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569792"/>
              </p:ext>
            </p:extLst>
          </p:nvPr>
        </p:nvGraphicFramePr>
        <p:xfrm>
          <a:off x="2543174" y="4884557"/>
          <a:ext cx="8124827" cy="1862935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81540"/>
                <a:gridCol w="1411154"/>
                <a:gridCol w="2223638"/>
                <a:gridCol w="2608495"/>
              </a:tblGrid>
              <a:tr h="39989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Grade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/>
                        <a:t>Students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TRSD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STATE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</a:tr>
              <a:tr h="317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17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17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171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38320" y="888092"/>
            <a:ext cx="77296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Percentage of Students Meeting or Exceeding </a:t>
            </a:r>
            <a:r>
              <a:rPr lang="en-US" sz="2000" smtClean="0"/>
              <a:t>Performance Standards</a:t>
            </a:r>
            <a:endParaRPr lang="en-US" sz="2000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14823865"/>
              </p:ext>
            </p:extLst>
          </p:nvPr>
        </p:nvGraphicFramePr>
        <p:xfrm>
          <a:off x="2768600" y="1288202"/>
          <a:ext cx="7899400" cy="3596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95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2EEFDB38-9627-40F8-A849-C17C316769A7}"/>
</file>

<file path=customXml/itemProps2.xml><?xml version="1.0" encoding="utf-8"?>
<ds:datastoreItem xmlns:ds="http://schemas.openxmlformats.org/officeDocument/2006/customXml" ds:itemID="{31F42D3D-56E3-484A-8DD7-90E99D00DE8E}"/>
</file>

<file path=customXml/itemProps3.xml><?xml version="1.0" encoding="utf-8"?>
<ds:datastoreItem xmlns:ds="http://schemas.openxmlformats.org/officeDocument/2006/customXml" ds:itemID="{6C548111-3960-4F27-ADDA-C4022E1E6235}"/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9190</TotalTime>
  <Words>649</Words>
  <Application>Microsoft Office PowerPoint</Application>
  <PresentationFormat>Custom</PresentationFormat>
  <Paragraphs>193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Crop</vt:lpstr>
      <vt:lpstr>Smarter Balanced Assessment 2015 results</vt:lpstr>
      <vt:lpstr>New Assessment…New Results Smarter Balanced </vt:lpstr>
      <vt:lpstr>3 Levels of Reporting</vt:lpstr>
      <vt:lpstr>Achievement Levels</vt:lpstr>
      <vt:lpstr>Percentage of Students Meeting or Exceeding Performance Standards</vt:lpstr>
      <vt:lpstr>Achievement Levels  English Language Arts District vs State</vt:lpstr>
      <vt:lpstr>Achievement Levels – Students w/IEP English Language Arts District vs State</vt:lpstr>
      <vt:lpstr>English Language Arts – Grades 3-5  </vt:lpstr>
      <vt:lpstr>English Language Arts – Grades 6-8 &amp; 11  </vt:lpstr>
      <vt:lpstr>Achievement Levels  Mathematics District vs State</vt:lpstr>
      <vt:lpstr>Achievement Levels – Students w/IEP Mathematics District vs State</vt:lpstr>
      <vt:lpstr>Mathematics– Grades 3-5  </vt:lpstr>
      <vt:lpstr>Mathematics– Grades 6-8 &amp; 11  </vt:lpstr>
      <vt:lpstr>District Comparisons (All Grades)</vt:lpstr>
      <vt:lpstr>District Comparisons (Grades 3-8 only)</vt:lpstr>
      <vt:lpstr>Next Steps…</vt:lpstr>
      <vt:lpstr>Parent Information Nights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Michaud, Christi</dc:creator>
  <cp:lastModifiedBy>Belcher, Catherine</cp:lastModifiedBy>
  <cp:revision>60</cp:revision>
  <cp:lastPrinted>2015-11-19T20:07:26Z</cp:lastPrinted>
  <dcterms:created xsi:type="dcterms:W3CDTF">2015-11-11T17:18:31Z</dcterms:created>
  <dcterms:modified xsi:type="dcterms:W3CDTF">2015-11-19T20:13:49Z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