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9" r:id="rId4"/>
    <p:sldId id="258" r:id="rId5"/>
    <p:sldId id="266" r:id="rId6"/>
    <p:sldId id="260" r:id="rId7"/>
    <p:sldId id="261" r:id="rId8"/>
    <p:sldId id="267" r:id="rId9"/>
    <p:sldId id="262" r:id="rId10"/>
    <p:sldId id="268" r:id="rId11"/>
    <p:sldId id="265" r:id="rId12"/>
    <p:sldId id="26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07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C5067-B46E-4D3F-BE90-138FFEB1D3E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259AA-D114-48A3-8FCB-6D1CB37F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99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3C6FF25-9671-4C03-98DC-D81C96DFD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3891AD-48F8-4EA3-8B8D-72A6ACE8959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Public Forum</a:t>
            </a:r>
          </a:p>
          <a:p>
            <a:r>
              <a:rPr lang="en-US" sz="2800" dirty="0" smtClean="0"/>
              <a:t>Sept 20, 2018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TRSD Strategic Plan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26750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Goals: </a:t>
            </a:r>
            <a:r>
              <a:rPr lang="en-US" dirty="0"/>
              <a:t>Culture </a:t>
            </a:r>
            <a:r>
              <a:rPr lang="en-US" dirty="0" smtClean="0"/>
              <a:t>and Climate p. 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Promoting a positive school culture and </a:t>
            </a:r>
            <a:r>
              <a:rPr lang="en-US" sz="2400" b="1" dirty="0" smtClean="0"/>
              <a:t>climate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800" b="1" dirty="0"/>
              <a:t>Goal 4: </a:t>
            </a:r>
            <a:r>
              <a:rPr lang="en-US" sz="2800" dirty="0"/>
              <a:t>TRSD Schools will be </a:t>
            </a:r>
            <a:r>
              <a:rPr lang="en-US" sz="2800" dirty="0">
                <a:solidFill>
                  <a:srgbClr val="FF0000"/>
                </a:solidFill>
              </a:rPr>
              <a:t>collaborative learning environments</a:t>
            </a:r>
            <a:r>
              <a:rPr lang="en-US" sz="2800" dirty="0"/>
              <a:t> that are built on mutual respect, support, and positive engagement.  </a:t>
            </a:r>
            <a:endParaRPr lang="en-US" sz="2800" dirty="0" smtClean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 smtClean="0"/>
              <a:t>Goal </a:t>
            </a:r>
            <a:r>
              <a:rPr lang="en-US" sz="2800" b="1" dirty="0"/>
              <a:t>5: </a:t>
            </a:r>
            <a:r>
              <a:rPr lang="en-US" sz="2800" dirty="0"/>
              <a:t>TRSD Schools will foster collaborative engagement of parents and the community to address the </a:t>
            </a:r>
            <a:r>
              <a:rPr lang="en-US" sz="2800" dirty="0">
                <a:solidFill>
                  <a:srgbClr val="FF0000"/>
                </a:solidFill>
              </a:rPr>
              <a:t>social, emotional, health, and wellbeing of students.  </a:t>
            </a:r>
          </a:p>
        </p:txBody>
      </p:sp>
    </p:spTree>
    <p:extLst>
      <p:ext uri="{BB962C8B-B14F-4D97-AF65-F5344CB8AC3E}">
        <p14:creationId xmlns:p14="http://schemas.microsoft.com/office/powerpoint/2010/main" val="19470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Gather any additional comments or input from the public </a:t>
            </a:r>
          </a:p>
          <a:p>
            <a:r>
              <a:rPr lang="en-US" dirty="0" smtClean="0"/>
              <a:t>Approval from the School </a:t>
            </a:r>
            <a:r>
              <a:rPr lang="en-US" dirty="0"/>
              <a:t>B</a:t>
            </a:r>
            <a:r>
              <a:rPr lang="en-US" dirty="0" smtClean="0"/>
              <a:t>oard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Establish  the 3 action teams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Start working on the year 1 goals and objectives </a:t>
            </a:r>
          </a:p>
          <a:p>
            <a:endParaRPr lang="en-US" dirty="0"/>
          </a:p>
          <a:p>
            <a:r>
              <a:rPr lang="en-US" dirty="0" smtClean="0"/>
              <a:t>Monitor and evaluate the progress being made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37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44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brings us here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Strategic Planning helps TRSD identify a direction</a:t>
            </a:r>
            <a:r>
              <a:rPr lang="en-US" dirty="0"/>
              <a:t>, </a:t>
            </a:r>
            <a:r>
              <a:rPr lang="en-US" dirty="0" smtClean="0"/>
              <a:t>set priorities, focus energy, and allocate resources for common outcomes for the next 5 years.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This final Report is the culmination of 2 years of planning and activities.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Thank you to the Board members, staff, and  community members who participated.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Special thanks to the Board members past and present who participated in the planning committee: Peter Bealo, Sue Sherman, Greg </a:t>
            </a:r>
            <a:r>
              <a:rPr lang="en-US" dirty="0" err="1" smtClean="0"/>
              <a:t>Spero</a:t>
            </a:r>
            <a:r>
              <a:rPr lang="en-US" dirty="0" smtClean="0"/>
              <a:t>, Dr. Kim Farah, and Brian Boyle.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welcome comments or questions from the public.   </a:t>
            </a:r>
          </a:p>
        </p:txBody>
      </p:sp>
    </p:spTree>
    <p:extLst>
      <p:ext uri="{BB962C8B-B14F-4D97-AF65-F5344CB8AC3E}">
        <p14:creationId xmlns:p14="http://schemas.microsoft.com/office/powerpoint/2010/main" val="18616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TRSD Strategic Planning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Brian Boyle,  Board Chair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Eileen Dube, Budget Committee, Community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Dr. Kim Farah, Vice Chair of the Board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Thomas Geary, Business Operations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Ken Henderson, Director of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Christi Michaud, Director of 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Jim Paul, Budget Committee</a:t>
            </a:r>
            <a:r>
              <a:rPr lang="en-US" dirty="0"/>
              <a:t>, Community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Dr. Roxanne Wilson, SAU 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0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 lnSpcReduction="10000"/>
          </a:bodyPr>
          <a:lstStyle/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Formed the Strategic Planning Steering Committee</a:t>
            </a:r>
          </a:p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Created a Community Survey in the summer of 2017 and 750 results were tabulated </a:t>
            </a:r>
          </a:p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Held planning sessions with consultant, Jay Vogt</a:t>
            </a:r>
          </a:p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Compiled a SWOT exercise of School Departments </a:t>
            </a:r>
          </a:p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Held community forums: </a:t>
            </a:r>
          </a:p>
          <a:p>
            <a:pPr marL="745808" lvl="3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one in Plaistow  Nov 1, 2017</a:t>
            </a:r>
          </a:p>
          <a:p>
            <a:pPr marL="745808" lvl="3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</a:rPr>
              <a:t>one in Sandown Nov 27, 2017</a:t>
            </a:r>
            <a:endParaRPr lang="en-US" sz="2600" dirty="0">
              <a:solidFill>
                <a:schemeClr val="tx1"/>
              </a:solidFill>
            </a:endParaRPr>
          </a:p>
          <a:p>
            <a:pPr marL="471488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Held 2 open forums for staff:</a:t>
            </a:r>
          </a:p>
          <a:p>
            <a:pPr marL="745808" lvl="3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</a:rPr>
              <a:t>Atkinson  Nov 1, 2017</a:t>
            </a:r>
          </a:p>
          <a:p>
            <a:pPr marL="745808" lvl="3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</a:rPr>
              <a:t>Plaistow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  Nov 1, 2017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34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Analyzed all the results into categories</a:t>
            </a:r>
            <a:endParaRPr lang="en-US" sz="2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Identified the Three Themes that emerged through all the data…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FF0000"/>
                </a:solidFill>
              </a:rPr>
              <a:t>Academic Rigor and 21</a:t>
            </a:r>
            <a:r>
              <a:rPr lang="en-US" sz="2600" baseline="30000" dirty="0" smtClean="0">
                <a:solidFill>
                  <a:srgbClr val="FF0000"/>
                </a:solidFill>
              </a:rPr>
              <a:t>st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C</a:t>
            </a:r>
            <a:r>
              <a:rPr lang="en-US" sz="2600" dirty="0" smtClean="0">
                <a:solidFill>
                  <a:srgbClr val="FF0000"/>
                </a:solidFill>
              </a:rPr>
              <a:t>entury Skills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FF0000"/>
                </a:solidFill>
              </a:rPr>
              <a:t>Improving Facilities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FF0000"/>
                </a:solidFill>
              </a:rPr>
              <a:t>Promoting a Positive School Culture and Climate</a:t>
            </a:r>
            <a:endParaRPr lang="en-US" sz="260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Formed three SP subcommittees that included staff, community members and parents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 smtClean="0"/>
              <a:t>Created Goals, Objectives and Action Plans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Drafted and revised the Final Report 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sz="2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Report Sections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pPr marL="914400" indent="-914400">
              <a:buNone/>
            </a:pPr>
            <a:r>
              <a:rPr lang="en-US" dirty="0" smtClean="0"/>
              <a:t>I.   	Introduction</a:t>
            </a:r>
          </a:p>
          <a:p>
            <a:pPr marL="0" indent="0">
              <a:buNone/>
            </a:pPr>
            <a:r>
              <a:rPr lang="en-US" dirty="0" smtClean="0"/>
              <a:t>II. 	Demographics about the district</a:t>
            </a:r>
          </a:p>
          <a:p>
            <a:pPr marL="914400" indent="-914400">
              <a:buNone/>
            </a:pPr>
            <a:r>
              <a:rPr lang="en-US" dirty="0" smtClean="0"/>
              <a:t>III. 	Needs Assessment of where we stood in 2017, by departments… </a:t>
            </a:r>
            <a:endParaRPr lang="en-US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SWOT:  Strength and Weakness </a:t>
            </a:r>
            <a:r>
              <a:rPr lang="en-US" sz="2400" dirty="0" err="1" smtClean="0">
                <a:solidFill>
                  <a:schemeClr val="tx1"/>
                </a:solidFill>
              </a:rPr>
              <a:t>Opportunities,and</a:t>
            </a:r>
            <a:r>
              <a:rPr lang="en-US" sz="2400" dirty="0" smtClean="0">
                <a:solidFill>
                  <a:schemeClr val="tx1"/>
                </a:solidFill>
              </a:rPr>
              <a:t> Threats </a:t>
            </a:r>
          </a:p>
          <a:p>
            <a:pPr marL="0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IV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r>
              <a:rPr lang="en-US" sz="2800" dirty="0" smtClean="0">
                <a:solidFill>
                  <a:schemeClr val="tx1"/>
                </a:solidFill>
              </a:rPr>
              <a:t>	System Trends</a:t>
            </a:r>
          </a:p>
          <a:p>
            <a:pPr marL="0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V.  	Mission</a:t>
            </a:r>
            <a:r>
              <a:rPr lang="en-US" sz="2800" dirty="0">
                <a:solidFill>
                  <a:schemeClr val="tx1"/>
                </a:solidFill>
              </a:rPr>
              <a:t>, Vision, and </a:t>
            </a:r>
            <a:r>
              <a:rPr lang="en-US" sz="2800" dirty="0" smtClean="0">
                <a:solidFill>
                  <a:schemeClr val="tx1"/>
                </a:solidFill>
              </a:rPr>
              <a:t>Beliefs</a:t>
            </a:r>
          </a:p>
          <a:p>
            <a:pPr marL="15875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VI. 	Three Themes</a:t>
            </a:r>
          </a:p>
          <a:p>
            <a:pPr marL="15875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VII. 	Goals: Five goals and objectives </a:t>
            </a:r>
          </a:p>
          <a:p>
            <a:pPr marL="558483" lvl="2" indent="-268288">
              <a:buFont typeface="Courier New" panose="02070309020205020404" pitchFamily="49" charset="0"/>
              <a:buChar char="o"/>
            </a:pPr>
            <a:endParaRPr lang="en-US" sz="26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Mission, Vision, Beliefs page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Through the results of the survey, community forums and staff forums, the results were positive that the schools were meeting </a:t>
            </a:r>
            <a:r>
              <a:rPr lang="en-US" dirty="0"/>
              <a:t> </a:t>
            </a:r>
            <a:r>
              <a:rPr lang="en-US" dirty="0" smtClean="0"/>
              <a:t>the…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Mission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Vision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Beliefs 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endParaRPr lang="en-US" sz="2800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It was agreed that no changes were made in these areas. </a:t>
            </a:r>
          </a:p>
        </p:txBody>
      </p:sp>
    </p:spTree>
    <p:extLst>
      <p:ext uri="{BB962C8B-B14F-4D97-AF65-F5344CB8AC3E}">
        <p14:creationId xmlns:p14="http://schemas.microsoft.com/office/powerpoint/2010/main" val="10146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Goals: Academic Rigor.  p. 14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 smtClean="0"/>
              <a:t>Academic Rigor and 21</a:t>
            </a:r>
            <a:r>
              <a:rPr lang="en-US" sz="11200" b="1" baseline="30000" dirty="0" smtClean="0"/>
              <a:t>st</a:t>
            </a:r>
            <a:r>
              <a:rPr lang="en-US" sz="11200" b="1" dirty="0" smtClean="0"/>
              <a:t> Century Skills</a:t>
            </a:r>
          </a:p>
          <a:p>
            <a:pPr marL="0" indent="0">
              <a:buNone/>
            </a:pPr>
            <a:endParaRPr lang="en-US" sz="11200" b="1" dirty="0" smtClean="0"/>
          </a:p>
          <a:p>
            <a:pPr marL="0" indent="0">
              <a:buNone/>
            </a:pPr>
            <a:r>
              <a:rPr lang="en-US" sz="11200" b="1" dirty="0" smtClean="0"/>
              <a:t>Goal 1:  </a:t>
            </a:r>
            <a:r>
              <a:rPr lang="en-US" sz="11200" dirty="0" smtClean="0"/>
              <a:t>The </a:t>
            </a:r>
            <a:r>
              <a:rPr lang="en-US" sz="11200" dirty="0"/>
              <a:t>Timberlane Regional School District will engage PreK-12 </a:t>
            </a:r>
            <a:r>
              <a:rPr lang="en-US" sz="11200" u="sng" dirty="0">
                <a:solidFill>
                  <a:srgbClr val="FF0000"/>
                </a:solidFill>
              </a:rPr>
              <a:t>students</a:t>
            </a:r>
            <a:r>
              <a:rPr lang="en-US" sz="11200" dirty="0"/>
              <a:t> in personalized, competency based educational experiences to include 21</a:t>
            </a:r>
            <a:r>
              <a:rPr lang="en-US" sz="11200" baseline="30000" dirty="0"/>
              <a:t>st</a:t>
            </a:r>
            <a:r>
              <a:rPr lang="en-US" sz="11200" dirty="0"/>
              <a:t> century knowledge and skills needed to be successful in school, work, and life. </a:t>
            </a:r>
            <a:endParaRPr lang="en-US" sz="11200" dirty="0" smtClean="0"/>
          </a:p>
          <a:p>
            <a:pPr marL="0" indent="0">
              <a:buNone/>
            </a:pPr>
            <a:endParaRPr lang="en-US" sz="11200" b="1" dirty="0" smtClean="0"/>
          </a:p>
          <a:p>
            <a:pPr marL="0" indent="0">
              <a:buNone/>
            </a:pPr>
            <a:r>
              <a:rPr lang="en-US" sz="11200" b="1" dirty="0" smtClean="0"/>
              <a:t>Goal 2:  </a:t>
            </a:r>
            <a:r>
              <a:rPr lang="en-US" sz="11200" dirty="0" smtClean="0"/>
              <a:t>The </a:t>
            </a:r>
            <a:r>
              <a:rPr lang="en-US" sz="11200" dirty="0"/>
              <a:t>Timberlane Regional School District will attract, hire, develop, and retain professional educators and support</a:t>
            </a:r>
            <a:r>
              <a:rPr lang="en-US" sz="11200" dirty="0">
                <a:solidFill>
                  <a:srgbClr val="FF0000"/>
                </a:solidFill>
              </a:rPr>
              <a:t> </a:t>
            </a:r>
            <a:r>
              <a:rPr lang="en-US" sz="11200" u="sng" dirty="0">
                <a:solidFill>
                  <a:srgbClr val="FF0000"/>
                </a:solidFill>
              </a:rPr>
              <a:t>staff</a:t>
            </a:r>
            <a:r>
              <a:rPr lang="en-US" sz="11200" dirty="0">
                <a:solidFill>
                  <a:srgbClr val="FF0000"/>
                </a:solidFill>
              </a:rPr>
              <a:t> </a:t>
            </a:r>
            <a:r>
              <a:rPr lang="en-US" sz="11200" dirty="0"/>
              <a:t>who can effectively engage students in rigorous curriculum and 21</a:t>
            </a:r>
            <a:r>
              <a:rPr lang="en-US" sz="11200" baseline="30000" dirty="0"/>
              <a:t>st</a:t>
            </a:r>
            <a:r>
              <a:rPr lang="en-US" sz="11200" dirty="0"/>
              <a:t> century learning.</a:t>
            </a:r>
          </a:p>
          <a:p>
            <a:pPr marL="0" indent="0">
              <a:buNone/>
            </a:pPr>
            <a:endParaRPr lang="en-US" sz="8600" dirty="0" smtClean="0"/>
          </a:p>
        </p:txBody>
      </p:sp>
    </p:spTree>
    <p:extLst>
      <p:ext uri="{BB962C8B-B14F-4D97-AF65-F5344CB8AC3E}">
        <p14:creationId xmlns:p14="http://schemas.microsoft.com/office/powerpoint/2010/main" val="22640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Goals:  Improving Facilities   p. 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Goal </a:t>
            </a:r>
            <a:r>
              <a:rPr lang="en-US" sz="2800" b="1" dirty="0" smtClean="0"/>
              <a:t>3: </a:t>
            </a:r>
            <a:r>
              <a:rPr lang="en-US" sz="2800" dirty="0" smtClean="0"/>
              <a:t>Timberlane </a:t>
            </a:r>
            <a:r>
              <a:rPr lang="en-US" sz="2800" dirty="0"/>
              <a:t>schools will be known as providing </a:t>
            </a:r>
            <a:r>
              <a:rPr lang="en-US" sz="2800" dirty="0">
                <a:solidFill>
                  <a:srgbClr val="FF0000"/>
                </a:solidFill>
              </a:rPr>
              <a:t>quality facilities </a:t>
            </a:r>
            <a:r>
              <a:rPr lang="en-US" sz="2800" dirty="0"/>
              <a:t>that are safe and will ultimately increase student opportunities and activities for 21st century learning. 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325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B1216DC6-A30B-47A7-BB4B-04EC117F015F}"/>
</file>

<file path=customXml/itemProps2.xml><?xml version="1.0" encoding="utf-8"?>
<ds:datastoreItem xmlns:ds="http://schemas.openxmlformats.org/officeDocument/2006/customXml" ds:itemID="{DB0EEBA0-9D0C-4B6E-BC8B-694F8650C4CC}"/>
</file>

<file path=customXml/itemProps3.xml><?xml version="1.0" encoding="utf-8"?>
<ds:datastoreItem xmlns:ds="http://schemas.openxmlformats.org/officeDocument/2006/customXml" ds:itemID="{8FA2DAAB-0398-4168-86BE-1C57D82631C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584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TRSD Strategic Plan</vt:lpstr>
      <vt:lpstr>What brings us here today?</vt:lpstr>
      <vt:lpstr>TRSD Strategic Planning Committee</vt:lpstr>
      <vt:lpstr>The Process</vt:lpstr>
      <vt:lpstr>The Process</vt:lpstr>
      <vt:lpstr>Strategic Plan Report Sections </vt:lpstr>
      <vt:lpstr>Mission, Vision, Beliefs page 11</vt:lpstr>
      <vt:lpstr> Goals: Academic Rigor.  p. 14 </vt:lpstr>
      <vt:lpstr>Goals:  Improving Facilities   p. 18</vt:lpstr>
      <vt:lpstr>Goals: Culture and Climate p. 20</vt:lpstr>
      <vt:lpstr>Next Steps</vt:lpstr>
      <vt:lpstr>Questions</vt:lpstr>
    </vt:vector>
  </TitlesOfParts>
  <Company>Timberlane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Roxanne</dc:creator>
  <cp:lastModifiedBy>Belcher, Catherine</cp:lastModifiedBy>
  <cp:revision>14</cp:revision>
  <cp:lastPrinted>2018-09-20T18:00:33Z</cp:lastPrinted>
  <dcterms:created xsi:type="dcterms:W3CDTF">2018-09-06T20:46:54Z</dcterms:created>
  <dcterms:modified xsi:type="dcterms:W3CDTF">2018-09-20T20:15:41Z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