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304" r:id="rId5"/>
    <p:sldId id="300" r:id="rId6"/>
    <p:sldId id="311" r:id="rId7"/>
    <p:sldId id="261" r:id="rId8"/>
    <p:sldId id="299" r:id="rId9"/>
    <p:sldId id="307" r:id="rId10"/>
    <p:sldId id="298" r:id="rId11"/>
    <p:sldId id="259" r:id="rId12"/>
    <p:sldId id="31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A91556-4CC2-4967-92BE-E0C2170BA73B}" v="14" dt="2025-08-11T16:47:58.8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ilto:jimersonsl@scsk12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D0712110-0BC1-4B31-B3BB-63B44222E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466B5F3-C053-4580-B04A-1EF9498882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C0160A-3ACB-48FF-AC38-BE267E80F9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616" y="962902"/>
            <a:ext cx="4176384" cy="2380828"/>
          </a:xfrm>
        </p:spPr>
        <p:txBody>
          <a:bodyPr>
            <a:normAutofit/>
          </a:bodyPr>
          <a:lstStyle/>
          <a:p>
            <a:r>
              <a:rPr lang="en-US" sz="4800"/>
              <a:t>Snowden ScHool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E2ADE4-B46E-4F26-9A4D-13359E53EA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2617" y="3531204"/>
            <a:ext cx="4171479" cy="1610643"/>
          </a:xfrm>
        </p:spPr>
        <p:txBody>
          <a:bodyPr>
            <a:normAutofit/>
          </a:bodyPr>
          <a:lstStyle/>
          <a:p>
            <a:r>
              <a:rPr lang="en-US" sz="1600" dirty="0"/>
              <a:t>Annual Title 1 Parent Meeting 2025-26  While you wait, please take a moment and sign in</a:t>
            </a: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A6123F2-4B61-414F-A7E5-5B7828EAC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2617" y="3528543"/>
            <a:ext cx="4171479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98CDCAE-6396-0F4E-6C1D-9792220E3B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308" y="805583"/>
            <a:ext cx="4788648" cy="466076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25CED634-E2D0-4AB7-96DD-816C9B52C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CDDCDFB-696D-4FDF-9B58-24F71B7C3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610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BE348-7900-439B-96B5-3F51519F4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/>
              <a:t>School-Wide Data 2025-26</a:t>
            </a:r>
            <a:br>
              <a:rPr lang="en-US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9E3F62D-F4B5-5F97-D30B-EFD3C6E56C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5989855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TNReady</a:t>
            </a:r>
            <a:r>
              <a:rPr lang="en-US" dirty="0"/>
              <a:t> school-level data is currently embargoed.</a:t>
            </a:r>
          </a:p>
          <a:p>
            <a:pPr marL="0" indent="0">
              <a:buNone/>
            </a:pPr>
            <a:r>
              <a:rPr lang="en-US" dirty="0"/>
              <a:t>Iready 2025 Data is as follows:</a:t>
            </a:r>
          </a:p>
          <a:p>
            <a:r>
              <a:rPr lang="en-US" dirty="0"/>
              <a:t>25% of students scored mid or above grade level for ELA. 19% scored early on grade level. </a:t>
            </a:r>
          </a:p>
          <a:p>
            <a:r>
              <a:rPr lang="en-US" dirty="0"/>
              <a:t>16% of students scored mid or above grade level for math.   18% scored early on grade level.  </a:t>
            </a: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55D45EEB-2CDE-489C-BCE8-96B09B7C1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929260" y="2012810"/>
            <a:ext cx="3108945" cy="3453535"/>
            <a:chOff x="7807230" y="2012810"/>
            <a:chExt cx="3251252" cy="3459865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62E42FD2-0E15-4D36-B566-457A3BB77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6E5AD5AE-9F81-4AF8-9D81-86C57962E8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solidFill>
              <a:schemeClr val="bg1"/>
            </a:soli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D94D28D9-7AC5-0386-B47C-5C6C48D3A9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012" y="2542508"/>
            <a:ext cx="2762372" cy="7527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F133C8C-AF91-DD63-9019-7B074A3BB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012" y="4219930"/>
            <a:ext cx="2762372" cy="683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63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ECF35C3-8B44-4F4B-BD25-4C01823DB2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BC298DB-2D5C-40A1-9A78-6B4A12198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5C2355B-7CE9-4192-9142-A41CA0A0C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C1B54B-7431-42D2-BE75-2DB1AE5965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200" y="967167"/>
            <a:ext cx="4151306" cy="2374516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2000" dirty="0"/>
              <a:t>School improvement Plan: The school develops a SIP each school year to document  Title 1 activities and to account for expenditures.  </a:t>
            </a:r>
            <a:br>
              <a:rPr lang="en-US" sz="3600" dirty="0"/>
            </a:br>
            <a:endParaRPr lang="en-US" sz="48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6D05ED8-39E4-42F8-92CB-704C2BD0D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79647" y="3526496"/>
            <a:ext cx="414993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45CE2E7C-6AA3-4710-825D-4CDDF788C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256C6C3-0EDC-4651-AB37-9F26CFAA6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D493A5D6-6B09-4311-A8E3-F34BD3DCEC7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6584453"/>
              </p:ext>
            </p:extLst>
          </p:nvPr>
        </p:nvGraphicFramePr>
        <p:xfrm>
          <a:off x="1130029" y="925081"/>
          <a:ext cx="4960442" cy="4421767"/>
        </p:xfrm>
        <a:graphic>
          <a:graphicData uri="http://schemas.openxmlformats.org/drawingml/2006/table">
            <a:tbl>
              <a:tblPr>
                <a:noFill/>
                <a:tableStyleId>{5C22544A-7EE6-4342-B048-85BDC9FD1C3A}</a:tableStyleId>
              </a:tblPr>
              <a:tblGrid>
                <a:gridCol w="4960442">
                  <a:extLst>
                    <a:ext uri="{9D8B030D-6E8A-4147-A177-3AD203B41FA5}">
                      <a16:colId xmlns:a16="http://schemas.microsoft.com/office/drawing/2014/main" val="1067611652"/>
                    </a:ext>
                  </a:extLst>
                </a:gridCol>
              </a:tblGrid>
              <a:tr h="4421767">
                <a:tc>
                  <a:txBody>
                    <a:bodyPr/>
                    <a:lstStyle/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Goals and the associated strategies:</a:t>
                      </a:r>
                    </a:p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Reading/Language Arts</a:t>
                      </a:r>
                    </a:p>
                    <a:p>
                      <a:pPr marL="457200" marR="0" lvl="0" indent="-4572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Standard aligned core instruction</a:t>
                      </a:r>
                    </a:p>
                    <a:p>
                      <a:pPr marL="457200" marR="0" lvl="0" indent="-4572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Professional development</a:t>
                      </a:r>
                    </a:p>
                    <a:p>
                      <a:pPr marL="457200" marR="0" lvl="0" indent="-4572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intervention and personalized learning</a:t>
                      </a:r>
                    </a:p>
                    <a:p>
                      <a:pPr marL="457200" marR="0" lvl="0" indent="-4572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Early Literacy</a:t>
                      </a:r>
                    </a:p>
                    <a:p>
                      <a:pPr marL="0" marR="0" lvl="0" indent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Mathematics</a:t>
                      </a:r>
                    </a:p>
                    <a:p>
                      <a:pPr marL="457200" marR="0" lvl="0" indent="-4572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Standard aligned core instruction</a:t>
                      </a:r>
                    </a:p>
                    <a:p>
                      <a:pPr marL="457200" marR="0" lvl="0" indent="-4572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Professional development</a:t>
                      </a:r>
                    </a:p>
                    <a:p>
                      <a:pPr marL="457200" marR="0" lvl="0" indent="-45720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US" sz="15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Targeted intervention and personalized learning</a:t>
                      </a:r>
                    </a:p>
                  </a:txBody>
                  <a:tcPr marL="212054" marR="159040" marT="106027" marB="106027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9042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2808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id="{1C2A4B30-77D7-4FFB-8B53-A88BD68CA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D2C60D-8FCE-2F71-07F5-81991CDFC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19"/>
            <a:ext cx="4325112" cy="1049235"/>
          </a:xfrm>
        </p:spPr>
        <p:txBody>
          <a:bodyPr>
            <a:normAutofit/>
          </a:bodyPr>
          <a:lstStyle/>
          <a:p>
            <a:r>
              <a:rPr lang="en-US" sz="2800"/>
              <a:t>Parental Feedback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373AAE2E-5D6B-4952-A4BB-546C49F8D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432511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7" name="Rectangle 56">
            <a:extLst>
              <a:ext uri="{FF2B5EF4-FFF2-40B4-BE49-F238E27FC236}">
                <a16:creationId xmlns:a16="http://schemas.microsoft.com/office/drawing/2014/main" id="{01E4D783-AD45-49E7-B6C7-BBACB8290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02997D3-DA05-71BA-A3F1-A4B4C6FCFE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4325113" cy="40741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Please provide feedback to us throughout the year and reach out to us if you have questions.</a:t>
            </a:r>
          </a:p>
          <a:p>
            <a:pPr marL="0" indent="0">
              <a:buNone/>
            </a:pPr>
            <a:r>
              <a:rPr lang="en-US" dirty="0" err="1"/>
              <a:t>Stephanye</a:t>
            </a:r>
            <a:r>
              <a:rPr lang="en-US" dirty="0"/>
              <a:t> Jimerson, K-5 </a:t>
            </a:r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jimersonsl@scsk12.org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Susan D. McClanahan, 6-8</a:t>
            </a:r>
          </a:p>
          <a:p>
            <a:pPr marL="0" indent="0">
              <a:buNone/>
            </a:pPr>
            <a:r>
              <a:rPr lang="en-US" dirty="0"/>
              <a:t>mcclanahansd@scsk12.org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719D4E-C1C7-A218-168A-7BE70DCB1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733" y="1175696"/>
            <a:ext cx="4637119" cy="454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793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909994-C7DF-4EA4-8CF6-C9B7A0114E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800" dirty="0"/>
              <a:t>2015 Every Student Succeeds Act(ESSA)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6AA87-0587-4161-81A0-892063C19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Title 1 is a component of the federal ESSA act </a:t>
            </a:r>
          </a:p>
          <a:p>
            <a:r>
              <a:rPr lang="en-US" sz="2800" dirty="0"/>
              <a:t>Title 1 provides federal funding that allows the school to provide programs, supplies, and materials for all students at Snowden.</a:t>
            </a:r>
          </a:p>
          <a:p>
            <a:r>
              <a:rPr lang="en-US" sz="2800" dirty="0"/>
              <a:t>Title 1ensures that all stakeholders are kept informed of circumstances impacting academic achievement at the school.</a:t>
            </a:r>
          </a:p>
        </p:txBody>
      </p:sp>
    </p:spTree>
    <p:extLst>
      <p:ext uri="{BB962C8B-B14F-4D97-AF65-F5344CB8AC3E}">
        <p14:creationId xmlns:p14="http://schemas.microsoft.com/office/powerpoint/2010/main" val="3322920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29C51009-A09A-4689-8E6C-F8FC99E6A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0F516F-1048-4EEB-8A78-86131B284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476" y="1600199"/>
            <a:ext cx="3539266" cy="4297680"/>
          </a:xfrm>
        </p:spPr>
        <p:txBody>
          <a:bodyPr anchor="ctr">
            <a:normAutofit/>
          </a:bodyPr>
          <a:lstStyle/>
          <a:p>
            <a:r>
              <a:rPr lang="en-US"/>
              <a:t>Parental Notifications and Feedback</a:t>
            </a: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9EC65442-F244-409C-BF44-C5D6472E81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148839"/>
            <a:ext cx="0" cy="320040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D9FCD8-4866-48D6-9C5D-E7A4B13176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4851" y="1600199"/>
            <a:ext cx="6130003" cy="4297680"/>
          </a:xfrm>
        </p:spPr>
        <p:txBody>
          <a:bodyPr anchor="ctr">
            <a:normAutofit/>
          </a:bodyPr>
          <a:lstStyle/>
          <a:p>
            <a:r>
              <a:rPr lang="en-US" dirty="0">
                <a:latin typeface="+mj-lt"/>
              </a:rPr>
              <a:t>Title 1 provides access to the following documents:  </a:t>
            </a:r>
            <a:r>
              <a:rPr lang="en-US" dirty="0">
                <a:effectLst/>
                <a:latin typeface="+mj-lt"/>
                <a:ea typeface="Times New Roman" panose="02020603050405020304" pitchFamily="18" charset="0"/>
              </a:rPr>
              <a:t>These documents are the Parent’s Right to Know, The Snowden Family Engagement Plan and the Parent Compact.</a:t>
            </a:r>
            <a:endParaRPr lang="en-US" dirty="0">
              <a:latin typeface="+mj-lt"/>
            </a:endParaRPr>
          </a:p>
          <a:p>
            <a:r>
              <a:rPr lang="en-US" dirty="0"/>
              <a:t>Title 1 collects parent feedback throughout the year.  </a:t>
            </a:r>
          </a:p>
          <a:p>
            <a:r>
              <a:rPr lang="en-US" dirty="0"/>
              <a:t>Visit our website to find the links to Title 1 documents and parental feedback survey*</a:t>
            </a:r>
          </a:p>
          <a:p>
            <a:r>
              <a:rPr lang="en-US" dirty="0"/>
              <a:t>The MSCS handbook and Student Code of Conduct are accessible here.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0503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DD69F48-A990-8AA5-211D-A26B46D3D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PARENT’S Right  to know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074D2B-1C25-8ED9-A4A9-5E31794A7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 Title I Parent’s Right to Know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parents have the right to request the following: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teacher’s professional qualifications, licensure, grade(s) certification, waivers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teacher’s baccalaureate and/or graduate degree, fields of endorsement, previous teaching experience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paraprofessional’s qualifications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annual notice of Student Education Records Privacy and notice for disclosure of School Directory Information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 assurance that their child’s name, address and telephone listing not be released to military recruiters 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Timely notice that their child has been assigned, or has been taught for four or more consecutive weeks by, a teacher who is not highly qualified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215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D4982C-99D6-6A00-6125-548C7BEAE1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Family Engagement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2CED2-2BEE-7A1E-0416-06A9108DE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indent="0">
              <a:lnSpc>
                <a:spcPct val="115000"/>
              </a:lnSpc>
              <a:spcBef>
                <a:spcPts val="1200"/>
              </a:spcBef>
              <a:spcAft>
                <a:spcPts val="300"/>
              </a:spcAft>
              <a:buNone/>
            </a:pPr>
            <a:r>
              <a:rPr lang="en-US" sz="1800" b="1" kern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Parental Involvement</a:t>
            </a:r>
            <a:r>
              <a:rPr lang="en-US" sz="1800" b="0" kern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1800" b="1" kern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1800" b="0" kern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an effort to draw the school experience into our students’ home lives, we will encourage parents to do the following:</a:t>
            </a: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Serve on the site-based leadership team</a:t>
            </a: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Attend grade level meetings, parent meetings, parent conferences, programs and PTA meetings   </a:t>
            </a:r>
            <a:endParaRPr lang="en-US" sz="18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1200"/>
              </a:spcBef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Volunteer their talents / services / time to the instructional program and other school activities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032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5C812-5D36-CCBF-D84E-B7390D5CB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School Compact </a:t>
            </a:r>
            <a:br>
              <a:rPr lang="en-US" dirty="0"/>
            </a:br>
            <a:r>
              <a:rPr lang="en-US" sz="1200" dirty="0"/>
              <a:t>(Covers expectations for all stakeholders)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F8A85-C98E-344A-7BC8-81A31D905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Parents (ex. See that my child attends school regularly and arrives on time by 8:15 AM)</a:t>
            </a:r>
          </a:p>
          <a:p>
            <a:r>
              <a:rPr lang="en-US" dirty="0"/>
              <a:t>Students (ex. Understand that my student issued computer is not my personal property and make efforts not to damage, lose it, or use it inappropriately. )</a:t>
            </a:r>
          </a:p>
          <a:p>
            <a:r>
              <a:rPr lang="en-US" dirty="0"/>
              <a:t>Teachers (ex. Encourage / inform students by providing information about student progress on assignments and major tests such as TCAP, Iready, and other common formative assessments. ) </a:t>
            </a:r>
          </a:p>
          <a:p>
            <a:r>
              <a:rPr lang="en-US" dirty="0"/>
              <a:t>Administration (Provide a safe, supportive, effective, and positive environment that allows for positive communication among the teachers, parents, and students)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3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DE439-8297-42AD-BFB9-DD9E657E0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School Communications/Reporting student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35B65-1563-46CE-BBE9-172805905C4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There are many ways to receive school-wide communications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Black Board 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Email, Text and Phone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Social Media – Snowden Facebook &amp; Snowden PTO Facebook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Marquee (in front of the school) 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Monthly Family Calendar </a:t>
            </a:r>
          </a:p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Annual Parent Meetings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5C0521-348E-466D-A792-E3F35BA0F9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883" y="2285999"/>
            <a:ext cx="5151121" cy="3810001"/>
          </a:xfrm>
        </p:spPr>
        <p:txBody>
          <a:bodyPr>
            <a:normAutofit/>
          </a:bodyPr>
          <a:lstStyle/>
          <a:p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Grade Level Newsletters </a:t>
            </a:r>
          </a:p>
          <a:p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Class Dojo </a:t>
            </a:r>
          </a:p>
          <a:p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Face-to-Face Meetings </a:t>
            </a:r>
          </a:p>
          <a:p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Remind </a:t>
            </a:r>
          </a:p>
          <a:p>
            <a:r>
              <a:rPr lang="en-US" sz="1900" dirty="0">
                <a:latin typeface="Arial" panose="020B0604020202020204" pitchFamily="34" charset="0"/>
                <a:cs typeface="Arial" panose="020B0604020202020204" pitchFamily="34" charset="0"/>
              </a:rPr>
              <a:t>PTO Meetings and PTO Calendar</a:t>
            </a:r>
          </a:p>
          <a:p>
            <a:r>
              <a:rPr lang="en-US" sz="1900" dirty="0" err="1">
                <a:latin typeface="Arial" panose="020B0604020202020204" pitchFamily="34" charset="0"/>
                <a:cs typeface="Arial" panose="020B0604020202020204" pitchFamily="34" charset="0"/>
              </a:rPr>
              <a:t>Powerschool</a:t>
            </a:r>
            <a:endParaRPr lang="en-US" sz="1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306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22C939-2D67-6489-48FB-7F20D81C5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District-Wide Conferences and</a:t>
            </a:r>
            <a:br>
              <a:rPr lang="en-US" dirty="0"/>
            </a:br>
            <a:r>
              <a:rPr lang="en-US" dirty="0"/>
              <a:t> Student progress 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813E5C-9279-9C74-470D-8B0D804BD83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Parent Teacher Conference</a:t>
            </a:r>
          </a:p>
          <a:p>
            <a:pPr marL="0" indent="0">
              <a:buNone/>
            </a:pPr>
            <a:r>
              <a:rPr lang="en-US" dirty="0"/>
              <a:t>Middle School:  September 9</a:t>
            </a:r>
            <a:r>
              <a:rPr lang="en-US" baseline="30000" dirty="0"/>
              <a:t>th</a:t>
            </a:r>
            <a:r>
              <a:rPr lang="en-US" dirty="0"/>
              <a:t>,  2025, 4:00-7:00 PM</a:t>
            </a:r>
          </a:p>
          <a:p>
            <a:pPr marL="0" indent="0">
              <a:buNone/>
            </a:pPr>
            <a:r>
              <a:rPr lang="en-US" dirty="0"/>
              <a:t>Elementary School:  September 11</a:t>
            </a:r>
            <a:r>
              <a:rPr lang="en-US" baseline="30000" dirty="0"/>
              <a:t>th</a:t>
            </a:r>
            <a:r>
              <a:rPr lang="en-US" dirty="0"/>
              <a:t>,  2025, 4:00-7:00 PM</a:t>
            </a:r>
          </a:p>
          <a:p>
            <a:pPr marL="0" indent="0">
              <a:buNone/>
            </a:pPr>
            <a:r>
              <a:rPr lang="en-US" dirty="0"/>
              <a:t>Middle School:   January 27</a:t>
            </a:r>
            <a:r>
              <a:rPr lang="en-US" baseline="30000" dirty="0"/>
              <a:t>th</a:t>
            </a:r>
            <a:r>
              <a:rPr lang="en-US" dirty="0"/>
              <a:t>,  2026,  4:00-7:00 PM</a:t>
            </a:r>
          </a:p>
          <a:p>
            <a:pPr marL="0" indent="0">
              <a:buNone/>
            </a:pPr>
            <a:r>
              <a:rPr lang="en-US" dirty="0"/>
              <a:t>Elementary School:  January 29</a:t>
            </a:r>
            <a:r>
              <a:rPr lang="en-US" baseline="30000" dirty="0"/>
              <a:t>th</a:t>
            </a:r>
            <a:r>
              <a:rPr lang="en-US" dirty="0"/>
              <a:t>,  2026,  4:00-7:00 PM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FA2866-3435-D252-DEA7-9A3EC5624E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Student grades are accessible on a daily basis through the </a:t>
            </a:r>
            <a:r>
              <a:rPr lang="en-US" dirty="0" err="1"/>
              <a:t>Powerschool</a:t>
            </a:r>
            <a:r>
              <a:rPr lang="en-US" dirty="0"/>
              <a:t> Portal.  The following dates are when the quarters end:</a:t>
            </a:r>
          </a:p>
          <a:p>
            <a:pPr marL="0" indent="0">
              <a:buNone/>
            </a:pPr>
            <a:r>
              <a:rPr lang="en-US" dirty="0"/>
              <a:t>October </a:t>
            </a:r>
            <a:r>
              <a:rPr lang="en-US"/>
              <a:t>3rd , </a:t>
            </a:r>
            <a:r>
              <a:rPr lang="en-US" dirty="0"/>
              <a:t>2025</a:t>
            </a:r>
          </a:p>
          <a:p>
            <a:pPr marL="0" indent="0">
              <a:buNone/>
            </a:pPr>
            <a:r>
              <a:rPr lang="en-US" dirty="0"/>
              <a:t>December 19</a:t>
            </a:r>
            <a:r>
              <a:rPr lang="en-US" baseline="30000" dirty="0"/>
              <a:t>th</a:t>
            </a:r>
            <a:r>
              <a:rPr lang="en-US" dirty="0"/>
              <a:t>, 2025</a:t>
            </a:r>
          </a:p>
          <a:p>
            <a:pPr marL="0" indent="0">
              <a:buNone/>
            </a:pPr>
            <a:r>
              <a:rPr lang="en-US" dirty="0"/>
              <a:t>March 13</a:t>
            </a:r>
            <a:r>
              <a:rPr lang="en-US" baseline="30000" dirty="0"/>
              <a:t>th</a:t>
            </a:r>
            <a:r>
              <a:rPr lang="en-US" dirty="0"/>
              <a:t>, 2026</a:t>
            </a:r>
          </a:p>
          <a:p>
            <a:pPr marL="0" indent="0">
              <a:buNone/>
            </a:pPr>
            <a:r>
              <a:rPr lang="en-US" dirty="0"/>
              <a:t>May 21</a:t>
            </a:r>
            <a:r>
              <a:rPr lang="en-US" baseline="30000" dirty="0"/>
              <a:t>st</a:t>
            </a:r>
            <a:r>
              <a:rPr lang="en-US" dirty="0"/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3525092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0CABCAE3-64FC-4149-819F-2C1812824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033" name="Picture 1032">
            <a:extLst>
              <a:ext uri="{FF2B5EF4-FFF2-40B4-BE49-F238E27FC236}">
                <a16:creationId xmlns:a16="http://schemas.microsoft.com/office/drawing/2014/main" id="{012FDCFE-9AD2-4D8A-8CBF-B3AA37EBF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35" name="Straight Connector 1034">
            <a:extLst>
              <a:ext uri="{FF2B5EF4-FFF2-40B4-BE49-F238E27FC236}">
                <a16:creationId xmlns:a16="http://schemas.microsoft.com/office/drawing/2014/main" id="{FBD463FC-4CA8-4FF4-85A3-AF9F4B98D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7" name="Straight Connector 1036">
            <a:extLst>
              <a:ext uri="{FF2B5EF4-FFF2-40B4-BE49-F238E27FC236}">
                <a16:creationId xmlns:a16="http://schemas.microsoft.com/office/drawing/2014/main" id="{A56012FD-74A8-4C91-B318-435CF2B719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039" name="Rectangle 1038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41" name="Straight Connector 1040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6D09217-B153-DA2D-8442-1DF2610E1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4176511" cy="104923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parent Support</a:t>
            </a:r>
          </a:p>
        </p:txBody>
      </p:sp>
      <p:sp>
        <p:nvSpPr>
          <p:cNvPr id="1043" name="Rectangle 1042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7F5BD-CD23-370C-1734-C8BD2E288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1581" y="2015732"/>
            <a:ext cx="4172212" cy="345061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Snowden hosts a variety of activities throughout the year. </a:t>
            </a:r>
          </a:p>
          <a:p>
            <a:r>
              <a:rPr lang="en-US" dirty="0"/>
              <a:t>Data Nights will be held each semester to assist parents in understanding their child’s data.</a:t>
            </a:r>
          </a:p>
          <a:p>
            <a:r>
              <a:rPr lang="en-US" dirty="0"/>
              <a:t>3rd Grade Commitment meetings will be held to assist elementary parents in understanding the state laws regarding 3</a:t>
            </a:r>
            <a:r>
              <a:rPr lang="en-US" baseline="30000" dirty="0"/>
              <a:t>rd</a:t>
            </a:r>
            <a:r>
              <a:rPr lang="en-US" dirty="0"/>
              <a:t> grade.  </a:t>
            </a:r>
          </a:p>
        </p:txBody>
      </p:sp>
      <p:pic>
        <p:nvPicPr>
          <p:cNvPr id="1026" name="Picture 2" descr="Parent partnerships | Nadeen School">
            <a:extLst>
              <a:ext uri="{FF2B5EF4-FFF2-40B4-BE49-F238E27FC236}">
                <a16:creationId xmlns:a16="http://schemas.microsoft.com/office/drawing/2014/main" id="{0A3ABD3F-DE25-4072-1B09-B366DAD8081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08410" y="805583"/>
            <a:ext cx="3332444" cy="4660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1044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047" name="Straight Connector 1046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6478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800</Words>
  <Application>Microsoft Office PowerPoint</Application>
  <PresentationFormat>Widescreen</PresentationFormat>
  <Paragraphs>82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Gill Sans MT</vt:lpstr>
      <vt:lpstr>Symbol</vt:lpstr>
      <vt:lpstr>Times New Roman</vt:lpstr>
      <vt:lpstr>Gallery</vt:lpstr>
      <vt:lpstr>Snowden ScHool</vt:lpstr>
      <vt:lpstr>2015 Every Student Succeeds Act(ESSA) </vt:lpstr>
      <vt:lpstr>Parental Notifications and Feedback</vt:lpstr>
      <vt:lpstr>PARENT’S Right  to know</vt:lpstr>
      <vt:lpstr>Family Engagement</vt:lpstr>
      <vt:lpstr>School Compact  (Covers expectations for all stakeholders)</vt:lpstr>
      <vt:lpstr>School Communications/Reporting student progress</vt:lpstr>
      <vt:lpstr>District-Wide Conferences and  Student progress Dates</vt:lpstr>
      <vt:lpstr>parent Support</vt:lpstr>
      <vt:lpstr>School-Wide Data 2025-26 </vt:lpstr>
      <vt:lpstr>School improvement Plan: The school develops a SIP each school year to document  Title 1 activities and to account for expenditures.   </vt:lpstr>
      <vt:lpstr>Parental Feedback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Snowden ScHool</dc:title>
  <dc:creator>Susan McClanahan</dc:creator>
  <cp:lastModifiedBy>Susan McClanahan</cp:lastModifiedBy>
  <cp:revision>11</cp:revision>
  <dcterms:created xsi:type="dcterms:W3CDTF">2019-08-19T17:21:28Z</dcterms:created>
  <dcterms:modified xsi:type="dcterms:W3CDTF">2026-03-08T14:41:37Z</dcterms:modified>
</cp:coreProperties>
</file>