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4"/>
  </p:sldMasterIdLst>
  <p:sldIdLst>
    <p:sldId id="300" r:id="rId5"/>
    <p:sldId id="256" r:id="rId6"/>
    <p:sldId id="257" r:id="rId7"/>
    <p:sldId id="258" r:id="rId8"/>
    <p:sldId id="294" r:id="rId9"/>
    <p:sldId id="259" r:id="rId10"/>
    <p:sldId id="281" r:id="rId11"/>
    <p:sldId id="278" r:id="rId12"/>
    <p:sldId id="279" r:id="rId13"/>
    <p:sldId id="280" r:id="rId14"/>
    <p:sldId id="283" r:id="rId15"/>
    <p:sldId id="285" r:id="rId16"/>
    <p:sldId id="260" r:id="rId17"/>
    <p:sldId id="286" r:id="rId18"/>
    <p:sldId id="263" r:id="rId19"/>
    <p:sldId id="301" r:id="rId20"/>
    <p:sldId id="269"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B22D5-B06F-47C5-A14B-D92A8FA29AAD}" v="10" dt="2024-09-22T06:54:1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9" d="100"/>
          <a:sy n="59" d="100"/>
        </p:scale>
        <p:origin x="5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1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18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0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33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65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5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6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42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41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9647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24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01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80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6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48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290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2167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pngall.com/question-mark-png/" TargetMode="External"/><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284F3-FCA7-5A8E-0541-EE0C84CE8CC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DB13B28-3952-1760-DBD9-361F46AD918D}"/>
              </a:ext>
            </a:extLst>
          </p:cNvPr>
          <p:cNvPicPr>
            <a:picLocks noChangeAspect="1"/>
          </p:cNvPicPr>
          <p:nvPr/>
        </p:nvPicPr>
        <p:blipFill>
          <a:blip r:embed="rId2"/>
          <a:stretch>
            <a:fillRect/>
          </a:stretch>
        </p:blipFill>
        <p:spPr>
          <a:xfrm>
            <a:off x="359229" y="468086"/>
            <a:ext cx="11462657" cy="5910943"/>
          </a:xfrm>
          <a:prstGeom prst="rect">
            <a:avLst/>
          </a:prstGeom>
        </p:spPr>
      </p:pic>
    </p:spTree>
    <p:extLst>
      <p:ext uri="{BB962C8B-B14F-4D97-AF65-F5344CB8AC3E}">
        <p14:creationId xmlns:p14="http://schemas.microsoft.com/office/powerpoint/2010/main" val="356224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695E8085-9C72-428E-8EE2-BB25F583401F}"/>
              </a:ext>
            </a:extLst>
          </p:cNvPr>
          <p:cNvSpPr>
            <a:spLocks noGrp="1"/>
          </p:cNvSpPr>
          <p:nvPr>
            <p:ph type="title"/>
          </p:nvPr>
        </p:nvSpPr>
        <p:spPr>
          <a:xfrm>
            <a:off x="6094412" y="982132"/>
            <a:ext cx="4802185" cy="1303867"/>
          </a:xfrm>
        </p:spPr>
        <p:txBody>
          <a:bodyPr>
            <a:normAutofit/>
          </a:bodyPr>
          <a:lstStyle/>
          <a:p>
            <a:pPr>
              <a:lnSpc>
                <a:spcPct val="90000"/>
              </a:lnSpc>
            </a:pPr>
            <a:r>
              <a:rPr lang="en-US" sz="4100" b="1"/>
              <a:t>Parent Teacher Conferences</a:t>
            </a:r>
          </a:p>
        </p:txBody>
      </p:sp>
      <p:sp>
        <p:nvSpPr>
          <p:cNvPr id="18" name="Rectangle 17">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arent and Child">
            <a:extLst>
              <a:ext uri="{FF2B5EF4-FFF2-40B4-BE49-F238E27FC236}">
                <a16:creationId xmlns:a16="http://schemas.microsoft.com/office/drawing/2014/main" id="{A3464088-B960-3F87-0903-971C85EF3C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1693" y="1410208"/>
            <a:ext cx="3858780" cy="3858780"/>
          </a:xfrm>
          <a:prstGeom prst="rect">
            <a:avLst/>
          </a:prstGeom>
        </p:spPr>
      </p:pic>
      <p:cxnSp>
        <p:nvCxnSpPr>
          <p:cNvPr id="20" name="Straight Connector 19">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D304FE1-09F1-4FCE-AB1F-28BC017C09F5}"/>
              </a:ext>
            </a:extLst>
          </p:cNvPr>
          <p:cNvSpPr>
            <a:spLocks noGrp="1"/>
          </p:cNvSpPr>
          <p:nvPr>
            <p:ph idx="1"/>
          </p:nvPr>
        </p:nvSpPr>
        <p:spPr>
          <a:xfrm>
            <a:off x="6094412" y="2556932"/>
            <a:ext cx="4802184" cy="3318936"/>
          </a:xfrm>
        </p:spPr>
        <p:txBody>
          <a:bodyPr>
            <a:normAutofit/>
          </a:bodyPr>
          <a:lstStyle/>
          <a:p>
            <a:pPr marL="0" indent="0">
              <a:buNone/>
            </a:pPr>
            <a:r>
              <a:rPr lang="en-US" b="1" i="1" dirty="0"/>
              <a:t>Parent teacher conferences are an important part of maintaining communication between home and school. </a:t>
            </a:r>
          </a:p>
          <a:p>
            <a:pPr marL="0" indent="0">
              <a:buNone/>
            </a:pPr>
            <a:r>
              <a:rPr lang="en-US" sz="2800" b="1" dirty="0"/>
              <a:t>There are two district – wide conferences: September 11, 2025, and January 29, 2026</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8468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E07F-EF79-46F4-9B73-6E912B531550}"/>
              </a:ext>
            </a:extLst>
          </p:cNvPr>
          <p:cNvSpPr>
            <a:spLocks noGrp="1"/>
          </p:cNvSpPr>
          <p:nvPr>
            <p:ph type="title"/>
          </p:nvPr>
        </p:nvSpPr>
        <p:spPr/>
        <p:txBody>
          <a:bodyPr>
            <a:normAutofit fontScale="90000"/>
          </a:bodyPr>
          <a:lstStyle/>
          <a:p>
            <a:br>
              <a:rPr lang="en-US" dirty="0"/>
            </a:br>
            <a:r>
              <a:rPr lang="en-US" b="1" dirty="0"/>
              <a:t>School Compact and                                               Student Code of Conduct</a:t>
            </a:r>
            <a:br>
              <a:rPr lang="en-US" b="1" dirty="0"/>
            </a:br>
            <a:endParaRPr lang="en-US" b="1" dirty="0"/>
          </a:p>
        </p:txBody>
      </p:sp>
      <p:sp>
        <p:nvSpPr>
          <p:cNvPr id="3" name="Content Placeholder 2">
            <a:extLst>
              <a:ext uri="{FF2B5EF4-FFF2-40B4-BE49-F238E27FC236}">
                <a16:creationId xmlns:a16="http://schemas.microsoft.com/office/drawing/2014/main" id="{5ABA7FC0-C9D3-40FA-B2F4-A7C8E67CE7FE}"/>
              </a:ext>
            </a:extLst>
          </p:cNvPr>
          <p:cNvSpPr>
            <a:spLocks noGrp="1"/>
          </p:cNvSpPr>
          <p:nvPr>
            <p:ph sz="half" idx="1"/>
          </p:nvPr>
        </p:nvSpPr>
        <p:spPr>
          <a:xfrm>
            <a:off x="1449206" y="2457148"/>
            <a:ext cx="4488654" cy="3450051"/>
          </a:xfrm>
        </p:spPr>
        <p:txBody>
          <a:bodyPr/>
          <a:lstStyle/>
          <a:p>
            <a:pPr marL="0" indent="0" algn="ctr">
              <a:buNone/>
            </a:pPr>
            <a:r>
              <a:rPr lang="en-US" b="1" dirty="0">
                <a:solidFill>
                  <a:schemeClr val="accent1"/>
                </a:solidFill>
              </a:rPr>
              <a:t>School Compact</a:t>
            </a:r>
          </a:p>
          <a:p>
            <a:pPr marL="0" indent="0">
              <a:buNone/>
            </a:pPr>
            <a:r>
              <a:rPr lang="en-US" dirty="0"/>
              <a:t>The compact is a commitment from the school, the parent and the student to share in the responsibilities for improved academic achievement.</a:t>
            </a:r>
          </a:p>
          <a:p>
            <a:endParaRPr lang="en-US" dirty="0"/>
          </a:p>
        </p:txBody>
      </p:sp>
      <p:sp>
        <p:nvSpPr>
          <p:cNvPr id="4" name="Content Placeholder 3">
            <a:extLst>
              <a:ext uri="{FF2B5EF4-FFF2-40B4-BE49-F238E27FC236}">
                <a16:creationId xmlns:a16="http://schemas.microsoft.com/office/drawing/2014/main" id="{8D30FF17-6FB7-4D53-9E10-F8A6F26BF837}"/>
              </a:ext>
            </a:extLst>
          </p:cNvPr>
          <p:cNvSpPr>
            <a:spLocks noGrp="1"/>
          </p:cNvSpPr>
          <p:nvPr>
            <p:ph sz="half" idx="2"/>
          </p:nvPr>
        </p:nvSpPr>
        <p:spPr>
          <a:xfrm>
            <a:off x="6487405" y="2457148"/>
            <a:ext cx="4488654" cy="3449441"/>
          </a:xfrm>
        </p:spPr>
        <p:txBody>
          <a:bodyPr vert="horz" lIns="91440" tIns="45720" rIns="91440" bIns="45720" rtlCol="0" anchor="t">
            <a:normAutofit/>
          </a:bodyPr>
          <a:lstStyle/>
          <a:p>
            <a:pPr marL="0" indent="0" algn="ctr">
              <a:buNone/>
            </a:pPr>
            <a:r>
              <a:rPr lang="en-US" b="1" dirty="0">
                <a:solidFill>
                  <a:schemeClr val="accent1"/>
                </a:solidFill>
              </a:rPr>
              <a:t>Student Code of Conduct</a:t>
            </a:r>
          </a:p>
          <a:p>
            <a:pPr marL="0" indent="0">
              <a:buNone/>
            </a:pPr>
            <a:r>
              <a:rPr lang="en-US" dirty="0"/>
              <a:t>The Student Code of Conduct is a document issued by the district and is typically distributed during registration and parent-teacher conferences.</a:t>
            </a:r>
          </a:p>
        </p:txBody>
      </p:sp>
    </p:spTree>
    <p:extLst>
      <p:ext uri="{BB962C8B-B14F-4D97-AF65-F5344CB8AC3E}">
        <p14:creationId xmlns:p14="http://schemas.microsoft.com/office/powerpoint/2010/main" val="22092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12D-4700-4A29-9B60-284264400C24}"/>
              </a:ext>
            </a:extLst>
          </p:cNvPr>
          <p:cNvSpPr>
            <a:spLocks noGrp="1"/>
          </p:cNvSpPr>
          <p:nvPr>
            <p:ph type="title"/>
          </p:nvPr>
        </p:nvSpPr>
        <p:spPr/>
        <p:txBody>
          <a:bodyPr/>
          <a:lstStyle/>
          <a:p>
            <a:r>
              <a:rPr lang="en-US" b="1" dirty="0"/>
              <a:t>School Improvement Plan</a:t>
            </a:r>
          </a:p>
        </p:txBody>
      </p:sp>
      <p:sp>
        <p:nvSpPr>
          <p:cNvPr id="3" name="Content Placeholder 2">
            <a:extLst>
              <a:ext uri="{FF2B5EF4-FFF2-40B4-BE49-F238E27FC236}">
                <a16:creationId xmlns:a16="http://schemas.microsoft.com/office/drawing/2014/main" id="{FB572F5A-E39D-4565-A119-62F892C29D8A}"/>
              </a:ext>
            </a:extLst>
          </p:cNvPr>
          <p:cNvSpPr>
            <a:spLocks noGrp="1"/>
          </p:cNvSpPr>
          <p:nvPr>
            <p:ph idx="1"/>
          </p:nvPr>
        </p:nvSpPr>
        <p:spPr/>
        <p:txBody>
          <a:bodyPr/>
          <a:lstStyle/>
          <a:p>
            <a:r>
              <a:rPr lang="en-US" dirty="0"/>
              <a:t>Currently being updated </a:t>
            </a:r>
          </a:p>
          <a:p>
            <a:r>
              <a:rPr lang="en-US" dirty="0"/>
              <a:t>Includes school-wide goals and action steps </a:t>
            </a:r>
          </a:p>
          <a:p>
            <a:r>
              <a:rPr lang="en-US" dirty="0"/>
              <a:t>Updated each year</a:t>
            </a:r>
          </a:p>
          <a:p>
            <a:r>
              <a:rPr lang="en-US" dirty="0"/>
              <a:t>On file in the PLC Coach's office for review</a:t>
            </a:r>
          </a:p>
          <a:p>
            <a:endParaRPr lang="en-US" dirty="0"/>
          </a:p>
        </p:txBody>
      </p:sp>
    </p:spTree>
    <p:extLst>
      <p:ext uri="{BB962C8B-B14F-4D97-AF65-F5344CB8AC3E}">
        <p14:creationId xmlns:p14="http://schemas.microsoft.com/office/powerpoint/2010/main" val="309567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A40B-D085-4E6B-AF21-C656E8B4754F}"/>
              </a:ext>
            </a:extLst>
          </p:cNvPr>
          <p:cNvSpPr>
            <a:spLocks noGrp="1"/>
          </p:cNvSpPr>
          <p:nvPr>
            <p:ph type="title"/>
          </p:nvPr>
        </p:nvSpPr>
        <p:spPr/>
        <p:txBody>
          <a:bodyPr/>
          <a:lstStyle/>
          <a:p>
            <a:r>
              <a:rPr lang="en-US" b="1" dirty="0"/>
              <a:t>Reporting Student Progress</a:t>
            </a:r>
          </a:p>
        </p:txBody>
      </p:sp>
      <p:sp>
        <p:nvSpPr>
          <p:cNvPr id="7" name="Content Placeholder 6">
            <a:extLst>
              <a:ext uri="{FF2B5EF4-FFF2-40B4-BE49-F238E27FC236}">
                <a16:creationId xmlns:a16="http://schemas.microsoft.com/office/drawing/2014/main" id="{F81D970A-1BC0-4418-8123-A445E55C3A74}"/>
              </a:ext>
            </a:extLst>
          </p:cNvPr>
          <p:cNvSpPr>
            <a:spLocks noGrp="1"/>
          </p:cNvSpPr>
          <p:nvPr>
            <p:ph idx="1"/>
          </p:nvPr>
        </p:nvSpPr>
        <p:spPr/>
        <p:txBody>
          <a:bodyPr/>
          <a:lstStyle/>
          <a:p>
            <a:r>
              <a:rPr lang="en-US" dirty="0"/>
              <a:t>Wednesday Folders (Student work and weekly updates)</a:t>
            </a:r>
          </a:p>
          <a:p>
            <a:r>
              <a:rPr lang="en-US" dirty="0"/>
              <a:t>Progress Reports every 4-4.5 weeks</a:t>
            </a:r>
          </a:p>
          <a:p>
            <a:r>
              <a:rPr lang="en-US" dirty="0"/>
              <a:t>Report Cards every 9 weeks</a:t>
            </a:r>
          </a:p>
          <a:p>
            <a:r>
              <a:rPr lang="en-US" dirty="0" err="1">
                <a:ea typeface="+mn-lt"/>
                <a:cs typeface="+mn-lt"/>
              </a:rPr>
              <a:t>i</a:t>
            </a:r>
            <a:r>
              <a:rPr lang="en-US" dirty="0">
                <a:ea typeface="+mn-lt"/>
                <a:cs typeface="+mn-lt"/>
              </a:rPr>
              <a:t>-Ready progress</a:t>
            </a:r>
            <a:endParaRPr lang="en-US" dirty="0"/>
          </a:p>
          <a:p>
            <a:r>
              <a:rPr lang="en-US" dirty="0"/>
              <a:t>Aims Web progress monitoring </a:t>
            </a:r>
          </a:p>
          <a:p>
            <a:endParaRPr lang="en-US" dirty="0"/>
          </a:p>
          <a:p>
            <a:endParaRPr lang="en-US" dirty="0"/>
          </a:p>
        </p:txBody>
      </p:sp>
    </p:spTree>
    <p:extLst>
      <p:ext uri="{BB962C8B-B14F-4D97-AF65-F5344CB8AC3E}">
        <p14:creationId xmlns:p14="http://schemas.microsoft.com/office/powerpoint/2010/main" val="335648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4275-8300-4111-A0AE-71D2E9F4F6A6}"/>
              </a:ext>
            </a:extLst>
          </p:cNvPr>
          <p:cNvSpPr>
            <a:spLocks noGrp="1"/>
          </p:cNvSpPr>
          <p:nvPr>
            <p:ph type="title"/>
          </p:nvPr>
        </p:nvSpPr>
        <p:spPr/>
        <p:txBody>
          <a:bodyPr/>
          <a:lstStyle/>
          <a:p>
            <a:r>
              <a:rPr lang="en-US" b="1" dirty="0"/>
              <a:t>Teacher Qualifications</a:t>
            </a:r>
          </a:p>
        </p:txBody>
      </p:sp>
      <p:sp>
        <p:nvSpPr>
          <p:cNvPr id="3" name="Content Placeholder 2">
            <a:extLst>
              <a:ext uri="{FF2B5EF4-FFF2-40B4-BE49-F238E27FC236}">
                <a16:creationId xmlns:a16="http://schemas.microsoft.com/office/drawing/2014/main" id="{DD3D34D5-5738-492F-8378-9AB3353777F5}"/>
              </a:ext>
            </a:extLst>
          </p:cNvPr>
          <p:cNvSpPr>
            <a:spLocks noGrp="1"/>
          </p:cNvSpPr>
          <p:nvPr>
            <p:ph idx="1"/>
          </p:nvPr>
        </p:nvSpPr>
        <p:spPr/>
        <p:txBody>
          <a:bodyPr>
            <a:normAutofit/>
          </a:bodyPr>
          <a:lstStyle/>
          <a:p>
            <a:pPr marL="0" indent="0">
              <a:lnSpc>
                <a:spcPct val="150000"/>
              </a:lnSpc>
              <a:buNone/>
            </a:pPr>
            <a:r>
              <a:rPr lang="en-US" sz="3200" dirty="0"/>
              <a:t>All teachers and paraprofessionals are either highly qualified or are actively working towards achieving this goal.</a:t>
            </a:r>
          </a:p>
        </p:txBody>
      </p:sp>
    </p:spTree>
    <p:extLst>
      <p:ext uri="{BB962C8B-B14F-4D97-AF65-F5344CB8AC3E}">
        <p14:creationId xmlns:p14="http://schemas.microsoft.com/office/powerpoint/2010/main" val="3204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87A4-D0DA-4FCF-BC9B-9E664CFB63D7}"/>
              </a:ext>
            </a:extLst>
          </p:cNvPr>
          <p:cNvSpPr>
            <a:spLocks noGrp="1"/>
          </p:cNvSpPr>
          <p:nvPr>
            <p:ph type="title"/>
          </p:nvPr>
        </p:nvSpPr>
        <p:spPr/>
        <p:txBody>
          <a:bodyPr/>
          <a:lstStyle/>
          <a:p>
            <a:r>
              <a:rPr lang="en-US" dirty="0"/>
              <a:t>District Status</a:t>
            </a:r>
          </a:p>
        </p:txBody>
      </p:sp>
      <p:sp>
        <p:nvSpPr>
          <p:cNvPr id="3" name="Content Placeholder 2">
            <a:extLst>
              <a:ext uri="{FF2B5EF4-FFF2-40B4-BE49-F238E27FC236}">
                <a16:creationId xmlns:a16="http://schemas.microsoft.com/office/drawing/2014/main" id="{2B19409E-3A75-463A-AF0B-9C18C6F55151}"/>
              </a:ext>
            </a:extLst>
          </p:cNvPr>
          <p:cNvSpPr>
            <a:spLocks noGrp="1"/>
          </p:cNvSpPr>
          <p:nvPr>
            <p:ph idx="1"/>
          </p:nvPr>
        </p:nvSpPr>
        <p:spPr/>
        <p:txBody>
          <a:bodyPr>
            <a:normAutofit/>
          </a:bodyPr>
          <a:lstStyle/>
          <a:p>
            <a:pPr marL="0" indent="0" algn="ctr">
              <a:buNone/>
            </a:pPr>
            <a:r>
              <a:rPr lang="en-US" sz="4000" dirty="0"/>
              <a:t>Shelby County Schools District is a </a:t>
            </a:r>
          </a:p>
          <a:p>
            <a:pPr marL="0" indent="0" algn="ctr">
              <a:buNone/>
            </a:pPr>
            <a:r>
              <a:rPr lang="en-US" sz="4000" dirty="0"/>
              <a:t>Level Five District!</a:t>
            </a:r>
          </a:p>
        </p:txBody>
      </p:sp>
    </p:spTree>
    <p:extLst>
      <p:ext uri="{BB962C8B-B14F-4D97-AF65-F5344CB8AC3E}">
        <p14:creationId xmlns:p14="http://schemas.microsoft.com/office/powerpoint/2010/main" val="234403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3" name="Rectangle 12">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5" name="Picture 14">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7">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82C34380-09C3-E1AA-917E-8AC3FE4AD5A1}"/>
              </a:ext>
            </a:extLst>
          </p:cNvPr>
          <p:cNvSpPr>
            <a:spLocks noGrp="1"/>
          </p:cNvSpPr>
          <p:nvPr>
            <p:ph type="title"/>
          </p:nvPr>
        </p:nvSpPr>
        <p:spPr>
          <a:xfrm>
            <a:off x="6094412" y="982132"/>
            <a:ext cx="4802185" cy="1303867"/>
          </a:xfrm>
        </p:spPr>
        <p:txBody>
          <a:bodyPr>
            <a:normAutofit/>
          </a:bodyPr>
          <a:lstStyle/>
          <a:p>
            <a:r>
              <a:rPr lang="en-US" dirty="0"/>
              <a:t>TUTORING</a:t>
            </a:r>
          </a:p>
        </p:txBody>
      </p:sp>
      <p:sp>
        <p:nvSpPr>
          <p:cNvPr id="20" name="Rectangle 19">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34BE1A8-4D93-E040-D1E5-4B8B7D09EC8D}"/>
              </a:ext>
            </a:extLst>
          </p:cNvPr>
          <p:cNvPicPr>
            <a:picLocks noChangeAspect="1"/>
          </p:cNvPicPr>
          <p:nvPr/>
        </p:nvPicPr>
        <p:blipFill>
          <a:blip r:embed="rId5"/>
          <a:stretch>
            <a:fillRect/>
          </a:stretch>
        </p:blipFill>
        <p:spPr>
          <a:xfrm>
            <a:off x="1412683" y="1419836"/>
            <a:ext cx="3876801" cy="3839524"/>
          </a:xfrm>
          <a:prstGeom prst="rect">
            <a:avLst/>
          </a:prstGeom>
        </p:spPr>
      </p:pic>
      <p:cxnSp>
        <p:nvCxnSpPr>
          <p:cNvPr id="22" name="Straight Connector 21">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8A7DDA5B-6A16-8461-D78F-A848F7080F36}"/>
              </a:ext>
            </a:extLst>
          </p:cNvPr>
          <p:cNvSpPr>
            <a:spLocks noGrp="1"/>
          </p:cNvSpPr>
          <p:nvPr>
            <p:ph idx="1"/>
          </p:nvPr>
        </p:nvSpPr>
        <p:spPr>
          <a:xfrm>
            <a:off x="6094412" y="2556932"/>
            <a:ext cx="4802184" cy="3318936"/>
          </a:xfrm>
        </p:spPr>
        <p:txBody>
          <a:bodyPr>
            <a:normAutofit/>
          </a:bodyPr>
          <a:lstStyle/>
          <a:p>
            <a:r>
              <a:rPr lang="en-US" dirty="0"/>
              <a:t>Tutoring is every Tuesday and Thursday from 3:30 to 4:30 every week.</a:t>
            </a:r>
          </a:p>
          <a:p>
            <a:r>
              <a:rPr lang="en-US" dirty="0"/>
              <a:t>If you know that you student needs extra help, small group tutoring is available, please sign them up today.</a:t>
            </a:r>
          </a:p>
        </p:txBody>
      </p:sp>
    </p:spTree>
    <p:extLst>
      <p:ext uri="{BB962C8B-B14F-4D97-AF65-F5344CB8AC3E}">
        <p14:creationId xmlns:p14="http://schemas.microsoft.com/office/powerpoint/2010/main" val="302825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9C9EA19C-D500-479D-B637-4419E1F632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032" name="Picture 1031">
              <a:extLst>
                <a:ext uri="{FF2B5EF4-FFF2-40B4-BE49-F238E27FC236}">
                  <a16:creationId xmlns:a16="http://schemas.microsoft.com/office/drawing/2014/main" id="{7F260B64-3C4C-41B0-91BC-8FE9334F122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3" name="Rectangle 1032">
              <a:extLst>
                <a:ext uri="{FF2B5EF4-FFF2-40B4-BE49-F238E27FC236}">
                  <a16:creationId xmlns:a16="http://schemas.microsoft.com/office/drawing/2014/main" id="{C908176D-69CA-4674-BEB7-8A2F00F7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4" name="Picture 1033">
              <a:extLst>
                <a:ext uri="{FF2B5EF4-FFF2-40B4-BE49-F238E27FC236}">
                  <a16:creationId xmlns:a16="http://schemas.microsoft.com/office/drawing/2014/main" id="{4B3C6BE4-8300-4727-90EE-A599D9E5DE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035" name="Picture 1034">
              <a:extLst>
                <a:ext uri="{FF2B5EF4-FFF2-40B4-BE49-F238E27FC236}">
                  <a16:creationId xmlns:a16="http://schemas.microsoft.com/office/drawing/2014/main" id="{949AF539-16E5-451F-8AFE-617AB2716A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037" name="Straight Connector 1036">
            <a:extLst>
              <a:ext uri="{FF2B5EF4-FFF2-40B4-BE49-F238E27FC236}">
                <a16:creationId xmlns:a16="http://schemas.microsoft.com/office/drawing/2014/main" id="{751A73A8-BE27-4EEE-A112-C8A01A3D6A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39" name="Group 1038">
            <a:extLst>
              <a:ext uri="{FF2B5EF4-FFF2-40B4-BE49-F238E27FC236}">
                <a16:creationId xmlns:a16="http://schemas.microsoft.com/office/drawing/2014/main" id="{023E9CD6-1FF8-4686-90C5-1FA97454FB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40" name="Rectangle 1039">
              <a:extLst>
                <a:ext uri="{FF2B5EF4-FFF2-40B4-BE49-F238E27FC236}">
                  <a16:creationId xmlns:a16="http://schemas.microsoft.com/office/drawing/2014/main" id="{F2612043-4472-48EC-81E6-A285A7B0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F6208C54-6C61-4117-A643-AE9D9B4C90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42" name="Picture 1041">
                <a:extLst>
                  <a:ext uri="{FF2B5EF4-FFF2-40B4-BE49-F238E27FC236}">
                    <a16:creationId xmlns:a16="http://schemas.microsoft.com/office/drawing/2014/main" id="{F337CED5-3E4E-4770-8BB2-791744B5FB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43" name="Rectangle 1042">
                <a:extLst>
                  <a:ext uri="{FF2B5EF4-FFF2-40B4-BE49-F238E27FC236}">
                    <a16:creationId xmlns:a16="http://schemas.microsoft.com/office/drawing/2014/main" id="{34FEC5BF-3475-4952-B732-EB408026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44" name="Picture 1043">
                <a:extLst>
                  <a:ext uri="{FF2B5EF4-FFF2-40B4-BE49-F238E27FC236}">
                    <a16:creationId xmlns:a16="http://schemas.microsoft.com/office/drawing/2014/main" id="{619DB1BF-B4D8-467C-AAA6-00B9BBA75AA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045" name="Picture 1044">
                <a:extLst>
                  <a:ext uri="{FF2B5EF4-FFF2-40B4-BE49-F238E27FC236}">
                    <a16:creationId xmlns:a16="http://schemas.microsoft.com/office/drawing/2014/main" id="{B1F4BFE2-23F2-42D8-8B5E-27E5C1B03FB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105287A4-D0DA-4FCF-BC9B-9E664CFB63D7}"/>
              </a:ext>
            </a:extLst>
          </p:cNvPr>
          <p:cNvSpPr>
            <a:spLocks noGrp="1"/>
          </p:cNvSpPr>
          <p:nvPr>
            <p:ph type="title"/>
          </p:nvPr>
        </p:nvSpPr>
        <p:spPr>
          <a:xfrm>
            <a:off x="1081623" y="1041401"/>
            <a:ext cx="5014377" cy="2345264"/>
          </a:xfrm>
        </p:spPr>
        <p:txBody>
          <a:bodyPr vert="horz" lIns="91440" tIns="45720" rIns="91440" bIns="45720" rtlCol="0" anchor="b">
            <a:normAutofit/>
          </a:bodyPr>
          <a:lstStyle/>
          <a:p>
            <a:pPr>
              <a:lnSpc>
                <a:spcPct val="90000"/>
              </a:lnSpc>
            </a:pPr>
            <a:r>
              <a:rPr lang="en-US" sz="5400" b="1"/>
              <a:t>Questions Comments or Concerns</a:t>
            </a:r>
          </a:p>
        </p:txBody>
      </p:sp>
      <p:sp>
        <p:nvSpPr>
          <p:cNvPr id="3" name="Content Placeholder 2">
            <a:extLst>
              <a:ext uri="{FF2B5EF4-FFF2-40B4-BE49-F238E27FC236}">
                <a16:creationId xmlns:a16="http://schemas.microsoft.com/office/drawing/2014/main" id="{2B19409E-3A75-463A-AF0B-9C18C6F55151}"/>
              </a:ext>
            </a:extLst>
          </p:cNvPr>
          <p:cNvSpPr>
            <a:spLocks noGrp="1"/>
          </p:cNvSpPr>
          <p:nvPr>
            <p:ph idx="1"/>
          </p:nvPr>
        </p:nvSpPr>
        <p:spPr>
          <a:xfrm>
            <a:off x="1081623" y="3657597"/>
            <a:ext cx="5001816" cy="2079174"/>
          </a:xfrm>
        </p:spPr>
        <p:txBody>
          <a:bodyPr vert="horz" lIns="91440" tIns="45720" rIns="91440" bIns="45720" rtlCol="0" anchor="t">
            <a:normAutofit/>
          </a:bodyPr>
          <a:lstStyle/>
          <a:p>
            <a:pPr marL="0" indent="0" algn="ctr">
              <a:buNone/>
            </a:pPr>
            <a:r>
              <a:rPr lang="en-US" sz="2100" b="1">
                <a:solidFill>
                  <a:schemeClr val="tx1"/>
                </a:solidFill>
              </a:rPr>
              <a:t>Thank you for attending                                              our annual Title I Meeting</a:t>
            </a:r>
          </a:p>
        </p:txBody>
      </p:sp>
      <p:pic>
        <p:nvPicPr>
          <p:cNvPr id="1026" name="Picture 2" descr="See the source image">
            <a:extLst>
              <a:ext uri="{FF2B5EF4-FFF2-40B4-BE49-F238E27FC236}">
                <a16:creationId xmlns:a16="http://schemas.microsoft.com/office/drawing/2014/main" id="{EA47734B-0EBE-AADC-4670-17E5B4DD0E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048" r="4" b="42"/>
          <a:stretch/>
        </p:blipFill>
        <p:spPr bwMode="auto">
          <a:xfrm>
            <a:off x="6216039" y="1041399"/>
            <a:ext cx="2014606" cy="2318079"/>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EB0247-41C8-B897-5B68-AF77A741BF15}"/>
              </a:ext>
            </a:extLst>
          </p:cNvPr>
          <p:cNvPicPr>
            <a:picLocks noChangeAspect="1"/>
          </p:cNvPicPr>
          <p:nvPr/>
        </p:nvPicPr>
        <p:blipFill>
          <a:blip r:embed="rId8"/>
          <a:stretch>
            <a:fillRect/>
          </a:stretch>
        </p:blipFill>
        <p:spPr>
          <a:xfrm>
            <a:off x="8565131" y="609217"/>
            <a:ext cx="2787431" cy="2889909"/>
          </a:xfrm>
          <a:prstGeom prst="rect">
            <a:avLst/>
          </a:prstGeom>
          <a:ln w="57150" cmpd="thickThin">
            <a:noFill/>
            <a:miter lim="800000"/>
          </a:ln>
        </p:spPr>
      </p:pic>
      <p:cxnSp>
        <p:nvCxnSpPr>
          <p:cNvPr id="1047" name="Straight Connector 1046">
            <a:extLst>
              <a:ext uri="{FF2B5EF4-FFF2-40B4-BE49-F238E27FC236}">
                <a16:creationId xmlns:a16="http://schemas.microsoft.com/office/drawing/2014/main" id="{3B1E6E25-95BF-4F6B-A0AD-213D1B9B42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0" y="3522131"/>
            <a:ext cx="9601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group of colorful circles with question marks&#10;&#10;Description automatically generated">
            <a:extLst>
              <a:ext uri="{FF2B5EF4-FFF2-40B4-BE49-F238E27FC236}">
                <a16:creationId xmlns:a16="http://schemas.microsoft.com/office/drawing/2014/main" id="{26AC2F9F-4F8B-1515-6BE9-F96448EDD76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394890" y="3791277"/>
            <a:ext cx="3592148" cy="2137328"/>
          </a:xfrm>
          <a:prstGeom prst="rect">
            <a:avLst/>
          </a:prstGeom>
          <a:ln w="57150" cmpd="thickThin">
            <a:noFill/>
            <a:miter lim="800000"/>
          </a:ln>
        </p:spPr>
      </p:pic>
    </p:spTree>
    <p:extLst>
      <p:ext uri="{BB962C8B-B14F-4D97-AF65-F5344CB8AC3E}">
        <p14:creationId xmlns:p14="http://schemas.microsoft.com/office/powerpoint/2010/main" val="10119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0" name="Rectangle 3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0" name="Picture 29">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3" name="Picture 32">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DB93557F-522F-4C37-81EA-DE3246131D4C}"/>
              </a:ext>
            </a:extLst>
          </p:cNvPr>
          <p:cNvSpPr>
            <a:spLocks noGrp="1"/>
          </p:cNvSpPr>
          <p:nvPr>
            <p:ph type="ctrTitle"/>
          </p:nvPr>
        </p:nvSpPr>
        <p:spPr>
          <a:xfrm>
            <a:off x="6553770" y="1041401"/>
            <a:ext cx="4538526" cy="2345264"/>
          </a:xfrm>
        </p:spPr>
        <p:txBody>
          <a:bodyPr>
            <a:normAutofit/>
          </a:bodyPr>
          <a:lstStyle/>
          <a:p>
            <a:pPr>
              <a:lnSpc>
                <a:spcPct val="90000"/>
              </a:lnSpc>
            </a:pPr>
            <a:r>
              <a:rPr lang="en-US" sz="4600" b="1"/>
              <a:t>Caldwell Guthrie STEAM Academy</a:t>
            </a:r>
          </a:p>
        </p:txBody>
      </p:sp>
      <p:sp>
        <p:nvSpPr>
          <p:cNvPr id="3" name="Subtitle 2">
            <a:extLst>
              <a:ext uri="{FF2B5EF4-FFF2-40B4-BE49-F238E27FC236}">
                <a16:creationId xmlns:a16="http://schemas.microsoft.com/office/drawing/2014/main" id="{054D5179-5C9B-47A9-A6AC-EE9785B96292}"/>
              </a:ext>
            </a:extLst>
          </p:cNvPr>
          <p:cNvSpPr>
            <a:spLocks noGrp="1"/>
          </p:cNvSpPr>
          <p:nvPr>
            <p:ph type="subTitle" idx="1"/>
          </p:nvPr>
        </p:nvSpPr>
        <p:spPr>
          <a:xfrm>
            <a:off x="6579045" y="3657596"/>
            <a:ext cx="4513252" cy="1933463"/>
          </a:xfrm>
        </p:spPr>
        <p:txBody>
          <a:bodyPr vert="horz" lIns="91440" tIns="91440" rIns="91440" bIns="91440" rtlCol="0">
            <a:normAutofit lnSpcReduction="10000"/>
          </a:bodyPr>
          <a:lstStyle/>
          <a:p>
            <a:r>
              <a:rPr lang="en-US" dirty="0">
                <a:latin typeface="Amasis MT Pro Black" panose="02040A04050005020304" pitchFamily="18" charset="0"/>
              </a:rPr>
              <a:t>Annual Title 1 Parent Meeting</a:t>
            </a:r>
          </a:p>
          <a:p>
            <a:r>
              <a:rPr lang="en-US" b="1" dirty="0"/>
              <a:t>Yvette Williams Renfroe, Principal</a:t>
            </a:r>
          </a:p>
          <a:p>
            <a:r>
              <a:rPr lang="en-US" b="1" dirty="0"/>
              <a:t>Keisha Webb, PLC Coach</a:t>
            </a:r>
          </a:p>
          <a:p>
            <a:r>
              <a:rPr lang="en-US" b="1" dirty="0"/>
              <a:t>September 8, 2025</a:t>
            </a:r>
          </a:p>
          <a:p>
            <a:endParaRPr lang="en-US" b="1" dirty="0"/>
          </a:p>
        </p:txBody>
      </p:sp>
      <p:sp>
        <p:nvSpPr>
          <p:cNvPr id="42" name="Rectangle 41">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and white logo with a cartoon leopard holding a pencil&#10;&#10;AI-generated content may be incorrect.">
            <a:extLst>
              <a:ext uri="{FF2B5EF4-FFF2-40B4-BE49-F238E27FC236}">
                <a16:creationId xmlns:a16="http://schemas.microsoft.com/office/drawing/2014/main" id="{3969D70C-B22E-9591-9C93-C75A6F067E25}"/>
              </a:ext>
            </a:extLst>
          </p:cNvPr>
          <p:cNvPicPr>
            <a:picLocks noChangeAspect="1"/>
          </p:cNvPicPr>
          <p:nvPr/>
        </p:nvPicPr>
        <p:blipFill>
          <a:blip r:embed="rId5"/>
          <a:stretch>
            <a:fillRect/>
          </a:stretch>
        </p:blipFill>
        <p:spPr>
          <a:xfrm>
            <a:off x="1657755" y="1410208"/>
            <a:ext cx="3858780" cy="3858780"/>
          </a:xfrm>
          <a:prstGeom prst="rect">
            <a:avLst/>
          </a:prstGeom>
        </p:spPr>
      </p:pic>
      <p:cxnSp>
        <p:nvCxnSpPr>
          <p:cNvPr id="43" name="Straight Connector 42">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69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8291-40F0-435D-8D5A-E9D1C609FFC6}"/>
              </a:ext>
            </a:extLst>
          </p:cNvPr>
          <p:cNvSpPr>
            <a:spLocks noGrp="1"/>
          </p:cNvSpPr>
          <p:nvPr>
            <p:ph type="title"/>
          </p:nvPr>
        </p:nvSpPr>
        <p:spPr/>
        <p:txBody>
          <a:bodyPr/>
          <a:lstStyle/>
          <a:p>
            <a:r>
              <a:rPr lang="en-US" b="1" dirty="0"/>
              <a:t>Title 1</a:t>
            </a:r>
          </a:p>
        </p:txBody>
      </p:sp>
      <p:sp>
        <p:nvSpPr>
          <p:cNvPr id="3" name="Content Placeholder 2">
            <a:extLst>
              <a:ext uri="{FF2B5EF4-FFF2-40B4-BE49-F238E27FC236}">
                <a16:creationId xmlns:a16="http://schemas.microsoft.com/office/drawing/2014/main" id="{1CA12413-B4EF-4CF0-A34D-678E97A15BCA}"/>
              </a:ext>
            </a:extLst>
          </p:cNvPr>
          <p:cNvSpPr>
            <a:spLocks noGrp="1"/>
          </p:cNvSpPr>
          <p:nvPr>
            <p:ph idx="1"/>
          </p:nvPr>
        </p:nvSpPr>
        <p:spPr/>
        <p:txBody>
          <a:bodyPr>
            <a:normAutofit/>
          </a:bodyPr>
          <a:lstStyle/>
          <a:p>
            <a:pPr marL="0" indent="0">
              <a:buNone/>
            </a:pPr>
            <a:r>
              <a:rPr lang="en-US" sz="3000" b="1" dirty="0"/>
              <a:t>What is Title I ?</a:t>
            </a:r>
          </a:p>
          <a:p>
            <a:r>
              <a:rPr lang="en-US" dirty="0"/>
              <a:t>Title I is a federal program designed “To provide all children significant opportunity to receive a fair, equitable, and high-quality education, and to close educational achievement gaps.” </a:t>
            </a:r>
          </a:p>
          <a:p>
            <a:r>
              <a:rPr lang="en-US" dirty="0"/>
              <a:t>Title I, programs and services provide customized instruction and curricula that helps these students meet academic standards and take an active, engaged interest in what they learn and can do. </a:t>
            </a:r>
          </a:p>
        </p:txBody>
      </p:sp>
    </p:spTree>
    <p:extLst>
      <p:ext uri="{BB962C8B-B14F-4D97-AF65-F5344CB8AC3E}">
        <p14:creationId xmlns:p14="http://schemas.microsoft.com/office/powerpoint/2010/main" val="360328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7" name="Straight Connector 6">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5BB62469-9500-464C-9CD6-DE3B0C225D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9" name="Rectangle 18">
              <a:extLst>
                <a:ext uri="{FF2B5EF4-FFF2-40B4-BE49-F238E27FC236}">
                  <a16:creationId xmlns:a16="http://schemas.microsoft.com/office/drawing/2014/main" id="{7F740CA1-A9C1-4371-87E9-9D5A09FFB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26F3BFA-8B3C-4BC9-88A7-85EFAF93EC1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B005F6CE-FD93-40FC-9FC8-1B914702F3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F1965117-32FA-43A0-98E1-93123B1D3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8D475A09-C16B-424E-B4DF-A88EB61F48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9CAAD9A1-171A-4902-B8C9-4C3AB2E1F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26" name="Straight Connector 25">
            <a:extLst>
              <a:ext uri="{FF2B5EF4-FFF2-40B4-BE49-F238E27FC236}">
                <a16:creationId xmlns:a16="http://schemas.microsoft.com/office/drawing/2014/main" id="{FAFABE1B-01D3-4115-83C1-1A7FD64D49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A pencil and apple with a leaf&#10;&#10;Description automatically generated">
            <a:extLst>
              <a:ext uri="{FF2B5EF4-FFF2-40B4-BE49-F238E27FC236}">
                <a16:creationId xmlns:a16="http://schemas.microsoft.com/office/drawing/2014/main" id="{78E15487-1AAD-A39D-66F3-EFEE18ECA4F3}"/>
              </a:ext>
            </a:extLst>
          </p:cNvPr>
          <p:cNvPicPr>
            <a:picLocks noChangeAspect="1"/>
          </p:cNvPicPr>
          <p:nvPr/>
        </p:nvPicPr>
        <p:blipFill>
          <a:blip r:embed="rId7"/>
          <a:srcRect l="14521" r="25096" b="-2"/>
          <a:stretch/>
        </p:blipFill>
        <p:spPr>
          <a:xfrm>
            <a:off x="8133321" y="1129004"/>
            <a:ext cx="3003083" cy="4687596"/>
          </a:xfrm>
          <a:prstGeom prst="rect">
            <a:avLst/>
          </a:prstGeom>
          <a:ln w="57150" cmpd="thickThin">
            <a:solidFill>
              <a:schemeClr val="tx1">
                <a:lumMod val="50000"/>
                <a:lumOff val="50000"/>
              </a:schemeClr>
            </a:solidFill>
            <a:miter lim="800000"/>
          </a:ln>
        </p:spPr>
      </p:pic>
      <p:sp>
        <p:nvSpPr>
          <p:cNvPr id="4" name="Title 3">
            <a:extLst>
              <a:ext uri="{FF2B5EF4-FFF2-40B4-BE49-F238E27FC236}">
                <a16:creationId xmlns:a16="http://schemas.microsoft.com/office/drawing/2014/main" id="{2F57782C-BDB4-9BAA-364A-268C8E1983C2}"/>
              </a:ext>
            </a:extLst>
          </p:cNvPr>
          <p:cNvSpPr>
            <a:spLocks noGrp="1"/>
          </p:cNvSpPr>
          <p:nvPr>
            <p:ph type="title"/>
          </p:nvPr>
        </p:nvSpPr>
        <p:spPr>
          <a:xfrm>
            <a:off x="699795" y="982132"/>
            <a:ext cx="7175241" cy="5100904"/>
          </a:xfrm>
          <a:solidFill>
            <a:srgbClr val="FFC000"/>
          </a:solidFill>
        </p:spPr>
        <p:txBody>
          <a:bodyPr>
            <a:noAutofit/>
          </a:bodyPr>
          <a:lstStyle/>
          <a:p>
            <a:br>
              <a:rPr lang="en-US" sz="2000" b="1" dirty="0"/>
            </a:br>
            <a:br>
              <a:rPr lang="en-US" sz="2000" b="1" dirty="0"/>
            </a:br>
            <a:br>
              <a:rPr lang="en-US" sz="2000" b="1" dirty="0"/>
            </a:br>
            <a:r>
              <a:rPr lang="en-US" sz="2000" b="1" dirty="0"/>
              <a:t>Being a Title I school means receiving federal funding to supplement the schools existing programs.</a:t>
            </a:r>
            <a:br>
              <a:rPr lang="en-US" sz="2000" b="1" dirty="0"/>
            </a:br>
            <a:br>
              <a:rPr lang="en-US" sz="2000" b="1" dirty="0"/>
            </a:br>
            <a:r>
              <a:rPr lang="en-US" sz="2000" dirty="0"/>
              <a:t>These dollars are used for…</a:t>
            </a:r>
            <a:br>
              <a:rPr lang="en-US" sz="2000" dirty="0"/>
            </a:br>
            <a:br>
              <a:rPr lang="en-US" sz="2000" dirty="0"/>
            </a:br>
            <a:r>
              <a:rPr lang="en-US" sz="2000" dirty="0"/>
              <a:t>* Identifying students experiencing academic difficulties and providing timely assistance to help students meet the State’s challenging content standards. </a:t>
            </a:r>
            <a:br>
              <a:rPr lang="en-US" sz="2000" dirty="0"/>
            </a:br>
            <a:r>
              <a:rPr lang="en-US" sz="2000" dirty="0"/>
              <a:t>* Purchasing supplemental staff, programs, materials, and supplies.</a:t>
            </a:r>
            <a:br>
              <a:rPr lang="en-US" sz="2000" dirty="0"/>
            </a:br>
            <a:r>
              <a:rPr lang="en-US" sz="2000" dirty="0"/>
              <a:t>* Conducting parental involvement meetings, trainings and activities.</a:t>
            </a:r>
            <a:br>
              <a:rPr lang="en-US" sz="2000" dirty="0"/>
            </a:br>
            <a:r>
              <a:rPr lang="en-US" sz="2000" dirty="0"/>
              <a:t>* Recruiting, hiring and retaining highly qualified teachers</a:t>
            </a:r>
            <a:br>
              <a:rPr lang="en-US" sz="2000" dirty="0"/>
            </a:br>
            <a:br>
              <a:rPr lang="en-US" sz="2000" dirty="0"/>
            </a:br>
            <a:r>
              <a:rPr lang="en-US" sz="2000" dirty="0"/>
              <a:t>Caldwell Guthrie operates as a schoolwide Title 1 Program</a:t>
            </a:r>
            <a:br>
              <a:rPr lang="en-US" sz="2000" b="1" dirty="0"/>
            </a:br>
            <a:br>
              <a:rPr lang="en-US" sz="2000" b="1" dirty="0"/>
            </a:br>
            <a:endParaRPr lang="en-US" sz="2000" dirty="0"/>
          </a:p>
        </p:txBody>
      </p:sp>
    </p:spTree>
    <p:extLst>
      <p:ext uri="{BB962C8B-B14F-4D97-AF65-F5344CB8AC3E}">
        <p14:creationId xmlns:p14="http://schemas.microsoft.com/office/powerpoint/2010/main" val="179734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C53-5578-E5E8-0286-8470172CBE48}"/>
              </a:ext>
            </a:extLst>
          </p:cNvPr>
          <p:cNvSpPr>
            <a:spLocks noGrp="1"/>
          </p:cNvSpPr>
          <p:nvPr>
            <p:ph type="title"/>
          </p:nvPr>
        </p:nvSpPr>
        <p:spPr/>
        <p:txBody>
          <a:bodyPr/>
          <a:lstStyle/>
          <a:p>
            <a:r>
              <a:rPr lang="en-US" b="1" dirty="0"/>
              <a:t>Parent and Family Engagement Plan</a:t>
            </a:r>
          </a:p>
        </p:txBody>
      </p:sp>
      <p:sp>
        <p:nvSpPr>
          <p:cNvPr id="3" name="Content Placeholder 2">
            <a:extLst>
              <a:ext uri="{FF2B5EF4-FFF2-40B4-BE49-F238E27FC236}">
                <a16:creationId xmlns:a16="http://schemas.microsoft.com/office/drawing/2014/main" id="{00653E81-8959-84DA-81A1-B2B90C5631E5}"/>
              </a:ext>
            </a:extLst>
          </p:cNvPr>
          <p:cNvSpPr>
            <a:spLocks noGrp="1"/>
          </p:cNvSpPr>
          <p:nvPr>
            <p:ph idx="1"/>
          </p:nvPr>
        </p:nvSpPr>
        <p:spPr/>
        <p:txBody>
          <a:bodyPr/>
          <a:lstStyle/>
          <a:p>
            <a:pPr marL="0" indent="0">
              <a:lnSpc>
                <a:spcPct val="150000"/>
              </a:lnSpc>
              <a:buNone/>
            </a:pPr>
            <a:r>
              <a:rPr lang="en-US" dirty="0"/>
              <a:t>Caldwell Guthrie STEAM Academy embraces the concept that the more parents and the community become involved in our students’ education, the more enhanced their achievement will be. Caldwell Guthrie STEAM Academy encourages the engagement of parents and the community, as individuals, groups, mentors, advisory, and as resources persons.</a:t>
            </a:r>
          </a:p>
        </p:txBody>
      </p:sp>
    </p:spTree>
    <p:extLst>
      <p:ext uri="{BB962C8B-B14F-4D97-AF65-F5344CB8AC3E}">
        <p14:creationId xmlns:p14="http://schemas.microsoft.com/office/powerpoint/2010/main" val="29877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1D4CEC-4047-4151-9CB1-4B1E18F6E8B6}"/>
              </a:ext>
            </a:extLst>
          </p:cNvPr>
          <p:cNvSpPr>
            <a:spLocks noGrp="1"/>
          </p:cNvSpPr>
          <p:nvPr>
            <p:ph type="title"/>
          </p:nvPr>
        </p:nvSpPr>
        <p:spPr>
          <a:xfrm>
            <a:off x="1295402" y="982132"/>
            <a:ext cx="9601196" cy="1303867"/>
          </a:xfrm>
        </p:spPr>
        <p:txBody>
          <a:bodyPr>
            <a:normAutofit/>
          </a:bodyPr>
          <a:lstStyle/>
          <a:p>
            <a:r>
              <a:rPr lang="en-US" b="1" dirty="0"/>
              <a:t>Parent and Family Engagement Plan</a:t>
            </a:r>
          </a:p>
        </p:txBody>
      </p:sp>
      <p:sp>
        <p:nvSpPr>
          <p:cNvPr id="3" name="Content Placeholder 2">
            <a:extLst>
              <a:ext uri="{FF2B5EF4-FFF2-40B4-BE49-F238E27FC236}">
                <a16:creationId xmlns:a16="http://schemas.microsoft.com/office/drawing/2014/main" id="{E2CC48AB-E48D-4DAE-9028-15271FBDEBF5}"/>
              </a:ext>
            </a:extLst>
          </p:cNvPr>
          <p:cNvSpPr>
            <a:spLocks noGrp="1"/>
          </p:cNvSpPr>
          <p:nvPr>
            <p:ph idx="1"/>
          </p:nvPr>
        </p:nvSpPr>
        <p:spPr>
          <a:xfrm>
            <a:off x="1295401" y="2425699"/>
            <a:ext cx="9601196" cy="3450169"/>
          </a:xfrm>
        </p:spPr>
        <p:txBody>
          <a:bodyPr>
            <a:normAutofit fontScale="92500" lnSpcReduction="20000"/>
          </a:bodyPr>
          <a:lstStyle/>
          <a:p>
            <a:pPr marL="0" indent="0" algn="ctr">
              <a:lnSpc>
                <a:spcPct val="90000"/>
              </a:lnSpc>
              <a:buNone/>
            </a:pPr>
            <a:r>
              <a:rPr lang="en-US" sz="1800" b="1" i="1" dirty="0"/>
              <a:t>Parent and Family Engagement in a child’s education is a greater predictor of academic success than whether or not that family is affluent or poor. That’s why Title I,  insist on robust parent and family engagement activities at every school where federal funds support effective teaching and engaged learning.</a:t>
            </a:r>
          </a:p>
          <a:p>
            <a:pPr marL="0" indent="0">
              <a:lnSpc>
                <a:spcPct val="90000"/>
              </a:lnSpc>
              <a:buNone/>
            </a:pPr>
            <a:endParaRPr lang="en-US" sz="1500" dirty="0"/>
          </a:p>
          <a:p>
            <a:pPr marL="0" indent="0">
              <a:lnSpc>
                <a:spcPct val="90000"/>
              </a:lnSpc>
              <a:buNone/>
            </a:pPr>
            <a:r>
              <a:rPr lang="en-US" sz="1700" dirty="0"/>
              <a:t>This plan addresses how the school will implement the parental involvement requirements of the “Every Student Succeeds Act” (ESSA)</a:t>
            </a:r>
          </a:p>
          <a:p>
            <a:pPr>
              <a:lnSpc>
                <a:spcPct val="90000"/>
              </a:lnSpc>
            </a:pPr>
            <a:r>
              <a:rPr lang="en-US" sz="1700" dirty="0"/>
              <a:t>How parents can be involved in decision-making and activities</a:t>
            </a:r>
          </a:p>
          <a:p>
            <a:pPr>
              <a:lnSpc>
                <a:spcPct val="90000"/>
              </a:lnSpc>
            </a:pPr>
            <a:r>
              <a:rPr lang="en-US" sz="1700" dirty="0"/>
              <a:t>How parental involvement funds are being used </a:t>
            </a:r>
          </a:p>
          <a:p>
            <a:pPr>
              <a:lnSpc>
                <a:spcPct val="90000"/>
              </a:lnSpc>
            </a:pPr>
            <a:r>
              <a:rPr lang="en-US" sz="1700" dirty="0"/>
              <a:t>How information and training will be provided to parents </a:t>
            </a:r>
          </a:p>
          <a:p>
            <a:pPr>
              <a:lnSpc>
                <a:spcPct val="90000"/>
              </a:lnSpc>
            </a:pPr>
            <a:r>
              <a:rPr lang="en-US" sz="1700" dirty="0"/>
              <a:t>How the school will build capacity in parents and staff for stronger parental involvement</a:t>
            </a:r>
          </a:p>
          <a:p>
            <a:pPr marL="0" indent="0">
              <a:lnSpc>
                <a:spcPct val="90000"/>
              </a:lnSpc>
              <a:buNone/>
            </a:pPr>
            <a:endParaRPr lang="en-US" sz="1700" dirty="0"/>
          </a:p>
          <a:p>
            <a:pPr marL="0" indent="0">
              <a:lnSpc>
                <a:spcPct val="90000"/>
              </a:lnSpc>
              <a:buNone/>
            </a:pPr>
            <a:r>
              <a:rPr lang="en-US" sz="1700" dirty="0"/>
              <a:t>You, as a Title I parent have the right to be involved in the development of your school's Parental Involvement Plan</a:t>
            </a:r>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91301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94FC-30BD-4F6F-90BA-BAE356670304}"/>
              </a:ext>
            </a:extLst>
          </p:cNvPr>
          <p:cNvSpPr>
            <a:spLocks noGrp="1"/>
          </p:cNvSpPr>
          <p:nvPr>
            <p:ph type="title"/>
          </p:nvPr>
        </p:nvSpPr>
        <p:spPr/>
        <p:txBody>
          <a:bodyPr/>
          <a:lstStyle/>
          <a:p>
            <a:r>
              <a:rPr lang="en-US" b="1" dirty="0"/>
              <a:t>Availability of Parent Training</a:t>
            </a:r>
          </a:p>
        </p:txBody>
      </p:sp>
      <p:sp>
        <p:nvSpPr>
          <p:cNvPr id="3" name="Content Placeholder 2">
            <a:extLst>
              <a:ext uri="{FF2B5EF4-FFF2-40B4-BE49-F238E27FC236}">
                <a16:creationId xmlns:a16="http://schemas.microsoft.com/office/drawing/2014/main" id="{686A05F2-6DE1-4C08-8B41-784DDC2CEA27}"/>
              </a:ext>
            </a:extLst>
          </p:cNvPr>
          <p:cNvSpPr>
            <a:spLocks noGrp="1"/>
          </p:cNvSpPr>
          <p:nvPr>
            <p:ph idx="1"/>
          </p:nvPr>
        </p:nvSpPr>
        <p:spPr/>
        <p:txBody>
          <a:bodyPr/>
          <a:lstStyle/>
          <a:p>
            <a:r>
              <a:rPr lang="en-US" dirty="0"/>
              <a:t>District Sponsored Parent Workshops</a:t>
            </a:r>
          </a:p>
          <a:p>
            <a:r>
              <a:rPr lang="en-US" dirty="0"/>
              <a:t>MSCS Website-Parent Resource Center</a:t>
            </a:r>
          </a:p>
          <a:p>
            <a:r>
              <a:rPr lang="en-US" dirty="0"/>
              <a:t>Literacy, Math and Science Nights</a:t>
            </a:r>
          </a:p>
          <a:p>
            <a:r>
              <a:rPr lang="en-US" dirty="0"/>
              <a:t>Envision (Math) and Wonders (Reading) Parent Workshops (School sponsored)</a:t>
            </a:r>
          </a:p>
        </p:txBody>
      </p:sp>
    </p:spTree>
    <p:extLst>
      <p:ext uri="{BB962C8B-B14F-4D97-AF65-F5344CB8AC3E}">
        <p14:creationId xmlns:p14="http://schemas.microsoft.com/office/powerpoint/2010/main" val="98956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C97E-8ED2-480A-BA8C-92207AFBA786}"/>
              </a:ext>
            </a:extLst>
          </p:cNvPr>
          <p:cNvSpPr>
            <a:spLocks noGrp="1"/>
          </p:cNvSpPr>
          <p:nvPr>
            <p:ph type="title"/>
          </p:nvPr>
        </p:nvSpPr>
        <p:spPr/>
        <p:txBody>
          <a:bodyPr/>
          <a:lstStyle/>
          <a:p>
            <a:r>
              <a:rPr lang="en-US" b="1" dirty="0"/>
              <a:t>Parent Involvement Activities</a:t>
            </a:r>
          </a:p>
        </p:txBody>
      </p:sp>
      <p:sp>
        <p:nvSpPr>
          <p:cNvPr id="3" name="Content Placeholder 2">
            <a:extLst>
              <a:ext uri="{FF2B5EF4-FFF2-40B4-BE49-F238E27FC236}">
                <a16:creationId xmlns:a16="http://schemas.microsoft.com/office/drawing/2014/main" id="{F2816C36-1C7A-47E5-9F16-1835CFF51087}"/>
              </a:ext>
            </a:extLst>
          </p:cNvPr>
          <p:cNvSpPr>
            <a:spLocks noGrp="1"/>
          </p:cNvSpPr>
          <p:nvPr>
            <p:ph idx="1"/>
          </p:nvPr>
        </p:nvSpPr>
        <p:spPr>
          <a:xfrm>
            <a:off x="1451579" y="2516150"/>
            <a:ext cx="4333401" cy="3699333"/>
          </a:xfrm>
        </p:spPr>
        <p:txBody>
          <a:bodyPr>
            <a:normAutofit fontScale="92500" lnSpcReduction="10000"/>
          </a:bodyPr>
          <a:lstStyle/>
          <a:p>
            <a:r>
              <a:rPr lang="en-US" dirty="0"/>
              <a:t>PTO						</a:t>
            </a:r>
          </a:p>
          <a:p>
            <a:r>
              <a:rPr lang="en-US" dirty="0"/>
              <a:t>Meet the Teacher				</a:t>
            </a:r>
          </a:p>
          <a:p>
            <a:r>
              <a:rPr lang="en-US" dirty="0"/>
              <a:t>Family STEAM Night				</a:t>
            </a:r>
          </a:p>
          <a:p>
            <a:r>
              <a:rPr lang="en-US" dirty="0"/>
              <a:t>TN Ready Proctors				</a:t>
            </a:r>
          </a:p>
          <a:p>
            <a:r>
              <a:rPr lang="en-US" dirty="0"/>
              <a:t>Career Day					</a:t>
            </a:r>
          </a:p>
          <a:p>
            <a:r>
              <a:rPr lang="en-US" dirty="0"/>
              <a:t>Safety Patrol					</a:t>
            </a:r>
          </a:p>
          <a:p>
            <a:r>
              <a:rPr lang="en-US" dirty="0"/>
              <a:t>Coffee with the counselor			</a:t>
            </a:r>
          </a:p>
          <a:p>
            <a:r>
              <a:rPr lang="en-US" dirty="0"/>
              <a:t>Literacy Night				</a:t>
            </a:r>
          </a:p>
        </p:txBody>
      </p:sp>
      <p:sp>
        <p:nvSpPr>
          <p:cNvPr id="4" name="TextBox 3">
            <a:extLst>
              <a:ext uri="{FF2B5EF4-FFF2-40B4-BE49-F238E27FC236}">
                <a16:creationId xmlns:a16="http://schemas.microsoft.com/office/drawing/2014/main" id="{8CFF9498-C440-B97C-5499-4CF3642C0E02}"/>
              </a:ext>
            </a:extLst>
          </p:cNvPr>
          <p:cNvSpPr txBox="1"/>
          <p:nvPr/>
        </p:nvSpPr>
        <p:spPr>
          <a:xfrm>
            <a:off x="6690049" y="2495071"/>
            <a:ext cx="4050372" cy="3091552"/>
          </a:xfrm>
          <a:prstGeom prst="rect">
            <a:avLst/>
          </a:prstGeom>
          <a:noFill/>
        </p:spPr>
        <p:txBody>
          <a:bodyPr wrap="square" rtlCol="0">
            <a:spAutoFit/>
          </a:bodyPr>
          <a:lstStyle/>
          <a:p>
            <a:pPr marL="274320" indent="-285750">
              <a:lnSpc>
                <a:spcPct val="150000"/>
              </a:lnSpc>
              <a:buClr>
                <a:schemeClr val="accent1">
                  <a:lumMod val="75000"/>
                </a:schemeClr>
              </a:buClr>
              <a:buFont typeface="Arial" panose="020B0604020202020204" pitchFamily="34" charset="0"/>
              <a:buChar char="•"/>
            </a:pPr>
            <a:r>
              <a:rPr lang="en-US" sz="2200" dirty="0"/>
              <a:t>Nine Weeks Honor’s Program</a:t>
            </a:r>
          </a:p>
          <a:p>
            <a:pPr marL="274320" indent="-285750">
              <a:lnSpc>
                <a:spcPct val="150000"/>
              </a:lnSpc>
              <a:buClr>
                <a:schemeClr val="accent1">
                  <a:lumMod val="75000"/>
                </a:schemeClr>
              </a:buClr>
              <a:buFont typeface="Arial" panose="020B0604020202020204" pitchFamily="34" charset="0"/>
              <a:buChar char="•"/>
            </a:pPr>
            <a:r>
              <a:rPr lang="en-US" sz="2200" dirty="0"/>
              <a:t>Muffins With Mom</a:t>
            </a:r>
          </a:p>
          <a:p>
            <a:pPr marL="274320" indent="-285750">
              <a:lnSpc>
                <a:spcPct val="150000"/>
              </a:lnSpc>
              <a:buClr>
                <a:schemeClr val="accent1">
                  <a:lumMod val="75000"/>
                </a:schemeClr>
              </a:buClr>
              <a:buFont typeface="Arial" panose="020B0604020202020204" pitchFamily="34" charset="0"/>
              <a:buChar char="•"/>
            </a:pPr>
            <a:r>
              <a:rPr lang="en-US" sz="2200" dirty="0"/>
              <a:t>Donuts with Dads</a:t>
            </a:r>
          </a:p>
          <a:p>
            <a:pPr marL="274320" indent="-285750">
              <a:lnSpc>
                <a:spcPct val="150000"/>
              </a:lnSpc>
              <a:buClr>
                <a:schemeClr val="accent1">
                  <a:lumMod val="75000"/>
                </a:schemeClr>
              </a:buClr>
              <a:buFont typeface="Arial" panose="020B0604020202020204" pitchFamily="34" charset="0"/>
              <a:buChar char="•"/>
            </a:pPr>
            <a:r>
              <a:rPr lang="en-US" sz="2200" dirty="0"/>
              <a:t>Math/Science Night</a:t>
            </a:r>
          </a:p>
          <a:p>
            <a:pPr marL="274320" indent="-285750">
              <a:lnSpc>
                <a:spcPct val="150000"/>
              </a:lnSpc>
              <a:buClr>
                <a:schemeClr val="accent1">
                  <a:lumMod val="75000"/>
                </a:schemeClr>
              </a:buClr>
              <a:buFont typeface="Arial" panose="020B0604020202020204" pitchFamily="34" charset="0"/>
              <a:buChar char="•"/>
            </a:pPr>
            <a:r>
              <a:rPr lang="en-US" sz="2200" dirty="0"/>
              <a:t>Parent/Teacher Conferences</a:t>
            </a:r>
          </a:p>
          <a:p>
            <a:pPr marL="274320" indent="-285750">
              <a:lnSpc>
                <a:spcPct val="150000"/>
              </a:lnSpc>
              <a:buClr>
                <a:schemeClr val="accent1">
                  <a:lumMod val="75000"/>
                </a:schemeClr>
              </a:buClr>
              <a:buFont typeface="Arial" panose="020B0604020202020204" pitchFamily="34" charset="0"/>
              <a:buChar char="•"/>
            </a:pPr>
            <a:r>
              <a:rPr lang="en-US" sz="2200" dirty="0"/>
              <a:t>Pastries with Principal</a:t>
            </a:r>
          </a:p>
        </p:txBody>
      </p:sp>
    </p:spTree>
    <p:extLst>
      <p:ext uri="{BB962C8B-B14F-4D97-AF65-F5344CB8AC3E}">
        <p14:creationId xmlns:p14="http://schemas.microsoft.com/office/powerpoint/2010/main" val="88631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7314-E993-4C72-88B4-841474FCC20A}"/>
              </a:ext>
            </a:extLst>
          </p:cNvPr>
          <p:cNvSpPr>
            <a:spLocks noGrp="1"/>
          </p:cNvSpPr>
          <p:nvPr>
            <p:ph type="title"/>
          </p:nvPr>
        </p:nvSpPr>
        <p:spPr/>
        <p:txBody>
          <a:bodyPr/>
          <a:lstStyle/>
          <a:p>
            <a:r>
              <a:rPr lang="en-US" b="1" dirty="0"/>
              <a:t>Parents Rights to Know</a:t>
            </a:r>
          </a:p>
        </p:txBody>
      </p:sp>
      <p:sp>
        <p:nvSpPr>
          <p:cNvPr id="3" name="Content Placeholder 2">
            <a:extLst>
              <a:ext uri="{FF2B5EF4-FFF2-40B4-BE49-F238E27FC236}">
                <a16:creationId xmlns:a16="http://schemas.microsoft.com/office/drawing/2014/main" id="{DF4DC099-4513-4C1B-8E9D-59E07AA5FBA0}"/>
              </a:ext>
            </a:extLst>
          </p:cNvPr>
          <p:cNvSpPr>
            <a:spLocks noGrp="1"/>
          </p:cNvSpPr>
          <p:nvPr>
            <p:ph idx="1"/>
          </p:nvPr>
        </p:nvSpPr>
        <p:spPr/>
        <p:txBody>
          <a:bodyPr>
            <a:normAutofit/>
          </a:bodyPr>
          <a:lstStyle/>
          <a:p>
            <a:r>
              <a:rPr lang="en-US" sz="2800" dirty="0"/>
              <a:t>Teacher’s qualifications</a:t>
            </a:r>
          </a:p>
          <a:p>
            <a:r>
              <a:rPr lang="en-US" sz="2800" dirty="0"/>
              <a:t>Paraprofessional’s qualifications</a:t>
            </a:r>
          </a:p>
          <a:p>
            <a:r>
              <a:rPr lang="en-US" sz="2800" dirty="0"/>
              <a:t>Right to withhold information from military recruiters</a:t>
            </a:r>
          </a:p>
        </p:txBody>
      </p:sp>
    </p:spTree>
    <p:extLst>
      <p:ext uri="{BB962C8B-B14F-4D97-AF65-F5344CB8AC3E}">
        <p14:creationId xmlns:p14="http://schemas.microsoft.com/office/powerpoint/2010/main" val="2106197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ed0c413-d649-4248-b1de-db4d8a40e4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F35D0C2FD604BA4E16036E5E58671" ma:contentTypeVersion="17" ma:contentTypeDescription="Create a new document." ma:contentTypeScope="" ma:versionID="c2c479d674125c1c83b5490ecda87d1a">
  <xsd:schema xmlns:xsd="http://www.w3.org/2001/XMLSchema" xmlns:xs="http://www.w3.org/2001/XMLSchema" xmlns:p="http://schemas.microsoft.com/office/2006/metadata/properties" xmlns:ns3="bae2362e-1c53-43db-a058-40e7c632645d" xmlns:ns4="fed0c413-d649-4248-b1de-db4d8a40e433" targetNamespace="http://schemas.microsoft.com/office/2006/metadata/properties" ma:root="true" ma:fieldsID="b892bf0dc035101eb8afa872a327b0ef" ns3:_="" ns4:_="">
    <xsd:import namespace="bae2362e-1c53-43db-a058-40e7c632645d"/>
    <xsd:import namespace="fed0c413-d649-4248-b1de-db4d8a40e4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SearchProperties" minOccurs="0"/>
                <xsd:element ref="ns4:MediaLengthInSecond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2362e-1c53-43db-a058-40e7c63264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d0c413-d649-4248-b1de-db4d8a40e4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C4697-89FA-4B26-A191-1B7ECE6D9CFB}">
  <ds:schemaRefs>
    <ds:schemaRef ds:uri="http://schemas.microsoft.com/sharepoint/v3/contenttype/forms"/>
  </ds:schemaRefs>
</ds:datastoreItem>
</file>

<file path=customXml/itemProps2.xml><?xml version="1.0" encoding="utf-8"?>
<ds:datastoreItem xmlns:ds="http://schemas.openxmlformats.org/officeDocument/2006/customXml" ds:itemID="{7D7FB9D6-C852-41F2-A895-F16564D184D8}">
  <ds:schemaRefs>
    <ds:schemaRef ds:uri="http://schemas.microsoft.com/office/2006/documentManagement/types"/>
    <ds:schemaRef ds:uri="http://schemas.openxmlformats.org/package/2006/metadata/core-properties"/>
    <ds:schemaRef ds:uri="http://purl.org/dc/dcmitype/"/>
    <ds:schemaRef ds:uri="http://purl.org/dc/terms/"/>
    <ds:schemaRef ds:uri="fed0c413-d649-4248-b1de-db4d8a40e433"/>
    <ds:schemaRef ds:uri="http://www.w3.org/XML/1998/namespace"/>
    <ds:schemaRef ds:uri="http://schemas.microsoft.com/office/infopath/2007/PartnerControls"/>
    <ds:schemaRef ds:uri="bae2362e-1c53-43db-a058-40e7c632645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EAE15BC-B219-4A13-A2D5-D54C870AC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2362e-1c53-43db-a058-40e7c632645d"/>
    <ds:schemaRef ds:uri="fed0c413-d649-4248-b1de-db4d8a40e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9858</TotalTime>
  <Words>750</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Amasis MT Pro Black</vt:lpstr>
      <vt:lpstr>Arial</vt:lpstr>
      <vt:lpstr>Garamond</vt:lpstr>
      <vt:lpstr>Organic</vt:lpstr>
      <vt:lpstr>PowerPoint Presentation</vt:lpstr>
      <vt:lpstr>Caldwell Guthrie STEAM Academy</vt:lpstr>
      <vt:lpstr>Title 1</vt:lpstr>
      <vt:lpstr>   Being a Title I school means receiving federal funding to supplement the schools existing programs.  These dollars are used for…  * Identifying students experiencing academic difficulties and providing timely assistance to help students meet the State’s challenging content standards.  * Purchasing supplemental staff, programs, materials, and supplies. * Conducting parental involvement meetings, trainings and activities. * Recruiting, hiring and retaining highly qualified teachers  Caldwell Guthrie operates as a schoolwide Title 1 Program  </vt:lpstr>
      <vt:lpstr>Parent and Family Engagement Plan</vt:lpstr>
      <vt:lpstr>Parent and Family Engagement Plan</vt:lpstr>
      <vt:lpstr>Availability of Parent Training</vt:lpstr>
      <vt:lpstr>Parent Involvement Activities</vt:lpstr>
      <vt:lpstr>Parents Rights to Know</vt:lpstr>
      <vt:lpstr>Parent Teacher Conferences</vt:lpstr>
      <vt:lpstr> School Compact and                                               Student Code of Conduct </vt:lpstr>
      <vt:lpstr>School Improvement Plan</vt:lpstr>
      <vt:lpstr>Reporting Student Progress</vt:lpstr>
      <vt:lpstr>Teacher Qualifications</vt:lpstr>
      <vt:lpstr>District Status</vt:lpstr>
      <vt:lpstr>TUTORING</vt:lpstr>
      <vt:lpstr>Questions Comments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Springdale Elementary</dc:title>
  <dc:creator>Regina Scott</dc:creator>
  <cp:lastModifiedBy>KEISHA  WEBB</cp:lastModifiedBy>
  <cp:revision>175</cp:revision>
  <cp:lastPrinted>2021-09-29T15:04:15Z</cp:lastPrinted>
  <dcterms:created xsi:type="dcterms:W3CDTF">2018-08-30T03:20:47Z</dcterms:created>
  <dcterms:modified xsi:type="dcterms:W3CDTF">2025-09-07T23:34:43Z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0x010100C1EF35D0C2FD604BA4E16036E5E58671</vt:lpwstr>
  </property>
</Properties>
</file>