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1" r:id="rId1"/>
  </p:sldMasterIdLst>
  <p:notesMasterIdLst>
    <p:notesMasterId r:id="rId23"/>
  </p:notesMasterIdLst>
  <p:sldIdLst>
    <p:sldId id="256" r:id="rId2"/>
    <p:sldId id="258" r:id="rId3"/>
    <p:sldId id="276" r:id="rId4"/>
    <p:sldId id="277" r:id="rId5"/>
    <p:sldId id="278" r:id="rId6"/>
    <p:sldId id="257" r:id="rId7"/>
    <p:sldId id="281" r:id="rId8"/>
    <p:sldId id="259" r:id="rId9"/>
    <p:sldId id="270" r:id="rId10"/>
    <p:sldId id="260" r:id="rId11"/>
    <p:sldId id="272" r:id="rId12"/>
    <p:sldId id="261" r:id="rId13"/>
    <p:sldId id="279" r:id="rId14"/>
    <p:sldId id="262" r:id="rId15"/>
    <p:sldId id="264" r:id="rId16"/>
    <p:sldId id="265" r:id="rId17"/>
    <p:sldId id="271" r:id="rId18"/>
    <p:sldId id="266" r:id="rId19"/>
    <p:sldId id="267" r:id="rId20"/>
    <p:sldId id="282" r:id="rId21"/>
    <p:sldId id="26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owdhary, Bhawna" userId="6769bd95-8c8c-4ba3-a99c-21877e7339df" providerId="ADAL" clId="{75E8EE72-1F2A-4A60-8D52-21C023371797}"/>
    <pc:docChg chg="custSel modSld">
      <pc:chgData name="Chowdhary, Bhawna" userId="6769bd95-8c8c-4ba3-a99c-21877e7339df" providerId="ADAL" clId="{75E8EE72-1F2A-4A60-8D52-21C023371797}" dt="2026-03-13T19:36:26.400" v="722" actId="20577"/>
      <pc:docMkLst>
        <pc:docMk/>
      </pc:docMkLst>
      <pc:sldChg chg="modSp mod">
        <pc:chgData name="Chowdhary, Bhawna" userId="6769bd95-8c8c-4ba3-a99c-21877e7339df" providerId="ADAL" clId="{75E8EE72-1F2A-4A60-8D52-21C023371797}" dt="2026-03-13T19:29:16.873" v="3" actId="20577"/>
        <pc:sldMkLst>
          <pc:docMk/>
          <pc:sldMk cId="1873468245" sldId="256"/>
        </pc:sldMkLst>
        <pc:spChg chg="mod">
          <ac:chgData name="Chowdhary, Bhawna" userId="6769bd95-8c8c-4ba3-a99c-21877e7339df" providerId="ADAL" clId="{75E8EE72-1F2A-4A60-8D52-21C023371797}" dt="2026-03-13T19:29:16.873" v="3" actId="20577"/>
          <ac:spMkLst>
            <pc:docMk/>
            <pc:sldMk cId="1873468245" sldId="256"/>
            <ac:spMk id="3" creationId="{5F34CE5A-078C-40FC-87FB-C4483A8AC3C7}"/>
          </ac:spMkLst>
        </pc:spChg>
      </pc:sldChg>
      <pc:sldChg chg="modSp mod">
        <pc:chgData name="Chowdhary, Bhawna" userId="6769bd95-8c8c-4ba3-a99c-21877e7339df" providerId="ADAL" clId="{75E8EE72-1F2A-4A60-8D52-21C023371797}" dt="2026-03-13T19:30:49.972" v="278" actId="20577"/>
        <pc:sldMkLst>
          <pc:docMk/>
          <pc:sldMk cId="2556626627" sldId="258"/>
        </pc:sldMkLst>
        <pc:spChg chg="mod">
          <ac:chgData name="Chowdhary, Bhawna" userId="6769bd95-8c8c-4ba3-a99c-21877e7339df" providerId="ADAL" clId="{75E8EE72-1F2A-4A60-8D52-21C023371797}" dt="2026-03-13T19:30:49.972" v="278" actId="20577"/>
          <ac:spMkLst>
            <pc:docMk/>
            <pc:sldMk cId="2556626627" sldId="258"/>
            <ac:spMk id="3" creationId="{9BC4D6C5-87EA-4D00-9B45-07BCD4A986DD}"/>
          </ac:spMkLst>
        </pc:spChg>
      </pc:sldChg>
      <pc:sldChg chg="modSp mod">
        <pc:chgData name="Chowdhary, Bhawna" userId="6769bd95-8c8c-4ba3-a99c-21877e7339df" providerId="ADAL" clId="{75E8EE72-1F2A-4A60-8D52-21C023371797}" dt="2026-03-13T19:32:41.959" v="438" actId="20577"/>
        <pc:sldMkLst>
          <pc:docMk/>
          <pc:sldMk cId="810002822" sldId="259"/>
        </pc:sldMkLst>
        <pc:spChg chg="mod">
          <ac:chgData name="Chowdhary, Bhawna" userId="6769bd95-8c8c-4ba3-a99c-21877e7339df" providerId="ADAL" clId="{75E8EE72-1F2A-4A60-8D52-21C023371797}" dt="2026-03-13T19:32:41.959" v="438" actId="20577"/>
          <ac:spMkLst>
            <pc:docMk/>
            <pc:sldMk cId="810002822" sldId="259"/>
            <ac:spMk id="3" creationId="{C6CEE35A-7C05-4B4F-8F70-426083FF6731}"/>
          </ac:spMkLst>
        </pc:spChg>
        <pc:spChg chg="mod">
          <ac:chgData name="Chowdhary, Bhawna" userId="6769bd95-8c8c-4ba3-a99c-21877e7339df" providerId="ADAL" clId="{75E8EE72-1F2A-4A60-8D52-21C023371797}" dt="2026-03-13T19:32:39.424" v="437" actId="20577"/>
          <ac:spMkLst>
            <pc:docMk/>
            <pc:sldMk cId="810002822" sldId="259"/>
            <ac:spMk id="4" creationId="{1FC9CCD3-D81A-46AA-BED7-12F9A1A82335}"/>
          </ac:spMkLst>
        </pc:spChg>
      </pc:sldChg>
      <pc:sldChg chg="modSp mod">
        <pc:chgData name="Chowdhary, Bhawna" userId="6769bd95-8c8c-4ba3-a99c-21877e7339df" providerId="ADAL" clId="{75E8EE72-1F2A-4A60-8D52-21C023371797}" dt="2026-03-13T19:35:20.817" v="669" actId="20577"/>
        <pc:sldMkLst>
          <pc:docMk/>
          <pc:sldMk cId="3295187623" sldId="261"/>
        </pc:sldMkLst>
        <pc:spChg chg="mod">
          <ac:chgData name="Chowdhary, Bhawna" userId="6769bd95-8c8c-4ba3-a99c-21877e7339df" providerId="ADAL" clId="{75E8EE72-1F2A-4A60-8D52-21C023371797}" dt="2026-03-13T19:35:20.817" v="669" actId="20577"/>
          <ac:spMkLst>
            <pc:docMk/>
            <pc:sldMk cId="3295187623" sldId="261"/>
            <ac:spMk id="3" creationId="{865C9AD0-8E14-468F-A8BC-E2304F52BCBC}"/>
          </ac:spMkLst>
        </pc:spChg>
      </pc:sldChg>
      <pc:sldChg chg="modSp mod">
        <pc:chgData name="Chowdhary, Bhawna" userId="6769bd95-8c8c-4ba3-a99c-21877e7339df" providerId="ADAL" clId="{75E8EE72-1F2A-4A60-8D52-21C023371797}" dt="2026-03-13T19:36:26.400" v="722" actId="20577"/>
        <pc:sldMkLst>
          <pc:docMk/>
          <pc:sldMk cId="3692871493" sldId="269"/>
        </pc:sldMkLst>
        <pc:spChg chg="mod">
          <ac:chgData name="Chowdhary, Bhawna" userId="6769bd95-8c8c-4ba3-a99c-21877e7339df" providerId="ADAL" clId="{75E8EE72-1F2A-4A60-8D52-21C023371797}" dt="2026-03-13T19:36:26.400" v="722" actId="20577"/>
          <ac:spMkLst>
            <pc:docMk/>
            <pc:sldMk cId="3692871493" sldId="269"/>
            <ac:spMk id="3" creationId="{11AB79BB-3B58-4F88-A84B-011A6F63DFBA}"/>
          </ac:spMkLst>
        </pc:spChg>
      </pc:sldChg>
      <pc:sldChg chg="modSp mod">
        <pc:chgData name="Chowdhary, Bhawna" userId="6769bd95-8c8c-4ba3-a99c-21877e7339df" providerId="ADAL" clId="{75E8EE72-1F2A-4A60-8D52-21C023371797}" dt="2026-03-13T19:34:18.612" v="591" actId="20577"/>
        <pc:sldMkLst>
          <pc:docMk/>
          <pc:sldMk cId="226712871" sldId="270"/>
        </pc:sldMkLst>
        <pc:spChg chg="mod">
          <ac:chgData name="Chowdhary, Bhawna" userId="6769bd95-8c8c-4ba3-a99c-21877e7339df" providerId="ADAL" clId="{75E8EE72-1F2A-4A60-8D52-21C023371797}" dt="2026-03-13T19:34:18.612" v="591" actId="20577"/>
          <ac:spMkLst>
            <pc:docMk/>
            <pc:sldMk cId="226712871" sldId="270"/>
            <ac:spMk id="3" creationId="{CDE058C7-BD0B-48C9-9981-1AA2FE8876B1}"/>
          </ac:spMkLst>
        </pc:spChg>
      </pc:sldChg>
      <pc:sldChg chg="modSp mod">
        <pc:chgData name="Chowdhary, Bhawna" userId="6769bd95-8c8c-4ba3-a99c-21877e7339df" providerId="ADAL" clId="{75E8EE72-1F2A-4A60-8D52-21C023371797}" dt="2026-03-13T19:34:57.975" v="662" actId="20577"/>
        <pc:sldMkLst>
          <pc:docMk/>
          <pc:sldMk cId="1316016027" sldId="272"/>
        </pc:sldMkLst>
        <pc:spChg chg="mod">
          <ac:chgData name="Chowdhary, Bhawna" userId="6769bd95-8c8c-4ba3-a99c-21877e7339df" providerId="ADAL" clId="{75E8EE72-1F2A-4A60-8D52-21C023371797}" dt="2026-03-13T19:34:57.975" v="662" actId="20577"/>
          <ac:spMkLst>
            <pc:docMk/>
            <pc:sldMk cId="1316016027" sldId="272"/>
            <ac:spMk id="3" creationId="{4E02CFE7-9735-4D1B-8B83-3710F0095A8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BC9D4-E1FA-46FD-9BB8-D064DC9B372C}" type="datetimeFigureOut">
              <a:rPr lang="en-US" smtClean="0"/>
              <a:t>3/13/2026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5AE2C-6269-4FAD-ADD1-2C7C650C23A2}" type="slidenum">
              <a:rPr lang="en-US" smtClean="0"/>
              <a:t>‹#›</a:t>
            </a:fld>
            <a:endParaRPr lang="en-US"/>
          </a:p>
        </p:txBody>
      </p:sp>
    </p:spTree>
    <p:extLst>
      <p:ext uri="{BB962C8B-B14F-4D97-AF65-F5344CB8AC3E}">
        <p14:creationId xmlns:p14="http://schemas.microsoft.com/office/powerpoint/2010/main" val="387352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18293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861923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50449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197308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72858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81562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95461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80613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87"/>
        <p:cNvGrpSpPr/>
        <p:nvPr/>
      </p:nvGrpSpPr>
      <p:grpSpPr>
        <a:xfrm>
          <a:off x="0" y="0"/>
          <a:ext cx="0" cy="0"/>
          <a:chOff x="0" y="0"/>
          <a:chExt cx="0" cy="0"/>
        </a:xfrm>
      </p:grpSpPr>
      <p:grpSp>
        <p:nvGrpSpPr>
          <p:cNvPr id="188" name="Google Shape;188;p18"/>
          <p:cNvGrpSpPr/>
          <p:nvPr/>
        </p:nvGrpSpPr>
        <p:grpSpPr>
          <a:xfrm>
            <a:off x="1" y="0"/>
            <a:ext cx="12192033" cy="6858000"/>
            <a:chOff x="0" y="0"/>
            <a:chExt cx="9144025" cy="5143500"/>
          </a:xfrm>
        </p:grpSpPr>
        <p:sp>
          <p:nvSpPr>
            <p:cNvPr id="189" name="Google Shape;189;p18"/>
            <p:cNvSpPr/>
            <p:nvPr/>
          </p:nvSpPr>
          <p:spPr>
            <a:xfrm>
              <a:off x="25" y="0"/>
              <a:ext cx="9144000" cy="2682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p>
          </p:txBody>
        </p:sp>
        <p:sp>
          <p:nvSpPr>
            <p:cNvPr id="190" name="Google Shape;190;p18"/>
            <p:cNvSpPr/>
            <p:nvPr/>
          </p:nvSpPr>
          <p:spPr>
            <a:xfrm>
              <a:off x="0" y="4875300"/>
              <a:ext cx="9144000" cy="2682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p>
          </p:txBody>
        </p:sp>
        <p:sp>
          <p:nvSpPr>
            <p:cNvPr id="191" name="Google Shape;191;p18"/>
            <p:cNvSpPr/>
            <p:nvPr/>
          </p:nvSpPr>
          <p:spPr>
            <a:xfrm rot="5400000">
              <a:off x="-2341550" y="2468550"/>
              <a:ext cx="4951500" cy="2682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p>
          </p:txBody>
        </p:sp>
        <p:sp>
          <p:nvSpPr>
            <p:cNvPr id="192" name="Google Shape;192;p18"/>
            <p:cNvSpPr/>
            <p:nvPr/>
          </p:nvSpPr>
          <p:spPr>
            <a:xfrm rot="5400000">
              <a:off x="6538950" y="2462175"/>
              <a:ext cx="4948200" cy="261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p>
          </p:txBody>
        </p:sp>
      </p:grpSp>
      <p:sp>
        <p:nvSpPr>
          <p:cNvPr id="193" name="Google Shape;193;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194" name="Google Shape;194;p18"/>
          <p:cNvSpPr txBox="1">
            <a:spLocks noGrp="1"/>
          </p:cNvSpPr>
          <p:nvPr>
            <p:ph type="subTitle" idx="1"/>
          </p:nvPr>
        </p:nvSpPr>
        <p:spPr>
          <a:xfrm>
            <a:off x="6389109" y="3531633"/>
            <a:ext cx="3452800" cy="162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867" b="0"/>
            </a:lvl1pPr>
            <a:lvl2pPr lvl="1" algn="ctr" rtl="0">
              <a:lnSpc>
                <a:spcPct val="115000"/>
              </a:lnSpc>
              <a:spcBef>
                <a:spcPts val="0"/>
              </a:spcBef>
              <a:spcAft>
                <a:spcPts val="0"/>
              </a:spcAft>
              <a:buSzPts val="2800"/>
              <a:buNone/>
              <a:defRPr sz="3733"/>
            </a:lvl2pPr>
            <a:lvl3pPr lvl="2" algn="ctr" rtl="0">
              <a:lnSpc>
                <a:spcPct val="115000"/>
              </a:lnSpc>
              <a:spcBef>
                <a:spcPts val="0"/>
              </a:spcBef>
              <a:spcAft>
                <a:spcPts val="0"/>
              </a:spcAft>
              <a:buSzPts val="2800"/>
              <a:buNone/>
              <a:defRPr sz="3733"/>
            </a:lvl3pPr>
            <a:lvl4pPr lvl="3" algn="ctr" rtl="0">
              <a:lnSpc>
                <a:spcPct val="115000"/>
              </a:lnSpc>
              <a:spcBef>
                <a:spcPts val="0"/>
              </a:spcBef>
              <a:spcAft>
                <a:spcPts val="0"/>
              </a:spcAft>
              <a:buSzPts val="2800"/>
              <a:buNone/>
              <a:defRPr sz="3733"/>
            </a:lvl4pPr>
            <a:lvl5pPr lvl="4" algn="ctr" rtl="0">
              <a:lnSpc>
                <a:spcPct val="115000"/>
              </a:lnSpc>
              <a:spcBef>
                <a:spcPts val="0"/>
              </a:spcBef>
              <a:spcAft>
                <a:spcPts val="0"/>
              </a:spcAft>
              <a:buSzPts val="2800"/>
              <a:buNone/>
              <a:defRPr sz="3733"/>
            </a:lvl5pPr>
            <a:lvl6pPr lvl="5" algn="ctr" rtl="0">
              <a:lnSpc>
                <a:spcPct val="115000"/>
              </a:lnSpc>
              <a:spcBef>
                <a:spcPts val="0"/>
              </a:spcBef>
              <a:spcAft>
                <a:spcPts val="0"/>
              </a:spcAft>
              <a:buSzPts val="2800"/>
              <a:buNone/>
              <a:defRPr sz="3733"/>
            </a:lvl6pPr>
            <a:lvl7pPr lvl="6" algn="ctr" rtl="0">
              <a:lnSpc>
                <a:spcPct val="115000"/>
              </a:lnSpc>
              <a:spcBef>
                <a:spcPts val="0"/>
              </a:spcBef>
              <a:spcAft>
                <a:spcPts val="0"/>
              </a:spcAft>
              <a:buSzPts val="2800"/>
              <a:buNone/>
              <a:defRPr sz="3733"/>
            </a:lvl7pPr>
            <a:lvl8pPr lvl="7" algn="ctr" rtl="0">
              <a:lnSpc>
                <a:spcPct val="115000"/>
              </a:lnSpc>
              <a:spcBef>
                <a:spcPts val="0"/>
              </a:spcBef>
              <a:spcAft>
                <a:spcPts val="0"/>
              </a:spcAft>
              <a:buSzPts val="2800"/>
              <a:buNone/>
              <a:defRPr sz="3733"/>
            </a:lvl8pPr>
            <a:lvl9pPr lvl="8" algn="ctr" rtl="0">
              <a:lnSpc>
                <a:spcPct val="115000"/>
              </a:lnSpc>
              <a:spcBef>
                <a:spcPts val="0"/>
              </a:spcBef>
              <a:spcAft>
                <a:spcPts val="0"/>
              </a:spcAft>
              <a:buSzPts val="2800"/>
              <a:buNone/>
              <a:defRPr sz="3733"/>
            </a:lvl9pPr>
          </a:lstStyle>
          <a:p>
            <a:endParaRPr/>
          </a:p>
        </p:txBody>
      </p:sp>
      <p:sp>
        <p:nvSpPr>
          <p:cNvPr id="195" name="Google Shape;195;p18"/>
          <p:cNvSpPr txBox="1">
            <a:spLocks noGrp="1"/>
          </p:cNvSpPr>
          <p:nvPr>
            <p:ph type="subTitle" idx="2"/>
          </p:nvPr>
        </p:nvSpPr>
        <p:spPr>
          <a:xfrm>
            <a:off x="2350091" y="3531633"/>
            <a:ext cx="3452800" cy="162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867" b="0"/>
            </a:lvl1pPr>
            <a:lvl2pPr lvl="1" algn="ctr" rtl="0">
              <a:lnSpc>
                <a:spcPct val="115000"/>
              </a:lnSpc>
              <a:spcBef>
                <a:spcPts val="0"/>
              </a:spcBef>
              <a:spcAft>
                <a:spcPts val="0"/>
              </a:spcAft>
              <a:buSzPts val="2800"/>
              <a:buNone/>
              <a:defRPr sz="3733"/>
            </a:lvl2pPr>
            <a:lvl3pPr lvl="2" algn="ctr" rtl="0">
              <a:lnSpc>
                <a:spcPct val="115000"/>
              </a:lnSpc>
              <a:spcBef>
                <a:spcPts val="0"/>
              </a:spcBef>
              <a:spcAft>
                <a:spcPts val="0"/>
              </a:spcAft>
              <a:buSzPts val="2800"/>
              <a:buNone/>
              <a:defRPr sz="3733"/>
            </a:lvl3pPr>
            <a:lvl4pPr lvl="3" algn="ctr" rtl="0">
              <a:lnSpc>
                <a:spcPct val="115000"/>
              </a:lnSpc>
              <a:spcBef>
                <a:spcPts val="0"/>
              </a:spcBef>
              <a:spcAft>
                <a:spcPts val="0"/>
              </a:spcAft>
              <a:buSzPts val="2800"/>
              <a:buNone/>
              <a:defRPr sz="3733"/>
            </a:lvl4pPr>
            <a:lvl5pPr lvl="4" algn="ctr" rtl="0">
              <a:lnSpc>
                <a:spcPct val="115000"/>
              </a:lnSpc>
              <a:spcBef>
                <a:spcPts val="0"/>
              </a:spcBef>
              <a:spcAft>
                <a:spcPts val="0"/>
              </a:spcAft>
              <a:buSzPts val="2800"/>
              <a:buNone/>
              <a:defRPr sz="3733"/>
            </a:lvl5pPr>
            <a:lvl6pPr lvl="5" algn="ctr" rtl="0">
              <a:lnSpc>
                <a:spcPct val="115000"/>
              </a:lnSpc>
              <a:spcBef>
                <a:spcPts val="0"/>
              </a:spcBef>
              <a:spcAft>
                <a:spcPts val="0"/>
              </a:spcAft>
              <a:buSzPts val="2800"/>
              <a:buNone/>
              <a:defRPr sz="3733"/>
            </a:lvl6pPr>
            <a:lvl7pPr lvl="6" algn="ctr" rtl="0">
              <a:lnSpc>
                <a:spcPct val="115000"/>
              </a:lnSpc>
              <a:spcBef>
                <a:spcPts val="0"/>
              </a:spcBef>
              <a:spcAft>
                <a:spcPts val="0"/>
              </a:spcAft>
              <a:buSzPts val="2800"/>
              <a:buNone/>
              <a:defRPr sz="3733"/>
            </a:lvl7pPr>
            <a:lvl8pPr lvl="7" algn="ctr" rtl="0">
              <a:lnSpc>
                <a:spcPct val="115000"/>
              </a:lnSpc>
              <a:spcBef>
                <a:spcPts val="0"/>
              </a:spcBef>
              <a:spcAft>
                <a:spcPts val="0"/>
              </a:spcAft>
              <a:buSzPts val="2800"/>
              <a:buNone/>
              <a:defRPr sz="3733"/>
            </a:lvl8pPr>
            <a:lvl9pPr lvl="8" algn="ctr" rtl="0">
              <a:lnSpc>
                <a:spcPct val="115000"/>
              </a:lnSpc>
              <a:spcBef>
                <a:spcPts val="0"/>
              </a:spcBef>
              <a:spcAft>
                <a:spcPts val="0"/>
              </a:spcAft>
              <a:buSzPts val="2800"/>
              <a:buNone/>
              <a:defRPr sz="3733"/>
            </a:lvl9pPr>
          </a:lstStyle>
          <a:p>
            <a:endParaRPr/>
          </a:p>
        </p:txBody>
      </p:sp>
      <p:sp>
        <p:nvSpPr>
          <p:cNvPr id="196" name="Google Shape;196;p18"/>
          <p:cNvSpPr txBox="1">
            <a:spLocks noGrp="1"/>
          </p:cNvSpPr>
          <p:nvPr>
            <p:ph type="subTitle" idx="3"/>
          </p:nvPr>
        </p:nvSpPr>
        <p:spPr>
          <a:xfrm>
            <a:off x="6389109" y="3140168"/>
            <a:ext cx="3452800" cy="57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200"/>
              <a:buFont typeface="DM Sans"/>
              <a:buNone/>
              <a:defRPr sz="2933" b="1">
                <a:latin typeface="Exo 2"/>
                <a:ea typeface="Exo 2"/>
                <a:cs typeface="Exo 2"/>
                <a:sym typeface="Exo 2"/>
              </a:defRPr>
            </a:lvl1pPr>
            <a:lvl2pPr lvl="1" algn="ctr" rtl="0">
              <a:lnSpc>
                <a:spcPct val="115000"/>
              </a:lnSpc>
              <a:spcBef>
                <a:spcPts val="0"/>
              </a:spcBef>
              <a:spcAft>
                <a:spcPts val="0"/>
              </a:spcAft>
              <a:buSzPts val="2200"/>
              <a:buFont typeface="DM Sans"/>
              <a:buNone/>
              <a:defRPr sz="2933" b="1">
                <a:latin typeface="DM Sans"/>
                <a:ea typeface="DM Sans"/>
                <a:cs typeface="DM Sans"/>
                <a:sym typeface="DM Sans"/>
              </a:defRPr>
            </a:lvl2pPr>
            <a:lvl3pPr lvl="2" algn="ctr" rtl="0">
              <a:lnSpc>
                <a:spcPct val="115000"/>
              </a:lnSpc>
              <a:spcBef>
                <a:spcPts val="0"/>
              </a:spcBef>
              <a:spcAft>
                <a:spcPts val="0"/>
              </a:spcAft>
              <a:buSzPts val="2200"/>
              <a:buFont typeface="DM Sans"/>
              <a:buNone/>
              <a:defRPr sz="2933" b="1">
                <a:latin typeface="DM Sans"/>
                <a:ea typeface="DM Sans"/>
                <a:cs typeface="DM Sans"/>
                <a:sym typeface="DM Sans"/>
              </a:defRPr>
            </a:lvl3pPr>
            <a:lvl4pPr lvl="3" algn="ctr" rtl="0">
              <a:lnSpc>
                <a:spcPct val="115000"/>
              </a:lnSpc>
              <a:spcBef>
                <a:spcPts val="0"/>
              </a:spcBef>
              <a:spcAft>
                <a:spcPts val="0"/>
              </a:spcAft>
              <a:buSzPts val="2200"/>
              <a:buFont typeface="DM Sans"/>
              <a:buNone/>
              <a:defRPr sz="2933" b="1">
                <a:latin typeface="DM Sans"/>
                <a:ea typeface="DM Sans"/>
                <a:cs typeface="DM Sans"/>
                <a:sym typeface="DM Sans"/>
              </a:defRPr>
            </a:lvl4pPr>
            <a:lvl5pPr lvl="4" algn="ctr" rtl="0">
              <a:lnSpc>
                <a:spcPct val="115000"/>
              </a:lnSpc>
              <a:spcBef>
                <a:spcPts val="0"/>
              </a:spcBef>
              <a:spcAft>
                <a:spcPts val="0"/>
              </a:spcAft>
              <a:buSzPts val="2200"/>
              <a:buFont typeface="DM Sans"/>
              <a:buNone/>
              <a:defRPr sz="2933" b="1">
                <a:latin typeface="DM Sans"/>
                <a:ea typeface="DM Sans"/>
                <a:cs typeface="DM Sans"/>
                <a:sym typeface="DM Sans"/>
              </a:defRPr>
            </a:lvl5pPr>
            <a:lvl6pPr lvl="5" algn="ctr" rtl="0">
              <a:lnSpc>
                <a:spcPct val="115000"/>
              </a:lnSpc>
              <a:spcBef>
                <a:spcPts val="0"/>
              </a:spcBef>
              <a:spcAft>
                <a:spcPts val="0"/>
              </a:spcAft>
              <a:buSzPts val="2200"/>
              <a:buFont typeface="DM Sans"/>
              <a:buNone/>
              <a:defRPr sz="2933" b="1">
                <a:latin typeface="DM Sans"/>
                <a:ea typeface="DM Sans"/>
                <a:cs typeface="DM Sans"/>
                <a:sym typeface="DM Sans"/>
              </a:defRPr>
            </a:lvl6pPr>
            <a:lvl7pPr lvl="6" algn="ctr" rtl="0">
              <a:lnSpc>
                <a:spcPct val="115000"/>
              </a:lnSpc>
              <a:spcBef>
                <a:spcPts val="0"/>
              </a:spcBef>
              <a:spcAft>
                <a:spcPts val="0"/>
              </a:spcAft>
              <a:buSzPts val="2200"/>
              <a:buFont typeface="DM Sans"/>
              <a:buNone/>
              <a:defRPr sz="2933" b="1">
                <a:latin typeface="DM Sans"/>
                <a:ea typeface="DM Sans"/>
                <a:cs typeface="DM Sans"/>
                <a:sym typeface="DM Sans"/>
              </a:defRPr>
            </a:lvl7pPr>
            <a:lvl8pPr lvl="7" algn="ctr" rtl="0">
              <a:lnSpc>
                <a:spcPct val="115000"/>
              </a:lnSpc>
              <a:spcBef>
                <a:spcPts val="0"/>
              </a:spcBef>
              <a:spcAft>
                <a:spcPts val="0"/>
              </a:spcAft>
              <a:buSzPts val="2200"/>
              <a:buFont typeface="DM Sans"/>
              <a:buNone/>
              <a:defRPr sz="2933" b="1">
                <a:latin typeface="DM Sans"/>
                <a:ea typeface="DM Sans"/>
                <a:cs typeface="DM Sans"/>
                <a:sym typeface="DM Sans"/>
              </a:defRPr>
            </a:lvl8pPr>
            <a:lvl9pPr lvl="8" algn="ctr" rtl="0">
              <a:lnSpc>
                <a:spcPct val="115000"/>
              </a:lnSpc>
              <a:spcBef>
                <a:spcPts val="0"/>
              </a:spcBef>
              <a:spcAft>
                <a:spcPts val="0"/>
              </a:spcAft>
              <a:buSzPts val="2200"/>
              <a:buFont typeface="DM Sans"/>
              <a:buNone/>
              <a:defRPr sz="2933" b="1">
                <a:latin typeface="DM Sans"/>
                <a:ea typeface="DM Sans"/>
                <a:cs typeface="DM Sans"/>
                <a:sym typeface="DM Sans"/>
              </a:defRPr>
            </a:lvl9pPr>
          </a:lstStyle>
          <a:p>
            <a:endParaRPr/>
          </a:p>
        </p:txBody>
      </p:sp>
      <p:sp>
        <p:nvSpPr>
          <p:cNvPr id="197" name="Google Shape;197;p18"/>
          <p:cNvSpPr txBox="1">
            <a:spLocks noGrp="1"/>
          </p:cNvSpPr>
          <p:nvPr>
            <p:ph type="subTitle" idx="4"/>
          </p:nvPr>
        </p:nvSpPr>
        <p:spPr>
          <a:xfrm>
            <a:off x="2350091" y="3140168"/>
            <a:ext cx="3452800" cy="57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200"/>
              <a:buFont typeface="DM Sans"/>
              <a:buNone/>
              <a:defRPr sz="2933" b="1">
                <a:latin typeface="Exo 2"/>
                <a:ea typeface="Exo 2"/>
                <a:cs typeface="Exo 2"/>
                <a:sym typeface="Exo 2"/>
              </a:defRPr>
            </a:lvl1pPr>
            <a:lvl2pPr lvl="1" algn="ctr" rtl="0">
              <a:lnSpc>
                <a:spcPct val="115000"/>
              </a:lnSpc>
              <a:spcBef>
                <a:spcPts val="0"/>
              </a:spcBef>
              <a:spcAft>
                <a:spcPts val="0"/>
              </a:spcAft>
              <a:buSzPts val="2200"/>
              <a:buFont typeface="DM Sans"/>
              <a:buNone/>
              <a:defRPr sz="2933" b="1">
                <a:latin typeface="DM Sans"/>
                <a:ea typeface="DM Sans"/>
                <a:cs typeface="DM Sans"/>
                <a:sym typeface="DM Sans"/>
              </a:defRPr>
            </a:lvl2pPr>
            <a:lvl3pPr lvl="2" algn="ctr" rtl="0">
              <a:lnSpc>
                <a:spcPct val="115000"/>
              </a:lnSpc>
              <a:spcBef>
                <a:spcPts val="0"/>
              </a:spcBef>
              <a:spcAft>
                <a:spcPts val="0"/>
              </a:spcAft>
              <a:buSzPts val="2200"/>
              <a:buFont typeface="DM Sans"/>
              <a:buNone/>
              <a:defRPr sz="2933" b="1">
                <a:latin typeface="DM Sans"/>
                <a:ea typeface="DM Sans"/>
                <a:cs typeface="DM Sans"/>
                <a:sym typeface="DM Sans"/>
              </a:defRPr>
            </a:lvl3pPr>
            <a:lvl4pPr lvl="3" algn="ctr" rtl="0">
              <a:lnSpc>
                <a:spcPct val="115000"/>
              </a:lnSpc>
              <a:spcBef>
                <a:spcPts val="0"/>
              </a:spcBef>
              <a:spcAft>
                <a:spcPts val="0"/>
              </a:spcAft>
              <a:buSzPts val="2200"/>
              <a:buFont typeface="DM Sans"/>
              <a:buNone/>
              <a:defRPr sz="2933" b="1">
                <a:latin typeface="DM Sans"/>
                <a:ea typeface="DM Sans"/>
                <a:cs typeface="DM Sans"/>
                <a:sym typeface="DM Sans"/>
              </a:defRPr>
            </a:lvl4pPr>
            <a:lvl5pPr lvl="4" algn="ctr" rtl="0">
              <a:lnSpc>
                <a:spcPct val="115000"/>
              </a:lnSpc>
              <a:spcBef>
                <a:spcPts val="0"/>
              </a:spcBef>
              <a:spcAft>
                <a:spcPts val="0"/>
              </a:spcAft>
              <a:buSzPts val="2200"/>
              <a:buFont typeface="DM Sans"/>
              <a:buNone/>
              <a:defRPr sz="2933" b="1">
                <a:latin typeface="DM Sans"/>
                <a:ea typeface="DM Sans"/>
                <a:cs typeface="DM Sans"/>
                <a:sym typeface="DM Sans"/>
              </a:defRPr>
            </a:lvl5pPr>
            <a:lvl6pPr lvl="5" algn="ctr" rtl="0">
              <a:lnSpc>
                <a:spcPct val="115000"/>
              </a:lnSpc>
              <a:spcBef>
                <a:spcPts val="0"/>
              </a:spcBef>
              <a:spcAft>
                <a:spcPts val="0"/>
              </a:spcAft>
              <a:buSzPts val="2200"/>
              <a:buFont typeface="DM Sans"/>
              <a:buNone/>
              <a:defRPr sz="2933" b="1">
                <a:latin typeface="DM Sans"/>
                <a:ea typeface="DM Sans"/>
                <a:cs typeface="DM Sans"/>
                <a:sym typeface="DM Sans"/>
              </a:defRPr>
            </a:lvl6pPr>
            <a:lvl7pPr lvl="6" algn="ctr" rtl="0">
              <a:lnSpc>
                <a:spcPct val="115000"/>
              </a:lnSpc>
              <a:spcBef>
                <a:spcPts val="0"/>
              </a:spcBef>
              <a:spcAft>
                <a:spcPts val="0"/>
              </a:spcAft>
              <a:buSzPts val="2200"/>
              <a:buFont typeface="DM Sans"/>
              <a:buNone/>
              <a:defRPr sz="2933" b="1">
                <a:latin typeface="DM Sans"/>
                <a:ea typeface="DM Sans"/>
                <a:cs typeface="DM Sans"/>
                <a:sym typeface="DM Sans"/>
              </a:defRPr>
            </a:lvl7pPr>
            <a:lvl8pPr lvl="7" algn="ctr" rtl="0">
              <a:lnSpc>
                <a:spcPct val="115000"/>
              </a:lnSpc>
              <a:spcBef>
                <a:spcPts val="0"/>
              </a:spcBef>
              <a:spcAft>
                <a:spcPts val="0"/>
              </a:spcAft>
              <a:buSzPts val="2200"/>
              <a:buFont typeface="DM Sans"/>
              <a:buNone/>
              <a:defRPr sz="2933" b="1">
                <a:latin typeface="DM Sans"/>
                <a:ea typeface="DM Sans"/>
                <a:cs typeface="DM Sans"/>
                <a:sym typeface="DM Sans"/>
              </a:defRPr>
            </a:lvl8pPr>
            <a:lvl9pPr lvl="8" algn="ctr" rtl="0">
              <a:lnSpc>
                <a:spcPct val="115000"/>
              </a:lnSpc>
              <a:spcBef>
                <a:spcPts val="0"/>
              </a:spcBef>
              <a:spcAft>
                <a:spcPts val="0"/>
              </a:spcAft>
              <a:buSzPts val="2200"/>
              <a:buFont typeface="DM Sans"/>
              <a:buNone/>
              <a:defRPr sz="2933" b="1">
                <a:latin typeface="DM Sans"/>
                <a:ea typeface="DM Sans"/>
                <a:cs typeface="DM Sans"/>
                <a:sym typeface="DM Sans"/>
              </a:defRPr>
            </a:lvl9pPr>
          </a:lstStyle>
          <a:p>
            <a:endParaRPr/>
          </a:p>
        </p:txBody>
      </p:sp>
    </p:spTree>
    <p:extLst>
      <p:ext uri="{BB962C8B-B14F-4D97-AF65-F5344CB8AC3E}">
        <p14:creationId xmlns:p14="http://schemas.microsoft.com/office/powerpoint/2010/main" val="2333998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0492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5654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082839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43303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10595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7541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9991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82898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3/13/2026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93800773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bchowdhary@nfschools.ne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12CD-AE2B-47A4-B62C-454385EA179B}"/>
              </a:ext>
            </a:extLst>
          </p:cNvPr>
          <p:cNvSpPr>
            <a:spLocks noGrp="1"/>
          </p:cNvSpPr>
          <p:nvPr>
            <p:ph type="ctrTitle"/>
          </p:nvPr>
        </p:nvSpPr>
        <p:spPr>
          <a:xfrm>
            <a:off x="179109" y="355601"/>
            <a:ext cx="11934334" cy="2347197"/>
          </a:xfrm>
        </p:spPr>
        <p:txBody>
          <a:bodyPr>
            <a:normAutofit fontScale="90000"/>
          </a:bodyPr>
          <a:lstStyle/>
          <a:p>
            <a:pPr algn="ctr"/>
            <a:br>
              <a:rPr lang="en-US" sz="3600" dirty="0"/>
            </a:br>
            <a:br>
              <a:rPr lang="en-US" sz="3600" dirty="0"/>
            </a:br>
            <a:r>
              <a:rPr lang="en-US" sz="3600" dirty="0"/>
              <a:t>NFCSD</a:t>
            </a:r>
            <a:br>
              <a:rPr lang="en-US" sz="3600" dirty="0"/>
            </a:br>
            <a:r>
              <a:rPr lang="en-US" sz="3600" dirty="0"/>
              <a:t>P-TECH(Pathways in technology early college high school) </a:t>
            </a:r>
            <a:br>
              <a:rPr lang="en-US" sz="4400" dirty="0"/>
            </a:br>
            <a:r>
              <a:rPr lang="en-US" sz="3600" dirty="0"/>
              <a:t>Parent information night </a:t>
            </a:r>
          </a:p>
        </p:txBody>
      </p:sp>
      <p:sp>
        <p:nvSpPr>
          <p:cNvPr id="3" name="Subtitle 2">
            <a:extLst>
              <a:ext uri="{FF2B5EF4-FFF2-40B4-BE49-F238E27FC236}">
                <a16:creationId xmlns:a16="http://schemas.microsoft.com/office/drawing/2014/main" id="{5F34CE5A-078C-40FC-87FB-C4483A8AC3C7}"/>
              </a:ext>
            </a:extLst>
          </p:cNvPr>
          <p:cNvSpPr>
            <a:spLocks noGrp="1"/>
          </p:cNvSpPr>
          <p:nvPr>
            <p:ph type="subTitle" idx="1"/>
          </p:nvPr>
        </p:nvSpPr>
        <p:spPr>
          <a:xfrm>
            <a:off x="179109" y="3180080"/>
            <a:ext cx="10875743" cy="2875622"/>
          </a:xfrm>
        </p:spPr>
        <p:txBody>
          <a:bodyPr>
            <a:normAutofit/>
          </a:bodyPr>
          <a:lstStyle/>
          <a:p>
            <a:pPr algn="ctr"/>
            <a:endParaRPr lang="en-US" dirty="0"/>
          </a:p>
          <a:p>
            <a:pPr algn="ctr"/>
            <a:r>
              <a:rPr lang="en-US" sz="2800" b="1" dirty="0"/>
              <a:t>P-TECH Mechanical Technology/Engineering</a:t>
            </a:r>
          </a:p>
          <a:p>
            <a:pPr algn="ctr"/>
            <a:r>
              <a:rPr lang="en-US" sz="2800" b="1" dirty="0"/>
              <a:t>P-Tech computer Information Systems/computer science</a:t>
            </a:r>
          </a:p>
          <a:p>
            <a:pPr algn="ctr"/>
            <a:r>
              <a:rPr lang="en-US" sz="2800" b="1" dirty="0"/>
              <a:t>Spring 2026</a:t>
            </a:r>
          </a:p>
        </p:txBody>
      </p:sp>
      <p:pic>
        <p:nvPicPr>
          <p:cNvPr id="4" name="Picture 3">
            <a:extLst>
              <a:ext uri="{FF2B5EF4-FFF2-40B4-BE49-F238E27FC236}">
                <a16:creationId xmlns:a16="http://schemas.microsoft.com/office/drawing/2014/main" id="{CEE3A6A2-D79E-4E37-8A0F-D46D8065F26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57" y="162456"/>
            <a:ext cx="2705493" cy="1483464"/>
          </a:xfrm>
          <a:prstGeom prst="rect">
            <a:avLst/>
          </a:prstGeom>
          <a:noFill/>
          <a:ln>
            <a:noFill/>
          </a:ln>
        </p:spPr>
      </p:pic>
    </p:spTree>
    <p:extLst>
      <p:ext uri="{BB962C8B-B14F-4D97-AF65-F5344CB8AC3E}">
        <p14:creationId xmlns:p14="http://schemas.microsoft.com/office/powerpoint/2010/main" val="1873468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988C8-4FE9-4023-B344-67D6253559E3}"/>
              </a:ext>
            </a:extLst>
          </p:cNvPr>
          <p:cNvSpPr>
            <a:spLocks noGrp="1"/>
          </p:cNvSpPr>
          <p:nvPr>
            <p:ph type="title"/>
          </p:nvPr>
        </p:nvSpPr>
        <p:spPr>
          <a:xfrm>
            <a:off x="631596" y="405070"/>
            <a:ext cx="11283883" cy="1401267"/>
          </a:xfrm>
        </p:spPr>
        <p:txBody>
          <a:bodyPr>
            <a:normAutofit/>
          </a:bodyPr>
          <a:lstStyle/>
          <a:p>
            <a:pPr algn="ctr"/>
            <a:br>
              <a:rPr lang="en-US" dirty="0"/>
            </a:br>
            <a:r>
              <a:rPr lang="en-US" b="1" dirty="0"/>
              <a:t>Mechanical Technology Program</a:t>
            </a:r>
          </a:p>
        </p:txBody>
      </p:sp>
      <p:sp>
        <p:nvSpPr>
          <p:cNvPr id="3" name="Content Placeholder 2">
            <a:extLst>
              <a:ext uri="{FF2B5EF4-FFF2-40B4-BE49-F238E27FC236}">
                <a16:creationId xmlns:a16="http://schemas.microsoft.com/office/drawing/2014/main" id="{B19F3748-A3C1-48AF-AAD8-3DE487D3E0D7}"/>
              </a:ext>
            </a:extLst>
          </p:cNvPr>
          <p:cNvSpPr>
            <a:spLocks noGrp="1"/>
          </p:cNvSpPr>
          <p:nvPr>
            <p:ph idx="1"/>
          </p:nvPr>
        </p:nvSpPr>
        <p:spPr>
          <a:xfrm>
            <a:off x="226243" y="1685989"/>
            <a:ext cx="11689236" cy="4958651"/>
          </a:xfrm>
        </p:spPr>
        <p:txBody>
          <a:bodyPr>
            <a:normAutofit/>
          </a:bodyPr>
          <a:lstStyle/>
          <a:p>
            <a:pPr marL="0" indent="0">
              <a:buNone/>
            </a:pPr>
            <a:endParaRPr lang="en-US" dirty="0"/>
          </a:p>
          <a:p>
            <a:r>
              <a:rPr lang="en-US" sz="2000" dirty="0"/>
              <a:t>In Jan of 2020, NFCSD was awarded a 7 year, $2.28 million Pathways in Technology Early College High School Grant (PTECH).  In 2024 we received another grant in PTECH</a:t>
            </a:r>
          </a:p>
          <a:p>
            <a:endParaRPr lang="en-US" sz="2000" dirty="0"/>
          </a:p>
          <a:p>
            <a:endParaRPr lang="en-US" sz="2000" dirty="0"/>
          </a:p>
          <a:p>
            <a:r>
              <a:rPr lang="en-US" sz="2000" dirty="0"/>
              <a:t>The PTECH grant is designed to give students early access to college courses as well as early access to career training and preparation.  Students will be provided the opportunity to accumulate up to 24 credit hours while in high school through NCCC, toward an associates degree in Mechanical Technology.  They will also have access to job shadowing, internships and on the job training  through our business partners, NYPA, Olin, VOSS, MOOG, ODOO and others.</a:t>
            </a:r>
          </a:p>
        </p:txBody>
      </p:sp>
      <p:pic>
        <p:nvPicPr>
          <p:cNvPr id="4" name="Picture 4" descr="PTECH / Overview">
            <a:extLst>
              <a:ext uri="{FF2B5EF4-FFF2-40B4-BE49-F238E27FC236}">
                <a16:creationId xmlns:a16="http://schemas.microsoft.com/office/drawing/2014/main" id="{34B1D6BE-5B05-4524-ABF9-310E4F4E6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9760" y="141996"/>
            <a:ext cx="1306178" cy="15439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niagaracc.suny.edu/wp-content/uploads/2024/02/Website-Home-page-campus-image.png">
            <a:extLst>
              <a:ext uri="{FF2B5EF4-FFF2-40B4-BE49-F238E27FC236}">
                <a16:creationId xmlns:a16="http://schemas.microsoft.com/office/drawing/2014/main" id="{870C68FC-C99B-4CFD-A68A-9814983D0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43" y="213360"/>
            <a:ext cx="1551065" cy="140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465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E6E78-62A8-44D4-A477-E9072BDBD444}"/>
              </a:ext>
            </a:extLst>
          </p:cNvPr>
          <p:cNvSpPr>
            <a:spLocks noGrp="1"/>
          </p:cNvSpPr>
          <p:nvPr>
            <p:ph type="title"/>
          </p:nvPr>
        </p:nvSpPr>
        <p:spPr>
          <a:xfrm>
            <a:off x="223521" y="263951"/>
            <a:ext cx="10831334" cy="725863"/>
          </a:xfrm>
        </p:spPr>
        <p:txBody>
          <a:bodyPr/>
          <a:lstStyle/>
          <a:p>
            <a:pPr algn="ctr"/>
            <a:r>
              <a:rPr lang="en-US" b="1" dirty="0"/>
              <a:t>PTECH Mechanical Technology Program</a:t>
            </a:r>
          </a:p>
        </p:txBody>
      </p:sp>
      <p:sp>
        <p:nvSpPr>
          <p:cNvPr id="3" name="Content Placeholder 2">
            <a:extLst>
              <a:ext uri="{FF2B5EF4-FFF2-40B4-BE49-F238E27FC236}">
                <a16:creationId xmlns:a16="http://schemas.microsoft.com/office/drawing/2014/main" id="{4E02CFE7-9735-4D1B-8B83-3710F0095A83}"/>
              </a:ext>
            </a:extLst>
          </p:cNvPr>
          <p:cNvSpPr>
            <a:spLocks noGrp="1"/>
          </p:cNvSpPr>
          <p:nvPr>
            <p:ph idx="1"/>
          </p:nvPr>
        </p:nvSpPr>
        <p:spPr>
          <a:xfrm>
            <a:off x="311085" y="1198880"/>
            <a:ext cx="11792931" cy="5537200"/>
          </a:xfrm>
        </p:spPr>
        <p:txBody>
          <a:bodyPr>
            <a:normAutofit/>
          </a:bodyPr>
          <a:lstStyle/>
          <a:p>
            <a:r>
              <a:rPr lang="en-US" dirty="0"/>
              <a:t>9th Grade - CFM and other high school requirements.  1st college course MET 110 summer of 9th grade.</a:t>
            </a:r>
          </a:p>
          <a:p>
            <a:endParaRPr lang="en-US" dirty="0"/>
          </a:p>
          <a:p>
            <a:r>
              <a:rPr lang="en-US" dirty="0"/>
              <a:t>10th Grade - CFM2, STEM Applied Innovations, MAT 111 Advanced Algebra Trig.  Summer of 10th Grade TEC 110 Introduction to Technical Calculations</a:t>
            </a:r>
          </a:p>
          <a:p>
            <a:endParaRPr lang="en-US" dirty="0"/>
          </a:p>
          <a:p>
            <a:r>
              <a:rPr lang="en-US" dirty="0"/>
              <a:t>11th Grade - 3 College credit bearing courses:  DRF 180, TEC 102, ENG 101.  Summer of 11th grade DRF 279 Technical Seminar</a:t>
            </a:r>
          </a:p>
          <a:p>
            <a:endParaRPr lang="en-US" dirty="0"/>
          </a:p>
          <a:p>
            <a:r>
              <a:rPr lang="en-US" dirty="0"/>
              <a:t>12th Grade - TEC 120, ENG 103 and Physics, Job shadowing and Internships.</a:t>
            </a:r>
          </a:p>
          <a:p>
            <a:endParaRPr lang="en-US" dirty="0"/>
          </a:p>
          <a:p>
            <a:r>
              <a:rPr lang="en-US" dirty="0"/>
              <a:t>*Students can advance through PTECH program at their own pace.  There is built in after school academic support 2 days per week.  Most students will require one full year if not two years to complete degree requirements at SUNY Niagara. </a:t>
            </a:r>
          </a:p>
        </p:txBody>
      </p:sp>
    </p:spTree>
    <p:extLst>
      <p:ext uri="{BB962C8B-B14F-4D97-AF65-F5344CB8AC3E}">
        <p14:creationId xmlns:p14="http://schemas.microsoft.com/office/powerpoint/2010/main" val="1316016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C465-E432-4CAC-B347-3A954D070483}"/>
              </a:ext>
            </a:extLst>
          </p:cNvPr>
          <p:cNvSpPr>
            <a:spLocks noGrp="1"/>
          </p:cNvSpPr>
          <p:nvPr>
            <p:ph type="title"/>
          </p:nvPr>
        </p:nvSpPr>
        <p:spPr>
          <a:xfrm>
            <a:off x="677334" y="690880"/>
            <a:ext cx="9574106" cy="1239520"/>
          </a:xfrm>
        </p:spPr>
        <p:txBody>
          <a:bodyPr/>
          <a:lstStyle/>
          <a:p>
            <a:pPr algn="ctr"/>
            <a:r>
              <a:rPr lang="en-US" b="1" dirty="0"/>
              <a:t>PTECH-Computer Science Program</a:t>
            </a:r>
          </a:p>
        </p:txBody>
      </p:sp>
      <p:sp>
        <p:nvSpPr>
          <p:cNvPr id="3" name="Content Placeholder 2">
            <a:extLst>
              <a:ext uri="{FF2B5EF4-FFF2-40B4-BE49-F238E27FC236}">
                <a16:creationId xmlns:a16="http://schemas.microsoft.com/office/drawing/2014/main" id="{865C9AD0-8E14-468F-A8BC-E2304F52BCBC}"/>
              </a:ext>
            </a:extLst>
          </p:cNvPr>
          <p:cNvSpPr>
            <a:spLocks noGrp="1"/>
          </p:cNvSpPr>
          <p:nvPr>
            <p:ph idx="1"/>
          </p:nvPr>
        </p:nvSpPr>
        <p:spPr>
          <a:xfrm>
            <a:off x="497840" y="2032002"/>
            <a:ext cx="11450320" cy="4724398"/>
          </a:xfrm>
        </p:spPr>
        <p:txBody>
          <a:bodyPr>
            <a:normAutofit/>
          </a:bodyPr>
          <a:lstStyle/>
          <a:p>
            <a:r>
              <a:rPr lang="en-US" dirty="0"/>
              <a:t>The NFCSD was the proud recipient of 1/12 schools in WNY to receive the P-Tech Grant in Computer Science in 2023.</a:t>
            </a:r>
          </a:p>
          <a:p>
            <a:endParaRPr lang="en-US" dirty="0"/>
          </a:p>
          <a:p>
            <a:r>
              <a:rPr lang="en-US" dirty="0"/>
              <a:t>Similar to the MET Grant we are now recruiting students in grade 8 to sign up for the Computer Science Program.</a:t>
            </a:r>
          </a:p>
          <a:p>
            <a:endParaRPr lang="en-US" dirty="0"/>
          </a:p>
          <a:p>
            <a:r>
              <a:rPr lang="en-US" dirty="0"/>
              <a:t>We will have a summer camp from July 6-July 17 and then students will take courses throughout high school towards an Associate’s degree in Computer Science or Computer Information Systems from NCCC at no cost to you. During summer camp you will engage in Web Design and Coding activities.  You will also get to improve your Math skills. </a:t>
            </a:r>
          </a:p>
          <a:p>
            <a:r>
              <a:rPr lang="en-US" dirty="0"/>
              <a:t>Some courses that you will take at the High School are Computer Science, Computer Systems, Financial Accounting, Managerial Accounting, Writing for STEM, Cybersecurity, Business Commutations, Math, Coding and more.</a:t>
            </a:r>
          </a:p>
        </p:txBody>
      </p:sp>
      <p:pic>
        <p:nvPicPr>
          <p:cNvPr id="4" name="Picture 4" descr="PTECH / Overview">
            <a:extLst>
              <a:ext uri="{FF2B5EF4-FFF2-40B4-BE49-F238E27FC236}">
                <a16:creationId xmlns:a16="http://schemas.microsoft.com/office/drawing/2014/main" id="{A8D43079-5BEB-4365-97AB-087CB90D3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4" y="0"/>
            <a:ext cx="1551065" cy="18410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niagaracc.suny.edu/wp-content/uploads/2024/02/Website-Home-page-campus-image.png">
            <a:extLst>
              <a:ext uri="{FF2B5EF4-FFF2-40B4-BE49-F238E27FC236}">
                <a16:creationId xmlns:a16="http://schemas.microsoft.com/office/drawing/2014/main" id="{30C44F5D-CB8F-4AE4-B5B0-5ED25365F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7720" y="72435"/>
            <a:ext cx="2913032" cy="169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187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9092C-D48D-42AE-85CA-B4205A0CD26A}"/>
              </a:ext>
            </a:extLst>
          </p:cNvPr>
          <p:cNvSpPr>
            <a:spLocks noGrp="1"/>
          </p:cNvSpPr>
          <p:nvPr>
            <p:ph type="title"/>
          </p:nvPr>
        </p:nvSpPr>
        <p:spPr/>
        <p:txBody>
          <a:bodyPr/>
          <a:lstStyle/>
          <a:p>
            <a:pPr algn="ctr"/>
            <a:r>
              <a:rPr lang="en-US" dirty="0"/>
              <a:t>      PTECH Summer Camp</a:t>
            </a:r>
          </a:p>
        </p:txBody>
      </p:sp>
      <p:sp>
        <p:nvSpPr>
          <p:cNvPr id="3" name="Text Placeholder 2">
            <a:extLst>
              <a:ext uri="{FF2B5EF4-FFF2-40B4-BE49-F238E27FC236}">
                <a16:creationId xmlns:a16="http://schemas.microsoft.com/office/drawing/2014/main" id="{A242C246-2D07-411F-B638-98494B368DEA}"/>
              </a:ext>
            </a:extLst>
          </p:cNvPr>
          <p:cNvSpPr>
            <a:spLocks noGrp="1"/>
          </p:cNvSpPr>
          <p:nvPr>
            <p:ph type="body" idx="1"/>
          </p:nvPr>
        </p:nvSpPr>
        <p:spPr>
          <a:xfrm>
            <a:off x="675745" y="1320801"/>
            <a:ext cx="4185623" cy="508000"/>
          </a:xfrm>
        </p:spPr>
        <p:txBody>
          <a:bodyPr/>
          <a:lstStyle/>
          <a:p>
            <a:pPr algn="ctr"/>
            <a:r>
              <a:rPr lang="en-US" dirty="0"/>
              <a:t>Mechanical Technology </a:t>
            </a:r>
          </a:p>
        </p:txBody>
      </p:sp>
      <p:sp>
        <p:nvSpPr>
          <p:cNvPr id="4" name="Content Placeholder 3">
            <a:extLst>
              <a:ext uri="{FF2B5EF4-FFF2-40B4-BE49-F238E27FC236}">
                <a16:creationId xmlns:a16="http://schemas.microsoft.com/office/drawing/2014/main" id="{25A11A1B-3F7D-4FE2-AEFD-FE8E61497D16}"/>
              </a:ext>
            </a:extLst>
          </p:cNvPr>
          <p:cNvSpPr>
            <a:spLocks noGrp="1"/>
          </p:cNvSpPr>
          <p:nvPr>
            <p:ph sz="half" idx="2"/>
          </p:nvPr>
        </p:nvSpPr>
        <p:spPr>
          <a:xfrm>
            <a:off x="675745" y="1930401"/>
            <a:ext cx="4185623" cy="4110962"/>
          </a:xfrm>
        </p:spPr>
        <p:txBody>
          <a:bodyPr>
            <a:normAutofit lnSpcReduction="10000"/>
          </a:bodyPr>
          <a:lstStyle/>
          <a:p>
            <a:pPr marL="0" indent="0">
              <a:buFont typeface="Arial" panose="020B0604020202020204" pitchFamily="34" charset="0"/>
              <a:buNone/>
            </a:pPr>
            <a:r>
              <a:rPr lang="en-US" dirty="0"/>
              <a:t>Morning: Math</a:t>
            </a:r>
          </a:p>
          <a:p>
            <a:pPr marL="285750" indent="-285750">
              <a:buFont typeface="Arial" panose="020B0604020202020204" pitchFamily="34" charset="0"/>
              <a:buChar char="•"/>
            </a:pPr>
            <a:r>
              <a:rPr lang="en-US" dirty="0"/>
              <a:t>Math refresher class to prepare for next year</a:t>
            </a:r>
          </a:p>
          <a:p>
            <a:pPr marL="285750" lvl="0" indent="-285750" defTabSz="914400">
              <a:spcBef>
                <a:spcPts val="0"/>
              </a:spcBef>
              <a:buClr>
                <a:srgbClr val="000000"/>
              </a:buClr>
              <a:buSzTx/>
              <a:buFont typeface="Arial" panose="020B0604020202020204" pitchFamily="34" charset="0"/>
              <a:buChar char="•"/>
              <a:defRPr/>
            </a:pPr>
            <a:r>
              <a:rPr lang="en-US" dirty="0"/>
              <a:t>Focus on problem solving skills with STEM kits</a:t>
            </a:r>
          </a:p>
          <a:p>
            <a:pPr marL="285750" indent="-285750">
              <a:buFont typeface="Arial" panose="020B0604020202020204" pitchFamily="34" charset="0"/>
              <a:buChar char="•"/>
            </a:pPr>
            <a:r>
              <a:rPr lang="en-US" dirty="0"/>
              <a:t>Speakers</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dirty="0"/>
              <a:t>Afternoon: Technology</a:t>
            </a:r>
          </a:p>
          <a:p>
            <a:pPr marL="285750" indent="-285750">
              <a:buFont typeface="Arial" panose="020B0604020202020204" pitchFamily="34" charset="0"/>
              <a:buChar char="•"/>
            </a:pPr>
            <a:r>
              <a:rPr lang="en-US" dirty="0"/>
              <a:t>Paper Rockets</a:t>
            </a:r>
          </a:p>
          <a:p>
            <a:pPr marL="285750" indent="-285750">
              <a:buFont typeface="Arial" panose="020B0604020202020204" pitchFamily="34" charset="0"/>
              <a:buChar char="•"/>
            </a:pPr>
            <a:r>
              <a:rPr lang="en-US" dirty="0"/>
              <a:t>Bottle Rockets</a:t>
            </a:r>
          </a:p>
          <a:p>
            <a:pPr marL="285750" indent="-285750">
              <a:buFont typeface="Arial" panose="020B0604020202020204" pitchFamily="34" charset="0"/>
              <a:buChar char="•"/>
            </a:pPr>
            <a:r>
              <a:rPr lang="en-US" dirty="0"/>
              <a:t>Soldering</a:t>
            </a:r>
          </a:p>
          <a:p>
            <a:pPr marL="285750" indent="-285750">
              <a:buFont typeface="Arial" panose="020B0604020202020204" pitchFamily="34" charset="0"/>
              <a:buChar char="•"/>
            </a:pPr>
            <a:r>
              <a:rPr lang="en-US" dirty="0"/>
              <a:t>Electronics</a:t>
            </a:r>
          </a:p>
          <a:p>
            <a:endParaRPr lang="en-US" dirty="0"/>
          </a:p>
        </p:txBody>
      </p:sp>
      <p:sp>
        <p:nvSpPr>
          <p:cNvPr id="5" name="Text Placeholder 4">
            <a:extLst>
              <a:ext uri="{FF2B5EF4-FFF2-40B4-BE49-F238E27FC236}">
                <a16:creationId xmlns:a16="http://schemas.microsoft.com/office/drawing/2014/main" id="{79373E8B-639B-48E2-B5FD-ED479D01057F}"/>
              </a:ext>
            </a:extLst>
          </p:cNvPr>
          <p:cNvSpPr>
            <a:spLocks noGrp="1"/>
          </p:cNvSpPr>
          <p:nvPr>
            <p:ph type="body" sz="quarter" idx="3"/>
          </p:nvPr>
        </p:nvSpPr>
        <p:spPr>
          <a:xfrm>
            <a:off x="5088383" y="1320802"/>
            <a:ext cx="4185618" cy="508000"/>
          </a:xfrm>
        </p:spPr>
        <p:txBody>
          <a:bodyPr/>
          <a:lstStyle/>
          <a:p>
            <a:pPr algn="ctr"/>
            <a:r>
              <a:rPr lang="en-US" dirty="0"/>
              <a:t>Computer Science</a:t>
            </a:r>
          </a:p>
        </p:txBody>
      </p:sp>
      <p:sp>
        <p:nvSpPr>
          <p:cNvPr id="6" name="Content Placeholder 5">
            <a:extLst>
              <a:ext uri="{FF2B5EF4-FFF2-40B4-BE49-F238E27FC236}">
                <a16:creationId xmlns:a16="http://schemas.microsoft.com/office/drawing/2014/main" id="{5D18FCBB-C808-4DB2-A481-FCC2B14A0608}"/>
              </a:ext>
            </a:extLst>
          </p:cNvPr>
          <p:cNvSpPr>
            <a:spLocks noGrp="1"/>
          </p:cNvSpPr>
          <p:nvPr>
            <p:ph sz="quarter" idx="4"/>
          </p:nvPr>
        </p:nvSpPr>
        <p:spPr>
          <a:xfrm>
            <a:off x="5527040" y="1930400"/>
            <a:ext cx="4389120" cy="4511039"/>
          </a:xfrm>
        </p:spPr>
        <p:txBody>
          <a:bodyPr>
            <a:normAutofit lnSpcReduction="10000"/>
          </a:bodyPr>
          <a:lstStyle/>
          <a:p>
            <a:r>
              <a:rPr lang="en-US" dirty="0"/>
              <a:t>Morning: Computer Science</a:t>
            </a:r>
          </a:p>
          <a:p>
            <a:pPr marL="285750" indent="-285750">
              <a:buFont typeface="Arial" panose="020B0604020202020204" pitchFamily="34" charset="0"/>
              <a:buChar char="•"/>
            </a:pPr>
            <a:r>
              <a:rPr lang="en-US" dirty="0"/>
              <a:t>Website design</a:t>
            </a:r>
          </a:p>
          <a:p>
            <a:pPr marL="285750" indent="-285750">
              <a:buFont typeface="Arial" panose="020B0604020202020204" pitchFamily="34" charset="0"/>
              <a:buChar char="•"/>
            </a:pPr>
            <a:r>
              <a:rPr lang="en-US" dirty="0"/>
              <a:t>App design</a:t>
            </a:r>
          </a:p>
          <a:p>
            <a:pPr marL="285750" indent="-285750">
              <a:buFont typeface="Arial" panose="020B0604020202020204" pitchFamily="34" charset="0"/>
              <a:buChar char="•"/>
            </a:pPr>
            <a:r>
              <a:rPr lang="en-US" dirty="0"/>
              <a:t>Basic programming skills</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dirty="0"/>
              <a:t>Afternoon: Math</a:t>
            </a:r>
          </a:p>
          <a:p>
            <a:pPr marL="0" indent="0">
              <a:buFont typeface="Arial" panose="020B0604020202020204" pitchFamily="34" charset="0"/>
              <a:buNone/>
            </a:pPr>
            <a:endParaRPr lang="en-US" dirty="0"/>
          </a:p>
          <a:p>
            <a:pPr marL="285750" lvl="0" indent="-285750" defTabSz="914400">
              <a:spcBef>
                <a:spcPts val="0"/>
              </a:spcBef>
              <a:buClr>
                <a:srgbClr val="000000"/>
              </a:buClr>
              <a:buSzTx/>
              <a:buFont typeface="Arial" panose="020B0604020202020204" pitchFamily="34" charset="0"/>
              <a:buChar char="•"/>
              <a:defRPr/>
            </a:pPr>
            <a:r>
              <a:rPr lang="en-US" dirty="0"/>
              <a:t>Math refresher class to prepare for next year</a:t>
            </a:r>
          </a:p>
          <a:p>
            <a:pPr marL="285750" lvl="0" indent="-285750" defTabSz="914400">
              <a:spcBef>
                <a:spcPts val="0"/>
              </a:spcBef>
              <a:buClr>
                <a:srgbClr val="000000"/>
              </a:buClr>
              <a:buSzTx/>
              <a:buFont typeface="Arial" panose="020B0604020202020204" pitchFamily="34" charset="0"/>
              <a:buChar char="•"/>
              <a:defRPr/>
            </a:pPr>
            <a:r>
              <a:rPr lang="en-US" dirty="0"/>
              <a:t>Projects incorporating math concepts ex. Bottle Rockets and Bungee Barbie </a:t>
            </a:r>
          </a:p>
          <a:p>
            <a:pPr marL="285750" lvl="0" indent="-285750" defTabSz="914400">
              <a:spcBef>
                <a:spcPts val="0"/>
              </a:spcBef>
              <a:buClr>
                <a:srgbClr val="000000"/>
              </a:buClr>
              <a:buSzTx/>
              <a:buFont typeface="Arial" panose="020B0604020202020204" pitchFamily="34" charset="0"/>
              <a:buChar char="•"/>
              <a:defRPr/>
            </a:pPr>
            <a:r>
              <a:rPr lang="en-US" dirty="0"/>
              <a:t>Speakers </a:t>
            </a:r>
          </a:p>
          <a:p>
            <a:endParaRPr lang="en-US" dirty="0"/>
          </a:p>
        </p:txBody>
      </p:sp>
    </p:spTree>
    <p:extLst>
      <p:ext uri="{BB962C8B-B14F-4D97-AF65-F5344CB8AC3E}">
        <p14:creationId xmlns:p14="http://schemas.microsoft.com/office/powerpoint/2010/main" val="2273247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3290-8C2D-467C-BD6A-5E18445498C2}"/>
              </a:ext>
            </a:extLst>
          </p:cNvPr>
          <p:cNvSpPr>
            <a:spLocks noGrp="1"/>
          </p:cNvSpPr>
          <p:nvPr>
            <p:ph type="title"/>
          </p:nvPr>
        </p:nvSpPr>
        <p:spPr/>
        <p:txBody>
          <a:bodyPr/>
          <a:lstStyle/>
          <a:p>
            <a:pPr algn="ctr"/>
            <a:r>
              <a:rPr lang="en-US" dirty="0"/>
              <a:t>Signing day for PTECH program</a:t>
            </a:r>
          </a:p>
        </p:txBody>
      </p:sp>
      <p:pic>
        <p:nvPicPr>
          <p:cNvPr id="6" name="Content Placeholder 5">
            <a:extLst>
              <a:ext uri="{FF2B5EF4-FFF2-40B4-BE49-F238E27FC236}">
                <a16:creationId xmlns:a16="http://schemas.microsoft.com/office/drawing/2014/main" id="{9B065047-D558-4072-B157-D518714B680D}"/>
              </a:ext>
            </a:extLst>
          </p:cNvPr>
          <p:cNvPicPr>
            <a:picLocks noGrp="1" noChangeAspect="1"/>
          </p:cNvPicPr>
          <p:nvPr>
            <p:ph idx="1"/>
          </p:nvPr>
        </p:nvPicPr>
        <p:blipFill>
          <a:blip r:embed="rId2"/>
          <a:stretch>
            <a:fillRect/>
          </a:stretch>
        </p:blipFill>
        <p:spPr>
          <a:xfrm>
            <a:off x="0" y="1853754"/>
            <a:ext cx="2931090" cy="4346630"/>
          </a:xfrm>
        </p:spPr>
      </p:pic>
      <p:pic>
        <p:nvPicPr>
          <p:cNvPr id="8" name="Picture 7">
            <a:extLst>
              <a:ext uri="{FF2B5EF4-FFF2-40B4-BE49-F238E27FC236}">
                <a16:creationId xmlns:a16="http://schemas.microsoft.com/office/drawing/2014/main" id="{88751B57-5716-449C-AE41-01A9EEB20D5C}"/>
              </a:ext>
            </a:extLst>
          </p:cNvPr>
          <p:cNvPicPr>
            <a:picLocks noChangeAspect="1"/>
          </p:cNvPicPr>
          <p:nvPr/>
        </p:nvPicPr>
        <p:blipFill>
          <a:blip r:embed="rId3"/>
          <a:stretch>
            <a:fillRect/>
          </a:stretch>
        </p:blipFill>
        <p:spPr>
          <a:xfrm>
            <a:off x="2931090" y="1853754"/>
            <a:ext cx="3356976" cy="4346630"/>
          </a:xfrm>
          <a:prstGeom prst="rect">
            <a:avLst/>
          </a:prstGeom>
        </p:spPr>
      </p:pic>
      <p:pic>
        <p:nvPicPr>
          <p:cNvPr id="10" name="Picture 9">
            <a:extLst>
              <a:ext uri="{FF2B5EF4-FFF2-40B4-BE49-F238E27FC236}">
                <a16:creationId xmlns:a16="http://schemas.microsoft.com/office/drawing/2014/main" id="{51D1ECD7-B28C-4656-8F23-08C6BA442A26}"/>
              </a:ext>
            </a:extLst>
          </p:cNvPr>
          <p:cNvPicPr>
            <a:picLocks noChangeAspect="1"/>
          </p:cNvPicPr>
          <p:nvPr/>
        </p:nvPicPr>
        <p:blipFill>
          <a:blip r:embed="rId4"/>
          <a:stretch>
            <a:fillRect/>
          </a:stretch>
        </p:blipFill>
        <p:spPr>
          <a:xfrm>
            <a:off x="6288066" y="1853754"/>
            <a:ext cx="2799373" cy="4346630"/>
          </a:xfrm>
          <a:prstGeom prst="rect">
            <a:avLst/>
          </a:prstGeom>
        </p:spPr>
      </p:pic>
      <p:pic>
        <p:nvPicPr>
          <p:cNvPr id="12" name="Picture 11">
            <a:extLst>
              <a:ext uri="{FF2B5EF4-FFF2-40B4-BE49-F238E27FC236}">
                <a16:creationId xmlns:a16="http://schemas.microsoft.com/office/drawing/2014/main" id="{DD7CFCFA-CB25-4D7F-9DCC-678E06A6DA74}"/>
              </a:ext>
            </a:extLst>
          </p:cNvPr>
          <p:cNvPicPr>
            <a:picLocks noChangeAspect="1"/>
          </p:cNvPicPr>
          <p:nvPr/>
        </p:nvPicPr>
        <p:blipFill>
          <a:blip r:embed="rId5"/>
          <a:stretch>
            <a:fillRect/>
          </a:stretch>
        </p:blipFill>
        <p:spPr>
          <a:xfrm>
            <a:off x="9087439" y="1853753"/>
            <a:ext cx="2989932" cy="4346629"/>
          </a:xfrm>
          <a:prstGeom prst="rect">
            <a:avLst/>
          </a:prstGeom>
        </p:spPr>
      </p:pic>
    </p:spTree>
    <p:extLst>
      <p:ext uri="{BB962C8B-B14F-4D97-AF65-F5344CB8AC3E}">
        <p14:creationId xmlns:p14="http://schemas.microsoft.com/office/powerpoint/2010/main" val="3733028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6E842-88BD-448C-8485-89B52DD3F5CE}"/>
              </a:ext>
            </a:extLst>
          </p:cNvPr>
          <p:cNvSpPr>
            <a:spLocks noGrp="1"/>
          </p:cNvSpPr>
          <p:nvPr>
            <p:ph type="title"/>
          </p:nvPr>
        </p:nvSpPr>
        <p:spPr/>
        <p:txBody>
          <a:bodyPr/>
          <a:lstStyle/>
          <a:p>
            <a:pPr algn="ctr"/>
            <a:r>
              <a:rPr lang="en-US" dirty="0"/>
              <a:t>Students in Robotics Club</a:t>
            </a:r>
          </a:p>
        </p:txBody>
      </p:sp>
      <p:pic>
        <p:nvPicPr>
          <p:cNvPr id="6" name="Content Placeholder 5">
            <a:extLst>
              <a:ext uri="{FF2B5EF4-FFF2-40B4-BE49-F238E27FC236}">
                <a16:creationId xmlns:a16="http://schemas.microsoft.com/office/drawing/2014/main" id="{5F3A0EA5-0DDA-4771-AAAC-1B927C6DD023}"/>
              </a:ext>
            </a:extLst>
          </p:cNvPr>
          <p:cNvPicPr>
            <a:picLocks noGrp="1" noChangeAspect="1"/>
          </p:cNvPicPr>
          <p:nvPr>
            <p:ph idx="1"/>
          </p:nvPr>
        </p:nvPicPr>
        <p:blipFill>
          <a:blip r:embed="rId2"/>
          <a:stretch>
            <a:fillRect/>
          </a:stretch>
        </p:blipFill>
        <p:spPr>
          <a:xfrm>
            <a:off x="157964" y="1853753"/>
            <a:ext cx="3168247" cy="4199727"/>
          </a:xfrm>
        </p:spPr>
      </p:pic>
      <p:pic>
        <p:nvPicPr>
          <p:cNvPr id="4" name="Picture 4" descr="PTECH / Overview">
            <a:extLst>
              <a:ext uri="{FF2B5EF4-FFF2-40B4-BE49-F238E27FC236}">
                <a16:creationId xmlns:a16="http://schemas.microsoft.com/office/drawing/2014/main" id="{9CB49390-A6C7-417D-BA40-ED1D8C40A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5"/>
            <a:ext cx="1551065" cy="16408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B640438-E1AC-4ACC-9BDE-D543D47D1D71}"/>
              </a:ext>
            </a:extLst>
          </p:cNvPr>
          <p:cNvPicPr>
            <a:picLocks noChangeAspect="1"/>
          </p:cNvPicPr>
          <p:nvPr/>
        </p:nvPicPr>
        <p:blipFill>
          <a:blip r:embed="rId4"/>
          <a:stretch>
            <a:fillRect/>
          </a:stretch>
        </p:blipFill>
        <p:spPr>
          <a:xfrm>
            <a:off x="3326212" y="1853752"/>
            <a:ext cx="2980320" cy="4199726"/>
          </a:xfrm>
          <a:prstGeom prst="rect">
            <a:avLst/>
          </a:prstGeom>
        </p:spPr>
      </p:pic>
      <p:pic>
        <p:nvPicPr>
          <p:cNvPr id="10" name="Picture 9">
            <a:extLst>
              <a:ext uri="{FF2B5EF4-FFF2-40B4-BE49-F238E27FC236}">
                <a16:creationId xmlns:a16="http://schemas.microsoft.com/office/drawing/2014/main" id="{665F5FB0-9CB1-48FA-B3DE-2BB6E9D87D4F}"/>
              </a:ext>
            </a:extLst>
          </p:cNvPr>
          <p:cNvPicPr>
            <a:picLocks noChangeAspect="1"/>
          </p:cNvPicPr>
          <p:nvPr/>
        </p:nvPicPr>
        <p:blipFill>
          <a:blip r:embed="rId5"/>
          <a:stretch>
            <a:fillRect/>
          </a:stretch>
        </p:blipFill>
        <p:spPr>
          <a:xfrm>
            <a:off x="6306532" y="1853752"/>
            <a:ext cx="3086131" cy="4199726"/>
          </a:xfrm>
          <a:prstGeom prst="rect">
            <a:avLst/>
          </a:prstGeom>
        </p:spPr>
      </p:pic>
      <p:pic>
        <p:nvPicPr>
          <p:cNvPr id="12" name="Picture 11">
            <a:extLst>
              <a:ext uri="{FF2B5EF4-FFF2-40B4-BE49-F238E27FC236}">
                <a16:creationId xmlns:a16="http://schemas.microsoft.com/office/drawing/2014/main" id="{5B6B1599-72E4-4CA2-8EEA-C5C8752A9945}"/>
              </a:ext>
            </a:extLst>
          </p:cNvPr>
          <p:cNvPicPr>
            <a:picLocks noChangeAspect="1"/>
          </p:cNvPicPr>
          <p:nvPr/>
        </p:nvPicPr>
        <p:blipFill>
          <a:blip r:embed="rId6"/>
          <a:stretch>
            <a:fillRect/>
          </a:stretch>
        </p:blipFill>
        <p:spPr>
          <a:xfrm>
            <a:off x="9392663" y="1853753"/>
            <a:ext cx="2799337" cy="4199725"/>
          </a:xfrm>
          <a:prstGeom prst="rect">
            <a:avLst/>
          </a:prstGeom>
        </p:spPr>
      </p:pic>
    </p:spTree>
    <p:extLst>
      <p:ext uri="{BB962C8B-B14F-4D97-AF65-F5344CB8AC3E}">
        <p14:creationId xmlns:p14="http://schemas.microsoft.com/office/powerpoint/2010/main" val="344725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48DF5-F8E5-4114-B2B5-209D76465C82}"/>
              </a:ext>
            </a:extLst>
          </p:cNvPr>
          <p:cNvSpPr>
            <a:spLocks noGrp="1"/>
          </p:cNvSpPr>
          <p:nvPr>
            <p:ph type="title"/>
          </p:nvPr>
        </p:nvSpPr>
        <p:spPr/>
        <p:txBody>
          <a:bodyPr/>
          <a:lstStyle/>
          <a:p>
            <a:pPr algn="ctr"/>
            <a:r>
              <a:rPr lang="en-US"/>
              <a:t>Students in Miss </a:t>
            </a:r>
            <a:r>
              <a:rPr lang="en-US" err="1"/>
              <a:t>dalporto’s</a:t>
            </a:r>
            <a:r>
              <a:rPr lang="en-US"/>
              <a:t>  class</a:t>
            </a:r>
          </a:p>
        </p:txBody>
      </p:sp>
      <p:pic>
        <p:nvPicPr>
          <p:cNvPr id="6" name="Content Placeholder 5">
            <a:extLst>
              <a:ext uri="{FF2B5EF4-FFF2-40B4-BE49-F238E27FC236}">
                <a16:creationId xmlns:a16="http://schemas.microsoft.com/office/drawing/2014/main" id="{A679F9D3-D2BD-4C18-BEE9-FBFC12DC1E83}"/>
              </a:ext>
            </a:extLst>
          </p:cNvPr>
          <p:cNvPicPr>
            <a:picLocks noGrp="1" noChangeAspect="1"/>
          </p:cNvPicPr>
          <p:nvPr>
            <p:ph idx="1"/>
          </p:nvPr>
        </p:nvPicPr>
        <p:blipFill>
          <a:blip r:embed="rId2"/>
          <a:stretch>
            <a:fillRect/>
          </a:stretch>
        </p:blipFill>
        <p:spPr>
          <a:xfrm>
            <a:off x="0" y="1853753"/>
            <a:ext cx="2843408" cy="4199727"/>
          </a:xfrm>
        </p:spPr>
      </p:pic>
      <p:pic>
        <p:nvPicPr>
          <p:cNvPr id="8" name="Picture 7">
            <a:extLst>
              <a:ext uri="{FF2B5EF4-FFF2-40B4-BE49-F238E27FC236}">
                <a16:creationId xmlns:a16="http://schemas.microsoft.com/office/drawing/2014/main" id="{EFA59689-E5E9-4CAE-9474-A522F91272A3}"/>
              </a:ext>
            </a:extLst>
          </p:cNvPr>
          <p:cNvPicPr>
            <a:picLocks noChangeAspect="1"/>
          </p:cNvPicPr>
          <p:nvPr/>
        </p:nvPicPr>
        <p:blipFill>
          <a:blip r:embed="rId3"/>
          <a:stretch>
            <a:fillRect/>
          </a:stretch>
        </p:blipFill>
        <p:spPr>
          <a:xfrm>
            <a:off x="2843409" y="1853751"/>
            <a:ext cx="3252592" cy="4199727"/>
          </a:xfrm>
          <a:prstGeom prst="rect">
            <a:avLst/>
          </a:prstGeom>
        </p:spPr>
      </p:pic>
      <p:pic>
        <p:nvPicPr>
          <p:cNvPr id="10" name="Picture 9">
            <a:extLst>
              <a:ext uri="{FF2B5EF4-FFF2-40B4-BE49-F238E27FC236}">
                <a16:creationId xmlns:a16="http://schemas.microsoft.com/office/drawing/2014/main" id="{B03B7F61-6F06-4746-B1C2-BF66AD75F3EE}"/>
              </a:ext>
            </a:extLst>
          </p:cNvPr>
          <p:cNvPicPr>
            <a:picLocks noChangeAspect="1"/>
          </p:cNvPicPr>
          <p:nvPr/>
        </p:nvPicPr>
        <p:blipFill>
          <a:blip r:embed="rId4"/>
          <a:stretch>
            <a:fillRect/>
          </a:stretch>
        </p:blipFill>
        <p:spPr>
          <a:xfrm>
            <a:off x="6044258" y="1853751"/>
            <a:ext cx="3203436" cy="4199727"/>
          </a:xfrm>
          <a:prstGeom prst="rect">
            <a:avLst/>
          </a:prstGeom>
        </p:spPr>
      </p:pic>
      <p:pic>
        <p:nvPicPr>
          <p:cNvPr id="12" name="Picture 11">
            <a:extLst>
              <a:ext uri="{FF2B5EF4-FFF2-40B4-BE49-F238E27FC236}">
                <a16:creationId xmlns:a16="http://schemas.microsoft.com/office/drawing/2014/main" id="{677DDF42-2072-4247-B54B-FCCA20F29BE1}"/>
              </a:ext>
            </a:extLst>
          </p:cNvPr>
          <p:cNvPicPr>
            <a:picLocks noChangeAspect="1"/>
          </p:cNvPicPr>
          <p:nvPr/>
        </p:nvPicPr>
        <p:blipFill>
          <a:blip r:embed="rId5"/>
          <a:stretch>
            <a:fillRect/>
          </a:stretch>
        </p:blipFill>
        <p:spPr>
          <a:xfrm>
            <a:off x="9247694" y="1853750"/>
            <a:ext cx="2944305" cy="4309055"/>
          </a:xfrm>
          <a:prstGeom prst="rect">
            <a:avLst/>
          </a:prstGeom>
        </p:spPr>
      </p:pic>
    </p:spTree>
    <p:extLst>
      <p:ext uri="{BB962C8B-B14F-4D97-AF65-F5344CB8AC3E}">
        <p14:creationId xmlns:p14="http://schemas.microsoft.com/office/powerpoint/2010/main" val="494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6C650-8DE8-4A0D-9DD5-CE8B9E3EDAC6}"/>
              </a:ext>
            </a:extLst>
          </p:cNvPr>
          <p:cNvSpPr>
            <a:spLocks noGrp="1"/>
          </p:cNvSpPr>
          <p:nvPr>
            <p:ph type="title"/>
          </p:nvPr>
        </p:nvSpPr>
        <p:spPr>
          <a:xfrm>
            <a:off x="677334" y="325120"/>
            <a:ext cx="8596668" cy="1605280"/>
          </a:xfrm>
        </p:spPr>
        <p:txBody>
          <a:bodyPr/>
          <a:lstStyle/>
          <a:p>
            <a:pPr algn="ctr"/>
            <a:r>
              <a:rPr lang="en-US" b="1" dirty="0"/>
              <a:t>Students attending Booker College and Career planning at NFHS</a:t>
            </a:r>
          </a:p>
        </p:txBody>
      </p:sp>
      <p:pic>
        <p:nvPicPr>
          <p:cNvPr id="6" name="Content Placeholder 5">
            <a:extLst>
              <a:ext uri="{FF2B5EF4-FFF2-40B4-BE49-F238E27FC236}">
                <a16:creationId xmlns:a16="http://schemas.microsoft.com/office/drawing/2014/main" id="{EA476C51-46F7-4E67-AE0F-E2509C760F33}"/>
              </a:ext>
            </a:extLst>
          </p:cNvPr>
          <p:cNvPicPr>
            <a:picLocks noGrp="1" noChangeAspect="1"/>
          </p:cNvPicPr>
          <p:nvPr>
            <p:ph idx="1"/>
          </p:nvPr>
        </p:nvPicPr>
        <p:blipFill>
          <a:blip r:embed="rId2"/>
          <a:stretch>
            <a:fillRect/>
          </a:stretch>
        </p:blipFill>
        <p:spPr>
          <a:xfrm>
            <a:off x="0" y="1853754"/>
            <a:ext cx="3008241" cy="3821004"/>
          </a:xfrm>
        </p:spPr>
      </p:pic>
      <p:pic>
        <p:nvPicPr>
          <p:cNvPr id="8" name="Picture 7">
            <a:extLst>
              <a:ext uri="{FF2B5EF4-FFF2-40B4-BE49-F238E27FC236}">
                <a16:creationId xmlns:a16="http://schemas.microsoft.com/office/drawing/2014/main" id="{1EBF87DA-2BDB-43C8-AA0B-2E46DC587C5A}"/>
              </a:ext>
            </a:extLst>
          </p:cNvPr>
          <p:cNvPicPr>
            <a:picLocks noChangeAspect="1"/>
          </p:cNvPicPr>
          <p:nvPr/>
        </p:nvPicPr>
        <p:blipFill>
          <a:blip r:embed="rId3"/>
          <a:stretch>
            <a:fillRect/>
          </a:stretch>
        </p:blipFill>
        <p:spPr>
          <a:xfrm>
            <a:off x="9073150" y="1853753"/>
            <a:ext cx="3118850" cy="3821001"/>
          </a:xfrm>
          <a:prstGeom prst="rect">
            <a:avLst/>
          </a:prstGeom>
        </p:spPr>
      </p:pic>
      <p:pic>
        <p:nvPicPr>
          <p:cNvPr id="10" name="Picture 9">
            <a:extLst>
              <a:ext uri="{FF2B5EF4-FFF2-40B4-BE49-F238E27FC236}">
                <a16:creationId xmlns:a16="http://schemas.microsoft.com/office/drawing/2014/main" id="{3418B3DF-1929-4E9F-8EF6-4304C48A8A38}"/>
              </a:ext>
            </a:extLst>
          </p:cNvPr>
          <p:cNvPicPr>
            <a:picLocks noChangeAspect="1"/>
          </p:cNvPicPr>
          <p:nvPr/>
        </p:nvPicPr>
        <p:blipFill>
          <a:blip r:embed="rId4"/>
          <a:stretch>
            <a:fillRect/>
          </a:stretch>
        </p:blipFill>
        <p:spPr>
          <a:xfrm>
            <a:off x="2955202" y="1853756"/>
            <a:ext cx="3140798" cy="3821002"/>
          </a:xfrm>
          <a:prstGeom prst="rect">
            <a:avLst/>
          </a:prstGeom>
        </p:spPr>
      </p:pic>
      <p:pic>
        <p:nvPicPr>
          <p:cNvPr id="14" name="Picture 13">
            <a:extLst>
              <a:ext uri="{FF2B5EF4-FFF2-40B4-BE49-F238E27FC236}">
                <a16:creationId xmlns:a16="http://schemas.microsoft.com/office/drawing/2014/main" id="{555CA58C-3FBF-4106-9FE5-7EC31A4CA1EA}"/>
              </a:ext>
            </a:extLst>
          </p:cNvPr>
          <p:cNvPicPr>
            <a:picLocks noChangeAspect="1"/>
          </p:cNvPicPr>
          <p:nvPr/>
        </p:nvPicPr>
        <p:blipFill>
          <a:blip r:embed="rId5"/>
          <a:stretch>
            <a:fillRect/>
          </a:stretch>
        </p:blipFill>
        <p:spPr>
          <a:xfrm>
            <a:off x="6022008" y="1853755"/>
            <a:ext cx="3051142" cy="3887170"/>
          </a:xfrm>
          <a:prstGeom prst="rect">
            <a:avLst/>
          </a:prstGeom>
        </p:spPr>
      </p:pic>
    </p:spTree>
    <p:extLst>
      <p:ext uri="{BB962C8B-B14F-4D97-AF65-F5344CB8AC3E}">
        <p14:creationId xmlns:p14="http://schemas.microsoft.com/office/powerpoint/2010/main" val="2602052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9C48-F23C-4F27-9D23-61D5EA7A3C6C}"/>
              </a:ext>
            </a:extLst>
          </p:cNvPr>
          <p:cNvSpPr>
            <a:spLocks noGrp="1"/>
          </p:cNvSpPr>
          <p:nvPr>
            <p:ph type="title"/>
          </p:nvPr>
        </p:nvSpPr>
        <p:spPr>
          <a:xfrm>
            <a:off x="233681" y="452718"/>
            <a:ext cx="9784080" cy="1400530"/>
          </a:xfrm>
        </p:spPr>
        <p:txBody>
          <a:bodyPr/>
          <a:lstStyle/>
          <a:p>
            <a:pPr algn="ctr"/>
            <a:r>
              <a:rPr lang="en-US" b="1" dirty="0"/>
              <a:t>Students at NYPA-(New York power authority</a:t>
            </a:r>
            <a:r>
              <a:rPr lang="en-US" dirty="0"/>
              <a:t>)</a:t>
            </a:r>
          </a:p>
        </p:txBody>
      </p:sp>
      <p:pic>
        <p:nvPicPr>
          <p:cNvPr id="5" name="Content Placeholder 4">
            <a:extLst>
              <a:ext uri="{FF2B5EF4-FFF2-40B4-BE49-F238E27FC236}">
                <a16:creationId xmlns:a16="http://schemas.microsoft.com/office/drawing/2014/main" id="{2C926EB6-2C82-4804-9B7E-AB15FCB8F077}"/>
              </a:ext>
            </a:extLst>
          </p:cNvPr>
          <p:cNvPicPr>
            <a:picLocks noGrp="1" noChangeAspect="1"/>
          </p:cNvPicPr>
          <p:nvPr>
            <p:ph idx="1"/>
          </p:nvPr>
        </p:nvPicPr>
        <p:blipFill>
          <a:blip r:embed="rId2"/>
          <a:stretch>
            <a:fillRect/>
          </a:stretch>
        </p:blipFill>
        <p:spPr>
          <a:xfrm>
            <a:off x="118420" y="1833115"/>
            <a:ext cx="2981474" cy="3750723"/>
          </a:xfrm>
        </p:spPr>
      </p:pic>
      <p:pic>
        <p:nvPicPr>
          <p:cNvPr id="7" name="Picture 6">
            <a:extLst>
              <a:ext uri="{FF2B5EF4-FFF2-40B4-BE49-F238E27FC236}">
                <a16:creationId xmlns:a16="http://schemas.microsoft.com/office/drawing/2014/main" id="{7F69AC30-2382-4496-8339-1E7BC27EFB69}"/>
              </a:ext>
            </a:extLst>
          </p:cNvPr>
          <p:cNvPicPr>
            <a:picLocks noChangeAspect="1"/>
          </p:cNvPicPr>
          <p:nvPr/>
        </p:nvPicPr>
        <p:blipFill>
          <a:blip r:embed="rId3"/>
          <a:stretch>
            <a:fillRect/>
          </a:stretch>
        </p:blipFill>
        <p:spPr>
          <a:xfrm>
            <a:off x="3063587" y="1874392"/>
            <a:ext cx="2981474" cy="3709446"/>
          </a:xfrm>
          <a:prstGeom prst="rect">
            <a:avLst/>
          </a:prstGeom>
        </p:spPr>
      </p:pic>
      <p:pic>
        <p:nvPicPr>
          <p:cNvPr id="9" name="Picture 8">
            <a:extLst>
              <a:ext uri="{FF2B5EF4-FFF2-40B4-BE49-F238E27FC236}">
                <a16:creationId xmlns:a16="http://schemas.microsoft.com/office/drawing/2014/main" id="{C361B969-402E-4BFE-A812-59EBE38A5F9A}"/>
              </a:ext>
            </a:extLst>
          </p:cNvPr>
          <p:cNvPicPr>
            <a:picLocks noChangeAspect="1"/>
          </p:cNvPicPr>
          <p:nvPr/>
        </p:nvPicPr>
        <p:blipFill>
          <a:blip r:embed="rId4"/>
          <a:stretch>
            <a:fillRect/>
          </a:stretch>
        </p:blipFill>
        <p:spPr>
          <a:xfrm>
            <a:off x="6096000" y="1853752"/>
            <a:ext cx="3086906" cy="3709447"/>
          </a:xfrm>
          <a:prstGeom prst="rect">
            <a:avLst/>
          </a:prstGeom>
        </p:spPr>
      </p:pic>
      <p:pic>
        <p:nvPicPr>
          <p:cNvPr id="11" name="Picture 10">
            <a:extLst>
              <a:ext uri="{FF2B5EF4-FFF2-40B4-BE49-F238E27FC236}">
                <a16:creationId xmlns:a16="http://schemas.microsoft.com/office/drawing/2014/main" id="{000C9C7E-4CDC-47EC-99D9-7D72B4F7D23B}"/>
              </a:ext>
            </a:extLst>
          </p:cNvPr>
          <p:cNvPicPr>
            <a:picLocks noChangeAspect="1"/>
          </p:cNvPicPr>
          <p:nvPr/>
        </p:nvPicPr>
        <p:blipFill>
          <a:blip r:embed="rId5"/>
          <a:stretch>
            <a:fillRect/>
          </a:stretch>
        </p:blipFill>
        <p:spPr>
          <a:xfrm>
            <a:off x="9151177" y="1874392"/>
            <a:ext cx="2981475" cy="3730085"/>
          </a:xfrm>
          <a:prstGeom prst="rect">
            <a:avLst/>
          </a:prstGeom>
        </p:spPr>
      </p:pic>
    </p:spTree>
    <p:extLst>
      <p:ext uri="{BB962C8B-B14F-4D97-AF65-F5344CB8AC3E}">
        <p14:creationId xmlns:p14="http://schemas.microsoft.com/office/powerpoint/2010/main" val="878336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AD917-8DF9-4A8C-AA93-9491A5BA1120}"/>
              </a:ext>
            </a:extLst>
          </p:cNvPr>
          <p:cNvSpPr>
            <a:spLocks noGrp="1"/>
          </p:cNvSpPr>
          <p:nvPr>
            <p:ph type="title"/>
          </p:nvPr>
        </p:nvSpPr>
        <p:spPr>
          <a:xfrm>
            <a:off x="193040" y="467360"/>
            <a:ext cx="9926320" cy="1463040"/>
          </a:xfrm>
        </p:spPr>
        <p:txBody>
          <a:bodyPr/>
          <a:lstStyle/>
          <a:p>
            <a:pPr algn="ctr"/>
            <a:r>
              <a:rPr lang="en-US" b="1" dirty="0"/>
              <a:t>Students at savor culinary institute- career speaker series</a:t>
            </a:r>
          </a:p>
        </p:txBody>
      </p:sp>
      <p:pic>
        <p:nvPicPr>
          <p:cNvPr id="3074" name="Picture 2" descr="Niagara Falls Culinary Institute">
            <a:extLst>
              <a:ext uri="{FF2B5EF4-FFF2-40B4-BE49-F238E27FC236}">
                <a16:creationId xmlns:a16="http://schemas.microsoft.com/office/drawing/2014/main" id="{5E9130A4-070D-4ACA-BE4B-C17E7107C1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759486"/>
            <a:ext cx="6096001" cy="44965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DE3FC97-2901-4457-9CFB-ECCFACBA1FBE}"/>
              </a:ext>
            </a:extLst>
          </p:cNvPr>
          <p:cNvPicPr>
            <a:picLocks noChangeAspect="1"/>
          </p:cNvPicPr>
          <p:nvPr/>
        </p:nvPicPr>
        <p:blipFill>
          <a:blip r:embed="rId3"/>
          <a:stretch>
            <a:fillRect/>
          </a:stretch>
        </p:blipFill>
        <p:spPr>
          <a:xfrm>
            <a:off x="6096001" y="1759485"/>
            <a:ext cx="6096000" cy="4402317"/>
          </a:xfrm>
          <a:prstGeom prst="rect">
            <a:avLst/>
          </a:prstGeom>
        </p:spPr>
      </p:pic>
    </p:spTree>
    <p:extLst>
      <p:ext uri="{BB962C8B-B14F-4D97-AF65-F5344CB8AC3E}">
        <p14:creationId xmlns:p14="http://schemas.microsoft.com/office/powerpoint/2010/main" val="3687377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2A67-85A8-4654-8BF6-070E8BDB0823}"/>
              </a:ext>
            </a:extLst>
          </p:cNvPr>
          <p:cNvSpPr>
            <a:spLocks noGrp="1"/>
          </p:cNvSpPr>
          <p:nvPr>
            <p:ph type="title"/>
          </p:nvPr>
        </p:nvSpPr>
        <p:spPr>
          <a:xfrm>
            <a:off x="1454239" y="848411"/>
            <a:ext cx="8643154" cy="1743959"/>
          </a:xfrm>
        </p:spPr>
        <p:txBody>
          <a:bodyPr/>
          <a:lstStyle/>
          <a:p>
            <a:pPr algn="ctr"/>
            <a:r>
              <a:rPr lang="en-US" dirty="0"/>
              <a:t>Welcome and Introductory remarks</a:t>
            </a:r>
          </a:p>
        </p:txBody>
      </p:sp>
      <p:sp>
        <p:nvSpPr>
          <p:cNvPr id="3" name="Text Placeholder 2">
            <a:extLst>
              <a:ext uri="{FF2B5EF4-FFF2-40B4-BE49-F238E27FC236}">
                <a16:creationId xmlns:a16="http://schemas.microsoft.com/office/drawing/2014/main" id="{9BC4D6C5-87EA-4D00-9B45-07BCD4A986DD}"/>
              </a:ext>
            </a:extLst>
          </p:cNvPr>
          <p:cNvSpPr>
            <a:spLocks noGrp="1"/>
          </p:cNvSpPr>
          <p:nvPr>
            <p:ph type="body" idx="1"/>
          </p:nvPr>
        </p:nvSpPr>
        <p:spPr>
          <a:xfrm>
            <a:off x="593889" y="3149601"/>
            <a:ext cx="10906812" cy="3146096"/>
          </a:xfrm>
        </p:spPr>
        <p:txBody>
          <a:bodyPr vert="horz" lIns="91440" tIns="91440" rIns="91440" bIns="45720" rtlCol="0" anchor="t">
            <a:noAutofit/>
          </a:bodyPr>
          <a:lstStyle/>
          <a:p>
            <a:pPr algn="ctr"/>
            <a:r>
              <a:rPr lang="en-US" sz="2800" dirty="0"/>
              <a:t>Mrs. Caroline Buchman- Assistant Superintendent for Curriculum and Instruction</a:t>
            </a:r>
          </a:p>
          <a:p>
            <a:pPr algn="ctr"/>
            <a:r>
              <a:rPr lang="en-US" sz="2800" dirty="0"/>
              <a:t>Mr. Bryan Rotella- Administrator for PTECH</a:t>
            </a:r>
          </a:p>
          <a:p>
            <a:pPr algn="ctr"/>
            <a:r>
              <a:rPr lang="en-US" sz="2800" dirty="0"/>
              <a:t>Dr. Chowdhary-PTECH Grant Director</a:t>
            </a:r>
          </a:p>
          <a:p>
            <a:pPr algn="ctr"/>
            <a:r>
              <a:rPr lang="en-US" sz="2800" dirty="0"/>
              <a:t>Mrs. </a:t>
            </a:r>
            <a:r>
              <a:rPr lang="en-US" sz="2800" dirty="0" err="1"/>
              <a:t>Dalporto</a:t>
            </a:r>
            <a:r>
              <a:rPr lang="en-US" sz="2800" dirty="0"/>
              <a:t>, Mrs. Johnston, Ms. Flournoy, Mrs. Violante PTECH Coordinators NFHS</a:t>
            </a:r>
          </a:p>
          <a:p>
            <a:pPr algn="ctr"/>
            <a:endParaRPr lang="en-US" sz="2800" dirty="0"/>
          </a:p>
          <a:p>
            <a:pPr algn="ctr"/>
            <a:endParaRPr lang="en-US" sz="2800" dirty="0"/>
          </a:p>
        </p:txBody>
      </p:sp>
      <p:pic>
        <p:nvPicPr>
          <p:cNvPr id="5" name="Picture 4">
            <a:extLst>
              <a:ext uri="{FF2B5EF4-FFF2-40B4-BE49-F238E27FC236}">
                <a16:creationId xmlns:a16="http://schemas.microsoft.com/office/drawing/2014/main" id="{8BDA6B0A-62DA-486C-865A-F90B49C5F28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4548" y="143632"/>
            <a:ext cx="2705493" cy="1743958"/>
          </a:xfrm>
          <a:prstGeom prst="rect">
            <a:avLst/>
          </a:prstGeom>
          <a:noFill/>
          <a:ln>
            <a:noFill/>
          </a:ln>
        </p:spPr>
      </p:pic>
    </p:spTree>
    <p:extLst>
      <p:ext uri="{BB962C8B-B14F-4D97-AF65-F5344CB8AC3E}">
        <p14:creationId xmlns:p14="http://schemas.microsoft.com/office/powerpoint/2010/main" val="2556626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6CB0-4BE7-4FED-9BE0-A87707A77D10}"/>
              </a:ext>
            </a:extLst>
          </p:cNvPr>
          <p:cNvSpPr>
            <a:spLocks noGrp="1"/>
          </p:cNvSpPr>
          <p:nvPr>
            <p:ph type="title"/>
          </p:nvPr>
        </p:nvSpPr>
        <p:spPr/>
        <p:txBody>
          <a:bodyPr/>
          <a:lstStyle/>
          <a:p>
            <a:pPr algn="ctr"/>
            <a:r>
              <a:rPr lang="en-US" dirty="0"/>
              <a:t>Student Panel</a:t>
            </a:r>
          </a:p>
        </p:txBody>
      </p:sp>
      <p:sp>
        <p:nvSpPr>
          <p:cNvPr id="3" name="Content Placeholder 2">
            <a:extLst>
              <a:ext uri="{FF2B5EF4-FFF2-40B4-BE49-F238E27FC236}">
                <a16:creationId xmlns:a16="http://schemas.microsoft.com/office/drawing/2014/main" id="{55061C37-E27F-462A-8BD5-5188A5F39CB5}"/>
              </a:ext>
            </a:extLst>
          </p:cNvPr>
          <p:cNvSpPr>
            <a:spLocks noGrp="1"/>
          </p:cNvSpPr>
          <p:nvPr>
            <p:ph idx="1"/>
          </p:nvPr>
        </p:nvSpPr>
        <p:spPr>
          <a:xfrm>
            <a:off x="677334" y="1534161"/>
            <a:ext cx="8596668" cy="4507202"/>
          </a:xfrm>
        </p:spPr>
        <p:txBody>
          <a:bodyPr/>
          <a:lstStyle/>
          <a:p>
            <a:pPr algn="ctr"/>
            <a:r>
              <a:rPr lang="en-US" dirty="0"/>
              <a:t>Students from our PTECH Program from NFHS will now speak to you about some of their experiences.</a:t>
            </a:r>
          </a:p>
        </p:txBody>
      </p:sp>
    </p:spTree>
    <p:extLst>
      <p:ext uri="{BB962C8B-B14F-4D97-AF65-F5344CB8AC3E}">
        <p14:creationId xmlns:p14="http://schemas.microsoft.com/office/powerpoint/2010/main" val="2060558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12E7A-C7DD-420D-ABDC-47731A206438}"/>
              </a:ext>
            </a:extLst>
          </p:cNvPr>
          <p:cNvSpPr>
            <a:spLocks noGrp="1"/>
          </p:cNvSpPr>
          <p:nvPr>
            <p:ph type="title"/>
          </p:nvPr>
        </p:nvSpPr>
        <p:spPr/>
        <p:txBody>
          <a:bodyPr/>
          <a:lstStyle/>
          <a:p>
            <a:pPr algn="ctr"/>
            <a:r>
              <a:rPr lang="en-US" b="1" dirty="0"/>
              <a:t>Conclusion</a:t>
            </a:r>
          </a:p>
        </p:txBody>
      </p:sp>
      <p:sp>
        <p:nvSpPr>
          <p:cNvPr id="3" name="Content Placeholder 2">
            <a:extLst>
              <a:ext uri="{FF2B5EF4-FFF2-40B4-BE49-F238E27FC236}">
                <a16:creationId xmlns:a16="http://schemas.microsoft.com/office/drawing/2014/main" id="{11AB79BB-3B58-4F88-A84B-011A6F63DFBA}"/>
              </a:ext>
            </a:extLst>
          </p:cNvPr>
          <p:cNvSpPr>
            <a:spLocks noGrp="1"/>
          </p:cNvSpPr>
          <p:nvPr>
            <p:ph idx="1"/>
          </p:nvPr>
        </p:nvSpPr>
        <p:spPr>
          <a:xfrm>
            <a:off x="677334" y="1605279"/>
            <a:ext cx="9614746" cy="4436083"/>
          </a:xfrm>
        </p:spPr>
        <p:txBody>
          <a:bodyPr>
            <a:normAutofit/>
          </a:bodyPr>
          <a:lstStyle/>
          <a:p>
            <a:r>
              <a:rPr lang="en-US" dirty="0"/>
              <a:t>Please join us now for an opportunity for you to learn more about the two P-Tech Programs in the Aux Gym.</a:t>
            </a:r>
          </a:p>
          <a:p>
            <a:pPr marL="0" indent="0">
              <a:buNone/>
            </a:pPr>
            <a:endParaRPr lang="en-US" dirty="0"/>
          </a:p>
          <a:p>
            <a:r>
              <a:rPr lang="en-US" dirty="0"/>
              <a:t>We  have all our business partners, our higher education partners and teachers as well as students who will share with all of you more about our P-Tech programs</a:t>
            </a:r>
          </a:p>
          <a:p>
            <a:pPr marL="0" indent="0">
              <a:buNone/>
            </a:pPr>
            <a:endParaRPr lang="en-US" dirty="0"/>
          </a:p>
          <a:p>
            <a:r>
              <a:rPr lang="en-US" dirty="0"/>
              <a:t>Starting March 18- May 31 the two P-Tech Applications will be available on our NFCSD District Website. Please apply to only one program that is of interest </a:t>
            </a:r>
            <a:r>
              <a:rPr lang="en-US"/>
              <a:t>to you. </a:t>
            </a:r>
            <a:endParaRPr lang="en-US" dirty="0"/>
          </a:p>
        </p:txBody>
      </p:sp>
    </p:spTree>
    <p:extLst>
      <p:ext uri="{BB962C8B-B14F-4D97-AF65-F5344CB8AC3E}">
        <p14:creationId xmlns:p14="http://schemas.microsoft.com/office/powerpoint/2010/main" val="3692871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DC206-5CFC-41E5-97A3-8F25EE3B4CA7}"/>
              </a:ext>
            </a:extLst>
          </p:cNvPr>
          <p:cNvSpPr>
            <a:spLocks noGrp="1"/>
          </p:cNvSpPr>
          <p:nvPr>
            <p:ph type="title"/>
          </p:nvPr>
        </p:nvSpPr>
        <p:spPr>
          <a:xfrm>
            <a:off x="677334" y="314960"/>
            <a:ext cx="8596668" cy="1615440"/>
          </a:xfrm>
        </p:spPr>
        <p:txBody>
          <a:bodyPr/>
          <a:lstStyle/>
          <a:p>
            <a:pPr algn="ctr"/>
            <a:r>
              <a:rPr lang="en-US" dirty="0"/>
              <a:t>NFHS Pathways Programs- Mr. Rotella</a:t>
            </a:r>
          </a:p>
        </p:txBody>
      </p:sp>
      <p:sp>
        <p:nvSpPr>
          <p:cNvPr id="3" name="Text Placeholder 2">
            <a:extLst>
              <a:ext uri="{FF2B5EF4-FFF2-40B4-BE49-F238E27FC236}">
                <a16:creationId xmlns:a16="http://schemas.microsoft.com/office/drawing/2014/main" id="{9B6902F7-74C1-4E81-8A3B-21C0D8428F87}"/>
              </a:ext>
            </a:extLst>
          </p:cNvPr>
          <p:cNvSpPr>
            <a:spLocks noGrp="1"/>
          </p:cNvSpPr>
          <p:nvPr>
            <p:ph type="body" idx="1"/>
          </p:nvPr>
        </p:nvSpPr>
        <p:spPr>
          <a:xfrm>
            <a:off x="675745" y="1564640"/>
            <a:ext cx="4185623" cy="1172605"/>
          </a:xfrm>
        </p:spPr>
        <p:txBody>
          <a:bodyPr/>
          <a:lstStyle/>
          <a:p>
            <a:pPr algn="ctr"/>
            <a:r>
              <a:rPr lang="en-US" b="1" dirty="0">
                <a:solidFill>
                  <a:srgbClr val="000000"/>
                </a:solidFill>
                <a:latin typeface="Calibri"/>
              </a:rPr>
              <a:t>BUSINESS, FINANCE, AND ENTREPRENEURSHIP</a:t>
            </a:r>
          </a:p>
          <a:p>
            <a:endParaRPr lang="en-US" dirty="0"/>
          </a:p>
        </p:txBody>
      </p:sp>
      <p:sp>
        <p:nvSpPr>
          <p:cNvPr id="4" name="Content Placeholder 3">
            <a:extLst>
              <a:ext uri="{FF2B5EF4-FFF2-40B4-BE49-F238E27FC236}">
                <a16:creationId xmlns:a16="http://schemas.microsoft.com/office/drawing/2014/main" id="{BE53AFAA-67CC-4E4D-BA75-A5070BB7D917}"/>
              </a:ext>
            </a:extLst>
          </p:cNvPr>
          <p:cNvSpPr>
            <a:spLocks noGrp="1"/>
          </p:cNvSpPr>
          <p:nvPr>
            <p:ph sz="half" idx="2"/>
          </p:nvPr>
        </p:nvSpPr>
        <p:spPr/>
        <p:txBody>
          <a:bodyPr/>
          <a:lstStyle/>
          <a:p>
            <a:pPr fontAlgn="ctr"/>
            <a:r>
              <a:rPr lang="en-US" b="1" dirty="0"/>
              <a:t> Entrepreneurship</a:t>
            </a:r>
            <a:endParaRPr lang="en-US" dirty="0"/>
          </a:p>
          <a:p>
            <a:pPr fontAlgn="ctr"/>
            <a:r>
              <a:rPr lang="en-US" b="1" dirty="0"/>
              <a:t>  Management / Leadership</a:t>
            </a:r>
            <a:endParaRPr lang="en-US" dirty="0"/>
          </a:p>
          <a:p>
            <a:pPr fontAlgn="ctr"/>
            <a:r>
              <a:rPr lang="en-US" b="1" dirty="0"/>
              <a:t>  Marketing / Hospitality / Tourism</a:t>
            </a:r>
            <a:endParaRPr lang="en-US" dirty="0"/>
          </a:p>
        </p:txBody>
      </p:sp>
      <p:sp>
        <p:nvSpPr>
          <p:cNvPr id="5" name="Text Placeholder 4">
            <a:extLst>
              <a:ext uri="{FF2B5EF4-FFF2-40B4-BE49-F238E27FC236}">
                <a16:creationId xmlns:a16="http://schemas.microsoft.com/office/drawing/2014/main" id="{3AA87328-9138-478F-8C90-F03494643950}"/>
              </a:ext>
            </a:extLst>
          </p:cNvPr>
          <p:cNvSpPr>
            <a:spLocks noGrp="1"/>
          </p:cNvSpPr>
          <p:nvPr>
            <p:ph type="body" sz="quarter" idx="3"/>
          </p:nvPr>
        </p:nvSpPr>
        <p:spPr>
          <a:xfrm>
            <a:off x="5088383" y="1416446"/>
            <a:ext cx="4185618" cy="1320800"/>
          </a:xfrm>
        </p:spPr>
        <p:txBody>
          <a:bodyPr/>
          <a:lstStyle/>
          <a:p>
            <a:pPr algn="ctr"/>
            <a:r>
              <a:rPr lang="en-US" b="1" dirty="0">
                <a:solidFill>
                  <a:srgbClr val="000000"/>
                </a:solidFill>
                <a:latin typeface="Calibri"/>
              </a:rPr>
              <a:t>COMPUTER SCIENCE AND INFORMATION TECHNOLOGY</a:t>
            </a:r>
          </a:p>
          <a:p>
            <a:endParaRPr lang="en-US" dirty="0"/>
          </a:p>
        </p:txBody>
      </p:sp>
      <p:sp>
        <p:nvSpPr>
          <p:cNvPr id="6" name="Content Placeholder 5">
            <a:extLst>
              <a:ext uri="{FF2B5EF4-FFF2-40B4-BE49-F238E27FC236}">
                <a16:creationId xmlns:a16="http://schemas.microsoft.com/office/drawing/2014/main" id="{D3B85053-3F97-46FC-80F9-3E65668B3615}"/>
              </a:ext>
            </a:extLst>
          </p:cNvPr>
          <p:cNvSpPr>
            <a:spLocks noGrp="1"/>
          </p:cNvSpPr>
          <p:nvPr>
            <p:ph sz="quarter" idx="4"/>
          </p:nvPr>
        </p:nvSpPr>
        <p:spPr>
          <a:xfrm>
            <a:off x="5354320" y="2737245"/>
            <a:ext cx="4653280" cy="3304117"/>
          </a:xfrm>
        </p:spPr>
        <p:txBody>
          <a:bodyPr/>
          <a:lstStyle/>
          <a:p>
            <a:pPr fontAlgn="ctr"/>
            <a:r>
              <a:rPr lang="en-US" b="1" dirty="0"/>
              <a:t> Computer Science</a:t>
            </a:r>
            <a:endParaRPr lang="en-US" dirty="0"/>
          </a:p>
          <a:p>
            <a:pPr fontAlgn="ctr"/>
            <a:r>
              <a:rPr lang="en-US" b="1" dirty="0"/>
              <a:t>  Full-Stack Development (Coding / Game Design)</a:t>
            </a:r>
            <a:endParaRPr lang="en-US" dirty="0"/>
          </a:p>
          <a:p>
            <a:pPr fontAlgn="ctr"/>
            <a:r>
              <a:rPr lang="en-US" b="1" dirty="0"/>
              <a:t>  Computer Technology</a:t>
            </a:r>
            <a:endParaRPr lang="en-US" dirty="0"/>
          </a:p>
          <a:p>
            <a:pPr fontAlgn="ctr"/>
            <a:r>
              <a:rPr lang="en-US" b="1" dirty="0"/>
              <a:t>  Graphic Communications</a:t>
            </a:r>
            <a:endParaRPr lang="en-US" dirty="0"/>
          </a:p>
          <a:p>
            <a:pPr fontAlgn="ctr"/>
            <a:r>
              <a:rPr lang="en-US" b="1" dirty="0"/>
              <a:t>  Web Development and Game Programming</a:t>
            </a:r>
            <a:endParaRPr lang="en-US" dirty="0"/>
          </a:p>
        </p:txBody>
      </p:sp>
    </p:spTree>
    <p:extLst>
      <p:ext uri="{BB962C8B-B14F-4D97-AF65-F5344CB8AC3E}">
        <p14:creationId xmlns:p14="http://schemas.microsoft.com/office/powerpoint/2010/main" val="3938894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D3837-DE55-4D4B-B585-93847AB61707}"/>
              </a:ext>
            </a:extLst>
          </p:cNvPr>
          <p:cNvSpPr>
            <a:spLocks noGrp="1"/>
          </p:cNvSpPr>
          <p:nvPr>
            <p:ph type="title"/>
          </p:nvPr>
        </p:nvSpPr>
        <p:spPr>
          <a:xfrm>
            <a:off x="677334" y="193040"/>
            <a:ext cx="8596668" cy="731519"/>
          </a:xfrm>
        </p:spPr>
        <p:txBody>
          <a:bodyPr>
            <a:normAutofit/>
          </a:bodyPr>
          <a:lstStyle/>
          <a:p>
            <a:pPr algn="ctr"/>
            <a:r>
              <a:rPr lang="en-US" dirty="0"/>
              <a:t>            NFHS Pathways Programs</a:t>
            </a:r>
          </a:p>
        </p:txBody>
      </p:sp>
      <p:sp>
        <p:nvSpPr>
          <p:cNvPr id="3" name="Text Placeholder 2">
            <a:extLst>
              <a:ext uri="{FF2B5EF4-FFF2-40B4-BE49-F238E27FC236}">
                <a16:creationId xmlns:a16="http://schemas.microsoft.com/office/drawing/2014/main" id="{C9A6BB29-9CF8-4F4A-8EDE-A77D049ED495}"/>
              </a:ext>
            </a:extLst>
          </p:cNvPr>
          <p:cNvSpPr>
            <a:spLocks noGrp="1"/>
          </p:cNvSpPr>
          <p:nvPr>
            <p:ph type="body" idx="1"/>
          </p:nvPr>
        </p:nvSpPr>
        <p:spPr>
          <a:xfrm>
            <a:off x="548641" y="1036321"/>
            <a:ext cx="4724400" cy="1270000"/>
          </a:xfrm>
        </p:spPr>
        <p:txBody>
          <a:bodyPr/>
          <a:lstStyle/>
          <a:p>
            <a:pPr algn="ctr"/>
            <a:r>
              <a:rPr lang="en-US" b="1" dirty="0">
                <a:solidFill>
                  <a:srgbClr val="000000"/>
                </a:solidFill>
                <a:latin typeface="Calibri"/>
              </a:rPr>
              <a:t>DESIGN, ENGINEERING, AND CONSTRUCTION TECHNOLOGY</a:t>
            </a:r>
          </a:p>
          <a:p>
            <a:endParaRPr lang="en-US" dirty="0"/>
          </a:p>
        </p:txBody>
      </p:sp>
      <p:sp>
        <p:nvSpPr>
          <p:cNvPr id="4" name="Content Placeholder 3">
            <a:extLst>
              <a:ext uri="{FF2B5EF4-FFF2-40B4-BE49-F238E27FC236}">
                <a16:creationId xmlns:a16="http://schemas.microsoft.com/office/drawing/2014/main" id="{E7CE7A66-0E9B-41E3-AC73-C313BCC80091}"/>
              </a:ext>
            </a:extLst>
          </p:cNvPr>
          <p:cNvSpPr>
            <a:spLocks noGrp="1"/>
          </p:cNvSpPr>
          <p:nvPr>
            <p:ph sz="half" idx="2"/>
          </p:nvPr>
        </p:nvSpPr>
        <p:spPr>
          <a:xfrm>
            <a:off x="675745" y="1981200"/>
            <a:ext cx="4185623" cy="4785360"/>
          </a:xfrm>
        </p:spPr>
        <p:txBody>
          <a:bodyPr>
            <a:normAutofit fontScale="85000" lnSpcReduction="20000"/>
          </a:bodyPr>
          <a:lstStyle/>
          <a:p>
            <a:pPr fontAlgn="ctr"/>
            <a:r>
              <a:rPr lang="en-US" b="1" dirty="0"/>
              <a:t> Advanced Manufacturing</a:t>
            </a:r>
            <a:endParaRPr lang="en-US" dirty="0"/>
          </a:p>
          <a:p>
            <a:pPr fontAlgn="ctr"/>
            <a:r>
              <a:rPr lang="en-US" b="1" dirty="0"/>
              <a:t>  Bio / Environmental Engineering</a:t>
            </a:r>
            <a:endParaRPr lang="en-US" dirty="0"/>
          </a:p>
          <a:p>
            <a:pPr fontAlgn="ctr"/>
            <a:r>
              <a:rPr lang="en-US" b="1" dirty="0"/>
              <a:t>  General Construction</a:t>
            </a:r>
            <a:endParaRPr lang="en-US" dirty="0"/>
          </a:p>
          <a:p>
            <a:pPr fontAlgn="ctr"/>
            <a:r>
              <a:rPr lang="en-US" b="1" dirty="0"/>
              <a:t>  Mechanical Technology (PTECH 1)</a:t>
            </a:r>
            <a:endParaRPr lang="en-US" dirty="0"/>
          </a:p>
          <a:p>
            <a:pPr fontAlgn="ctr"/>
            <a:r>
              <a:rPr lang="en-US" b="1" dirty="0"/>
              <a:t>  Mechanical/Engineering Science (PTECH 1)</a:t>
            </a:r>
            <a:endParaRPr lang="en-US" dirty="0"/>
          </a:p>
          <a:p>
            <a:pPr fontAlgn="ctr"/>
            <a:r>
              <a:rPr lang="en-US" b="1" dirty="0"/>
              <a:t>  Auto Body</a:t>
            </a:r>
            <a:endParaRPr lang="en-US" dirty="0"/>
          </a:p>
          <a:p>
            <a:pPr fontAlgn="ctr"/>
            <a:r>
              <a:rPr lang="en-US" b="1" dirty="0"/>
              <a:t>  Automotive Technology</a:t>
            </a:r>
            <a:endParaRPr lang="en-US" dirty="0"/>
          </a:p>
          <a:p>
            <a:pPr fontAlgn="ctr"/>
            <a:r>
              <a:rPr lang="en-US" b="1" dirty="0"/>
              <a:t>  Building Maintenance and Management</a:t>
            </a:r>
            <a:endParaRPr lang="en-US" dirty="0"/>
          </a:p>
          <a:p>
            <a:pPr fontAlgn="ctr"/>
            <a:r>
              <a:rPr lang="en-US" b="1" dirty="0"/>
              <a:t>  Conservation</a:t>
            </a:r>
            <a:endParaRPr lang="en-US" dirty="0"/>
          </a:p>
          <a:p>
            <a:pPr fontAlgn="ctr"/>
            <a:r>
              <a:rPr lang="en-US" b="1" dirty="0"/>
              <a:t>  Diesel Technology / Heavy Equipment</a:t>
            </a:r>
            <a:endParaRPr lang="en-US" dirty="0"/>
          </a:p>
          <a:p>
            <a:pPr fontAlgn="ctr"/>
            <a:r>
              <a:rPr lang="en-US" b="1" dirty="0"/>
              <a:t>  Electricity / Electronics</a:t>
            </a:r>
            <a:endParaRPr lang="en-US" dirty="0"/>
          </a:p>
          <a:p>
            <a:pPr fontAlgn="ctr"/>
            <a:r>
              <a:rPr lang="en-US" b="1" dirty="0"/>
              <a:t>  Heat / Ventilation / Air Conditioning (HVAC)</a:t>
            </a:r>
            <a:endParaRPr lang="en-US" dirty="0"/>
          </a:p>
          <a:p>
            <a:pPr fontAlgn="ctr"/>
            <a:r>
              <a:rPr lang="en-US" b="1" dirty="0"/>
              <a:t>  Project Based Engineering</a:t>
            </a:r>
            <a:endParaRPr lang="en-US" dirty="0"/>
          </a:p>
          <a:p>
            <a:pPr fontAlgn="ctr"/>
            <a:r>
              <a:rPr lang="en-US" b="1" dirty="0"/>
              <a:t>  Welding</a:t>
            </a:r>
            <a:endParaRPr lang="en-US" dirty="0"/>
          </a:p>
        </p:txBody>
      </p:sp>
      <p:sp>
        <p:nvSpPr>
          <p:cNvPr id="5" name="Text Placeholder 4">
            <a:extLst>
              <a:ext uri="{FF2B5EF4-FFF2-40B4-BE49-F238E27FC236}">
                <a16:creationId xmlns:a16="http://schemas.microsoft.com/office/drawing/2014/main" id="{E166C47D-8F10-47C7-9A41-DAAB7E139933}"/>
              </a:ext>
            </a:extLst>
          </p:cNvPr>
          <p:cNvSpPr>
            <a:spLocks noGrp="1"/>
          </p:cNvSpPr>
          <p:nvPr>
            <p:ph type="body" sz="quarter" idx="3"/>
          </p:nvPr>
        </p:nvSpPr>
        <p:spPr>
          <a:xfrm>
            <a:off x="5088383" y="1361441"/>
            <a:ext cx="4185618" cy="731519"/>
          </a:xfrm>
        </p:spPr>
        <p:txBody>
          <a:bodyPr/>
          <a:lstStyle/>
          <a:p>
            <a:pPr algn="ctr"/>
            <a:r>
              <a:rPr lang="en-US" b="1" dirty="0">
                <a:solidFill>
                  <a:srgbClr val="000000"/>
                </a:solidFill>
                <a:latin typeface="Calibri"/>
              </a:rPr>
              <a:t>                 HUMAN SERVICES</a:t>
            </a:r>
          </a:p>
          <a:p>
            <a:endParaRPr lang="en-US" dirty="0"/>
          </a:p>
        </p:txBody>
      </p:sp>
      <p:sp>
        <p:nvSpPr>
          <p:cNvPr id="6" name="Content Placeholder 5">
            <a:extLst>
              <a:ext uri="{FF2B5EF4-FFF2-40B4-BE49-F238E27FC236}">
                <a16:creationId xmlns:a16="http://schemas.microsoft.com/office/drawing/2014/main" id="{95C9075A-EB76-4AF1-AAB1-AFFEBAB564CE}"/>
              </a:ext>
            </a:extLst>
          </p:cNvPr>
          <p:cNvSpPr>
            <a:spLocks noGrp="1"/>
          </p:cNvSpPr>
          <p:nvPr>
            <p:ph sz="quarter" idx="4"/>
          </p:nvPr>
        </p:nvSpPr>
        <p:spPr>
          <a:xfrm>
            <a:off x="6512560" y="1788160"/>
            <a:ext cx="4724400" cy="4785359"/>
          </a:xfrm>
        </p:spPr>
        <p:txBody>
          <a:bodyPr>
            <a:normAutofit fontScale="85000" lnSpcReduction="20000"/>
          </a:bodyPr>
          <a:lstStyle/>
          <a:p>
            <a:pPr fontAlgn="ctr"/>
            <a:r>
              <a:rPr lang="en-US" b="1" dirty="0"/>
              <a:t> Education</a:t>
            </a:r>
            <a:endParaRPr lang="en-US" dirty="0"/>
          </a:p>
          <a:p>
            <a:pPr fontAlgn="ctr"/>
            <a:r>
              <a:rPr lang="en-US" b="1" dirty="0"/>
              <a:t>  Humanities</a:t>
            </a:r>
            <a:endParaRPr lang="en-US" dirty="0"/>
          </a:p>
          <a:p>
            <a:pPr fontAlgn="ctr"/>
            <a:r>
              <a:rPr lang="en-US" b="1" dirty="0"/>
              <a:t>  Law</a:t>
            </a:r>
            <a:endParaRPr lang="en-US" dirty="0"/>
          </a:p>
          <a:p>
            <a:pPr fontAlgn="ctr"/>
            <a:r>
              <a:rPr lang="en-US" b="1" dirty="0"/>
              <a:t>  Medical / Nursing</a:t>
            </a:r>
            <a:endParaRPr lang="en-US" dirty="0"/>
          </a:p>
          <a:p>
            <a:pPr fontAlgn="ctr"/>
            <a:r>
              <a:rPr lang="en-US" b="1" dirty="0"/>
              <a:t>  Security / Law Enforcement</a:t>
            </a:r>
            <a:endParaRPr lang="en-US" dirty="0"/>
          </a:p>
          <a:p>
            <a:pPr fontAlgn="ctr"/>
            <a:r>
              <a:rPr lang="en-US" b="1" dirty="0"/>
              <a:t>  SW/MH Counseling</a:t>
            </a:r>
            <a:endParaRPr lang="en-US" dirty="0"/>
          </a:p>
          <a:p>
            <a:pPr fontAlgn="ctr"/>
            <a:r>
              <a:rPr lang="en-US" b="1" dirty="0"/>
              <a:t>  Allied Health</a:t>
            </a:r>
            <a:endParaRPr lang="en-US" dirty="0"/>
          </a:p>
          <a:p>
            <a:pPr fontAlgn="ctr"/>
            <a:r>
              <a:rPr lang="en-US" b="1" dirty="0"/>
              <a:t>  Animal Science</a:t>
            </a:r>
            <a:endParaRPr lang="en-US" dirty="0"/>
          </a:p>
          <a:p>
            <a:pPr fontAlgn="ctr"/>
            <a:r>
              <a:rPr lang="en-US" b="1" dirty="0"/>
              <a:t>  Certified Personal Trainer</a:t>
            </a:r>
            <a:endParaRPr lang="en-US" dirty="0"/>
          </a:p>
          <a:p>
            <a:pPr fontAlgn="ctr"/>
            <a:r>
              <a:rPr lang="en-US" b="1" dirty="0"/>
              <a:t>  Cosmetology</a:t>
            </a:r>
            <a:endParaRPr lang="en-US" dirty="0"/>
          </a:p>
          <a:p>
            <a:pPr fontAlgn="ctr"/>
            <a:r>
              <a:rPr lang="en-US" b="1" dirty="0"/>
              <a:t>  Early Childhood Education</a:t>
            </a:r>
            <a:endParaRPr lang="en-US" dirty="0"/>
          </a:p>
          <a:p>
            <a:pPr fontAlgn="ctr"/>
            <a:r>
              <a:rPr lang="en-US" b="1" dirty="0"/>
              <a:t>  Emergency Medical Services</a:t>
            </a:r>
            <a:endParaRPr lang="en-US" dirty="0"/>
          </a:p>
          <a:p>
            <a:pPr fontAlgn="ctr"/>
            <a:r>
              <a:rPr lang="en-US" b="1" dirty="0"/>
              <a:t>  Health Occupations Technician (HOT)</a:t>
            </a:r>
            <a:endParaRPr lang="en-US" dirty="0"/>
          </a:p>
        </p:txBody>
      </p:sp>
    </p:spTree>
    <p:extLst>
      <p:ext uri="{BB962C8B-B14F-4D97-AF65-F5344CB8AC3E}">
        <p14:creationId xmlns:p14="http://schemas.microsoft.com/office/powerpoint/2010/main" val="3300162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79B7-62C2-4901-88E9-BE627D54F91E}"/>
              </a:ext>
            </a:extLst>
          </p:cNvPr>
          <p:cNvSpPr>
            <a:spLocks noGrp="1"/>
          </p:cNvSpPr>
          <p:nvPr>
            <p:ph type="title"/>
          </p:nvPr>
        </p:nvSpPr>
        <p:spPr/>
        <p:txBody>
          <a:bodyPr>
            <a:normAutofit fontScale="90000"/>
          </a:bodyPr>
          <a:lstStyle/>
          <a:p>
            <a:pPr algn="ctr"/>
            <a:r>
              <a:rPr lang="en-US" dirty="0"/>
              <a:t>NFHS Pathways Programs</a:t>
            </a:r>
            <a:br>
              <a:rPr lang="en-US" dirty="0"/>
            </a:br>
            <a:br>
              <a:rPr lang="en-US" b="1" dirty="0">
                <a:solidFill>
                  <a:srgbClr val="000000"/>
                </a:solidFill>
                <a:latin typeface="Calibri"/>
              </a:rPr>
            </a:br>
            <a:r>
              <a:rPr lang="en-US" b="1" dirty="0">
                <a:solidFill>
                  <a:srgbClr val="000000"/>
                </a:solidFill>
                <a:latin typeface="Calibri"/>
              </a:rPr>
              <a:t>VISUAL AND PERFORMING ARTS</a:t>
            </a:r>
            <a:br>
              <a:rPr lang="en-US" b="1" dirty="0">
                <a:solidFill>
                  <a:srgbClr val="000000"/>
                </a:solidFill>
                <a:latin typeface="Calibri"/>
              </a:rPr>
            </a:br>
            <a:endParaRPr lang="en-US" dirty="0"/>
          </a:p>
        </p:txBody>
      </p:sp>
      <p:sp>
        <p:nvSpPr>
          <p:cNvPr id="3" name="Content Placeholder 2">
            <a:extLst>
              <a:ext uri="{FF2B5EF4-FFF2-40B4-BE49-F238E27FC236}">
                <a16:creationId xmlns:a16="http://schemas.microsoft.com/office/drawing/2014/main" id="{440123E7-37F2-4D7D-9A1C-5998D0C6AF69}"/>
              </a:ext>
            </a:extLst>
          </p:cNvPr>
          <p:cNvSpPr>
            <a:spLocks noGrp="1"/>
          </p:cNvSpPr>
          <p:nvPr>
            <p:ph idx="1"/>
          </p:nvPr>
        </p:nvSpPr>
        <p:spPr>
          <a:xfrm>
            <a:off x="677334" y="2082799"/>
            <a:ext cx="8596668" cy="3958563"/>
          </a:xfrm>
        </p:spPr>
        <p:txBody>
          <a:bodyPr/>
          <a:lstStyle/>
          <a:p>
            <a:pPr fontAlgn="ctr"/>
            <a:r>
              <a:rPr lang="en-US" b="1" dirty="0"/>
              <a:t> </a:t>
            </a:r>
            <a:r>
              <a:rPr lang="en-US" sz="2000" b="1" dirty="0"/>
              <a:t>Media</a:t>
            </a:r>
            <a:endParaRPr lang="en-US" sz="2000" dirty="0"/>
          </a:p>
          <a:p>
            <a:pPr fontAlgn="ctr"/>
            <a:r>
              <a:rPr lang="en-US" sz="2000" b="1" dirty="0"/>
              <a:t>  Music Performance (Instrumental)</a:t>
            </a:r>
            <a:endParaRPr lang="en-US" sz="2000" dirty="0"/>
          </a:p>
          <a:p>
            <a:pPr fontAlgn="ctr"/>
            <a:r>
              <a:rPr lang="en-US" sz="2000" b="1" dirty="0"/>
              <a:t>  Music Performance (Vocal)</a:t>
            </a:r>
            <a:endParaRPr lang="en-US" sz="2000" dirty="0"/>
          </a:p>
          <a:p>
            <a:pPr fontAlgn="ctr"/>
            <a:r>
              <a:rPr lang="en-US" sz="2000" b="1" dirty="0"/>
              <a:t>  Music Production</a:t>
            </a:r>
            <a:endParaRPr lang="en-US" sz="2000" dirty="0"/>
          </a:p>
          <a:p>
            <a:pPr fontAlgn="ctr"/>
            <a:r>
              <a:rPr lang="en-US" sz="2000" b="1" dirty="0"/>
              <a:t>  Theatre Arts</a:t>
            </a:r>
            <a:endParaRPr lang="en-US" sz="2000" dirty="0"/>
          </a:p>
          <a:p>
            <a:pPr fontAlgn="ctr"/>
            <a:r>
              <a:rPr lang="en-US" sz="2000" b="1" dirty="0"/>
              <a:t>  Visual Arts</a:t>
            </a:r>
            <a:endParaRPr lang="en-US" sz="2000" dirty="0"/>
          </a:p>
          <a:p>
            <a:pPr fontAlgn="ctr"/>
            <a:r>
              <a:rPr lang="en-US" sz="2000" b="1" dirty="0"/>
              <a:t>  Animation and Video Production</a:t>
            </a:r>
            <a:endParaRPr lang="en-US" sz="2000" dirty="0"/>
          </a:p>
          <a:p>
            <a:pPr fontAlgn="ctr"/>
            <a:r>
              <a:rPr lang="en-US" sz="2000" b="1" dirty="0"/>
              <a:t>  Fashion Design and Interior Decorating</a:t>
            </a:r>
            <a:endParaRPr lang="en-US" sz="2000" dirty="0"/>
          </a:p>
        </p:txBody>
      </p:sp>
    </p:spTree>
    <p:extLst>
      <p:ext uri="{BB962C8B-B14F-4D97-AF65-F5344CB8AC3E}">
        <p14:creationId xmlns:p14="http://schemas.microsoft.com/office/powerpoint/2010/main" val="1919827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672C-9022-4748-BC16-A96E3594EEBC}"/>
              </a:ext>
            </a:extLst>
          </p:cNvPr>
          <p:cNvSpPr>
            <a:spLocks noGrp="1"/>
          </p:cNvSpPr>
          <p:nvPr>
            <p:ph type="title"/>
          </p:nvPr>
        </p:nvSpPr>
        <p:spPr>
          <a:xfrm>
            <a:off x="263951" y="212927"/>
            <a:ext cx="10790903" cy="1097713"/>
          </a:xfrm>
        </p:spPr>
        <p:txBody>
          <a:bodyPr/>
          <a:lstStyle/>
          <a:p>
            <a:pPr algn="ctr"/>
            <a:r>
              <a:rPr lang="en-US" dirty="0"/>
              <a:t>P-TECH Program Summary</a:t>
            </a:r>
          </a:p>
        </p:txBody>
      </p:sp>
      <p:sp>
        <p:nvSpPr>
          <p:cNvPr id="3" name="Content Placeholder 2">
            <a:extLst>
              <a:ext uri="{FF2B5EF4-FFF2-40B4-BE49-F238E27FC236}">
                <a16:creationId xmlns:a16="http://schemas.microsoft.com/office/drawing/2014/main" id="{6E299451-FB2C-430D-9246-E160A273B242}"/>
              </a:ext>
            </a:extLst>
          </p:cNvPr>
          <p:cNvSpPr>
            <a:spLocks noGrp="1"/>
          </p:cNvSpPr>
          <p:nvPr>
            <p:ph idx="1"/>
          </p:nvPr>
        </p:nvSpPr>
        <p:spPr>
          <a:xfrm>
            <a:off x="396241" y="894081"/>
            <a:ext cx="10322560" cy="5537200"/>
          </a:xfrm>
        </p:spPr>
        <p:txBody>
          <a:bodyPr>
            <a:normAutofit/>
          </a:bodyPr>
          <a:lstStyle/>
          <a:p>
            <a:r>
              <a:rPr lang="en-US" dirty="0"/>
              <a:t>P-Tech is a grant-funded program that recruits students in the 8</a:t>
            </a:r>
            <a:r>
              <a:rPr lang="en-US" baseline="30000" dirty="0"/>
              <a:t>th</a:t>
            </a:r>
            <a:r>
              <a:rPr lang="en-US" dirty="0"/>
              <a:t> grade into one of two pathways that the NFCSD offers in Mechanical Technology and Computer Science</a:t>
            </a:r>
          </a:p>
          <a:p>
            <a:endParaRPr lang="en-US" dirty="0"/>
          </a:p>
          <a:p>
            <a:r>
              <a:rPr lang="en-US" dirty="0"/>
              <a:t>Students start the program by engaging in a summer camp after grade 8, then follow a course sequence throughout high school which includes dual enrollment/college credit classes</a:t>
            </a:r>
          </a:p>
          <a:p>
            <a:endParaRPr lang="en-US" dirty="0"/>
          </a:p>
          <a:p>
            <a:r>
              <a:rPr lang="en-US" dirty="0"/>
              <a:t> Students can earn their Associates degree in 4-6 years </a:t>
            </a:r>
            <a:r>
              <a:rPr lang="en-US" b="1" dirty="0"/>
              <a:t>at no cost </a:t>
            </a:r>
            <a:r>
              <a:rPr lang="en-US" dirty="0"/>
              <a:t>– all tuition is paid through the grant. </a:t>
            </a:r>
          </a:p>
          <a:p>
            <a:endParaRPr lang="en-US" dirty="0"/>
          </a:p>
          <a:p>
            <a:r>
              <a:rPr lang="en-US" dirty="0"/>
              <a:t> We work with our higher education partner SUNY Niagara and our local business partners to make this program possible</a:t>
            </a:r>
          </a:p>
          <a:p>
            <a:endParaRPr lang="en-US" dirty="0"/>
          </a:p>
          <a:p>
            <a:r>
              <a:rPr lang="en-US" dirty="0"/>
              <a:t>Students engage in workshops, fieldtrips, a speaker series, college planning, job shadowing and internships throughout their high school career.  Students will have opportunities to interview with local businesses for jobs in their respective fields</a:t>
            </a:r>
          </a:p>
          <a:p>
            <a:endParaRPr lang="en-US" dirty="0"/>
          </a:p>
        </p:txBody>
      </p:sp>
    </p:spTree>
    <p:extLst>
      <p:ext uri="{BB962C8B-B14F-4D97-AF65-F5344CB8AC3E}">
        <p14:creationId xmlns:p14="http://schemas.microsoft.com/office/powerpoint/2010/main" val="2224724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41"/>
          <p:cNvSpPr txBox="1">
            <a:spLocks noGrp="1"/>
          </p:cNvSpPr>
          <p:nvPr>
            <p:ph type="title" idx="4294967295"/>
          </p:nvPr>
        </p:nvSpPr>
        <p:spPr>
          <a:xfrm>
            <a:off x="0" y="593725"/>
            <a:ext cx="10271125" cy="763588"/>
          </a:xfrm>
          <a:prstGeom prst="rect">
            <a:avLst/>
          </a:prstGeom>
        </p:spPr>
        <p:txBody>
          <a:bodyPr spcFirstLastPara="1" vert="horz" wrap="square" lIns="121900" tIns="121900" rIns="121900" bIns="121900" rtlCol="0" anchor="t" anchorCtr="0">
            <a:noAutofit/>
          </a:bodyPr>
          <a:lstStyle/>
          <a:p>
            <a:pPr algn="ctr"/>
            <a:r>
              <a:rPr lang="en-US" dirty="0"/>
              <a:t>          P-TECH Pathways</a:t>
            </a:r>
            <a:endParaRPr dirty="0"/>
          </a:p>
        </p:txBody>
      </p:sp>
      <p:sp>
        <p:nvSpPr>
          <p:cNvPr id="761" name="Google Shape;761;p41"/>
          <p:cNvSpPr txBox="1">
            <a:spLocks noGrp="1"/>
          </p:cNvSpPr>
          <p:nvPr>
            <p:ph type="subTitle" idx="4294967295"/>
          </p:nvPr>
        </p:nvSpPr>
        <p:spPr>
          <a:xfrm>
            <a:off x="6476382" y="2246189"/>
            <a:ext cx="4383830" cy="3968982"/>
          </a:xfrm>
          <a:prstGeom prst="rect">
            <a:avLst/>
          </a:prstGeom>
        </p:spPr>
        <p:txBody>
          <a:bodyPr spcFirstLastPara="1" vert="horz" wrap="square" lIns="121900" tIns="121900" rIns="121900" bIns="121900" rtlCol="0" anchor="t" anchorCtr="0">
            <a:noAutofit/>
          </a:bodyPr>
          <a:lstStyle/>
          <a:p>
            <a:pPr marL="0" indent="0"/>
            <a:r>
              <a:rPr lang="en-US" dirty="0"/>
              <a:t>The Computer Science pathway prepares students with fundamental programming skills and ways to utilize the computer as a problem solving tool. This pathway prepares students for positions in business, medicine, national defense, scientific exploration and more. </a:t>
            </a:r>
            <a:endParaRPr dirty="0"/>
          </a:p>
        </p:txBody>
      </p:sp>
      <p:sp>
        <p:nvSpPr>
          <p:cNvPr id="762" name="Google Shape;762;p41"/>
          <p:cNvSpPr txBox="1">
            <a:spLocks noGrp="1"/>
          </p:cNvSpPr>
          <p:nvPr>
            <p:ph type="subTitle" idx="4294967295"/>
          </p:nvPr>
        </p:nvSpPr>
        <p:spPr>
          <a:xfrm>
            <a:off x="714090" y="2490018"/>
            <a:ext cx="4670710" cy="3057778"/>
          </a:xfrm>
          <a:prstGeom prst="rect">
            <a:avLst/>
          </a:prstGeom>
        </p:spPr>
        <p:txBody>
          <a:bodyPr spcFirstLastPara="1" vert="horz" wrap="square" lIns="121900" tIns="121900" rIns="121900" bIns="121900" rtlCol="0" anchor="t" anchorCtr="0">
            <a:noAutofit/>
          </a:bodyPr>
          <a:lstStyle/>
          <a:p>
            <a:pPr marL="0" indent="0"/>
            <a:r>
              <a:rPr lang="en-US" dirty="0"/>
              <a:t>The Mechanical Technology pathway prepares the student to pursue a wide variety of career positions including engineering design, product development, laboratory testing, technical sales, technician, manufacturing, and much more. </a:t>
            </a:r>
            <a:endParaRPr dirty="0"/>
          </a:p>
        </p:txBody>
      </p:sp>
      <p:sp>
        <p:nvSpPr>
          <p:cNvPr id="763" name="Google Shape;763;p41"/>
          <p:cNvSpPr txBox="1">
            <a:spLocks noGrp="1"/>
          </p:cNvSpPr>
          <p:nvPr>
            <p:ph type="subTitle" idx="4294967295"/>
          </p:nvPr>
        </p:nvSpPr>
        <p:spPr>
          <a:xfrm>
            <a:off x="6095999" y="1673279"/>
            <a:ext cx="5231249" cy="521732"/>
          </a:xfrm>
          <a:prstGeom prst="rect">
            <a:avLst/>
          </a:prstGeom>
        </p:spPr>
        <p:txBody>
          <a:bodyPr spcFirstLastPara="1" vert="horz" wrap="square" lIns="121900" tIns="121900" rIns="121900" bIns="121900" rtlCol="0" anchor="b" anchorCtr="0">
            <a:noAutofit/>
          </a:bodyPr>
          <a:lstStyle/>
          <a:p>
            <a:pPr marL="0" indent="0">
              <a:buNone/>
            </a:pPr>
            <a:r>
              <a:rPr lang="en-US" sz="2000" b="1" u="sng" dirty="0"/>
              <a:t>Computer Information Systems/ Science</a:t>
            </a:r>
            <a:endParaRPr sz="2000" b="1" u="sng" dirty="0"/>
          </a:p>
        </p:txBody>
      </p:sp>
      <p:sp>
        <p:nvSpPr>
          <p:cNvPr id="764" name="Google Shape;764;p41"/>
          <p:cNvSpPr txBox="1">
            <a:spLocks noGrp="1"/>
          </p:cNvSpPr>
          <p:nvPr>
            <p:ph type="subTitle" idx="4294967295"/>
          </p:nvPr>
        </p:nvSpPr>
        <p:spPr>
          <a:xfrm>
            <a:off x="546726" y="1473120"/>
            <a:ext cx="4598362" cy="721892"/>
          </a:xfrm>
          <a:prstGeom prst="rect">
            <a:avLst/>
          </a:prstGeom>
        </p:spPr>
        <p:txBody>
          <a:bodyPr spcFirstLastPara="1" vert="horz" wrap="square" lIns="121900" tIns="121900" rIns="121900" bIns="121900" rtlCol="0" anchor="b" anchorCtr="0">
            <a:noAutofit/>
          </a:bodyPr>
          <a:lstStyle/>
          <a:p>
            <a:pPr marL="0" indent="0">
              <a:buNone/>
            </a:pPr>
            <a:r>
              <a:rPr lang="en-US" sz="2000" b="1" u="sng" dirty="0"/>
              <a:t>Mechanical Engineering/Technology</a:t>
            </a:r>
            <a:endParaRPr sz="2000" b="1" u="sng" dirty="0"/>
          </a:p>
        </p:txBody>
      </p:sp>
      <p:grpSp>
        <p:nvGrpSpPr>
          <p:cNvPr id="771" name="Google Shape;771;p41"/>
          <p:cNvGrpSpPr/>
          <p:nvPr/>
        </p:nvGrpSpPr>
        <p:grpSpPr>
          <a:xfrm rot="-985831">
            <a:off x="529523" y="5582065"/>
            <a:ext cx="860956" cy="850331"/>
            <a:chOff x="2188775" y="3749225"/>
            <a:chExt cx="528150" cy="672350"/>
          </a:xfrm>
        </p:grpSpPr>
        <p:sp>
          <p:nvSpPr>
            <p:cNvPr id="772" name="Google Shape;772;p41"/>
            <p:cNvSpPr/>
            <p:nvPr/>
          </p:nvSpPr>
          <p:spPr>
            <a:xfrm>
              <a:off x="2324025" y="3961050"/>
              <a:ext cx="193800" cy="175925"/>
            </a:xfrm>
            <a:custGeom>
              <a:avLst/>
              <a:gdLst/>
              <a:ahLst/>
              <a:cxnLst/>
              <a:rect l="l" t="t" r="r" b="b"/>
              <a:pathLst>
                <a:path w="7752" h="7037" extrusionOk="0">
                  <a:moveTo>
                    <a:pt x="3900" y="0"/>
                  </a:moveTo>
                  <a:cubicBezTo>
                    <a:pt x="3626" y="0"/>
                    <a:pt x="3348" y="32"/>
                    <a:pt x="3071" y="99"/>
                  </a:cubicBezTo>
                  <a:cubicBezTo>
                    <a:pt x="1186" y="525"/>
                    <a:pt x="1" y="2440"/>
                    <a:pt x="457" y="4324"/>
                  </a:cubicBezTo>
                  <a:cubicBezTo>
                    <a:pt x="846" y="5936"/>
                    <a:pt x="2281" y="7036"/>
                    <a:pt x="3886" y="7036"/>
                  </a:cubicBezTo>
                  <a:cubicBezTo>
                    <a:pt x="4158" y="7036"/>
                    <a:pt x="4435" y="7004"/>
                    <a:pt x="4712" y="6938"/>
                  </a:cubicBezTo>
                  <a:cubicBezTo>
                    <a:pt x="6597" y="6482"/>
                    <a:pt x="7752" y="4598"/>
                    <a:pt x="7296" y="2713"/>
                  </a:cubicBezTo>
                  <a:cubicBezTo>
                    <a:pt x="6933" y="1080"/>
                    <a:pt x="5487" y="0"/>
                    <a:pt x="3900"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773" name="Google Shape;773;p41"/>
            <p:cNvSpPr/>
            <p:nvPr/>
          </p:nvSpPr>
          <p:spPr>
            <a:xfrm>
              <a:off x="2254875" y="3749225"/>
              <a:ext cx="122375" cy="122375"/>
            </a:xfrm>
            <a:custGeom>
              <a:avLst/>
              <a:gdLst/>
              <a:ahLst/>
              <a:cxnLst/>
              <a:rect l="l" t="t" r="r" b="b"/>
              <a:pathLst>
                <a:path w="4895" h="4895" extrusionOk="0">
                  <a:moveTo>
                    <a:pt x="2432" y="1"/>
                  </a:moveTo>
                  <a:cubicBezTo>
                    <a:pt x="1095" y="1"/>
                    <a:pt x="1" y="1095"/>
                    <a:pt x="1" y="2463"/>
                  </a:cubicBezTo>
                  <a:cubicBezTo>
                    <a:pt x="1" y="3800"/>
                    <a:pt x="1095" y="4895"/>
                    <a:pt x="2432" y="4895"/>
                  </a:cubicBezTo>
                  <a:cubicBezTo>
                    <a:pt x="3800" y="4895"/>
                    <a:pt x="4894" y="3800"/>
                    <a:pt x="4894" y="2463"/>
                  </a:cubicBezTo>
                  <a:cubicBezTo>
                    <a:pt x="4894" y="1095"/>
                    <a:pt x="3800" y="1"/>
                    <a:pt x="2432" y="1"/>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774" name="Google Shape;774;p41"/>
            <p:cNvSpPr/>
            <p:nvPr/>
          </p:nvSpPr>
          <p:spPr>
            <a:xfrm>
              <a:off x="2616600" y="3926300"/>
              <a:ext cx="56250" cy="56250"/>
            </a:xfrm>
            <a:custGeom>
              <a:avLst/>
              <a:gdLst/>
              <a:ahLst/>
              <a:cxnLst/>
              <a:rect l="l" t="t" r="r" b="b"/>
              <a:pathLst>
                <a:path w="2250" h="2250" extrusionOk="0">
                  <a:moveTo>
                    <a:pt x="1125" y="0"/>
                  </a:moveTo>
                  <a:cubicBezTo>
                    <a:pt x="517" y="0"/>
                    <a:pt x="0" y="517"/>
                    <a:pt x="0" y="1125"/>
                  </a:cubicBezTo>
                  <a:cubicBezTo>
                    <a:pt x="0" y="1733"/>
                    <a:pt x="517" y="2249"/>
                    <a:pt x="1125" y="2249"/>
                  </a:cubicBezTo>
                  <a:cubicBezTo>
                    <a:pt x="1733" y="2249"/>
                    <a:pt x="2249" y="1733"/>
                    <a:pt x="2249" y="1125"/>
                  </a:cubicBezTo>
                  <a:cubicBezTo>
                    <a:pt x="2249" y="517"/>
                    <a:pt x="1733" y="0"/>
                    <a:pt x="1125" y="0"/>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775" name="Google Shape;775;p41"/>
            <p:cNvSpPr/>
            <p:nvPr/>
          </p:nvSpPr>
          <p:spPr>
            <a:xfrm>
              <a:off x="2188775" y="4084350"/>
              <a:ext cx="76775" cy="76000"/>
            </a:xfrm>
            <a:custGeom>
              <a:avLst/>
              <a:gdLst/>
              <a:ahLst/>
              <a:cxnLst/>
              <a:rect l="l" t="t" r="r" b="b"/>
              <a:pathLst>
                <a:path w="3071" h="3040" extrusionOk="0">
                  <a:moveTo>
                    <a:pt x="1520" y="0"/>
                  </a:moveTo>
                  <a:cubicBezTo>
                    <a:pt x="699" y="0"/>
                    <a:pt x="0" y="669"/>
                    <a:pt x="0" y="1520"/>
                  </a:cubicBezTo>
                  <a:cubicBezTo>
                    <a:pt x="0" y="2371"/>
                    <a:pt x="699" y="3040"/>
                    <a:pt x="1520" y="3040"/>
                  </a:cubicBezTo>
                  <a:cubicBezTo>
                    <a:pt x="2371" y="3040"/>
                    <a:pt x="3070" y="2371"/>
                    <a:pt x="3070" y="1520"/>
                  </a:cubicBezTo>
                  <a:cubicBezTo>
                    <a:pt x="3070" y="669"/>
                    <a:pt x="2371" y="0"/>
                    <a:pt x="1520" y="0"/>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776" name="Google Shape;776;p41"/>
            <p:cNvSpPr/>
            <p:nvPr/>
          </p:nvSpPr>
          <p:spPr>
            <a:xfrm>
              <a:off x="2498800" y="3960475"/>
              <a:ext cx="120100" cy="55500"/>
            </a:xfrm>
            <a:custGeom>
              <a:avLst/>
              <a:gdLst/>
              <a:ahLst/>
              <a:cxnLst/>
              <a:rect l="l" t="t" r="r" b="b"/>
              <a:pathLst>
                <a:path w="4804" h="2220" extrusionOk="0">
                  <a:moveTo>
                    <a:pt x="4651" y="1"/>
                  </a:moveTo>
                  <a:lnTo>
                    <a:pt x="1" y="1855"/>
                  </a:lnTo>
                  <a:lnTo>
                    <a:pt x="153" y="2220"/>
                  </a:lnTo>
                  <a:lnTo>
                    <a:pt x="4803" y="335"/>
                  </a:lnTo>
                  <a:lnTo>
                    <a:pt x="4651" y="1"/>
                  </a:ln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777" name="Google Shape;777;p41"/>
            <p:cNvSpPr/>
            <p:nvPr/>
          </p:nvSpPr>
          <p:spPr>
            <a:xfrm>
              <a:off x="2260200" y="4072950"/>
              <a:ext cx="79050" cy="38775"/>
            </a:xfrm>
            <a:custGeom>
              <a:avLst/>
              <a:gdLst/>
              <a:ahLst/>
              <a:cxnLst/>
              <a:rect l="l" t="t" r="r" b="b"/>
              <a:pathLst>
                <a:path w="3162" h="1551" extrusionOk="0">
                  <a:moveTo>
                    <a:pt x="3040" y="0"/>
                  </a:moveTo>
                  <a:lnTo>
                    <a:pt x="0" y="1216"/>
                  </a:lnTo>
                  <a:lnTo>
                    <a:pt x="152" y="1551"/>
                  </a:lnTo>
                  <a:lnTo>
                    <a:pt x="3162" y="335"/>
                  </a:lnTo>
                  <a:lnTo>
                    <a:pt x="3040" y="0"/>
                  </a:ln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778" name="Google Shape;778;p41"/>
            <p:cNvSpPr/>
            <p:nvPr/>
          </p:nvSpPr>
          <p:spPr>
            <a:xfrm>
              <a:off x="2321000" y="4123850"/>
              <a:ext cx="62325" cy="82850"/>
            </a:xfrm>
            <a:custGeom>
              <a:avLst/>
              <a:gdLst/>
              <a:ahLst/>
              <a:cxnLst/>
              <a:rect l="l" t="t" r="r" b="b"/>
              <a:pathLst>
                <a:path w="2493" h="3314" extrusionOk="0">
                  <a:moveTo>
                    <a:pt x="2158" y="1"/>
                  </a:moveTo>
                  <a:lnTo>
                    <a:pt x="0" y="3101"/>
                  </a:lnTo>
                  <a:lnTo>
                    <a:pt x="334" y="3314"/>
                  </a:lnTo>
                  <a:lnTo>
                    <a:pt x="2493" y="214"/>
                  </a:lnTo>
                  <a:lnTo>
                    <a:pt x="2158" y="1"/>
                  </a:ln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779" name="Google Shape;779;p41"/>
            <p:cNvSpPr/>
            <p:nvPr/>
          </p:nvSpPr>
          <p:spPr>
            <a:xfrm>
              <a:off x="2335425" y="3864725"/>
              <a:ext cx="56250" cy="104900"/>
            </a:xfrm>
            <a:custGeom>
              <a:avLst/>
              <a:gdLst/>
              <a:ahLst/>
              <a:cxnLst/>
              <a:rect l="l" t="t" r="r" b="b"/>
              <a:pathLst>
                <a:path w="2250" h="4196" extrusionOk="0">
                  <a:moveTo>
                    <a:pt x="335" y="1"/>
                  </a:moveTo>
                  <a:lnTo>
                    <a:pt x="1" y="153"/>
                  </a:lnTo>
                  <a:lnTo>
                    <a:pt x="1885" y="4196"/>
                  </a:lnTo>
                  <a:lnTo>
                    <a:pt x="2250" y="4044"/>
                  </a:lnTo>
                  <a:lnTo>
                    <a:pt x="335" y="1"/>
                  </a:ln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780" name="Google Shape;780;p41"/>
            <p:cNvSpPr/>
            <p:nvPr/>
          </p:nvSpPr>
          <p:spPr>
            <a:xfrm>
              <a:off x="2466125" y="4119300"/>
              <a:ext cx="121600" cy="163400"/>
            </a:xfrm>
            <a:custGeom>
              <a:avLst/>
              <a:gdLst/>
              <a:ahLst/>
              <a:cxnLst/>
              <a:rect l="l" t="t" r="r" b="b"/>
              <a:pathLst>
                <a:path w="4864" h="6536" extrusionOk="0">
                  <a:moveTo>
                    <a:pt x="305" y="1"/>
                  </a:moveTo>
                  <a:lnTo>
                    <a:pt x="1" y="244"/>
                  </a:lnTo>
                  <a:lnTo>
                    <a:pt x="4560" y="6536"/>
                  </a:lnTo>
                  <a:lnTo>
                    <a:pt x="4864" y="6292"/>
                  </a:lnTo>
                  <a:lnTo>
                    <a:pt x="305" y="1"/>
                  </a:ln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781" name="Google Shape;781;p41"/>
            <p:cNvSpPr/>
            <p:nvPr/>
          </p:nvSpPr>
          <p:spPr>
            <a:xfrm>
              <a:off x="2232850" y="4195300"/>
              <a:ext cx="122350" cy="122350"/>
            </a:xfrm>
            <a:custGeom>
              <a:avLst/>
              <a:gdLst/>
              <a:ahLst/>
              <a:cxnLst/>
              <a:rect l="l" t="t" r="r" b="b"/>
              <a:pathLst>
                <a:path w="4894" h="4894" extrusionOk="0">
                  <a:moveTo>
                    <a:pt x="2432" y="0"/>
                  </a:moveTo>
                  <a:cubicBezTo>
                    <a:pt x="1094" y="0"/>
                    <a:pt x="0" y="1094"/>
                    <a:pt x="0" y="2432"/>
                  </a:cubicBezTo>
                  <a:cubicBezTo>
                    <a:pt x="0" y="3800"/>
                    <a:pt x="1094" y="4894"/>
                    <a:pt x="2432" y="4894"/>
                  </a:cubicBezTo>
                  <a:cubicBezTo>
                    <a:pt x="3800" y="4894"/>
                    <a:pt x="4894" y="3800"/>
                    <a:pt x="4894" y="2432"/>
                  </a:cubicBezTo>
                  <a:cubicBezTo>
                    <a:pt x="4894" y="1094"/>
                    <a:pt x="3800" y="0"/>
                    <a:pt x="2432"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782" name="Google Shape;782;p41"/>
            <p:cNvSpPr/>
            <p:nvPr/>
          </p:nvSpPr>
          <p:spPr>
            <a:xfrm>
              <a:off x="2544400" y="4263875"/>
              <a:ext cx="172525" cy="157700"/>
            </a:xfrm>
            <a:custGeom>
              <a:avLst/>
              <a:gdLst/>
              <a:ahLst/>
              <a:cxnLst/>
              <a:rect l="l" t="t" r="r" b="b"/>
              <a:pathLst>
                <a:path w="6901" h="6308" extrusionOk="0">
                  <a:moveTo>
                    <a:pt x="3450" y="0"/>
                  </a:moveTo>
                  <a:cubicBezTo>
                    <a:pt x="2645" y="0"/>
                    <a:pt x="1839" y="312"/>
                    <a:pt x="1216" y="935"/>
                  </a:cubicBezTo>
                  <a:cubicBezTo>
                    <a:pt x="0" y="2151"/>
                    <a:pt x="0" y="4157"/>
                    <a:pt x="1216" y="5373"/>
                  </a:cubicBezTo>
                  <a:cubicBezTo>
                    <a:pt x="1839" y="5996"/>
                    <a:pt x="2645" y="6307"/>
                    <a:pt x="3450" y="6307"/>
                  </a:cubicBezTo>
                  <a:cubicBezTo>
                    <a:pt x="4256" y="6307"/>
                    <a:pt x="5061" y="5996"/>
                    <a:pt x="5684" y="5373"/>
                  </a:cubicBezTo>
                  <a:cubicBezTo>
                    <a:pt x="6900" y="4157"/>
                    <a:pt x="6900" y="2151"/>
                    <a:pt x="5684" y="935"/>
                  </a:cubicBezTo>
                  <a:cubicBezTo>
                    <a:pt x="5061" y="312"/>
                    <a:pt x="4256" y="0"/>
                    <a:pt x="3450"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grpSp>
      <p:grpSp>
        <p:nvGrpSpPr>
          <p:cNvPr id="40" name="Google Shape;642;p38">
            <a:extLst>
              <a:ext uri="{FF2B5EF4-FFF2-40B4-BE49-F238E27FC236}">
                <a16:creationId xmlns:a16="http://schemas.microsoft.com/office/drawing/2014/main" id="{652890F5-B2D2-4898-8E63-E189E9C76A97}"/>
              </a:ext>
            </a:extLst>
          </p:cNvPr>
          <p:cNvGrpSpPr/>
          <p:nvPr/>
        </p:nvGrpSpPr>
        <p:grpSpPr>
          <a:xfrm>
            <a:off x="10502975" y="5202865"/>
            <a:ext cx="937709" cy="1009019"/>
            <a:chOff x="-40748275" y="3238700"/>
            <a:chExt cx="322600" cy="316950"/>
          </a:xfrm>
        </p:grpSpPr>
        <p:sp>
          <p:nvSpPr>
            <p:cNvPr id="41" name="Google Shape;643;p38">
              <a:extLst>
                <a:ext uri="{FF2B5EF4-FFF2-40B4-BE49-F238E27FC236}">
                  <a16:creationId xmlns:a16="http://schemas.microsoft.com/office/drawing/2014/main" id="{5D8CB2D2-AFA1-48BF-A0C3-3D610FF67305}"/>
                </a:ext>
              </a:extLst>
            </p:cNvPr>
            <p:cNvSpPr/>
            <p:nvPr/>
          </p:nvSpPr>
          <p:spPr>
            <a:xfrm>
              <a:off x="-40709675" y="3273750"/>
              <a:ext cx="84300" cy="84300"/>
            </a:xfrm>
            <a:custGeom>
              <a:avLst/>
              <a:gdLst/>
              <a:ahLst/>
              <a:cxnLst/>
              <a:rect l="l" t="t" r="r" b="b"/>
              <a:pathLst>
                <a:path w="3372" h="3372" extrusionOk="0">
                  <a:moveTo>
                    <a:pt x="2710" y="0"/>
                  </a:moveTo>
                  <a:lnTo>
                    <a:pt x="1" y="2710"/>
                  </a:lnTo>
                  <a:lnTo>
                    <a:pt x="694" y="3371"/>
                  </a:lnTo>
                  <a:lnTo>
                    <a:pt x="3372" y="662"/>
                  </a:lnTo>
                  <a:lnTo>
                    <a:pt x="2710"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42" name="Google Shape;644;p38">
              <a:extLst>
                <a:ext uri="{FF2B5EF4-FFF2-40B4-BE49-F238E27FC236}">
                  <a16:creationId xmlns:a16="http://schemas.microsoft.com/office/drawing/2014/main" id="{18941467-CCB7-41AF-AE2E-B600F2307856}"/>
                </a:ext>
              </a:extLst>
            </p:cNvPr>
            <p:cNvSpPr/>
            <p:nvPr/>
          </p:nvSpPr>
          <p:spPr>
            <a:xfrm>
              <a:off x="-40578925" y="3247175"/>
              <a:ext cx="151250" cy="149475"/>
            </a:xfrm>
            <a:custGeom>
              <a:avLst/>
              <a:gdLst/>
              <a:ahLst/>
              <a:cxnLst/>
              <a:rect l="l" t="t" r="r" b="b"/>
              <a:pathLst>
                <a:path w="6050" h="5979" extrusionOk="0">
                  <a:moveTo>
                    <a:pt x="2663" y="0"/>
                  </a:moveTo>
                  <a:cubicBezTo>
                    <a:pt x="2552" y="0"/>
                    <a:pt x="2442" y="39"/>
                    <a:pt x="2363" y="118"/>
                  </a:cubicBezTo>
                  <a:lnTo>
                    <a:pt x="1261" y="1221"/>
                  </a:lnTo>
                  <a:lnTo>
                    <a:pt x="2678" y="2639"/>
                  </a:lnTo>
                  <a:cubicBezTo>
                    <a:pt x="2836" y="2796"/>
                    <a:pt x="2836" y="3080"/>
                    <a:pt x="2678" y="3237"/>
                  </a:cubicBezTo>
                  <a:cubicBezTo>
                    <a:pt x="2637" y="3278"/>
                    <a:pt x="2560" y="3302"/>
                    <a:pt x="2473" y="3302"/>
                  </a:cubicBezTo>
                  <a:cubicBezTo>
                    <a:pt x="2360" y="3302"/>
                    <a:pt x="2232" y="3263"/>
                    <a:pt x="2143" y="3174"/>
                  </a:cubicBezTo>
                  <a:lnTo>
                    <a:pt x="725" y="1756"/>
                  </a:lnTo>
                  <a:lnTo>
                    <a:pt x="0" y="2481"/>
                  </a:lnTo>
                  <a:lnTo>
                    <a:pt x="3529" y="5978"/>
                  </a:lnTo>
                  <a:lnTo>
                    <a:pt x="5892" y="3615"/>
                  </a:lnTo>
                  <a:cubicBezTo>
                    <a:pt x="6049" y="3458"/>
                    <a:pt x="6049" y="3174"/>
                    <a:pt x="5892" y="3017"/>
                  </a:cubicBezTo>
                  <a:lnTo>
                    <a:pt x="2962" y="118"/>
                  </a:lnTo>
                  <a:cubicBezTo>
                    <a:pt x="2883" y="39"/>
                    <a:pt x="2773" y="0"/>
                    <a:pt x="2663"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43" name="Google Shape;645;p38">
              <a:extLst>
                <a:ext uri="{FF2B5EF4-FFF2-40B4-BE49-F238E27FC236}">
                  <a16:creationId xmlns:a16="http://schemas.microsoft.com/office/drawing/2014/main" id="{5EE39238-92D9-49A0-B3ED-C55264D4CA60}"/>
                </a:ext>
              </a:extLst>
            </p:cNvPr>
            <p:cNvSpPr/>
            <p:nvPr/>
          </p:nvSpPr>
          <p:spPr>
            <a:xfrm>
              <a:off x="-40678175" y="3305250"/>
              <a:ext cx="213475" cy="213475"/>
            </a:xfrm>
            <a:custGeom>
              <a:avLst/>
              <a:gdLst/>
              <a:ahLst/>
              <a:cxnLst/>
              <a:rect l="l" t="t" r="r" b="b"/>
              <a:pathLst>
                <a:path w="8539" h="8539" extrusionOk="0">
                  <a:moveTo>
                    <a:pt x="2679" y="0"/>
                  </a:moveTo>
                  <a:lnTo>
                    <a:pt x="1" y="2678"/>
                  </a:lnTo>
                  <a:lnTo>
                    <a:pt x="5861" y="8538"/>
                  </a:lnTo>
                  <a:lnTo>
                    <a:pt x="8539" y="5860"/>
                  </a:lnTo>
                  <a:lnTo>
                    <a:pt x="2679"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44" name="Google Shape;646;p38">
              <a:extLst>
                <a:ext uri="{FF2B5EF4-FFF2-40B4-BE49-F238E27FC236}">
                  <a16:creationId xmlns:a16="http://schemas.microsoft.com/office/drawing/2014/main" id="{8297D0EA-27DE-4418-B335-BD2C571F049A}"/>
                </a:ext>
              </a:extLst>
            </p:cNvPr>
            <p:cNvSpPr/>
            <p:nvPr/>
          </p:nvSpPr>
          <p:spPr>
            <a:xfrm>
              <a:off x="-40513550" y="3469850"/>
              <a:ext cx="87875" cy="85800"/>
            </a:xfrm>
            <a:custGeom>
              <a:avLst/>
              <a:gdLst/>
              <a:ahLst/>
              <a:cxnLst/>
              <a:rect l="l" t="t" r="r" b="b"/>
              <a:pathLst>
                <a:path w="3515" h="3432" extrusionOk="0">
                  <a:moveTo>
                    <a:pt x="2426" y="1"/>
                  </a:moveTo>
                  <a:lnTo>
                    <a:pt x="0" y="2427"/>
                  </a:lnTo>
                  <a:lnTo>
                    <a:pt x="2899" y="3404"/>
                  </a:lnTo>
                  <a:cubicBezTo>
                    <a:pt x="2948" y="3423"/>
                    <a:pt x="2996" y="3432"/>
                    <a:pt x="3044" y="3432"/>
                  </a:cubicBezTo>
                  <a:cubicBezTo>
                    <a:pt x="3302" y="3432"/>
                    <a:pt x="3514" y="3166"/>
                    <a:pt x="3434" y="2899"/>
                  </a:cubicBezTo>
                  <a:lnTo>
                    <a:pt x="2426"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45" name="Google Shape;647;p38">
              <a:extLst>
                <a:ext uri="{FF2B5EF4-FFF2-40B4-BE49-F238E27FC236}">
                  <a16:creationId xmlns:a16="http://schemas.microsoft.com/office/drawing/2014/main" id="{40EA2D5F-B209-49D2-A645-DF5C982B6891}"/>
                </a:ext>
              </a:extLst>
            </p:cNvPr>
            <p:cNvSpPr/>
            <p:nvPr/>
          </p:nvSpPr>
          <p:spPr>
            <a:xfrm>
              <a:off x="-40738025" y="3404500"/>
              <a:ext cx="150450" cy="149475"/>
            </a:xfrm>
            <a:custGeom>
              <a:avLst/>
              <a:gdLst/>
              <a:ahLst/>
              <a:cxnLst/>
              <a:rect l="l" t="t" r="r" b="b"/>
              <a:pathLst>
                <a:path w="6018" h="5979" extrusionOk="0">
                  <a:moveTo>
                    <a:pt x="2521" y="0"/>
                  </a:moveTo>
                  <a:lnTo>
                    <a:pt x="1796" y="725"/>
                  </a:lnTo>
                  <a:lnTo>
                    <a:pt x="3308" y="2205"/>
                  </a:lnTo>
                  <a:cubicBezTo>
                    <a:pt x="3466" y="2363"/>
                    <a:pt x="3466" y="2646"/>
                    <a:pt x="3308" y="2804"/>
                  </a:cubicBezTo>
                  <a:cubicBezTo>
                    <a:pt x="3230" y="2883"/>
                    <a:pt x="3119" y="2922"/>
                    <a:pt x="3009" y="2922"/>
                  </a:cubicBezTo>
                  <a:cubicBezTo>
                    <a:pt x="2899" y="2922"/>
                    <a:pt x="2789" y="2883"/>
                    <a:pt x="2710" y="2804"/>
                  </a:cubicBezTo>
                  <a:lnTo>
                    <a:pt x="1229" y="1292"/>
                  </a:lnTo>
                  <a:lnTo>
                    <a:pt x="158" y="2363"/>
                  </a:lnTo>
                  <a:cubicBezTo>
                    <a:pt x="0" y="2520"/>
                    <a:pt x="0" y="2804"/>
                    <a:pt x="158" y="2962"/>
                  </a:cubicBezTo>
                  <a:lnTo>
                    <a:pt x="3056" y="5860"/>
                  </a:lnTo>
                  <a:cubicBezTo>
                    <a:pt x="3135" y="5939"/>
                    <a:pt x="3245" y="5978"/>
                    <a:pt x="3356" y="5978"/>
                  </a:cubicBezTo>
                  <a:cubicBezTo>
                    <a:pt x="3466" y="5978"/>
                    <a:pt x="3576" y="5939"/>
                    <a:pt x="3655" y="5860"/>
                  </a:cubicBezTo>
                  <a:lnTo>
                    <a:pt x="6018" y="3497"/>
                  </a:lnTo>
                  <a:lnTo>
                    <a:pt x="2521"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46" name="Google Shape;648;p38">
              <a:extLst>
                <a:ext uri="{FF2B5EF4-FFF2-40B4-BE49-F238E27FC236}">
                  <a16:creationId xmlns:a16="http://schemas.microsoft.com/office/drawing/2014/main" id="{1380D260-09F8-4932-8502-C5A6F804000A}"/>
                </a:ext>
              </a:extLst>
            </p:cNvPr>
            <p:cNvSpPr/>
            <p:nvPr/>
          </p:nvSpPr>
          <p:spPr>
            <a:xfrm>
              <a:off x="-40748275" y="3238700"/>
              <a:ext cx="92175" cy="87850"/>
            </a:xfrm>
            <a:custGeom>
              <a:avLst/>
              <a:gdLst/>
              <a:ahLst/>
              <a:cxnLst/>
              <a:rect l="l" t="t" r="r" b="b"/>
              <a:pathLst>
                <a:path w="3687" h="3514" extrusionOk="0">
                  <a:moveTo>
                    <a:pt x="2281" y="0"/>
                  </a:moveTo>
                  <a:cubicBezTo>
                    <a:pt x="1915" y="0"/>
                    <a:pt x="1545" y="142"/>
                    <a:pt x="1261" y="426"/>
                  </a:cubicBezTo>
                  <a:lnTo>
                    <a:pt x="568" y="1119"/>
                  </a:lnTo>
                  <a:cubicBezTo>
                    <a:pt x="1" y="1686"/>
                    <a:pt x="1" y="2568"/>
                    <a:pt x="568" y="3135"/>
                  </a:cubicBezTo>
                  <a:lnTo>
                    <a:pt x="946" y="3513"/>
                  </a:lnTo>
                  <a:lnTo>
                    <a:pt x="3687" y="804"/>
                  </a:lnTo>
                  <a:lnTo>
                    <a:pt x="3277" y="426"/>
                  </a:lnTo>
                  <a:cubicBezTo>
                    <a:pt x="3010" y="142"/>
                    <a:pt x="2647" y="0"/>
                    <a:pt x="2281"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grpSp>
      <p:pic>
        <p:nvPicPr>
          <p:cNvPr id="2050" name="Picture 2" descr="Niagara County Community College rebrands to SUNY Niagara">
            <a:extLst>
              <a:ext uri="{FF2B5EF4-FFF2-40B4-BE49-F238E27FC236}">
                <a16:creationId xmlns:a16="http://schemas.microsoft.com/office/drawing/2014/main" id="{D30F010E-B5E1-438D-8595-D321135E7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130" y="4953742"/>
            <a:ext cx="2170669" cy="1628001"/>
          </a:xfrm>
          <a:prstGeom prst="rect">
            <a:avLst/>
          </a:prstGeom>
          <a:noFill/>
          <a:ln w="76200">
            <a:solidFill>
              <a:srgbClr val="343C49"/>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91A17-FEF5-4C6E-BA09-A6287369E3BD}"/>
              </a:ext>
            </a:extLst>
          </p:cNvPr>
          <p:cNvSpPr>
            <a:spLocks noGrp="1"/>
          </p:cNvSpPr>
          <p:nvPr>
            <p:ph type="title"/>
          </p:nvPr>
        </p:nvSpPr>
        <p:spPr>
          <a:xfrm>
            <a:off x="677334" y="609600"/>
            <a:ext cx="10092266" cy="1320800"/>
          </a:xfrm>
        </p:spPr>
        <p:txBody>
          <a:bodyPr>
            <a:normAutofit/>
          </a:bodyPr>
          <a:lstStyle/>
          <a:p>
            <a:pPr algn="ctr"/>
            <a:r>
              <a:rPr lang="en-US" b="1" dirty="0"/>
              <a:t>NFCSD offers 2 PTECH programs</a:t>
            </a:r>
            <a:br>
              <a:rPr lang="en-US" b="1" dirty="0"/>
            </a:br>
            <a:r>
              <a:rPr lang="en-US" b="1" dirty="0"/>
              <a:t>You can choose to enter either program</a:t>
            </a:r>
          </a:p>
        </p:txBody>
      </p:sp>
      <p:sp>
        <p:nvSpPr>
          <p:cNvPr id="3" name="Content Placeholder 2">
            <a:extLst>
              <a:ext uri="{FF2B5EF4-FFF2-40B4-BE49-F238E27FC236}">
                <a16:creationId xmlns:a16="http://schemas.microsoft.com/office/drawing/2014/main" id="{C6CEE35A-7C05-4B4F-8F70-426083FF6731}"/>
              </a:ext>
            </a:extLst>
          </p:cNvPr>
          <p:cNvSpPr>
            <a:spLocks noGrp="1"/>
          </p:cNvSpPr>
          <p:nvPr>
            <p:ph sz="half" idx="1"/>
          </p:nvPr>
        </p:nvSpPr>
        <p:spPr>
          <a:xfrm>
            <a:off x="929171" y="2530872"/>
            <a:ext cx="4645152" cy="3874410"/>
          </a:xfrm>
        </p:spPr>
        <p:txBody>
          <a:bodyPr/>
          <a:lstStyle/>
          <a:p>
            <a:r>
              <a:rPr lang="en-US" b="1" dirty="0"/>
              <a:t>Mechanical Technology Pathway or Engineering</a:t>
            </a:r>
          </a:p>
          <a:p>
            <a:r>
              <a:rPr lang="en-US" dirty="0"/>
              <a:t>Some of our business partners are:</a:t>
            </a:r>
          </a:p>
          <a:p>
            <a:pPr lvl="1"/>
            <a:r>
              <a:rPr lang="en-US" dirty="0"/>
              <a:t>New York Power Authority</a:t>
            </a:r>
          </a:p>
          <a:p>
            <a:pPr lvl="1"/>
            <a:r>
              <a:rPr lang="en-US" dirty="0"/>
              <a:t>Linde</a:t>
            </a:r>
          </a:p>
          <a:p>
            <a:pPr lvl="1"/>
            <a:r>
              <a:rPr lang="en-US" dirty="0"/>
              <a:t>VOSS Manufacturing, Inc.</a:t>
            </a:r>
          </a:p>
          <a:p>
            <a:pPr lvl="1"/>
            <a:r>
              <a:rPr lang="en-US" dirty="0"/>
              <a:t>Olin</a:t>
            </a:r>
          </a:p>
          <a:p>
            <a:pPr lvl="1"/>
            <a:r>
              <a:rPr lang="en-US" dirty="0"/>
              <a:t>MOOG</a:t>
            </a:r>
          </a:p>
          <a:p>
            <a:pPr lvl="1"/>
            <a:r>
              <a:rPr lang="en-US" dirty="0" err="1"/>
              <a:t>Dimar</a:t>
            </a:r>
            <a:endParaRPr lang="en-US" dirty="0"/>
          </a:p>
          <a:p>
            <a:pPr lvl="1"/>
            <a:endParaRPr lang="en-US" dirty="0"/>
          </a:p>
          <a:p>
            <a:pPr lvl="1"/>
            <a:endParaRPr lang="en-US" dirty="0"/>
          </a:p>
          <a:p>
            <a:pPr lvl="1"/>
            <a:endParaRPr lang="en-US" dirty="0"/>
          </a:p>
          <a:p>
            <a:pPr lvl="1"/>
            <a:endParaRPr lang="en-US" dirty="0"/>
          </a:p>
        </p:txBody>
      </p:sp>
      <p:sp>
        <p:nvSpPr>
          <p:cNvPr id="4" name="Content Placeholder 3">
            <a:extLst>
              <a:ext uri="{FF2B5EF4-FFF2-40B4-BE49-F238E27FC236}">
                <a16:creationId xmlns:a16="http://schemas.microsoft.com/office/drawing/2014/main" id="{1FC9CCD3-D81A-46AA-BED7-12F9A1A82335}"/>
              </a:ext>
            </a:extLst>
          </p:cNvPr>
          <p:cNvSpPr>
            <a:spLocks noGrp="1"/>
          </p:cNvSpPr>
          <p:nvPr>
            <p:ph sz="half" idx="2"/>
          </p:nvPr>
        </p:nvSpPr>
        <p:spPr>
          <a:xfrm>
            <a:off x="6525531" y="2530872"/>
            <a:ext cx="4645152" cy="3874410"/>
          </a:xfrm>
        </p:spPr>
        <p:txBody>
          <a:bodyPr/>
          <a:lstStyle/>
          <a:p>
            <a:r>
              <a:rPr lang="en-US" b="1" dirty="0"/>
              <a:t>Computer Information Systems</a:t>
            </a:r>
          </a:p>
          <a:p>
            <a:r>
              <a:rPr lang="en-US" dirty="0"/>
              <a:t>Some of our business partners are:</a:t>
            </a:r>
          </a:p>
          <a:p>
            <a:pPr lvl="1"/>
            <a:r>
              <a:rPr lang="en-US" dirty="0"/>
              <a:t>Niagara Falls Medical Memorial Center</a:t>
            </a:r>
          </a:p>
          <a:p>
            <a:pPr lvl="1"/>
            <a:r>
              <a:rPr lang="en-US" dirty="0"/>
              <a:t>M and T Tech Hub</a:t>
            </a:r>
          </a:p>
          <a:p>
            <a:pPr lvl="1"/>
            <a:r>
              <a:rPr lang="en-US" dirty="0"/>
              <a:t>VOSS Manufacturing, Inc.</a:t>
            </a:r>
          </a:p>
          <a:p>
            <a:pPr lvl="1"/>
            <a:r>
              <a:rPr lang="en-US" dirty="0"/>
              <a:t>ODOO</a:t>
            </a:r>
          </a:p>
          <a:p>
            <a:pPr lvl="1"/>
            <a:r>
              <a:rPr lang="en-US" dirty="0"/>
              <a:t>Niagara Falls City Hall</a:t>
            </a:r>
          </a:p>
          <a:p>
            <a:pPr lvl="1"/>
            <a:r>
              <a:rPr lang="en-US" dirty="0" err="1"/>
              <a:t>Calspan</a:t>
            </a:r>
            <a:endParaRPr lang="en-US" dirty="0"/>
          </a:p>
          <a:p>
            <a:pPr lvl="1"/>
            <a:r>
              <a:rPr lang="en-US" dirty="0"/>
              <a:t>Ingram Micro</a:t>
            </a:r>
          </a:p>
          <a:p>
            <a:pPr lvl="1"/>
            <a:endParaRPr lang="en-US" dirty="0"/>
          </a:p>
          <a:p>
            <a:pPr marL="457200" lvl="1" indent="0">
              <a:buNone/>
            </a:pPr>
            <a:endParaRPr lang="en-US" dirty="0"/>
          </a:p>
        </p:txBody>
      </p:sp>
      <p:pic>
        <p:nvPicPr>
          <p:cNvPr id="5" name="Picture 4" descr="PTECH / Overview">
            <a:extLst>
              <a:ext uri="{FF2B5EF4-FFF2-40B4-BE49-F238E27FC236}">
                <a16:creationId xmlns:a16="http://schemas.microsoft.com/office/drawing/2014/main" id="{79C16DEE-A85F-45EC-A31E-3D39A1413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 y="19288"/>
            <a:ext cx="1248544" cy="132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002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8B61-BA3E-4BC8-BABC-6524F5151F05}"/>
              </a:ext>
            </a:extLst>
          </p:cNvPr>
          <p:cNvSpPr>
            <a:spLocks noGrp="1"/>
          </p:cNvSpPr>
          <p:nvPr>
            <p:ph type="title"/>
          </p:nvPr>
        </p:nvSpPr>
        <p:spPr/>
        <p:txBody>
          <a:bodyPr/>
          <a:lstStyle/>
          <a:p>
            <a:pPr algn="ctr"/>
            <a:r>
              <a:rPr lang="en-US" b="1" dirty="0"/>
              <a:t>            Application process</a:t>
            </a:r>
          </a:p>
        </p:txBody>
      </p:sp>
      <p:sp>
        <p:nvSpPr>
          <p:cNvPr id="3" name="Content Placeholder 2">
            <a:extLst>
              <a:ext uri="{FF2B5EF4-FFF2-40B4-BE49-F238E27FC236}">
                <a16:creationId xmlns:a16="http://schemas.microsoft.com/office/drawing/2014/main" id="{CDE058C7-BD0B-48C9-9981-1AA2FE8876B1}"/>
              </a:ext>
            </a:extLst>
          </p:cNvPr>
          <p:cNvSpPr>
            <a:spLocks noGrp="1"/>
          </p:cNvSpPr>
          <p:nvPr>
            <p:ph idx="1"/>
          </p:nvPr>
        </p:nvSpPr>
        <p:spPr>
          <a:xfrm>
            <a:off x="1148080" y="1653023"/>
            <a:ext cx="9540240" cy="4940817"/>
          </a:xfrm>
        </p:spPr>
        <p:txBody>
          <a:bodyPr>
            <a:normAutofit lnSpcReduction="10000"/>
          </a:bodyPr>
          <a:lstStyle/>
          <a:p>
            <a:r>
              <a:rPr lang="en-US" dirty="0"/>
              <a:t>After tonight’s presentation and our mini career fair you can determine which program may be of interest to your child</a:t>
            </a:r>
          </a:p>
          <a:p>
            <a:endParaRPr lang="en-US" dirty="0"/>
          </a:p>
          <a:p>
            <a:r>
              <a:rPr lang="en-US" dirty="0"/>
              <a:t>You can contact Dr. Bhawna Chowdhary to ask any questions you may have at </a:t>
            </a:r>
            <a:r>
              <a:rPr lang="en-US" dirty="0">
                <a:hlinkClick r:id="rId2"/>
              </a:rPr>
              <a:t>bchowdhary@nfschools.net</a:t>
            </a:r>
            <a:endParaRPr lang="en-US" dirty="0"/>
          </a:p>
          <a:p>
            <a:endParaRPr lang="en-US" dirty="0"/>
          </a:p>
          <a:p>
            <a:r>
              <a:rPr lang="en-US" dirty="0"/>
              <a:t>Online applications for both programs will be posted on the Niagara Falls City School District  website on March 18- May 31, 2026. Once on the site click on the P-TECH tab and on the bottom left are the two applications.  Please apply to </a:t>
            </a:r>
            <a:r>
              <a:rPr lang="en-US" b="1" dirty="0"/>
              <a:t>only one </a:t>
            </a:r>
            <a:r>
              <a:rPr lang="en-US" dirty="0"/>
              <a:t>program</a:t>
            </a:r>
          </a:p>
          <a:p>
            <a:endParaRPr lang="en-US" dirty="0"/>
          </a:p>
          <a:p>
            <a:r>
              <a:rPr lang="en-US" dirty="0"/>
              <a:t>Applications will be reviewed and notices of acceptance will be sent in early June</a:t>
            </a:r>
          </a:p>
          <a:p>
            <a:endParaRPr lang="en-US" dirty="0"/>
          </a:p>
          <a:p>
            <a:r>
              <a:rPr lang="en-US" dirty="0"/>
              <a:t> In June each Prep School will host a signing day at which we celebrate students’ acceptance into both P-Tech Programs. GPS is on June 2 and LPS is on June 4 from 7:45 AM-8:30 AM in the Auditorium.</a:t>
            </a:r>
          </a:p>
        </p:txBody>
      </p:sp>
      <p:pic>
        <p:nvPicPr>
          <p:cNvPr id="4" name="Picture 4" descr="PTECH / Overview">
            <a:extLst>
              <a:ext uri="{FF2B5EF4-FFF2-40B4-BE49-F238E27FC236}">
                <a16:creationId xmlns:a16="http://schemas.microsoft.com/office/drawing/2014/main" id="{E4193304-AF80-46C8-9581-7FB5E9B5B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5"/>
            <a:ext cx="1551065" cy="1640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1287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92</TotalTime>
  <Words>1366</Words>
  <Application>Microsoft Office PowerPoint</Application>
  <PresentationFormat>Widescreen</PresentationFormat>
  <Paragraphs>165</Paragraphs>
  <Slides>21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DM Sans</vt:lpstr>
      <vt:lpstr>Exo 2</vt:lpstr>
      <vt:lpstr>Trebuchet MS</vt:lpstr>
      <vt:lpstr>Wingdings 3</vt:lpstr>
      <vt:lpstr>Facet</vt:lpstr>
      <vt:lpstr>  NFCSD P-TECH(Pathways in technology early college high school)  Parent information night </vt:lpstr>
      <vt:lpstr>Welcome and Introductory remarks</vt:lpstr>
      <vt:lpstr>NFHS Pathways Programs- Mr. Rotella</vt:lpstr>
      <vt:lpstr>            NFHS Pathways Programs</vt:lpstr>
      <vt:lpstr>NFHS Pathways Programs  VISUAL AND PERFORMING ARTS </vt:lpstr>
      <vt:lpstr>P-TECH Program Summary</vt:lpstr>
      <vt:lpstr>          P-TECH Pathways</vt:lpstr>
      <vt:lpstr>NFCSD offers 2 PTECH programs You can choose to enter either program</vt:lpstr>
      <vt:lpstr>            Application process</vt:lpstr>
      <vt:lpstr> Mechanical Technology Program</vt:lpstr>
      <vt:lpstr>PTECH Mechanical Technology Program</vt:lpstr>
      <vt:lpstr>PTECH-Computer Science Program</vt:lpstr>
      <vt:lpstr>      PTECH Summer Camp</vt:lpstr>
      <vt:lpstr>Signing day for PTECH program</vt:lpstr>
      <vt:lpstr>Students in Robotics Club</vt:lpstr>
      <vt:lpstr>Students in Miss dalporto’s  class</vt:lpstr>
      <vt:lpstr>Students attending Booker College and Career planning at NFHS</vt:lpstr>
      <vt:lpstr>Students at NYPA-(New York power authority)</vt:lpstr>
      <vt:lpstr>Students at savor culinary institute- career speaker series</vt:lpstr>
      <vt:lpstr>Student Panel</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Niagara falls city school district P-TECH Parent information night</dc:title>
  <dc:creator>Chowdhary, Bhawna</dc:creator>
  <cp:lastModifiedBy>Chowdhary, Bhawna</cp:lastModifiedBy>
  <cp:revision>45</cp:revision>
  <dcterms:created xsi:type="dcterms:W3CDTF">2024-03-11T22:00:45Z</dcterms:created>
  <dcterms:modified xsi:type="dcterms:W3CDTF">2026-03-13T19:36:42Z</dcterms:modified>
</cp:coreProperties>
</file>