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x="18288000" cy="10287000"/>
  <p:notesSz cx="6858000" cy="9144000"/>
  <p:embeddedFontLst>
    <p:embeddedFont>
      <p:font typeface="Heading Now 71-78" charset="1" panose="00000000000000000000"/>
      <p:regular r:id="rId31"/>
    </p:embeddedFont>
    <p:embeddedFont>
      <p:font typeface="TT Firs Neue" charset="1" panose="02000503030000020004"/>
      <p:regular r:id="rId32"/>
    </p:embeddedFont>
    <p:embeddedFont>
      <p:font typeface="TT Firs Neue Bold" charset="1" panose="02000803030000020004"/>
      <p:regular r:id="rId33"/>
    </p:embeddedFont>
    <p:embeddedFont>
      <p:font typeface="Canva Sans Bold Italics" charset="1" panose="020B0803030501040103"/>
      <p:regular r:id="rId34"/>
    </p:embeddedFont>
    <p:embeddedFont>
      <p:font typeface="Canva Sans Bold" charset="1" panose="020B0803030501040103"/>
      <p:regular r:id="rId35"/>
    </p:embeddedFont>
    <p:embeddedFont>
      <p:font typeface="Canva Sans" charset="1" panose="020B0503030501040103"/>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18.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20.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 Id="rId3" Target="../media/image24.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 Id="rId3" Target="../media/image26.png" Type="http://schemas.openxmlformats.org/officeDocument/2006/relationships/image"/><Relationship Id="rId4" Target="../media/image27.svg" Type="http://schemas.openxmlformats.org/officeDocument/2006/relationships/image"/><Relationship Id="rId5" Target="../media/image28.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29.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30.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31.png" Type="http://schemas.openxmlformats.org/officeDocument/2006/relationships/image"/><Relationship Id="rId5" Target="../media/image32.png" Type="http://schemas.openxmlformats.org/officeDocument/2006/relationships/image"/><Relationship Id="rId6" Target="../media/image33.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34.png" Type="http://schemas.openxmlformats.org/officeDocument/2006/relationships/image"/><Relationship Id="rId5" Target="../media/image35.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12.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13.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15.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17.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1A6DA3"/>
        </a:solidFill>
      </p:bgPr>
    </p:bg>
    <p:spTree>
      <p:nvGrpSpPr>
        <p:cNvPr id="1" name=""/>
        <p:cNvGrpSpPr/>
        <p:nvPr/>
      </p:nvGrpSpPr>
      <p:grpSpPr>
        <a:xfrm>
          <a:off x="0" y="0"/>
          <a:ext cx="0" cy="0"/>
          <a:chOff x="0" y="0"/>
          <a:chExt cx="0" cy="0"/>
        </a:xfrm>
      </p:grpSpPr>
      <p:grpSp>
        <p:nvGrpSpPr>
          <p:cNvPr name="Group 2" id="2"/>
          <p:cNvGrpSpPr/>
          <p:nvPr/>
        </p:nvGrpSpPr>
        <p:grpSpPr>
          <a:xfrm rot="0">
            <a:off x="6400678" y="8285491"/>
            <a:ext cx="5004466" cy="1468006"/>
            <a:chOff x="0" y="0"/>
            <a:chExt cx="1242202" cy="364386"/>
          </a:xfrm>
        </p:grpSpPr>
        <p:sp>
          <p:nvSpPr>
            <p:cNvPr name="Freeform 3" id="3"/>
            <p:cNvSpPr/>
            <p:nvPr/>
          </p:nvSpPr>
          <p:spPr>
            <a:xfrm flipH="false" flipV="false" rot="0">
              <a:off x="0" y="0"/>
              <a:ext cx="1242202" cy="364386"/>
            </a:xfrm>
            <a:custGeom>
              <a:avLst/>
              <a:gdLst/>
              <a:ahLst/>
              <a:cxnLst/>
              <a:rect r="r" b="b" t="t" l="l"/>
              <a:pathLst>
                <a:path h="364386" w="1242202">
                  <a:moveTo>
                    <a:pt x="154700" y="0"/>
                  </a:moveTo>
                  <a:lnTo>
                    <a:pt x="1087502" y="0"/>
                  </a:lnTo>
                  <a:cubicBezTo>
                    <a:pt x="1128531" y="0"/>
                    <a:pt x="1167879" y="16299"/>
                    <a:pt x="1196891" y="45311"/>
                  </a:cubicBezTo>
                  <a:cubicBezTo>
                    <a:pt x="1225903" y="74323"/>
                    <a:pt x="1242202" y="113671"/>
                    <a:pt x="1242202" y="154700"/>
                  </a:cubicBezTo>
                  <a:lnTo>
                    <a:pt x="1242202" y="209686"/>
                  </a:lnTo>
                  <a:cubicBezTo>
                    <a:pt x="1242202" y="250715"/>
                    <a:pt x="1225903" y="290064"/>
                    <a:pt x="1196891" y="319076"/>
                  </a:cubicBezTo>
                  <a:cubicBezTo>
                    <a:pt x="1167879" y="348088"/>
                    <a:pt x="1128531" y="364386"/>
                    <a:pt x="1087502" y="364386"/>
                  </a:cubicBezTo>
                  <a:lnTo>
                    <a:pt x="154700" y="364386"/>
                  </a:lnTo>
                  <a:cubicBezTo>
                    <a:pt x="113671" y="364386"/>
                    <a:pt x="74323" y="348088"/>
                    <a:pt x="45311" y="319076"/>
                  </a:cubicBezTo>
                  <a:cubicBezTo>
                    <a:pt x="16299" y="290064"/>
                    <a:pt x="0" y="250715"/>
                    <a:pt x="0" y="209686"/>
                  </a:cubicBezTo>
                  <a:lnTo>
                    <a:pt x="0" y="154700"/>
                  </a:lnTo>
                  <a:cubicBezTo>
                    <a:pt x="0" y="113671"/>
                    <a:pt x="16299" y="74323"/>
                    <a:pt x="45311" y="45311"/>
                  </a:cubicBezTo>
                  <a:cubicBezTo>
                    <a:pt x="74323" y="16299"/>
                    <a:pt x="113671" y="0"/>
                    <a:pt x="154700" y="0"/>
                  </a:cubicBezTo>
                  <a:close/>
                </a:path>
              </a:pathLst>
            </a:custGeom>
            <a:solidFill>
              <a:srgbClr val="FFAF46"/>
            </a:solidFill>
            <a:ln cap="rnd">
              <a:noFill/>
              <a:prstDash val="solid"/>
              <a:round/>
            </a:ln>
          </p:spPr>
        </p:sp>
        <p:sp>
          <p:nvSpPr>
            <p:cNvPr name="TextBox 4" id="4"/>
            <p:cNvSpPr txBox="true"/>
            <p:nvPr/>
          </p:nvSpPr>
          <p:spPr>
            <a:xfrm>
              <a:off x="0" y="-47625"/>
              <a:ext cx="1242202" cy="412011"/>
            </a:xfrm>
            <a:prstGeom prst="rect">
              <a:avLst/>
            </a:prstGeom>
          </p:spPr>
          <p:txBody>
            <a:bodyPr anchor="ctr" rtlCol="false" tIns="50800" lIns="50800" bIns="50800" rIns="50800"/>
            <a:lstStyle/>
            <a:p>
              <a:pPr algn="ctr">
                <a:lnSpc>
                  <a:spcPts val="3359"/>
                </a:lnSpc>
              </a:pPr>
            </a:p>
          </p:txBody>
        </p:sp>
      </p:grpSp>
      <p:sp>
        <p:nvSpPr>
          <p:cNvPr name="Freeform 5" id="5"/>
          <p:cNvSpPr/>
          <p:nvPr/>
        </p:nvSpPr>
        <p:spPr>
          <a:xfrm flipH="true" flipV="false" rot="0">
            <a:off x="14449383" y="7799508"/>
            <a:ext cx="3838617" cy="2499900"/>
          </a:xfrm>
          <a:custGeom>
            <a:avLst/>
            <a:gdLst/>
            <a:ahLst/>
            <a:cxnLst/>
            <a:rect r="r" b="b" t="t" l="l"/>
            <a:pathLst>
              <a:path h="2499900" w="3838617">
                <a:moveTo>
                  <a:pt x="3838617" y="0"/>
                </a:moveTo>
                <a:lnTo>
                  <a:pt x="0" y="0"/>
                </a:lnTo>
                <a:lnTo>
                  <a:pt x="0" y="2499900"/>
                </a:lnTo>
                <a:lnTo>
                  <a:pt x="3838617" y="2499900"/>
                </a:lnTo>
                <a:lnTo>
                  <a:pt x="3838617"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5393627" y="487970"/>
            <a:ext cx="1890799" cy="1682811"/>
          </a:xfrm>
          <a:custGeom>
            <a:avLst/>
            <a:gdLst/>
            <a:ahLst/>
            <a:cxnLst/>
            <a:rect r="r" b="b" t="t" l="l"/>
            <a:pathLst>
              <a:path h="1682811" w="1890799">
                <a:moveTo>
                  <a:pt x="0" y="0"/>
                </a:moveTo>
                <a:lnTo>
                  <a:pt x="1890799" y="0"/>
                </a:lnTo>
                <a:lnTo>
                  <a:pt x="1890799" y="1682811"/>
                </a:lnTo>
                <a:lnTo>
                  <a:pt x="0" y="168281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3560454" y="2409748"/>
            <a:ext cx="10888928" cy="1522716"/>
          </a:xfrm>
          <a:prstGeom prst="rect">
            <a:avLst/>
          </a:prstGeom>
        </p:spPr>
        <p:txBody>
          <a:bodyPr anchor="t" rtlCol="false" tIns="0" lIns="0" bIns="0" rIns="0">
            <a:spAutoFit/>
          </a:bodyPr>
          <a:lstStyle/>
          <a:p>
            <a:pPr algn="l">
              <a:lnSpc>
                <a:spcPts val="9699"/>
              </a:lnSpc>
            </a:pPr>
            <a:r>
              <a:rPr lang="en-US" sz="9699" spc="-533">
                <a:solidFill>
                  <a:srgbClr val="FFFFFF"/>
                </a:solidFill>
                <a:latin typeface="Heading Now 71-78"/>
                <a:ea typeface="Heading Now 71-78"/>
                <a:cs typeface="Heading Now 71-78"/>
                <a:sym typeface="Heading Now 71-78"/>
              </a:rPr>
              <a:t>Food as Medicine</a:t>
            </a:r>
          </a:p>
        </p:txBody>
      </p:sp>
      <p:sp>
        <p:nvSpPr>
          <p:cNvPr name="TextBox 8" id="8"/>
          <p:cNvSpPr txBox="true"/>
          <p:nvPr/>
        </p:nvSpPr>
        <p:spPr>
          <a:xfrm rot="0">
            <a:off x="3560454" y="6214580"/>
            <a:ext cx="10347238" cy="2090259"/>
          </a:xfrm>
          <a:prstGeom prst="rect">
            <a:avLst/>
          </a:prstGeom>
        </p:spPr>
        <p:txBody>
          <a:bodyPr anchor="t" rtlCol="false" tIns="0" lIns="0" bIns="0" rIns="0">
            <a:spAutoFit/>
          </a:bodyPr>
          <a:lstStyle/>
          <a:p>
            <a:pPr algn="ctr">
              <a:lnSpc>
                <a:spcPts val="4383"/>
              </a:lnSpc>
            </a:pPr>
            <a:r>
              <a:rPr lang="en-US" sz="3131">
                <a:solidFill>
                  <a:srgbClr val="FFFFFF"/>
                </a:solidFill>
                <a:latin typeface="TT Firs Neue"/>
                <a:ea typeface="TT Firs Neue"/>
                <a:cs typeface="TT Firs Neue"/>
                <a:sym typeface="TT Firs Neue"/>
              </a:rPr>
              <a:t>School Wellness Conference 2026</a:t>
            </a:r>
          </a:p>
          <a:p>
            <a:pPr algn="ctr">
              <a:lnSpc>
                <a:spcPts val="4383"/>
              </a:lnSpc>
            </a:pPr>
            <a:r>
              <a:rPr lang="en-US" sz="3131">
                <a:solidFill>
                  <a:srgbClr val="FFFFFF"/>
                </a:solidFill>
                <a:latin typeface="TT Firs Neue"/>
                <a:ea typeface="TT Firs Neue"/>
                <a:cs typeface="TT Firs Neue"/>
                <a:sym typeface="TT Firs Neue"/>
              </a:rPr>
              <a:t>Cornell Cooperative Extension</a:t>
            </a:r>
          </a:p>
          <a:p>
            <a:pPr algn="ctr">
              <a:lnSpc>
                <a:spcPts val="4383"/>
              </a:lnSpc>
            </a:pPr>
            <a:r>
              <a:rPr lang="en-US" sz="3131">
                <a:solidFill>
                  <a:srgbClr val="FFFFFF"/>
                </a:solidFill>
                <a:latin typeface="TT Firs Neue"/>
                <a:ea typeface="TT Firs Neue"/>
                <a:cs typeface="TT Firs Neue"/>
                <a:sym typeface="TT Firs Neue"/>
              </a:rPr>
              <a:t>Creating Healthy Schools &amp; Communities Grant</a:t>
            </a:r>
          </a:p>
          <a:p>
            <a:pPr algn="l">
              <a:lnSpc>
                <a:spcPts val="3543"/>
              </a:lnSpc>
            </a:pPr>
          </a:p>
        </p:txBody>
      </p:sp>
      <p:sp>
        <p:nvSpPr>
          <p:cNvPr name="TextBox 9" id="9"/>
          <p:cNvSpPr txBox="true"/>
          <p:nvPr/>
        </p:nvSpPr>
        <p:spPr>
          <a:xfrm rot="0">
            <a:off x="7107307" y="8583249"/>
            <a:ext cx="1795604" cy="931545"/>
          </a:xfrm>
          <a:prstGeom prst="rect">
            <a:avLst/>
          </a:prstGeom>
        </p:spPr>
        <p:txBody>
          <a:bodyPr anchor="t" rtlCol="false" tIns="0" lIns="0" bIns="0" rIns="0">
            <a:spAutoFit/>
          </a:bodyPr>
          <a:lstStyle/>
          <a:p>
            <a:pPr algn="l">
              <a:lnSpc>
                <a:spcPts val="3779"/>
              </a:lnSpc>
            </a:pPr>
            <a:r>
              <a:rPr lang="en-US" sz="2699">
                <a:solidFill>
                  <a:srgbClr val="231F20"/>
                </a:solidFill>
                <a:latin typeface="TT Firs Neue"/>
                <a:ea typeface="TT Firs Neue"/>
                <a:cs typeface="TT Firs Neue"/>
                <a:sym typeface="TT Firs Neue"/>
              </a:rPr>
              <a:t>P</a:t>
            </a:r>
            <a:r>
              <a:rPr lang="en-US" sz="2699">
                <a:solidFill>
                  <a:srgbClr val="231F20"/>
                </a:solidFill>
                <a:latin typeface="TT Firs Neue"/>
                <a:ea typeface="TT Firs Neue"/>
                <a:cs typeface="TT Firs Neue"/>
                <a:sym typeface="TT Firs Neue"/>
              </a:rPr>
              <a:t>resented By:</a:t>
            </a:r>
          </a:p>
        </p:txBody>
      </p:sp>
      <p:sp>
        <p:nvSpPr>
          <p:cNvPr name="TextBox 10" id="10"/>
          <p:cNvSpPr txBox="true"/>
          <p:nvPr/>
        </p:nvSpPr>
        <p:spPr>
          <a:xfrm rot="0">
            <a:off x="9144000" y="8573724"/>
            <a:ext cx="1716837" cy="905510"/>
          </a:xfrm>
          <a:prstGeom prst="rect">
            <a:avLst/>
          </a:prstGeom>
        </p:spPr>
        <p:txBody>
          <a:bodyPr anchor="t" rtlCol="false" tIns="0" lIns="0" bIns="0" rIns="0">
            <a:spAutoFit/>
          </a:bodyPr>
          <a:lstStyle/>
          <a:p>
            <a:pPr algn="l">
              <a:lnSpc>
                <a:spcPts val="3639"/>
              </a:lnSpc>
            </a:pPr>
            <a:r>
              <a:rPr lang="en-US" sz="2599" b="true">
                <a:solidFill>
                  <a:srgbClr val="231F20"/>
                </a:solidFill>
                <a:latin typeface="TT Firs Neue Bold"/>
                <a:ea typeface="TT Firs Neue Bold"/>
                <a:cs typeface="TT Firs Neue Bold"/>
                <a:sym typeface="TT Firs Neue Bold"/>
              </a:rPr>
              <a:t>Laura Corrin</a:t>
            </a:r>
          </a:p>
        </p:txBody>
      </p:sp>
      <p:sp>
        <p:nvSpPr>
          <p:cNvPr name="TextBox 11" id="11"/>
          <p:cNvSpPr txBox="true"/>
          <p:nvPr/>
        </p:nvSpPr>
        <p:spPr>
          <a:xfrm rot="0">
            <a:off x="2687813" y="4220193"/>
            <a:ext cx="12430197" cy="1668557"/>
          </a:xfrm>
          <a:prstGeom prst="rect">
            <a:avLst/>
          </a:prstGeom>
        </p:spPr>
        <p:txBody>
          <a:bodyPr anchor="t" rtlCol="false" tIns="0" lIns="0" bIns="0" rIns="0">
            <a:spAutoFit/>
          </a:bodyPr>
          <a:lstStyle/>
          <a:p>
            <a:pPr algn="ctr">
              <a:lnSpc>
                <a:spcPts val="6732"/>
              </a:lnSpc>
              <a:spcBef>
                <a:spcPct val="0"/>
              </a:spcBef>
            </a:pPr>
            <a:r>
              <a:rPr lang="en-US" b="true" sz="4808">
                <a:solidFill>
                  <a:srgbClr val="FFFFFF"/>
                </a:solidFill>
                <a:latin typeface="TT Firs Neue Bold"/>
                <a:ea typeface="TT Firs Neue Bold"/>
                <a:cs typeface="TT Firs Neue Bold"/>
                <a:sym typeface="TT Firs Neue Bold"/>
              </a:rPr>
              <a:t>What if 80% of chronic disease was preventable —starting on your plate?​</a:t>
            </a:r>
          </a:p>
        </p:txBody>
      </p:sp>
      <p:sp>
        <p:nvSpPr>
          <p:cNvPr name="Freeform 12" id="12"/>
          <p:cNvSpPr/>
          <p:nvPr/>
        </p:nvSpPr>
        <p:spPr>
          <a:xfrm flipH="true" flipV="false" rot="0">
            <a:off x="239739" y="168400"/>
            <a:ext cx="3838617" cy="2499900"/>
          </a:xfrm>
          <a:custGeom>
            <a:avLst/>
            <a:gdLst/>
            <a:ahLst/>
            <a:cxnLst/>
            <a:rect r="r" b="b" t="t" l="l"/>
            <a:pathLst>
              <a:path h="2499900" w="3838617">
                <a:moveTo>
                  <a:pt x="3838618" y="0"/>
                </a:moveTo>
                <a:lnTo>
                  <a:pt x="0" y="0"/>
                </a:lnTo>
                <a:lnTo>
                  <a:pt x="0" y="2499899"/>
                </a:lnTo>
                <a:lnTo>
                  <a:pt x="3838618" y="2499899"/>
                </a:lnTo>
                <a:lnTo>
                  <a:pt x="3838618"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268249" y="7906428"/>
            <a:ext cx="1890799" cy="1682811"/>
          </a:xfrm>
          <a:custGeom>
            <a:avLst/>
            <a:gdLst/>
            <a:ahLst/>
            <a:cxnLst/>
            <a:rect r="r" b="b" t="t" l="l"/>
            <a:pathLst>
              <a:path h="1682811" w="1890799">
                <a:moveTo>
                  <a:pt x="0" y="0"/>
                </a:moveTo>
                <a:lnTo>
                  <a:pt x="1890799" y="0"/>
                </a:lnTo>
                <a:lnTo>
                  <a:pt x="1890799" y="1682811"/>
                </a:lnTo>
                <a:lnTo>
                  <a:pt x="0" y="168281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1A6DA3"/>
        </a:solidFill>
      </p:bgPr>
    </p:bg>
    <p:spTree>
      <p:nvGrpSpPr>
        <p:cNvPr id="1" name=""/>
        <p:cNvGrpSpPr/>
        <p:nvPr/>
      </p:nvGrpSpPr>
      <p:grpSpPr>
        <a:xfrm>
          <a:off x="0" y="0"/>
          <a:ext cx="0" cy="0"/>
          <a:chOff x="0" y="0"/>
          <a:chExt cx="0" cy="0"/>
        </a:xfrm>
      </p:grpSpPr>
      <p:sp>
        <p:nvSpPr>
          <p:cNvPr name="Freeform 2" id="2"/>
          <p:cNvSpPr/>
          <p:nvPr/>
        </p:nvSpPr>
        <p:spPr>
          <a:xfrm flipH="false" flipV="false" rot="0">
            <a:off x="3322889" y="3103698"/>
            <a:ext cx="5350282" cy="2708580"/>
          </a:xfrm>
          <a:custGeom>
            <a:avLst/>
            <a:gdLst/>
            <a:ahLst/>
            <a:cxnLst/>
            <a:rect r="r" b="b" t="t" l="l"/>
            <a:pathLst>
              <a:path h="2708580" w="5350282">
                <a:moveTo>
                  <a:pt x="0" y="0"/>
                </a:moveTo>
                <a:lnTo>
                  <a:pt x="5350283" y="0"/>
                </a:lnTo>
                <a:lnTo>
                  <a:pt x="5350283" y="2708580"/>
                </a:lnTo>
                <a:lnTo>
                  <a:pt x="0" y="2708580"/>
                </a:lnTo>
                <a:lnTo>
                  <a:pt x="0" y="0"/>
                </a:lnTo>
                <a:close/>
              </a:path>
            </a:pathLst>
          </a:custGeom>
          <a:blipFill>
            <a:blip r:embed="rId2"/>
            <a:stretch>
              <a:fillRect l="0" t="0" r="0" b="0"/>
            </a:stretch>
          </a:blipFill>
        </p:spPr>
      </p:sp>
      <p:sp>
        <p:nvSpPr>
          <p:cNvPr name="Freeform 3" id="3"/>
          <p:cNvSpPr/>
          <p:nvPr/>
        </p:nvSpPr>
        <p:spPr>
          <a:xfrm flipH="false" flipV="false" rot="0">
            <a:off x="7136068" y="6702537"/>
            <a:ext cx="5350282" cy="2708580"/>
          </a:xfrm>
          <a:custGeom>
            <a:avLst/>
            <a:gdLst/>
            <a:ahLst/>
            <a:cxnLst/>
            <a:rect r="r" b="b" t="t" l="l"/>
            <a:pathLst>
              <a:path h="2708580" w="5350282">
                <a:moveTo>
                  <a:pt x="0" y="0"/>
                </a:moveTo>
                <a:lnTo>
                  <a:pt x="5350282" y="0"/>
                </a:lnTo>
                <a:lnTo>
                  <a:pt x="5350282" y="2708580"/>
                </a:lnTo>
                <a:lnTo>
                  <a:pt x="0" y="2708580"/>
                </a:lnTo>
                <a:lnTo>
                  <a:pt x="0" y="0"/>
                </a:lnTo>
                <a:close/>
              </a:path>
            </a:pathLst>
          </a:custGeom>
          <a:blipFill>
            <a:blip r:embed="rId2"/>
            <a:stretch>
              <a:fillRect l="0" t="0" r="0" b="0"/>
            </a:stretch>
          </a:blipFill>
        </p:spPr>
      </p:sp>
      <p:sp>
        <p:nvSpPr>
          <p:cNvPr name="Freeform 4" id="4"/>
          <p:cNvSpPr/>
          <p:nvPr/>
        </p:nvSpPr>
        <p:spPr>
          <a:xfrm flipH="false" flipV="false" rot="0">
            <a:off x="10332057" y="3103698"/>
            <a:ext cx="5350282" cy="2708580"/>
          </a:xfrm>
          <a:custGeom>
            <a:avLst/>
            <a:gdLst/>
            <a:ahLst/>
            <a:cxnLst/>
            <a:rect r="r" b="b" t="t" l="l"/>
            <a:pathLst>
              <a:path h="2708580" w="5350282">
                <a:moveTo>
                  <a:pt x="0" y="0"/>
                </a:moveTo>
                <a:lnTo>
                  <a:pt x="5350282" y="0"/>
                </a:lnTo>
                <a:lnTo>
                  <a:pt x="5350282" y="2708580"/>
                </a:lnTo>
                <a:lnTo>
                  <a:pt x="0" y="2708580"/>
                </a:lnTo>
                <a:lnTo>
                  <a:pt x="0" y="0"/>
                </a:lnTo>
                <a:close/>
              </a:path>
            </a:pathLst>
          </a:custGeom>
          <a:blipFill>
            <a:blip r:embed="rId2"/>
            <a:stretch>
              <a:fillRect l="0" t="0" r="0" b="0"/>
            </a:stretch>
          </a:blipFill>
        </p:spPr>
      </p:sp>
      <p:sp>
        <p:nvSpPr>
          <p:cNvPr name="Freeform 5" id="5"/>
          <p:cNvSpPr/>
          <p:nvPr/>
        </p:nvSpPr>
        <p:spPr>
          <a:xfrm flipH="false" flipV="false" rot="0">
            <a:off x="13007198" y="6167846"/>
            <a:ext cx="4971002" cy="3777961"/>
          </a:xfrm>
          <a:custGeom>
            <a:avLst/>
            <a:gdLst/>
            <a:ahLst/>
            <a:cxnLst/>
            <a:rect r="r" b="b" t="t" l="l"/>
            <a:pathLst>
              <a:path h="3777961" w="4971002">
                <a:moveTo>
                  <a:pt x="0" y="0"/>
                </a:moveTo>
                <a:lnTo>
                  <a:pt x="4971002" y="0"/>
                </a:lnTo>
                <a:lnTo>
                  <a:pt x="4971002" y="3777961"/>
                </a:lnTo>
                <a:lnTo>
                  <a:pt x="0" y="3777961"/>
                </a:lnTo>
                <a:lnTo>
                  <a:pt x="0" y="0"/>
                </a:lnTo>
                <a:close/>
              </a:path>
            </a:pathLst>
          </a:custGeom>
          <a:blipFill>
            <a:blip r:embed="rId3"/>
            <a:stretch>
              <a:fillRect l="0" t="0" r="0" b="0"/>
            </a:stretch>
          </a:blipFill>
        </p:spPr>
      </p:sp>
      <p:sp>
        <p:nvSpPr>
          <p:cNvPr name="TextBox 6" id="6"/>
          <p:cNvSpPr txBox="true"/>
          <p:nvPr/>
        </p:nvSpPr>
        <p:spPr>
          <a:xfrm rot="0">
            <a:off x="1530910" y="990600"/>
            <a:ext cx="12066858" cy="1171574"/>
          </a:xfrm>
          <a:prstGeom prst="rect">
            <a:avLst/>
          </a:prstGeom>
        </p:spPr>
        <p:txBody>
          <a:bodyPr anchor="t" rtlCol="false" tIns="0" lIns="0" bIns="0" rIns="0">
            <a:spAutoFit/>
          </a:bodyPr>
          <a:lstStyle/>
          <a:p>
            <a:pPr algn="l">
              <a:lnSpc>
                <a:spcPts val="7499"/>
              </a:lnSpc>
            </a:pPr>
            <a:r>
              <a:rPr lang="en-US" sz="7499" spc="-412">
                <a:solidFill>
                  <a:srgbClr val="FFFFFF"/>
                </a:solidFill>
                <a:latin typeface="Heading Now 71-78"/>
                <a:ea typeface="Heading Now 71-78"/>
                <a:cs typeface="Heading Now 71-78"/>
                <a:sym typeface="Heading Now 71-78"/>
              </a:rPr>
              <a:t>Berries</a:t>
            </a:r>
          </a:p>
        </p:txBody>
      </p:sp>
      <p:sp>
        <p:nvSpPr>
          <p:cNvPr name="TextBox 7" id="7"/>
          <p:cNvSpPr txBox="true"/>
          <p:nvPr/>
        </p:nvSpPr>
        <p:spPr>
          <a:xfrm rot="0">
            <a:off x="3689665" y="3535968"/>
            <a:ext cx="4616731" cy="2025016"/>
          </a:xfrm>
          <a:prstGeom prst="rect">
            <a:avLst/>
          </a:prstGeom>
        </p:spPr>
        <p:txBody>
          <a:bodyPr anchor="t" rtlCol="false" tIns="0" lIns="0" bIns="0" rIns="0">
            <a:spAutoFit/>
          </a:bodyPr>
          <a:lstStyle/>
          <a:p>
            <a:pPr algn="ctr">
              <a:lnSpc>
                <a:spcPts val="5459"/>
              </a:lnSpc>
              <a:spcBef>
                <a:spcPct val="0"/>
              </a:spcBef>
            </a:pPr>
            <a:r>
              <a:rPr lang="en-US" b="true" sz="3899">
                <a:solidFill>
                  <a:srgbClr val="29232C"/>
                </a:solidFill>
                <a:latin typeface="TT Firs Neue Bold"/>
                <a:ea typeface="TT Firs Neue Bold"/>
                <a:cs typeface="TT Firs Neue Bold"/>
                <a:sym typeface="TT Firs Neue Bold"/>
              </a:rPr>
              <a:t>Loaded with antioxidants that protect cells</a:t>
            </a:r>
          </a:p>
        </p:txBody>
      </p:sp>
      <p:sp>
        <p:nvSpPr>
          <p:cNvPr name="TextBox 8" id="8"/>
          <p:cNvSpPr txBox="true"/>
          <p:nvPr/>
        </p:nvSpPr>
        <p:spPr>
          <a:xfrm rot="0">
            <a:off x="10698833" y="3535968"/>
            <a:ext cx="4616731" cy="1944371"/>
          </a:xfrm>
          <a:prstGeom prst="rect">
            <a:avLst/>
          </a:prstGeom>
        </p:spPr>
        <p:txBody>
          <a:bodyPr anchor="t" rtlCol="false" tIns="0" lIns="0" bIns="0" rIns="0">
            <a:spAutoFit/>
          </a:bodyPr>
          <a:lstStyle/>
          <a:p>
            <a:pPr algn="ctr">
              <a:lnSpc>
                <a:spcPts val="5179"/>
              </a:lnSpc>
            </a:pPr>
            <a:r>
              <a:rPr lang="en-US" b="true" sz="3699">
                <a:solidFill>
                  <a:srgbClr val="29232C"/>
                </a:solidFill>
                <a:latin typeface="TT Firs Neue Bold"/>
                <a:ea typeface="TT Firs Neue Bold"/>
                <a:cs typeface="TT Firs Neue Bold"/>
                <a:sym typeface="TT Firs Neue Bold"/>
              </a:rPr>
              <a:t>Support heart, brain, and immune health</a:t>
            </a:r>
          </a:p>
        </p:txBody>
      </p:sp>
      <p:sp>
        <p:nvSpPr>
          <p:cNvPr name="TextBox 9" id="9"/>
          <p:cNvSpPr txBox="true"/>
          <p:nvPr/>
        </p:nvSpPr>
        <p:spPr>
          <a:xfrm rot="0">
            <a:off x="7502844" y="7364360"/>
            <a:ext cx="4616731" cy="1470659"/>
          </a:xfrm>
          <a:prstGeom prst="rect">
            <a:avLst/>
          </a:prstGeom>
        </p:spPr>
        <p:txBody>
          <a:bodyPr anchor="t" rtlCol="false" tIns="0" lIns="0" bIns="0" rIns="0">
            <a:spAutoFit/>
          </a:bodyPr>
          <a:lstStyle/>
          <a:p>
            <a:pPr algn="ctr">
              <a:lnSpc>
                <a:spcPts val="3899"/>
              </a:lnSpc>
            </a:pPr>
            <a:r>
              <a:rPr lang="en-US" b="true" sz="3899">
                <a:solidFill>
                  <a:srgbClr val="29232C"/>
                </a:solidFill>
                <a:latin typeface="TT Firs Neue Bold"/>
                <a:ea typeface="TT Firs Neue Bold"/>
                <a:cs typeface="TT Firs Neue Bold"/>
                <a:sym typeface="TT Firs Neue Bold"/>
              </a:rPr>
              <a:t>Great fresh, frozen, or in smoothies</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1A6DA3"/>
        </a:solidFill>
      </p:bgPr>
    </p:bg>
    <p:spTree>
      <p:nvGrpSpPr>
        <p:cNvPr id="1" name=""/>
        <p:cNvGrpSpPr/>
        <p:nvPr/>
      </p:nvGrpSpPr>
      <p:grpSpPr>
        <a:xfrm>
          <a:off x="0" y="0"/>
          <a:ext cx="0" cy="0"/>
          <a:chOff x="0" y="0"/>
          <a:chExt cx="0" cy="0"/>
        </a:xfrm>
      </p:grpSpPr>
      <p:sp>
        <p:nvSpPr>
          <p:cNvPr name="Freeform 2" id="2"/>
          <p:cNvSpPr/>
          <p:nvPr/>
        </p:nvSpPr>
        <p:spPr>
          <a:xfrm flipH="false" flipV="false" rot="0">
            <a:off x="10462066" y="3390511"/>
            <a:ext cx="7289179" cy="5867789"/>
          </a:xfrm>
          <a:custGeom>
            <a:avLst/>
            <a:gdLst/>
            <a:ahLst/>
            <a:cxnLst/>
            <a:rect r="r" b="b" t="t" l="l"/>
            <a:pathLst>
              <a:path h="5867789" w="7289179">
                <a:moveTo>
                  <a:pt x="0" y="0"/>
                </a:moveTo>
                <a:lnTo>
                  <a:pt x="7289179" y="0"/>
                </a:lnTo>
                <a:lnTo>
                  <a:pt x="7289179" y="5867789"/>
                </a:lnTo>
                <a:lnTo>
                  <a:pt x="0" y="5867789"/>
                </a:lnTo>
                <a:lnTo>
                  <a:pt x="0" y="0"/>
                </a:lnTo>
                <a:close/>
              </a:path>
            </a:pathLst>
          </a:custGeom>
          <a:blipFill>
            <a:blip r:embed="rId2"/>
            <a:stretch>
              <a:fillRect l="0" t="0" r="0" b="0"/>
            </a:stretch>
          </a:blipFill>
        </p:spPr>
      </p:sp>
      <p:sp>
        <p:nvSpPr>
          <p:cNvPr name="TextBox 3" id="3"/>
          <p:cNvSpPr txBox="true"/>
          <p:nvPr/>
        </p:nvSpPr>
        <p:spPr>
          <a:xfrm rot="0">
            <a:off x="1028700" y="607941"/>
            <a:ext cx="16230600" cy="1068070"/>
          </a:xfrm>
          <a:prstGeom prst="rect">
            <a:avLst/>
          </a:prstGeom>
        </p:spPr>
        <p:txBody>
          <a:bodyPr anchor="t" rtlCol="false" tIns="0" lIns="0" bIns="0" rIns="0">
            <a:spAutoFit/>
          </a:bodyPr>
          <a:lstStyle/>
          <a:p>
            <a:pPr algn="l">
              <a:lnSpc>
                <a:spcPts val="6800"/>
              </a:lnSpc>
            </a:pPr>
            <a:r>
              <a:rPr lang="en-US" sz="6800" spc="-374">
                <a:solidFill>
                  <a:srgbClr val="FFFFFF"/>
                </a:solidFill>
                <a:latin typeface="Heading Now 71-78"/>
                <a:ea typeface="Heading Now 71-78"/>
                <a:cs typeface="Heading Now 71-78"/>
                <a:sym typeface="Heading Now 71-78"/>
              </a:rPr>
              <a:t>Berries Help Prevent Disease &amp; Illness</a:t>
            </a:r>
          </a:p>
        </p:txBody>
      </p:sp>
      <p:sp>
        <p:nvSpPr>
          <p:cNvPr name="TextBox 4" id="4"/>
          <p:cNvSpPr txBox="true"/>
          <p:nvPr/>
        </p:nvSpPr>
        <p:spPr>
          <a:xfrm rot="0">
            <a:off x="1028700" y="2689982"/>
            <a:ext cx="8798104" cy="7202171"/>
          </a:xfrm>
          <a:prstGeom prst="rect">
            <a:avLst/>
          </a:prstGeom>
        </p:spPr>
        <p:txBody>
          <a:bodyPr anchor="t" rtlCol="false" tIns="0" lIns="0" bIns="0" rIns="0">
            <a:spAutoFit/>
          </a:bodyPr>
          <a:lstStyle/>
          <a:p>
            <a:pPr algn="l">
              <a:lnSpc>
                <a:spcPts val="5179"/>
              </a:lnSpc>
            </a:pPr>
            <a:r>
              <a:rPr lang="en-US" sz="3699">
                <a:solidFill>
                  <a:srgbClr val="FFFFFF"/>
                </a:solidFill>
                <a:latin typeface="TT Firs Neue"/>
                <a:ea typeface="TT Firs Neue"/>
                <a:cs typeface="TT Firs Neue"/>
                <a:sym typeface="TT Firs Neue"/>
              </a:rPr>
              <a:t>Berries are rich in:​</a:t>
            </a:r>
          </a:p>
          <a:p>
            <a:pPr algn="l" marL="798821" indent="-399411" lvl="1">
              <a:lnSpc>
                <a:spcPts val="5179"/>
              </a:lnSpc>
              <a:buFont typeface="Arial"/>
              <a:buChar char="•"/>
            </a:pPr>
            <a:r>
              <a:rPr lang="en-US" sz="3699">
                <a:solidFill>
                  <a:srgbClr val="FFFFFF"/>
                </a:solidFill>
                <a:latin typeface="TT Firs Neue"/>
                <a:ea typeface="TT Firs Neue"/>
                <a:cs typeface="TT Firs Neue"/>
                <a:sym typeface="TT Firs Neue"/>
              </a:rPr>
              <a:t> Anthocyanins (potent antioxidants)​</a:t>
            </a:r>
          </a:p>
          <a:p>
            <a:pPr algn="l" marL="798821" indent="-399411" lvl="1">
              <a:lnSpc>
                <a:spcPts val="5179"/>
              </a:lnSpc>
              <a:buFont typeface="Arial"/>
              <a:buChar char="•"/>
            </a:pPr>
            <a:r>
              <a:rPr lang="en-US" sz="3699">
                <a:solidFill>
                  <a:srgbClr val="FFFFFF"/>
                </a:solidFill>
                <a:latin typeface="TT Firs Neue"/>
                <a:ea typeface="TT Firs Neue"/>
                <a:cs typeface="TT Firs Neue"/>
                <a:sym typeface="TT Firs Neue"/>
              </a:rPr>
              <a:t> Fiber (supports gut health &amp; blood sugar balance)​</a:t>
            </a:r>
          </a:p>
          <a:p>
            <a:pPr algn="l" marL="798821" indent="-399411" lvl="1">
              <a:lnSpc>
                <a:spcPts val="5179"/>
              </a:lnSpc>
              <a:buFont typeface="Arial"/>
              <a:buChar char="•"/>
            </a:pPr>
            <a:r>
              <a:rPr lang="en-US" sz="3699">
                <a:solidFill>
                  <a:srgbClr val="FFFFFF"/>
                </a:solidFill>
                <a:latin typeface="TT Firs Neue"/>
                <a:ea typeface="TT Firs Neue"/>
                <a:cs typeface="TT Firs Neue"/>
                <a:sym typeface="TT Firs Neue"/>
              </a:rPr>
              <a:t> Vitamin C (immune support)​</a:t>
            </a:r>
          </a:p>
          <a:p>
            <a:pPr algn="l" marL="798821" indent="-399411" lvl="1">
              <a:lnSpc>
                <a:spcPts val="5179"/>
              </a:lnSpc>
              <a:buFont typeface="Arial"/>
              <a:buChar char="•"/>
            </a:pPr>
            <a:r>
              <a:rPr lang="en-US" sz="3699">
                <a:solidFill>
                  <a:srgbClr val="FFFFFF"/>
                </a:solidFill>
                <a:latin typeface="TT Firs Neue"/>
                <a:ea typeface="TT Firs Neue"/>
                <a:cs typeface="TT Firs Neue"/>
                <a:sym typeface="TT Firs Neue"/>
              </a:rPr>
              <a:t> Research links berry consumption with:​</a:t>
            </a:r>
          </a:p>
          <a:p>
            <a:pPr algn="l" marL="798821" indent="-399411" lvl="1">
              <a:lnSpc>
                <a:spcPts val="5179"/>
              </a:lnSpc>
              <a:buFont typeface="Arial"/>
              <a:buChar char="•"/>
            </a:pPr>
            <a:r>
              <a:rPr lang="en-US" sz="3699">
                <a:solidFill>
                  <a:srgbClr val="FFFFFF"/>
                </a:solidFill>
                <a:latin typeface="TT Firs Neue"/>
                <a:ea typeface="TT Firs Neue"/>
                <a:cs typeface="TT Firs Neue"/>
                <a:sym typeface="TT Firs Neue"/>
              </a:rPr>
              <a:t> Improved insulin sensitivity​</a:t>
            </a:r>
          </a:p>
          <a:p>
            <a:pPr algn="l" marL="798821" indent="-399411" lvl="1">
              <a:lnSpc>
                <a:spcPts val="5179"/>
              </a:lnSpc>
              <a:buFont typeface="Arial"/>
              <a:buChar char="•"/>
            </a:pPr>
            <a:r>
              <a:rPr lang="en-US" sz="3699">
                <a:solidFill>
                  <a:srgbClr val="FFFFFF"/>
                </a:solidFill>
                <a:latin typeface="TT Firs Neue"/>
                <a:ea typeface="TT Firs Neue"/>
                <a:cs typeface="TT Firs Neue"/>
                <a:sym typeface="TT Firs Neue"/>
              </a:rPr>
              <a:t> Reduced inflammation​</a:t>
            </a:r>
          </a:p>
          <a:p>
            <a:pPr algn="l" marL="798821" indent="-399411" lvl="1">
              <a:lnSpc>
                <a:spcPts val="5179"/>
              </a:lnSpc>
              <a:buFont typeface="Arial"/>
              <a:buChar char="•"/>
            </a:pPr>
            <a:r>
              <a:rPr lang="en-US" sz="3699">
                <a:solidFill>
                  <a:srgbClr val="FFFFFF"/>
                </a:solidFill>
                <a:latin typeface="TT Firs Neue"/>
                <a:ea typeface="TT Firs Neue"/>
                <a:cs typeface="TT Firs Neue"/>
                <a:sym typeface="TT Firs Neue"/>
              </a:rPr>
              <a:t> Better heart health​</a:t>
            </a:r>
          </a:p>
          <a:p>
            <a:pPr algn="l">
              <a:lnSpc>
                <a:spcPts val="5179"/>
              </a:lnSpc>
            </a:pP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1A6DA3"/>
        </a:solidFill>
      </p:bgPr>
    </p:bg>
    <p:spTree>
      <p:nvGrpSpPr>
        <p:cNvPr id="1" name=""/>
        <p:cNvGrpSpPr/>
        <p:nvPr/>
      </p:nvGrpSpPr>
      <p:grpSpPr>
        <a:xfrm>
          <a:off x="0" y="0"/>
          <a:ext cx="0" cy="0"/>
          <a:chOff x="0" y="0"/>
          <a:chExt cx="0" cy="0"/>
        </a:xfrm>
      </p:grpSpPr>
      <p:grpSp>
        <p:nvGrpSpPr>
          <p:cNvPr name="Group 2" id="2"/>
          <p:cNvGrpSpPr/>
          <p:nvPr/>
        </p:nvGrpSpPr>
        <p:grpSpPr>
          <a:xfrm rot="0">
            <a:off x="928257" y="423704"/>
            <a:ext cx="16331043" cy="9118969"/>
            <a:chOff x="0" y="0"/>
            <a:chExt cx="1102059" cy="615371"/>
          </a:xfrm>
        </p:grpSpPr>
        <p:sp>
          <p:nvSpPr>
            <p:cNvPr name="Freeform 3" id="3"/>
            <p:cNvSpPr/>
            <p:nvPr/>
          </p:nvSpPr>
          <p:spPr>
            <a:xfrm flipH="false" flipV="false" rot="0">
              <a:off x="0" y="0"/>
              <a:ext cx="1102059" cy="615371"/>
            </a:xfrm>
            <a:custGeom>
              <a:avLst/>
              <a:gdLst/>
              <a:ahLst/>
              <a:cxnLst/>
              <a:rect r="r" b="b" t="t" l="l"/>
              <a:pathLst>
                <a:path h="615371" w="1102059">
                  <a:moveTo>
                    <a:pt x="16592" y="0"/>
                  </a:moveTo>
                  <a:lnTo>
                    <a:pt x="1085467" y="0"/>
                  </a:lnTo>
                  <a:cubicBezTo>
                    <a:pt x="1094631" y="0"/>
                    <a:pt x="1102059" y="7429"/>
                    <a:pt x="1102059" y="16592"/>
                  </a:cubicBezTo>
                  <a:lnTo>
                    <a:pt x="1102059" y="598778"/>
                  </a:lnTo>
                  <a:cubicBezTo>
                    <a:pt x="1102059" y="607942"/>
                    <a:pt x="1094631" y="615371"/>
                    <a:pt x="1085467" y="615371"/>
                  </a:cubicBezTo>
                  <a:lnTo>
                    <a:pt x="16592" y="615371"/>
                  </a:lnTo>
                  <a:cubicBezTo>
                    <a:pt x="7429" y="615371"/>
                    <a:pt x="0" y="607942"/>
                    <a:pt x="0" y="598778"/>
                  </a:cubicBezTo>
                  <a:lnTo>
                    <a:pt x="0" y="16592"/>
                  </a:lnTo>
                  <a:cubicBezTo>
                    <a:pt x="0" y="7429"/>
                    <a:pt x="7429" y="0"/>
                    <a:pt x="16592" y="0"/>
                  </a:cubicBezTo>
                  <a:close/>
                </a:path>
              </a:pathLst>
            </a:custGeom>
            <a:blipFill>
              <a:blip r:embed="rId2"/>
              <a:stretch>
                <a:fillRect l="0" t="-10834" r="0" b="-10834"/>
              </a:stretch>
            </a:blipFill>
          </p:spPr>
        </p:sp>
      </p:grpSp>
      <p:sp>
        <p:nvSpPr>
          <p:cNvPr name="Freeform 4" id="4"/>
          <p:cNvSpPr/>
          <p:nvPr/>
        </p:nvSpPr>
        <p:spPr>
          <a:xfrm flipH="false" flipV="false" rot="0">
            <a:off x="5862447" y="1028700"/>
            <a:ext cx="6563106" cy="8229600"/>
          </a:xfrm>
          <a:custGeom>
            <a:avLst/>
            <a:gdLst/>
            <a:ahLst/>
            <a:cxnLst/>
            <a:rect r="r" b="b" t="t" l="l"/>
            <a:pathLst>
              <a:path h="8229600" w="6563106">
                <a:moveTo>
                  <a:pt x="0" y="0"/>
                </a:moveTo>
                <a:lnTo>
                  <a:pt x="6563106" y="0"/>
                </a:lnTo>
                <a:lnTo>
                  <a:pt x="6563106" y="8229600"/>
                </a:lnTo>
                <a:lnTo>
                  <a:pt x="0" y="8229600"/>
                </a:lnTo>
                <a:lnTo>
                  <a:pt x="0" y="0"/>
                </a:lnTo>
                <a:close/>
              </a:path>
            </a:pathLst>
          </a:custGeom>
          <a:blipFill>
            <a:blip r:embed="rId3"/>
            <a:stretch>
              <a:fillRect l="0" t="0" r="0" b="0"/>
            </a:stretch>
          </a:blipFill>
        </p:spPr>
      </p:sp>
      <p:sp>
        <p:nvSpPr>
          <p:cNvPr name="TextBox 5" id="5"/>
          <p:cNvSpPr txBox="true"/>
          <p:nvPr/>
        </p:nvSpPr>
        <p:spPr>
          <a:xfrm rot="0">
            <a:off x="1286818" y="1603376"/>
            <a:ext cx="9470247" cy="967105"/>
          </a:xfrm>
          <a:prstGeom prst="rect">
            <a:avLst/>
          </a:prstGeom>
        </p:spPr>
        <p:txBody>
          <a:bodyPr anchor="t" rtlCol="false" tIns="0" lIns="0" bIns="0" rIns="0">
            <a:spAutoFit/>
          </a:bodyPr>
          <a:lstStyle/>
          <a:p>
            <a:pPr algn="l">
              <a:lnSpc>
                <a:spcPts val="6200"/>
              </a:lnSpc>
            </a:pPr>
            <a:r>
              <a:rPr lang="en-US" sz="6200" spc="-341">
                <a:solidFill>
                  <a:srgbClr val="58B89F"/>
                </a:solidFill>
                <a:latin typeface="Heading Now 71-78"/>
                <a:ea typeface="Heading Now 71-78"/>
                <a:cs typeface="Heading Now 71-78"/>
                <a:sym typeface="Heading Now 71-78"/>
              </a:rPr>
              <a:t>Berry Smoothie Recipe</a:t>
            </a:r>
          </a:p>
        </p:txBody>
      </p:sp>
      <p:sp>
        <p:nvSpPr>
          <p:cNvPr name="TextBox 6" id="6"/>
          <p:cNvSpPr txBox="true"/>
          <p:nvPr/>
        </p:nvSpPr>
        <p:spPr>
          <a:xfrm rot="0">
            <a:off x="1838813" y="952500"/>
            <a:ext cx="7305187" cy="679451"/>
          </a:xfrm>
          <a:prstGeom prst="rect">
            <a:avLst/>
          </a:prstGeom>
        </p:spPr>
        <p:txBody>
          <a:bodyPr anchor="t" rtlCol="false" tIns="0" lIns="0" bIns="0" rIns="0">
            <a:spAutoFit/>
          </a:bodyPr>
          <a:lstStyle/>
          <a:p>
            <a:pPr algn="l">
              <a:lnSpc>
                <a:spcPts val="5599"/>
              </a:lnSpc>
            </a:pPr>
            <a:r>
              <a:rPr lang="en-US" sz="3999" b="true">
                <a:solidFill>
                  <a:srgbClr val="1A6DA3"/>
                </a:solidFill>
                <a:latin typeface="TT Firs Neue Bold"/>
                <a:ea typeface="TT Firs Neue Bold"/>
                <a:cs typeface="TT Firs Neue Bold"/>
                <a:sym typeface="TT Firs Neue Bold"/>
              </a:rPr>
              <a:t>Berries for the Win....</a:t>
            </a:r>
          </a:p>
        </p:txBody>
      </p:sp>
      <p:sp>
        <p:nvSpPr>
          <p:cNvPr name="TextBox 7" id="7"/>
          <p:cNvSpPr txBox="true"/>
          <p:nvPr/>
        </p:nvSpPr>
        <p:spPr>
          <a:xfrm rot="0">
            <a:off x="1593535" y="2960082"/>
            <a:ext cx="5223221" cy="4309686"/>
          </a:xfrm>
          <a:prstGeom prst="rect">
            <a:avLst/>
          </a:prstGeom>
        </p:spPr>
        <p:txBody>
          <a:bodyPr anchor="t" rtlCol="false" tIns="0" lIns="0" bIns="0" rIns="0">
            <a:spAutoFit/>
          </a:bodyPr>
          <a:lstStyle/>
          <a:p>
            <a:pPr algn="ctr">
              <a:lnSpc>
                <a:spcPts val="3808"/>
              </a:lnSpc>
            </a:pPr>
            <a:r>
              <a:rPr lang="en-US" sz="2720">
                <a:solidFill>
                  <a:srgbClr val="000000"/>
                </a:solidFill>
                <a:latin typeface="Canva Sans"/>
                <a:ea typeface="Canva Sans"/>
                <a:cs typeface="Canva Sans"/>
                <a:sym typeface="Canva Sans"/>
              </a:rPr>
              <a:t>1 medium ripe banana</a:t>
            </a:r>
          </a:p>
          <a:p>
            <a:pPr algn="ctr">
              <a:lnSpc>
                <a:spcPts val="3808"/>
              </a:lnSpc>
            </a:pPr>
            <a:r>
              <a:rPr lang="en-US" sz="2720">
                <a:solidFill>
                  <a:srgbClr val="000000"/>
                </a:solidFill>
                <a:latin typeface="Canva Sans"/>
                <a:ea typeface="Canva Sans"/>
                <a:cs typeface="Canva Sans"/>
                <a:sym typeface="Canva Sans"/>
              </a:rPr>
              <a:t>½ cupr of frozen blueberries</a:t>
            </a:r>
          </a:p>
          <a:p>
            <a:pPr algn="ctr">
              <a:lnSpc>
                <a:spcPts val="3808"/>
              </a:lnSpc>
            </a:pPr>
            <a:r>
              <a:rPr lang="en-US" sz="2720">
                <a:solidFill>
                  <a:srgbClr val="000000"/>
                </a:solidFill>
                <a:latin typeface="Canva Sans"/>
                <a:ea typeface="Canva Sans"/>
                <a:cs typeface="Canva Sans"/>
                <a:sym typeface="Canva Sans"/>
              </a:rPr>
              <a:t>½ cup of frozen raspberries or strawberries</a:t>
            </a:r>
          </a:p>
          <a:p>
            <a:pPr algn="ctr">
              <a:lnSpc>
                <a:spcPts val="3808"/>
              </a:lnSpc>
            </a:pPr>
            <a:r>
              <a:rPr lang="en-US" sz="2720">
                <a:solidFill>
                  <a:srgbClr val="000000"/>
                </a:solidFill>
                <a:latin typeface="Canva Sans"/>
                <a:ea typeface="Canva Sans"/>
                <a:cs typeface="Canva Sans"/>
                <a:sym typeface="Canva Sans"/>
              </a:rPr>
              <a:t>1 cup your choice of milk</a:t>
            </a:r>
          </a:p>
          <a:p>
            <a:pPr algn="ctr">
              <a:lnSpc>
                <a:spcPts val="3808"/>
              </a:lnSpc>
            </a:pPr>
            <a:r>
              <a:rPr lang="en-US" sz="2720">
                <a:solidFill>
                  <a:srgbClr val="000000"/>
                </a:solidFill>
                <a:latin typeface="Canva Sans"/>
                <a:ea typeface="Canva Sans"/>
                <a:cs typeface="Canva Sans"/>
                <a:sym typeface="Canva Sans"/>
              </a:rPr>
              <a:t>1 tsp of raw honey</a:t>
            </a:r>
          </a:p>
          <a:p>
            <a:pPr algn="ctr">
              <a:lnSpc>
                <a:spcPts val="3808"/>
              </a:lnSpc>
            </a:pPr>
            <a:r>
              <a:rPr lang="en-US" sz="2720">
                <a:solidFill>
                  <a:srgbClr val="000000"/>
                </a:solidFill>
                <a:latin typeface="Canva Sans"/>
                <a:ea typeface="Canva Sans"/>
                <a:cs typeface="Canva Sans"/>
                <a:sym typeface="Canva Sans"/>
              </a:rPr>
              <a:t>2 ice xubes</a:t>
            </a:r>
          </a:p>
          <a:p>
            <a:pPr algn="ctr">
              <a:lnSpc>
                <a:spcPts val="3808"/>
              </a:lnSpc>
            </a:pPr>
          </a:p>
          <a:p>
            <a:pPr algn="ctr">
              <a:lnSpc>
                <a:spcPts val="3808"/>
              </a:lnSpc>
            </a:pPr>
            <a:r>
              <a:rPr lang="en-US" sz="2720">
                <a:solidFill>
                  <a:srgbClr val="000000"/>
                </a:solidFill>
                <a:latin typeface="Canva Sans"/>
                <a:ea typeface="Canva Sans"/>
                <a:cs typeface="Canva Sans"/>
                <a:sym typeface="Canva Sans"/>
              </a:rPr>
              <a:t>BLEND WELL!!</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1A6DA3"/>
        </a:solidFill>
      </p:bgPr>
    </p:bg>
    <p:spTree>
      <p:nvGrpSpPr>
        <p:cNvPr id="1" name=""/>
        <p:cNvGrpSpPr/>
        <p:nvPr/>
      </p:nvGrpSpPr>
      <p:grpSpPr>
        <a:xfrm>
          <a:off x="0" y="0"/>
          <a:ext cx="0" cy="0"/>
          <a:chOff x="0" y="0"/>
          <a:chExt cx="0" cy="0"/>
        </a:xfrm>
      </p:grpSpPr>
      <p:grpSp>
        <p:nvGrpSpPr>
          <p:cNvPr name="Group 2" id="2"/>
          <p:cNvGrpSpPr/>
          <p:nvPr/>
        </p:nvGrpSpPr>
        <p:grpSpPr>
          <a:xfrm rot="0">
            <a:off x="1779453" y="4715933"/>
            <a:ext cx="3633519" cy="2695435"/>
            <a:chOff x="0" y="0"/>
            <a:chExt cx="956976" cy="709909"/>
          </a:xfrm>
        </p:grpSpPr>
        <p:sp>
          <p:nvSpPr>
            <p:cNvPr name="Freeform 3" id="3"/>
            <p:cNvSpPr/>
            <p:nvPr/>
          </p:nvSpPr>
          <p:spPr>
            <a:xfrm flipH="false" flipV="false" rot="0">
              <a:off x="0" y="0"/>
              <a:ext cx="956976" cy="709909"/>
            </a:xfrm>
            <a:custGeom>
              <a:avLst/>
              <a:gdLst/>
              <a:ahLst/>
              <a:cxnLst/>
              <a:rect r="r" b="b" t="t" l="l"/>
              <a:pathLst>
                <a:path h="709909" w="956976">
                  <a:moveTo>
                    <a:pt x="213069" y="0"/>
                  </a:moveTo>
                  <a:lnTo>
                    <a:pt x="743907" y="0"/>
                  </a:lnTo>
                  <a:cubicBezTo>
                    <a:pt x="800416" y="0"/>
                    <a:pt x="854611" y="22448"/>
                    <a:pt x="894570" y="62407"/>
                  </a:cubicBezTo>
                  <a:cubicBezTo>
                    <a:pt x="934528" y="102365"/>
                    <a:pt x="956976" y="156560"/>
                    <a:pt x="956976" y="213069"/>
                  </a:cubicBezTo>
                  <a:lnTo>
                    <a:pt x="956976" y="496839"/>
                  </a:lnTo>
                  <a:cubicBezTo>
                    <a:pt x="956976" y="553349"/>
                    <a:pt x="934528" y="607544"/>
                    <a:pt x="894570" y="647502"/>
                  </a:cubicBezTo>
                  <a:cubicBezTo>
                    <a:pt x="854611" y="687460"/>
                    <a:pt x="800416" y="709909"/>
                    <a:pt x="743907" y="709909"/>
                  </a:cubicBezTo>
                  <a:lnTo>
                    <a:pt x="213069" y="709909"/>
                  </a:lnTo>
                  <a:cubicBezTo>
                    <a:pt x="156560" y="709909"/>
                    <a:pt x="102365" y="687460"/>
                    <a:pt x="62407" y="647502"/>
                  </a:cubicBezTo>
                  <a:cubicBezTo>
                    <a:pt x="22448" y="607544"/>
                    <a:pt x="0" y="553349"/>
                    <a:pt x="0" y="496839"/>
                  </a:cubicBezTo>
                  <a:lnTo>
                    <a:pt x="0" y="213069"/>
                  </a:lnTo>
                  <a:cubicBezTo>
                    <a:pt x="0" y="156560"/>
                    <a:pt x="22448" y="102365"/>
                    <a:pt x="62407" y="62407"/>
                  </a:cubicBezTo>
                  <a:cubicBezTo>
                    <a:pt x="102365" y="22448"/>
                    <a:pt x="156560" y="0"/>
                    <a:pt x="213069" y="0"/>
                  </a:cubicBezTo>
                  <a:close/>
                </a:path>
              </a:pathLst>
            </a:custGeom>
            <a:solidFill>
              <a:srgbClr val="FFAF46"/>
            </a:solidFill>
            <a:ln cap="rnd">
              <a:noFill/>
              <a:prstDash val="solid"/>
              <a:round/>
            </a:ln>
          </p:spPr>
        </p:sp>
        <p:sp>
          <p:nvSpPr>
            <p:cNvPr name="TextBox 4" id="4"/>
            <p:cNvSpPr txBox="true"/>
            <p:nvPr/>
          </p:nvSpPr>
          <p:spPr>
            <a:xfrm>
              <a:off x="0" y="-57150"/>
              <a:ext cx="956976" cy="767059"/>
            </a:xfrm>
            <a:prstGeom prst="rect">
              <a:avLst/>
            </a:prstGeom>
          </p:spPr>
          <p:txBody>
            <a:bodyPr anchor="ctr" rtlCol="false" tIns="50800" lIns="50800" bIns="50800" rIns="50800"/>
            <a:lstStyle/>
            <a:p>
              <a:pPr algn="ctr" marL="0" indent="0" lvl="0">
                <a:lnSpc>
                  <a:spcPts val="4479"/>
                </a:lnSpc>
                <a:spcBef>
                  <a:spcPct val="0"/>
                </a:spcBef>
              </a:pPr>
              <a:r>
                <a:rPr lang="en-US" sz="3199">
                  <a:solidFill>
                    <a:srgbClr val="000000"/>
                  </a:solidFill>
                  <a:latin typeface="TT Firs Neue"/>
                  <a:ea typeface="TT Firs Neue"/>
                  <a:cs typeface="TT Firs Neue"/>
                  <a:sym typeface="TT Firs Neue"/>
                </a:rPr>
                <a:t>Healthy fats support your heart &amp; brain</a:t>
              </a:r>
              <a:r>
                <a:rPr lang="en-US" sz="3199">
                  <a:solidFill>
                    <a:srgbClr val="000000"/>
                  </a:solidFill>
                  <a:latin typeface="TT Firs Neue"/>
                  <a:ea typeface="TT Firs Neue"/>
                  <a:cs typeface="TT Firs Neue"/>
                  <a:sym typeface="TT Firs Neue"/>
                </a:rPr>
                <a:t>​</a:t>
              </a:r>
            </a:p>
          </p:txBody>
        </p:sp>
      </p:grpSp>
      <p:grpSp>
        <p:nvGrpSpPr>
          <p:cNvPr name="Group 5" id="5"/>
          <p:cNvGrpSpPr/>
          <p:nvPr/>
        </p:nvGrpSpPr>
        <p:grpSpPr>
          <a:xfrm rot="0">
            <a:off x="11949775" y="4715933"/>
            <a:ext cx="3633519" cy="2695435"/>
            <a:chOff x="0" y="0"/>
            <a:chExt cx="956976" cy="709909"/>
          </a:xfrm>
        </p:grpSpPr>
        <p:sp>
          <p:nvSpPr>
            <p:cNvPr name="Freeform 6" id="6"/>
            <p:cNvSpPr/>
            <p:nvPr/>
          </p:nvSpPr>
          <p:spPr>
            <a:xfrm flipH="false" flipV="false" rot="0">
              <a:off x="0" y="0"/>
              <a:ext cx="956976" cy="709909"/>
            </a:xfrm>
            <a:custGeom>
              <a:avLst/>
              <a:gdLst/>
              <a:ahLst/>
              <a:cxnLst/>
              <a:rect r="r" b="b" t="t" l="l"/>
              <a:pathLst>
                <a:path h="709909" w="956976">
                  <a:moveTo>
                    <a:pt x="213069" y="0"/>
                  </a:moveTo>
                  <a:lnTo>
                    <a:pt x="743907" y="0"/>
                  </a:lnTo>
                  <a:cubicBezTo>
                    <a:pt x="800416" y="0"/>
                    <a:pt x="854611" y="22448"/>
                    <a:pt x="894570" y="62407"/>
                  </a:cubicBezTo>
                  <a:cubicBezTo>
                    <a:pt x="934528" y="102365"/>
                    <a:pt x="956976" y="156560"/>
                    <a:pt x="956976" y="213069"/>
                  </a:cubicBezTo>
                  <a:lnTo>
                    <a:pt x="956976" y="496839"/>
                  </a:lnTo>
                  <a:cubicBezTo>
                    <a:pt x="956976" y="553349"/>
                    <a:pt x="934528" y="607544"/>
                    <a:pt x="894570" y="647502"/>
                  </a:cubicBezTo>
                  <a:cubicBezTo>
                    <a:pt x="854611" y="687460"/>
                    <a:pt x="800416" y="709909"/>
                    <a:pt x="743907" y="709909"/>
                  </a:cubicBezTo>
                  <a:lnTo>
                    <a:pt x="213069" y="709909"/>
                  </a:lnTo>
                  <a:cubicBezTo>
                    <a:pt x="156560" y="709909"/>
                    <a:pt x="102365" y="687460"/>
                    <a:pt x="62407" y="647502"/>
                  </a:cubicBezTo>
                  <a:cubicBezTo>
                    <a:pt x="22448" y="607544"/>
                    <a:pt x="0" y="553349"/>
                    <a:pt x="0" y="496839"/>
                  </a:cubicBezTo>
                  <a:lnTo>
                    <a:pt x="0" y="213069"/>
                  </a:lnTo>
                  <a:cubicBezTo>
                    <a:pt x="0" y="156560"/>
                    <a:pt x="22448" y="102365"/>
                    <a:pt x="62407" y="62407"/>
                  </a:cubicBezTo>
                  <a:cubicBezTo>
                    <a:pt x="102365" y="22448"/>
                    <a:pt x="156560" y="0"/>
                    <a:pt x="213069" y="0"/>
                  </a:cubicBezTo>
                  <a:close/>
                </a:path>
              </a:pathLst>
            </a:custGeom>
            <a:solidFill>
              <a:srgbClr val="FFAF46"/>
            </a:solidFill>
            <a:ln cap="rnd">
              <a:noFill/>
              <a:prstDash val="solid"/>
              <a:round/>
            </a:ln>
          </p:spPr>
        </p:sp>
        <p:sp>
          <p:nvSpPr>
            <p:cNvPr name="TextBox 7" id="7"/>
            <p:cNvSpPr txBox="true"/>
            <p:nvPr/>
          </p:nvSpPr>
          <p:spPr>
            <a:xfrm>
              <a:off x="0" y="-66675"/>
              <a:ext cx="956976" cy="776584"/>
            </a:xfrm>
            <a:prstGeom prst="rect">
              <a:avLst/>
            </a:prstGeom>
          </p:spPr>
          <p:txBody>
            <a:bodyPr anchor="ctr" rtlCol="false" tIns="50800" lIns="50800" bIns="50800" rIns="50800"/>
            <a:lstStyle/>
            <a:p>
              <a:pPr algn="ctr" marL="0" indent="0" lvl="0">
                <a:lnSpc>
                  <a:spcPts val="4759"/>
                </a:lnSpc>
                <a:spcBef>
                  <a:spcPct val="0"/>
                </a:spcBef>
              </a:pPr>
              <a:r>
                <a:rPr lang="en-US" sz="3399">
                  <a:solidFill>
                    <a:srgbClr val="000000"/>
                  </a:solidFill>
                  <a:latin typeface="TT Firs Neue"/>
                  <a:ea typeface="TT Firs Neue"/>
                  <a:cs typeface="TT Firs Neue"/>
                  <a:sym typeface="TT Firs Neue"/>
                </a:rPr>
                <a:t>Even a small handful helps!</a:t>
              </a:r>
            </a:p>
          </p:txBody>
        </p:sp>
      </p:grpSp>
      <p:grpSp>
        <p:nvGrpSpPr>
          <p:cNvPr name="Group 8" id="8"/>
          <p:cNvGrpSpPr/>
          <p:nvPr/>
        </p:nvGrpSpPr>
        <p:grpSpPr>
          <a:xfrm rot="0">
            <a:off x="6864614" y="4715933"/>
            <a:ext cx="3633519" cy="2695435"/>
            <a:chOff x="0" y="0"/>
            <a:chExt cx="956976" cy="709909"/>
          </a:xfrm>
        </p:grpSpPr>
        <p:sp>
          <p:nvSpPr>
            <p:cNvPr name="Freeform 9" id="9"/>
            <p:cNvSpPr/>
            <p:nvPr/>
          </p:nvSpPr>
          <p:spPr>
            <a:xfrm flipH="false" flipV="false" rot="0">
              <a:off x="0" y="0"/>
              <a:ext cx="956976" cy="709909"/>
            </a:xfrm>
            <a:custGeom>
              <a:avLst/>
              <a:gdLst/>
              <a:ahLst/>
              <a:cxnLst/>
              <a:rect r="r" b="b" t="t" l="l"/>
              <a:pathLst>
                <a:path h="709909" w="956976">
                  <a:moveTo>
                    <a:pt x="213069" y="0"/>
                  </a:moveTo>
                  <a:lnTo>
                    <a:pt x="743907" y="0"/>
                  </a:lnTo>
                  <a:cubicBezTo>
                    <a:pt x="800416" y="0"/>
                    <a:pt x="854611" y="22448"/>
                    <a:pt x="894570" y="62407"/>
                  </a:cubicBezTo>
                  <a:cubicBezTo>
                    <a:pt x="934528" y="102365"/>
                    <a:pt x="956976" y="156560"/>
                    <a:pt x="956976" y="213069"/>
                  </a:cubicBezTo>
                  <a:lnTo>
                    <a:pt x="956976" y="496839"/>
                  </a:lnTo>
                  <a:cubicBezTo>
                    <a:pt x="956976" y="553349"/>
                    <a:pt x="934528" y="607544"/>
                    <a:pt x="894570" y="647502"/>
                  </a:cubicBezTo>
                  <a:cubicBezTo>
                    <a:pt x="854611" y="687460"/>
                    <a:pt x="800416" y="709909"/>
                    <a:pt x="743907" y="709909"/>
                  </a:cubicBezTo>
                  <a:lnTo>
                    <a:pt x="213069" y="709909"/>
                  </a:lnTo>
                  <a:cubicBezTo>
                    <a:pt x="156560" y="709909"/>
                    <a:pt x="102365" y="687460"/>
                    <a:pt x="62407" y="647502"/>
                  </a:cubicBezTo>
                  <a:cubicBezTo>
                    <a:pt x="22448" y="607544"/>
                    <a:pt x="0" y="553349"/>
                    <a:pt x="0" y="496839"/>
                  </a:cubicBezTo>
                  <a:lnTo>
                    <a:pt x="0" y="213069"/>
                  </a:lnTo>
                  <a:cubicBezTo>
                    <a:pt x="0" y="156560"/>
                    <a:pt x="22448" y="102365"/>
                    <a:pt x="62407" y="62407"/>
                  </a:cubicBezTo>
                  <a:cubicBezTo>
                    <a:pt x="102365" y="22448"/>
                    <a:pt x="156560" y="0"/>
                    <a:pt x="213069" y="0"/>
                  </a:cubicBezTo>
                  <a:close/>
                </a:path>
              </a:pathLst>
            </a:custGeom>
            <a:solidFill>
              <a:srgbClr val="FFAF46"/>
            </a:solidFill>
            <a:ln cap="rnd">
              <a:noFill/>
              <a:prstDash val="solid"/>
              <a:round/>
            </a:ln>
          </p:spPr>
        </p:sp>
        <p:sp>
          <p:nvSpPr>
            <p:cNvPr name="TextBox 10" id="10"/>
            <p:cNvSpPr txBox="true"/>
            <p:nvPr/>
          </p:nvSpPr>
          <p:spPr>
            <a:xfrm>
              <a:off x="0" y="-57150"/>
              <a:ext cx="956976" cy="767059"/>
            </a:xfrm>
            <a:prstGeom prst="rect">
              <a:avLst/>
            </a:prstGeom>
          </p:spPr>
          <p:txBody>
            <a:bodyPr anchor="ctr" rtlCol="false" tIns="50800" lIns="50800" bIns="50800" rIns="50800"/>
            <a:lstStyle/>
            <a:p>
              <a:pPr algn="ctr" marL="0" indent="0" lvl="0">
                <a:lnSpc>
                  <a:spcPts val="4479"/>
                </a:lnSpc>
                <a:spcBef>
                  <a:spcPct val="0"/>
                </a:spcBef>
              </a:pPr>
              <a:r>
                <a:rPr lang="en-US" sz="3199">
                  <a:solidFill>
                    <a:srgbClr val="000000"/>
                  </a:solidFill>
                  <a:latin typeface="TT Firs Neue"/>
                  <a:ea typeface="TT Firs Neue"/>
                  <a:cs typeface="TT Firs Neue"/>
                  <a:sym typeface="TT Firs Neue"/>
                </a:rPr>
                <a:t>Rich in protein, minerals, and fiber</a:t>
              </a:r>
            </a:p>
          </p:txBody>
        </p:sp>
      </p:grpSp>
      <p:sp>
        <p:nvSpPr>
          <p:cNvPr name="Freeform 11" id="11"/>
          <p:cNvSpPr/>
          <p:nvPr/>
        </p:nvSpPr>
        <p:spPr>
          <a:xfrm flipH="false" flipV="false" rot="0">
            <a:off x="0" y="7411368"/>
            <a:ext cx="12685318" cy="8229600"/>
          </a:xfrm>
          <a:custGeom>
            <a:avLst/>
            <a:gdLst/>
            <a:ahLst/>
            <a:cxnLst/>
            <a:rect r="r" b="b" t="t" l="l"/>
            <a:pathLst>
              <a:path h="8229600" w="12685318">
                <a:moveTo>
                  <a:pt x="0" y="0"/>
                </a:moveTo>
                <a:lnTo>
                  <a:pt x="12685318" y="0"/>
                </a:lnTo>
                <a:lnTo>
                  <a:pt x="12685318" y="8229600"/>
                </a:lnTo>
                <a:lnTo>
                  <a:pt x="0" y="8229600"/>
                </a:lnTo>
                <a:lnTo>
                  <a:pt x="0" y="0"/>
                </a:lnTo>
                <a:close/>
              </a:path>
            </a:pathLst>
          </a:custGeom>
          <a:blipFill>
            <a:blip r:embed="rId2"/>
            <a:stretch>
              <a:fillRect l="0" t="0" r="0" b="0"/>
            </a:stretch>
          </a:blipFill>
        </p:spPr>
      </p:sp>
      <p:sp>
        <p:nvSpPr>
          <p:cNvPr name="Freeform 12" id="12"/>
          <p:cNvSpPr/>
          <p:nvPr/>
        </p:nvSpPr>
        <p:spPr>
          <a:xfrm flipH="false" flipV="false" rot="-10683099">
            <a:off x="11945341" y="7198108"/>
            <a:ext cx="12685318" cy="8229600"/>
          </a:xfrm>
          <a:custGeom>
            <a:avLst/>
            <a:gdLst/>
            <a:ahLst/>
            <a:cxnLst/>
            <a:rect r="r" b="b" t="t" l="l"/>
            <a:pathLst>
              <a:path h="8229600" w="12685318">
                <a:moveTo>
                  <a:pt x="0" y="0"/>
                </a:moveTo>
                <a:lnTo>
                  <a:pt x="12685318" y="0"/>
                </a:lnTo>
                <a:lnTo>
                  <a:pt x="12685318" y="8229600"/>
                </a:lnTo>
                <a:lnTo>
                  <a:pt x="0" y="8229600"/>
                </a:lnTo>
                <a:lnTo>
                  <a:pt x="0" y="0"/>
                </a:lnTo>
                <a:close/>
              </a:path>
            </a:pathLst>
          </a:custGeom>
          <a:blipFill>
            <a:blip r:embed="rId2"/>
            <a:stretch>
              <a:fillRect l="0" t="0" r="0" b="0"/>
            </a:stretch>
          </a:blipFill>
        </p:spPr>
      </p:sp>
      <p:sp>
        <p:nvSpPr>
          <p:cNvPr name="TextBox 13" id="13"/>
          <p:cNvSpPr txBox="true"/>
          <p:nvPr/>
        </p:nvSpPr>
        <p:spPr>
          <a:xfrm rot="0">
            <a:off x="1028700" y="332426"/>
            <a:ext cx="9470247" cy="1354447"/>
          </a:xfrm>
          <a:prstGeom prst="rect">
            <a:avLst/>
          </a:prstGeom>
        </p:spPr>
        <p:txBody>
          <a:bodyPr anchor="t" rtlCol="false" tIns="0" lIns="0" bIns="0" rIns="0">
            <a:spAutoFit/>
          </a:bodyPr>
          <a:lstStyle/>
          <a:p>
            <a:pPr algn="l">
              <a:lnSpc>
                <a:spcPts val="8699"/>
              </a:lnSpc>
            </a:pPr>
            <a:r>
              <a:rPr lang="en-US" sz="8699" spc="-478">
                <a:solidFill>
                  <a:srgbClr val="FFFFFF"/>
                </a:solidFill>
                <a:latin typeface="Heading Now 71-78"/>
                <a:ea typeface="Heading Now 71-78"/>
                <a:cs typeface="Heading Now 71-78"/>
                <a:sym typeface="Heading Now 71-78"/>
              </a:rPr>
              <a:t>Nuts &amp; Seeds</a:t>
            </a:r>
          </a:p>
        </p:txBody>
      </p:sp>
      <p:sp>
        <p:nvSpPr>
          <p:cNvPr name="TextBox 14" id="14"/>
          <p:cNvSpPr txBox="true"/>
          <p:nvPr/>
        </p:nvSpPr>
        <p:spPr>
          <a:xfrm rot="0">
            <a:off x="1561595" y="2131503"/>
            <a:ext cx="15164809" cy="1552577"/>
          </a:xfrm>
          <a:prstGeom prst="rect">
            <a:avLst/>
          </a:prstGeom>
        </p:spPr>
        <p:txBody>
          <a:bodyPr anchor="t" rtlCol="false" tIns="0" lIns="0" bIns="0" rIns="0">
            <a:spAutoFit/>
          </a:bodyPr>
          <a:lstStyle/>
          <a:p>
            <a:pPr algn="l">
              <a:lnSpc>
                <a:spcPts val="6299"/>
              </a:lnSpc>
            </a:pPr>
            <a:r>
              <a:rPr lang="en-US" sz="4499" b="true">
                <a:solidFill>
                  <a:srgbClr val="FFFFFF"/>
                </a:solidFill>
                <a:latin typeface="TT Firs Neue Bold"/>
                <a:ea typeface="TT Firs Neue Bold"/>
                <a:cs typeface="TT Firs Neue Bold"/>
                <a:sym typeface="TT Firs Neue Bold"/>
              </a:rPr>
              <a:t>Just </a:t>
            </a:r>
            <a:r>
              <a:rPr lang="en-US" sz="4499" u="sng" b="true">
                <a:solidFill>
                  <a:srgbClr val="FFFFFF"/>
                </a:solidFill>
                <a:latin typeface="TT Firs Neue Bold"/>
                <a:ea typeface="TT Firs Neue Bold"/>
                <a:cs typeface="TT Firs Neue Bold"/>
                <a:sym typeface="TT Firs Neue Bold"/>
              </a:rPr>
              <a:t>one</a:t>
            </a:r>
            <a:r>
              <a:rPr lang="en-US" sz="4499" b="true">
                <a:solidFill>
                  <a:srgbClr val="FFFFFF"/>
                </a:solidFill>
                <a:latin typeface="TT Firs Neue Bold"/>
                <a:ea typeface="TT Firs Neue Bold"/>
                <a:cs typeface="TT Firs Neue Bold"/>
                <a:sym typeface="TT Firs Neue Bold"/>
              </a:rPr>
              <a:t> small handful per day is associated with improved heart health and reduced inflammation.</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1A6DA3"/>
        </a:solidFill>
      </p:bgPr>
    </p:bg>
    <p:spTree>
      <p:nvGrpSpPr>
        <p:cNvPr id="1" name=""/>
        <p:cNvGrpSpPr/>
        <p:nvPr/>
      </p:nvGrpSpPr>
      <p:grpSpPr>
        <a:xfrm>
          <a:off x="0" y="0"/>
          <a:ext cx="0" cy="0"/>
          <a:chOff x="0" y="0"/>
          <a:chExt cx="0" cy="0"/>
        </a:xfrm>
      </p:grpSpPr>
      <p:sp>
        <p:nvSpPr>
          <p:cNvPr name="Freeform 2" id="2"/>
          <p:cNvSpPr/>
          <p:nvPr/>
        </p:nvSpPr>
        <p:spPr>
          <a:xfrm flipH="false" flipV="false" rot="0">
            <a:off x="8108376" y="1028700"/>
            <a:ext cx="9739172" cy="8229600"/>
          </a:xfrm>
          <a:custGeom>
            <a:avLst/>
            <a:gdLst/>
            <a:ahLst/>
            <a:cxnLst/>
            <a:rect r="r" b="b" t="t" l="l"/>
            <a:pathLst>
              <a:path h="8229600" w="9739172">
                <a:moveTo>
                  <a:pt x="0" y="0"/>
                </a:moveTo>
                <a:lnTo>
                  <a:pt x="9739172" y="0"/>
                </a:lnTo>
                <a:lnTo>
                  <a:pt x="9739172" y="8229600"/>
                </a:lnTo>
                <a:lnTo>
                  <a:pt x="0" y="8229600"/>
                </a:lnTo>
                <a:lnTo>
                  <a:pt x="0" y="0"/>
                </a:lnTo>
                <a:close/>
              </a:path>
            </a:pathLst>
          </a:custGeom>
          <a:blipFill>
            <a:blip r:embed="rId2"/>
            <a:stretch>
              <a:fillRect l="0" t="0" r="0" b="0"/>
            </a:stretch>
          </a:blipFill>
        </p:spPr>
      </p:sp>
      <p:sp>
        <p:nvSpPr>
          <p:cNvPr name="TextBox 3" id="3"/>
          <p:cNvSpPr txBox="true"/>
          <p:nvPr/>
        </p:nvSpPr>
        <p:spPr>
          <a:xfrm rot="0">
            <a:off x="1028700" y="335890"/>
            <a:ext cx="7664128" cy="2782570"/>
          </a:xfrm>
          <a:prstGeom prst="rect">
            <a:avLst/>
          </a:prstGeom>
        </p:spPr>
        <p:txBody>
          <a:bodyPr anchor="t" rtlCol="false" tIns="0" lIns="0" bIns="0" rIns="0">
            <a:spAutoFit/>
          </a:bodyPr>
          <a:lstStyle/>
          <a:p>
            <a:pPr algn="l">
              <a:lnSpc>
                <a:spcPts val="6800"/>
              </a:lnSpc>
            </a:pPr>
            <a:r>
              <a:rPr lang="en-US" sz="6800" spc="-374">
                <a:solidFill>
                  <a:srgbClr val="FFFFFF"/>
                </a:solidFill>
                <a:latin typeface="Heading Now 71-78"/>
                <a:ea typeface="Heading Now 71-78"/>
                <a:cs typeface="Heading Now 71-78"/>
                <a:sym typeface="Heading Now 71-78"/>
              </a:rPr>
              <a:t>Granola - Great Way to Enjoy Nuts and Seeds</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1A6DA3"/>
        </a:solidFill>
      </p:bgPr>
    </p:bg>
    <p:spTree>
      <p:nvGrpSpPr>
        <p:cNvPr id="1" name=""/>
        <p:cNvGrpSpPr/>
        <p:nvPr/>
      </p:nvGrpSpPr>
      <p:grpSpPr>
        <a:xfrm>
          <a:off x="0" y="0"/>
          <a:ext cx="0" cy="0"/>
          <a:chOff x="0" y="0"/>
          <a:chExt cx="0" cy="0"/>
        </a:xfrm>
      </p:grpSpPr>
      <p:grpSp>
        <p:nvGrpSpPr>
          <p:cNvPr name="Group 2" id="2"/>
          <p:cNvGrpSpPr/>
          <p:nvPr/>
        </p:nvGrpSpPr>
        <p:grpSpPr>
          <a:xfrm rot="0">
            <a:off x="928257" y="423704"/>
            <a:ext cx="16331043" cy="9118969"/>
            <a:chOff x="0" y="0"/>
            <a:chExt cx="1102059" cy="615371"/>
          </a:xfrm>
        </p:grpSpPr>
        <p:sp>
          <p:nvSpPr>
            <p:cNvPr name="Freeform 3" id="3"/>
            <p:cNvSpPr/>
            <p:nvPr/>
          </p:nvSpPr>
          <p:spPr>
            <a:xfrm flipH="false" flipV="false" rot="0">
              <a:off x="0" y="0"/>
              <a:ext cx="1102059" cy="615371"/>
            </a:xfrm>
            <a:custGeom>
              <a:avLst/>
              <a:gdLst/>
              <a:ahLst/>
              <a:cxnLst/>
              <a:rect r="r" b="b" t="t" l="l"/>
              <a:pathLst>
                <a:path h="615371" w="1102059">
                  <a:moveTo>
                    <a:pt x="16592" y="0"/>
                  </a:moveTo>
                  <a:lnTo>
                    <a:pt x="1085467" y="0"/>
                  </a:lnTo>
                  <a:cubicBezTo>
                    <a:pt x="1094631" y="0"/>
                    <a:pt x="1102059" y="7429"/>
                    <a:pt x="1102059" y="16592"/>
                  </a:cubicBezTo>
                  <a:lnTo>
                    <a:pt x="1102059" y="598778"/>
                  </a:lnTo>
                  <a:cubicBezTo>
                    <a:pt x="1102059" y="607942"/>
                    <a:pt x="1094631" y="615371"/>
                    <a:pt x="1085467" y="615371"/>
                  </a:cubicBezTo>
                  <a:lnTo>
                    <a:pt x="16592" y="615371"/>
                  </a:lnTo>
                  <a:cubicBezTo>
                    <a:pt x="7429" y="615371"/>
                    <a:pt x="0" y="607942"/>
                    <a:pt x="0" y="598778"/>
                  </a:cubicBezTo>
                  <a:lnTo>
                    <a:pt x="0" y="16592"/>
                  </a:lnTo>
                  <a:cubicBezTo>
                    <a:pt x="0" y="7429"/>
                    <a:pt x="7429" y="0"/>
                    <a:pt x="16592" y="0"/>
                  </a:cubicBezTo>
                  <a:close/>
                </a:path>
              </a:pathLst>
            </a:custGeom>
            <a:blipFill>
              <a:blip r:embed="rId2"/>
              <a:stretch>
                <a:fillRect l="0" t="-10834" r="0" b="-10834"/>
              </a:stretch>
            </a:blipFill>
          </p:spPr>
        </p:sp>
      </p:grpSp>
      <p:sp>
        <p:nvSpPr>
          <p:cNvPr name="TextBox 4" id="4"/>
          <p:cNvSpPr txBox="true"/>
          <p:nvPr/>
        </p:nvSpPr>
        <p:spPr>
          <a:xfrm rot="0">
            <a:off x="1286818" y="1603376"/>
            <a:ext cx="9470247" cy="2223136"/>
          </a:xfrm>
          <a:prstGeom prst="rect">
            <a:avLst/>
          </a:prstGeom>
        </p:spPr>
        <p:txBody>
          <a:bodyPr anchor="t" rtlCol="false" tIns="0" lIns="0" bIns="0" rIns="0">
            <a:spAutoFit/>
          </a:bodyPr>
          <a:lstStyle/>
          <a:p>
            <a:pPr algn="l">
              <a:lnSpc>
                <a:spcPts val="5400"/>
              </a:lnSpc>
            </a:pPr>
            <a:r>
              <a:rPr lang="en-US" sz="5400" spc="-297">
                <a:solidFill>
                  <a:srgbClr val="58B89F"/>
                </a:solidFill>
                <a:latin typeface="Heading Now 71-78"/>
                <a:ea typeface="Heading Now 71-78"/>
                <a:cs typeface="Heading Now 71-78"/>
                <a:sym typeface="Heading Now 71-78"/>
              </a:rPr>
              <a:t>Homemade Coconut Cinnamon Honey Granola Recipe</a:t>
            </a:r>
          </a:p>
        </p:txBody>
      </p:sp>
      <p:sp>
        <p:nvSpPr>
          <p:cNvPr name="TextBox 5" id="5"/>
          <p:cNvSpPr txBox="true"/>
          <p:nvPr/>
        </p:nvSpPr>
        <p:spPr>
          <a:xfrm rot="0">
            <a:off x="1286818" y="650874"/>
            <a:ext cx="10257338" cy="679451"/>
          </a:xfrm>
          <a:prstGeom prst="rect">
            <a:avLst/>
          </a:prstGeom>
        </p:spPr>
        <p:txBody>
          <a:bodyPr anchor="t" rtlCol="false" tIns="0" lIns="0" bIns="0" rIns="0">
            <a:spAutoFit/>
          </a:bodyPr>
          <a:lstStyle/>
          <a:p>
            <a:pPr algn="l">
              <a:lnSpc>
                <a:spcPts val="5599"/>
              </a:lnSpc>
            </a:pPr>
            <a:r>
              <a:rPr lang="en-US" sz="3999" b="true">
                <a:solidFill>
                  <a:srgbClr val="1A6DA3"/>
                </a:solidFill>
                <a:latin typeface="TT Firs Neue Bold"/>
                <a:ea typeface="TT Firs Neue Bold"/>
                <a:cs typeface="TT Firs Neue Bold"/>
                <a:sym typeface="TT Firs Neue Bold"/>
              </a:rPr>
              <a:t>Great source of fiber - try homemade!</a:t>
            </a:r>
          </a:p>
        </p:txBody>
      </p:sp>
      <p:sp>
        <p:nvSpPr>
          <p:cNvPr name="TextBox 6" id="6"/>
          <p:cNvSpPr txBox="true"/>
          <p:nvPr/>
        </p:nvSpPr>
        <p:spPr>
          <a:xfrm rot="0">
            <a:off x="1286818" y="4093212"/>
            <a:ext cx="4821952" cy="5906879"/>
          </a:xfrm>
          <a:prstGeom prst="rect">
            <a:avLst/>
          </a:prstGeom>
        </p:spPr>
        <p:txBody>
          <a:bodyPr anchor="t" rtlCol="false" tIns="0" lIns="0" bIns="0" rIns="0">
            <a:spAutoFit/>
          </a:bodyPr>
          <a:lstStyle/>
          <a:p>
            <a:pPr algn="l">
              <a:lnSpc>
                <a:spcPts val="3388"/>
              </a:lnSpc>
            </a:pPr>
            <a:r>
              <a:rPr lang="en-US" sz="2420">
                <a:solidFill>
                  <a:srgbClr val="000000"/>
                </a:solidFill>
                <a:latin typeface="Canva Sans"/>
                <a:ea typeface="Canva Sans"/>
                <a:cs typeface="Canva Sans"/>
                <a:sym typeface="Canva Sans"/>
              </a:rPr>
              <a:t> 3 C of organic oats (IGF) </a:t>
            </a:r>
          </a:p>
          <a:p>
            <a:pPr algn="l">
              <a:lnSpc>
                <a:spcPts val="3388"/>
              </a:lnSpc>
            </a:pPr>
            <a:r>
              <a:rPr lang="en-US" sz="2420">
                <a:solidFill>
                  <a:srgbClr val="000000"/>
                </a:solidFill>
                <a:latin typeface="Canva Sans"/>
                <a:ea typeface="Canva Sans"/>
                <a:cs typeface="Canva Sans"/>
                <a:sym typeface="Canva Sans"/>
              </a:rPr>
              <a:t>​</a:t>
            </a:r>
            <a:r>
              <a:rPr lang="en-US" sz="2420">
                <a:solidFill>
                  <a:srgbClr val="000000"/>
                </a:solidFill>
                <a:latin typeface="Canva Sans"/>
                <a:ea typeface="Canva Sans"/>
                <a:cs typeface="Canva Sans"/>
                <a:sym typeface="Canva Sans"/>
              </a:rPr>
              <a:t>1c flaked unsweetened coconut​</a:t>
            </a:r>
          </a:p>
          <a:p>
            <a:pPr algn="l">
              <a:lnSpc>
                <a:spcPts val="3388"/>
              </a:lnSpc>
            </a:pPr>
            <a:r>
              <a:rPr lang="en-US" sz="2420">
                <a:solidFill>
                  <a:srgbClr val="000000"/>
                </a:solidFill>
                <a:latin typeface="Canva Sans"/>
                <a:ea typeface="Canva Sans"/>
                <a:cs typeface="Canva Sans"/>
                <a:sym typeface="Canva Sans"/>
              </a:rPr>
              <a:t> ½ c your choice of raw nuts chopped ​</a:t>
            </a:r>
          </a:p>
          <a:p>
            <a:pPr algn="l">
              <a:lnSpc>
                <a:spcPts val="3108"/>
              </a:lnSpc>
            </a:pPr>
            <a:r>
              <a:rPr lang="en-US" sz="2220">
                <a:solidFill>
                  <a:srgbClr val="000000"/>
                </a:solidFill>
                <a:latin typeface="Canva Sans"/>
                <a:ea typeface="Canva Sans"/>
                <a:cs typeface="Canva Sans"/>
                <a:sym typeface="Canva Sans"/>
              </a:rPr>
              <a:t>​½ c your choice of raw nuts chopped ​</a:t>
            </a:r>
          </a:p>
          <a:p>
            <a:pPr algn="l">
              <a:lnSpc>
                <a:spcPts val="3388"/>
              </a:lnSpc>
            </a:pPr>
            <a:r>
              <a:rPr lang="en-US" sz="2420">
                <a:solidFill>
                  <a:srgbClr val="000000"/>
                </a:solidFill>
                <a:latin typeface="Canva Sans"/>
                <a:ea typeface="Canva Sans"/>
                <a:cs typeface="Canva Sans"/>
                <a:sym typeface="Canva Sans"/>
              </a:rPr>
              <a:t>​1 tsp of cinnamon​</a:t>
            </a:r>
          </a:p>
          <a:p>
            <a:pPr algn="l">
              <a:lnSpc>
                <a:spcPts val="3388"/>
              </a:lnSpc>
            </a:pPr>
            <a:r>
              <a:rPr lang="en-US" sz="2420">
                <a:solidFill>
                  <a:srgbClr val="000000"/>
                </a:solidFill>
                <a:latin typeface="Canva Sans"/>
                <a:ea typeface="Canva Sans"/>
                <a:cs typeface="Canva Sans"/>
                <a:sym typeface="Canva Sans"/>
              </a:rPr>
              <a:t>​pinch or two of sea salt​</a:t>
            </a:r>
          </a:p>
          <a:p>
            <a:pPr algn="l">
              <a:lnSpc>
                <a:spcPts val="3388"/>
              </a:lnSpc>
            </a:pPr>
            <a:r>
              <a:rPr lang="en-US" sz="2420">
                <a:solidFill>
                  <a:srgbClr val="000000"/>
                </a:solidFill>
                <a:latin typeface="Canva Sans"/>
                <a:ea typeface="Canva Sans"/>
                <a:cs typeface="Canva Sans"/>
                <a:sym typeface="Canva Sans"/>
              </a:rPr>
              <a:t>​stick of grass fed unsalted butter (I use Kerry Gold) or ½ C of coconut oil . ​</a:t>
            </a:r>
          </a:p>
          <a:p>
            <a:pPr algn="l">
              <a:lnSpc>
                <a:spcPts val="3388"/>
              </a:lnSpc>
            </a:pPr>
            <a:r>
              <a:rPr lang="en-US" sz="2420">
                <a:solidFill>
                  <a:srgbClr val="000000"/>
                </a:solidFill>
                <a:latin typeface="Canva Sans"/>
                <a:ea typeface="Canva Sans"/>
                <a:cs typeface="Canva Sans"/>
                <a:sym typeface="Canva Sans"/>
              </a:rPr>
              <a:t>​1/2c of raw honey​</a:t>
            </a:r>
          </a:p>
          <a:p>
            <a:pPr algn="l">
              <a:lnSpc>
                <a:spcPts val="3108"/>
              </a:lnSpc>
            </a:pPr>
            <a:r>
              <a:rPr lang="en-US" sz="2220">
                <a:solidFill>
                  <a:srgbClr val="000000"/>
                </a:solidFill>
                <a:latin typeface="Canva Sans"/>
                <a:ea typeface="Canva Sans"/>
                <a:cs typeface="Canva Sans"/>
                <a:sym typeface="Canva Sans"/>
              </a:rPr>
              <a:t>​1/2c of maple syrup​</a:t>
            </a:r>
          </a:p>
          <a:p>
            <a:pPr algn="ctr">
              <a:lnSpc>
                <a:spcPts val="3808"/>
              </a:lnSpc>
            </a:pPr>
          </a:p>
        </p:txBody>
      </p:sp>
      <p:sp>
        <p:nvSpPr>
          <p:cNvPr name="TextBox 7" id="7"/>
          <p:cNvSpPr txBox="true"/>
          <p:nvPr/>
        </p:nvSpPr>
        <p:spPr>
          <a:xfrm rot="0">
            <a:off x="6154192" y="3788412"/>
            <a:ext cx="5083247" cy="5407551"/>
          </a:xfrm>
          <a:prstGeom prst="rect">
            <a:avLst/>
          </a:prstGeom>
        </p:spPr>
        <p:txBody>
          <a:bodyPr anchor="t" rtlCol="false" tIns="0" lIns="0" bIns="0" rIns="0">
            <a:spAutoFit/>
          </a:bodyPr>
          <a:lstStyle/>
          <a:p>
            <a:pPr algn="l">
              <a:lnSpc>
                <a:spcPts val="2687"/>
              </a:lnSpc>
            </a:pPr>
            <a:r>
              <a:rPr lang="en-US" sz="1919">
                <a:solidFill>
                  <a:srgbClr val="000000"/>
                </a:solidFill>
                <a:latin typeface="Canva Sans"/>
                <a:ea typeface="Canva Sans"/>
                <a:cs typeface="Canva Sans"/>
                <a:sym typeface="Canva Sans"/>
              </a:rPr>
              <a:t> P</a:t>
            </a:r>
            <a:r>
              <a:rPr lang="en-US" sz="1919">
                <a:solidFill>
                  <a:srgbClr val="000000"/>
                </a:solidFill>
                <a:latin typeface="Canva Sans"/>
                <a:ea typeface="Canva Sans"/>
                <a:cs typeface="Canva Sans"/>
                <a:sym typeface="Canva Sans"/>
              </a:rPr>
              <a:t>Preheat oven to 250 degrees ​</a:t>
            </a:r>
          </a:p>
          <a:p>
            <a:pPr algn="l">
              <a:lnSpc>
                <a:spcPts val="3129"/>
              </a:lnSpc>
            </a:pPr>
            <a:r>
              <a:rPr lang="en-US" sz="2235">
                <a:solidFill>
                  <a:srgbClr val="000000"/>
                </a:solidFill>
                <a:latin typeface="Canva Sans"/>
                <a:ea typeface="Canva Sans"/>
                <a:cs typeface="Canva Sans"/>
                <a:sym typeface="Canva Sans"/>
              </a:rPr>
              <a:t> Mix dry ingredients in one bowl. Put wet ingredients in another bowl and melt in</a:t>
            </a:r>
            <a:r>
              <a:rPr lang="en-US" sz="2235">
                <a:solidFill>
                  <a:srgbClr val="000000"/>
                </a:solidFill>
                <a:latin typeface="Canva Sans"/>
                <a:ea typeface="Canva Sans"/>
                <a:cs typeface="Canva Sans"/>
                <a:sym typeface="Canva Sans"/>
              </a:rPr>
              <a:t> microwave for a 1 min or so. Pour  melted ingredien</a:t>
            </a:r>
            <a:r>
              <a:rPr lang="en-US" sz="2235">
                <a:solidFill>
                  <a:srgbClr val="000000"/>
                </a:solidFill>
                <a:latin typeface="Canva Sans"/>
                <a:ea typeface="Canva Sans"/>
                <a:cs typeface="Canva Sans"/>
                <a:sym typeface="Canva Sans"/>
              </a:rPr>
              <a:t>ts into dry ingredients and mix well. Take large sheet pan and line with parchment paper. Pour mixed granola mixture onto pan and spread out evenly over paper. Put into preheated oven and bake for 1hour and 15min.  Cool completely when done. Enjoy!</a:t>
            </a:r>
            <a:r>
              <a:rPr lang="en-US" sz="2235">
                <a:solidFill>
                  <a:srgbClr val="000000"/>
                </a:solidFill>
                <a:latin typeface="Canva Sans"/>
                <a:ea typeface="Canva Sans"/>
                <a:cs typeface="Canva Sans"/>
                <a:sym typeface="Canva Sans"/>
              </a:rPr>
              <a:t> Store in air-tight container for up to 2 weeks ​</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1A6DA3"/>
        </a:solidFill>
      </p:bgPr>
    </p:bg>
    <p:spTree>
      <p:nvGrpSpPr>
        <p:cNvPr id="1" name=""/>
        <p:cNvGrpSpPr/>
        <p:nvPr/>
      </p:nvGrpSpPr>
      <p:grpSpPr>
        <a:xfrm>
          <a:off x="0" y="0"/>
          <a:ext cx="0" cy="0"/>
          <a:chOff x="0" y="0"/>
          <a:chExt cx="0" cy="0"/>
        </a:xfrm>
      </p:grpSpPr>
      <p:sp>
        <p:nvSpPr>
          <p:cNvPr name="TextBox 2" id="2"/>
          <p:cNvSpPr txBox="true"/>
          <p:nvPr/>
        </p:nvSpPr>
        <p:spPr>
          <a:xfrm rot="0">
            <a:off x="1028700" y="3610275"/>
            <a:ext cx="10139991" cy="6544946"/>
          </a:xfrm>
          <a:prstGeom prst="rect">
            <a:avLst/>
          </a:prstGeom>
        </p:spPr>
        <p:txBody>
          <a:bodyPr anchor="t" rtlCol="false" tIns="0" lIns="0" bIns="0" rIns="0">
            <a:spAutoFit/>
          </a:bodyPr>
          <a:lstStyle/>
          <a:p>
            <a:pPr algn="l">
              <a:lnSpc>
                <a:spcPts val="5179"/>
              </a:lnSpc>
            </a:pPr>
            <a:r>
              <a:rPr lang="en-US" sz="3699">
                <a:solidFill>
                  <a:srgbClr val="FFFFFF"/>
                </a:solidFill>
                <a:latin typeface="TT Firs Neue"/>
                <a:ea typeface="TT Firs Neue"/>
                <a:cs typeface="TT Firs Neue"/>
                <a:sym typeface="TT Firs Neue"/>
              </a:rPr>
              <a:t>Chronic low-grade inflammation is linked to:​</a:t>
            </a:r>
          </a:p>
          <a:p>
            <a:pPr algn="l">
              <a:lnSpc>
                <a:spcPts val="5179"/>
              </a:lnSpc>
            </a:pPr>
            <a:r>
              <a:rPr lang="en-US" sz="3699">
                <a:solidFill>
                  <a:srgbClr val="FFFFFF"/>
                </a:solidFill>
                <a:latin typeface="TT Firs Neue"/>
                <a:ea typeface="TT Firs Neue"/>
                <a:cs typeface="TT Firs Neue"/>
                <a:sym typeface="TT Firs Neue"/>
              </a:rPr>
              <a:t>​</a:t>
            </a:r>
          </a:p>
          <a:p>
            <a:pPr algn="l" marL="798821" indent="-399411" lvl="1">
              <a:lnSpc>
                <a:spcPts val="5179"/>
              </a:lnSpc>
              <a:buFont typeface="Arial"/>
              <a:buChar char="•"/>
            </a:pPr>
            <a:r>
              <a:rPr lang="en-US" sz="3699">
                <a:solidFill>
                  <a:srgbClr val="FFFFFF"/>
                </a:solidFill>
                <a:latin typeface="TT Firs Neue"/>
                <a:ea typeface="TT Firs Neue"/>
                <a:cs typeface="TT Firs Neue"/>
                <a:sym typeface="TT Firs Neue"/>
              </a:rPr>
              <a:t>Heart disease​</a:t>
            </a:r>
          </a:p>
          <a:p>
            <a:pPr algn="l" marL="798821" indent="-399411" lvl="1">
              <a:lnSpc>
                <a:spcPts val="5179"/>
              </a:lnSpc>
              <a:buFont typeface="Arial"/>
              <a:buChar char="•"/>
            </a:pPr>
            <a:r>
              <a:rPr lang="en-US" sz="3699">
                <a:solidFill>
                  <a:srgbClr val="FFFFFF"/>
                </a:solidFill>
                <a:latin typeface="TT Firs Neue"/>
                <a:ea typeface="TT Firs Neue"/>
                <a:cs typeface="TT Firs Neue"/>
                <a:sym typeface="TT Firs Neue"/>
              </a:rPr>
              <a:t>Type</a:t>
            </a:r>
            <a:r>
              <a:rPr lang="en-US" sz="3699">
                <a:solidFill>
                  <a:srgbClr val="FFFFFF"/>
                </a:solidFill>
                <a:latin typeface="TT Firs Neue"/>
                <a:ea typeface="TT Firs Neue"/>
                <a:cs typeface="TT Firs Neue"/>
                <a:sym typeface="TT Firs Neue"/>
              </a:rPr>
              <a:t> 2 diabetes​</a:t>
            </a:r>
          </a:p>
          <a:p>
            <a:pPr algn="l" marL="798821" indent="-399411" lvl="1">
              <a:lnSpc>
                <a:spcPts val="5179"/>
              </a:lnSpc>
              <a:buFont typeface="Arial"/>
              <a:buChar char="•"/>
            </a:pPr>
            <a:r>
              <a:rPr lang="en-US" sz="3699">
                <a:solidFill>
                  <a:srgbClr val="FFFFFF"/>
                </a:solidFill>
                <a:latin typeface="TT Firs Neue"/>
                <a:ea typeface="TT Firs Neue"/>
                <a:cs typeface="TT Firs Neue"/>
                <a:sym typeface="TT Firs Neue"/>
              </a:rPr>
              <a:t>Alzheimer’s disease​</a:t>
            </a:r>
          </a:p>
          <a:p>
            <a:pPr algn="l" marL="798821" indent="-399411" lvl="1">
              <a:lnSpc>
                <a:spcPts val="5179"/>
              </a:lnSpc>
              <a:buFont typeface="Arial"/>
              <a:buChar char="•"/>
            </a:pPr>
            <a:r>
              <a:rPr lang="en-US" sz="3699">
                <a:solidFill>
                  <a:srgbClr val="FFFFFF"/>
                </a:solidFill>
                <a:latin typeface="TT Firs Neue"/>
                <a:ea typeface="TT Firs Neue"/>
                <a:cs typeface="TT Firs Neue"/>
                <a:sym typeface="TT Firs Neue"/>
              </a:rPr>
              <a:t>Au</a:t>
            </a:r>
            <a:r>
              <a:rPr lang="en-US" sz="3699">
                <a:solidFill>
                  <a:srgbClr val="FFFFFF"/>
                </a:solidFill>
                <a:latin typeface="TT Firs Neue"/>
                <a:ea typeface="TT Firs Neue"/>
                <a:cs typeface="TT Firs Neue"/>
                <a:sym typeface="TT Firs Neue"/>
              </a:rPr>
              <a:t>toimmune conditions​</a:t>
            </a:r>
          </a:p>
          <a:p>
            <a:pPr algn="l">
              <a:lnSpc>
                <a:spcPts val="5179"/>
              </a:lnSpc>
            </a:pPr>
            <a:r>
              <a:rPr lang="en-US" sz="3699">
                <a:solidFill>
                  <a:srgbClr val="FFFFFF"/>
                </a:solidFill>
                <a:latin typeface="TT Firs Neue"/>
                <a:ea typeface="TT Firs Neue"/>
                <a:cs typeface="TT Firs Neue"/>
                <a:sym typeface="TT Firs Neue"/>
              </a:rPr>
              <a:t>​</a:t>
            </a:r>
          </a:p>
          <a:p>
            <a:pPr algn="l">
              <a:lnSpc>
                <a:spcPts val="5179"/>
              </a:lnSpc>
            </a:pPr>
            <a:r>
              <a:rPr lang="en-US" sz="3699">
                <a:solidFill>
                  <a:srgbClr val="FFFFFF"/>
                </a:solidFill>
                <a:latin typeface="TT Firs Neue"/>
                <a:ea typeface="TT Firs Neue"/>
                <a:cs typeface="TT Firs Neue"/>
                <a:sym typeface="TT Firs Neue"/>
              </a:rPr>
              <a:t>M</a:t>
            </a:r>
            <a:r>
              <a:rPr lang="en-US" sz="3699">
                <a:solidFill>
                  <a:srgbClr val="FFFFFF"/>
                </a:solidFill>
                <a:latin typeface="TT Firs Neue"/>
                <a:ea typeface="TT Firs Neue"/>
                <a:cs typeface="TT Firs Neue"/>
                <a:sym typeface="TT Firs Neue"/>
              </a:rPr>
              <a:t>any of the foods we’re discussing help calm inflammation naturally.​</a:t>
            </a:r>
          </a:p>
          <a:p>
            <a:pPr algn="l">
              <a:lnSpc>
                <a:spcPts val="5179"/>
              </a:lnSpc>
            </a:pPr>
          </a:p>
        </p:txBody>
      </p:sp>
      <p:sp>
        <p:nvSpPr>
          <p:cNvPr name="Freeform 3" id="3"/>
          <p:cNvSpPr/>
          <p:nvPr/>
        </p:nvSpPr>
        <p:spPr>
          <a:xfrm flipH="false" flipV="false" rot="0">
            <a:off x="11496603" y="3086100"/>
            <a:ext cx="5709285" cy="6172200"/>
          </a:xfrm>
          <a:custGeom>
            <a:avLst/>
            <a:gdLst/>
            <a:ahLst/>
            <a:cxnLst/>
            <a:rect r="r" b="b" t="t" l="l"/>
            <a:pathLst>
              <a:path h="6172200" w="5709285">
                <a:moveTo>
                  <a:pt x="0" y="0"/>
                </a:moveTo>
                <a:lnTo>
                  <a:pt x="5709285" y="0"/>
                </a:lnTo>
                <a:lnTo>
                  <a:pt x="5709285" y="6172200"/>
                </a:lnTo>
                <a:lnTo>
                  <a:pt x="0" y="61722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1028700" y="607941"/>
            <a:ext cx="16230600" cy="1925320"/>
          </a:xfrm>
          <a:prstGeom prst="rect">
            <a:avLst/>
          </a:prstGeom>
        </p:spPr>
        <p:txBody>
          <a:bodyPr anchor="t" rtlCol="false" tIns="0" lIns="0" bIns="0" rIns="0">
            <a:spAutoFit/>
          </a:bodyPr>
          <a:lstStyle/>
          <a:p>
            <a:pPr algn="l">
              <a:lnSpc>
                <a:spcPts val="6800"/>
              </a:lnSpc>
            </a:pPr>
            <a:r>
              <a:rPr lang="en-US" sz="6800" spc="-374">
                <a:solidFill>
                  <a:srgbClr val="FFFFFF"/>
                </a:solidFill>
                <a:latin typeface="Heading Now 71-78"/>
                <a:ea typeface="Heading Now 71-78"/>
                <a:cs typeface="Heading Now 71-78"/>
                <a:sym typeface="Heading Now 71-78"/>
              </a:rPr>
              <a:t>Inflammation: The Root of Many Chronic Diseases</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1A6DA3"/>
        </a:solidFill>
      </p:bgPr>
    </p:bg>
    <p:spTree>
      <p:nvGrpSpPr>
        <p:cNvPr id="1" name=""/>
        <p:cNvGrpSpPr/>
        <p:nvPr/>
      </p:nvGrpSpPr>
      <p:grpSpPr>
        <a:xfrm>
          <a:off x="0" y="0"/>
          <a:ext cx="0" cy="0"/>
          <a:chOff x="0" y="0"/>
          <a:chExt cx="0" cy="0"/>
        </a:xfrm>
      </p:grpSpPr>
      <p:grpSp>
        <p:nvGrpSpPr>
          <p:cNvPr name="Group 2" id="2"/>
          <p:cNvGrpSpPr/>
          <p:nvPr/>
        </p:nvGrpSpPr>
        <p:grpSpPr>
          <a:xfrm rot="0">
            <a:off x="1779453" y="2798952"/>
            <a:ext cx="3633519" cy="2695435"/>
            <a:chOff x="0" y="0"/>
            <a:chExt cx="956976" cy="709909"/>
          </a:xfrm>
        </p:grpSpPr>
        <p:sp>
          <p:nvSpPr>
            <p:cNvPr name="Freeform 3" id="3"/>
            <p:cNvSpPr/>
            <p:nvPr/>
          </p:nvSpPr>
          <p:spPr>
            <a:xfrm flipH="false" flipV="false" rot="0">
              <a:off x="0" y="0"/>
              <a:ext cx="956976" cy="709909"/>
            </a:xfrm>
            <a:custGeom>
              <a:avLst/>
              <a:gdLst/>
              <a:ahLst/>
              <a:cxnLst/>
              <a:rect r="r" b="b" t="t" l="l"/>
              <a:pathLst>
                <a:path h="709909" w="956976">
                  <a:moveTo>
                    <a:pt x="213069" y="0"/>
                  </a:moveTo>
                  <a:lnTo>
                    <a:pt x="743907" y="0"/>
                  </a:lnTo>
                  <a:cubicBezTo>
                    <a:pt x="800416" y="0"/>
                    <a:pt x="854611" y="22448"/>
                    <a:pt x="894570" y="62407"/>
                  </a:cubicBezTo>
                  <a:cubicBezTo>
                    <a:pt x="934528" y="102365"/>
                    <a:pt x="956976" y="156560"/>
                    <a:pt x="956976" y="213069"/>
                  </a:cubicBezTo>
                  <a:lnTo>
                    <a:pt x="956976" y="496839"/>
                  </a:lnTo>
                  <a:cubicBezTo>
                    <a:pt x="956976" y="553349"/>
                    <a:pt x="934528" y="607544"/>
                    <a:pt x="894570" y="647502"/>
                  </a:cubicBezTo>
                  <a:cubicBezTo>
                    <a:pt x="854611" y="687460"/>
                    <a:pt x="800416" y="709909"/>
                    <a:pt x="743907" y="709909"/>
                  </a:cubicBezTo>
                  <a:lnTo>
                    <a:pt x="213069" y="709909"/>
                  </a:lnTo>
                  <a:cubicBezTo>
                    <a:pt x="156560" y="709909"/>
                    <a:pt x="102365" y="687460"/>
                    <a:pt x="62407" y="647502"/>
                  </a:cubicBezTo>
                  <a:cubicBezTo>
                    <a:pt x="22448" y="607544"/>
                    <a:pt x="0" y="553349"/>
                    <a:pt x="0" y="496839"/>
                  </a:cubicBezTo>
                  <a:lnTo>
                    <a:pt x="0" y="213069"/>
                  </a:lnTo>
                  <a:cubicBezTo>
                    <a:pt x="0" y="156560"/>
                    <a:pt x="22448" y="102365"/>
                    <a:pt x="62407" y="62407"/>
                  </a:cubicBezTo>
                  <a:cubicBezTo>
                    <a:pt x="102365" y="22448"/>
                    <a:pt x="156560" y="0"/>
                    <a:pt x="213069" y="0"/>
                  </a:cubicBezTo>
                  <a:close/>
                </a:path>
              </a:pathLst>
            </a:custGeom>
            <a:solidFill>
              <a:srgbClr val="FFAF46"/>
            </a:solidFill>
            <a:ln cap="rnd">
              <a:noFill/>
              <a:prstDash val="solid"/>
              <a:round/>
            </a:ln>
          </p:spPr>
        </p:sp>
        <p:sp>
          <p:nvSpPr>
            <p:cNvPr name="TextBox 4" id="4"/>
            <p:cNvSpPr txBox="true"/>
            <p:nvPr/>
          </p:nvSpPr>
          <p:spPr>
            <a:xfrm>
              <a:off x="0" y="-57150"/>
              <a:ext cx="956976" cy="767059"/>
            </a:xfrm>
            <a:prstGeom prst="rect">
              <a:avLst/>
            </a:prstGeom>
          </p:spPr>
          <p:txBody>
            <a:bodyPr anchor="ctr" rtlCol="false" tIns="50800" lIns="50800" bIns="50800" rIns="50800"/>
            <a:lstStyle/>
            <a:p>
              <a:pPr algn="ctr" marL="0" indent="0" lvl="0">
                <a:lnSpc>
                  <a:spcPts val="4479"/>
                </a:lnSpc>
                <a:spcBef>
                  <a:spcPct val="0"/>
                </a:spcBef>
              </a:pPr>
              <a:r>
                <a:rPr lang="en-US" sz="3199">
                  <a:solidFill>
                    <a:srgbClr val="000000"/>
                  </a:solidFill>
                  <a:latin typeface="TT Firs Neue"/>
                  <a:ea typeface="TT Firs Neue"/>
                  <a:cs typeface="TT Firs Neue"/>
                  <a:sym typeface="TT Firs Neue"/>
                </a:rPr>
                <a:t>Omega-3 fats reduce inflammation</a:t>
              </a:r>
            </a:p>
          </p:txBody>
        </p:sp>
      </p:grpSp>
      <p:grpSp>
        <p:nvGrpSpPr>
          <p:cNvPr name="Group 5" id="5"/>
          <p:cNvGrpSpPr/>
          <p:nvPr/>
        </p:nvGrpSpPr>
        <p:grpSpPr>
          <a:xfrm rot="0">
            <a:off x="11945933" y="2798952"/>
            <a:ext cx="3633519" cy="2695435"/>
            <a:chOff x="0" y="0"/>
            <a:chExt cx="956976" cy="709909"/>
          </a:xfrm>
        </p:grpSpPr>
        <p:sp>
          <p:nvSpPr>
            <p:cNvPr name="Freeform 6" id="6"/>
            <p:cNvSpPr/>
            <p:nvPr/>
          </p:nvSpPr>
          <p:spPr>
            <a:xfrm flipH="false" flipV="false" rot="0">
              <a:off x="0" y="0"/>
              <a:ext cx="956976" cy="709909"/>
            </a:xfrm>
            <a:custGeom>
              <a:avLst/>
              <a:gdLst/>
              <a:ahLst/>
              <a:cxnLst/>
              <a:rect r="r" b="b" t="t" l="l"/>
              <a:pathLst>
                <a:path h="709909" w="956976">
                  <a:moveTo>
                    <a:pt x="213069" y="0"/>
                  </a:moveTo>
                  <a:lnTo>
                    <a:pt x="743907" y="0"/>
                  </a:lnTo>
                  <a:cubicBezTo>
                    <a:pt x="800416" y="0"/>
                    <a:pt x="854611" y="22448"/>
                    <a:pt x="894570" y="62407"/>
                  </a:cubicBezTo>
                  <a:cubicBezTo>
                    <a:pt x="934528" y="102365"/>
                    <a:pt x="956976" y="156560"/>
                    <a:pt x="956976" y="213069"/>
                  </a:cubicBezTo>
                  <a:lnTo>
                    <a:pt x="956976" y="496839"/>
                  </a:lnTo>
                  <a:cubicBezTo>
                    <a:pt x="956976" y="553349"/>
                    <a:pt x="934528" y="607544"/>
                    <a:pt x="894570" y="647502"/>
                  </a:cubicBezTo>
                  <a:cubicBezTo>
                    <a:pt x="854611" y="687460"/>
                    <a:pt x="800416" y="709909"/>
                    <a:pt x="743907" y="709909"/>
                  </a:cubicBezTo>
                  <a:lnTo>
                    <a:pt x="213069" y="709909"/>
                  </a:lnTo>
                  <a:cubicBezTo>
                    <a:pt x="156560" y="709909"/>
                    <a:pt x="102365" y="687460"/>
                    <a:pt x="62407" y="647502"/>
                  </a:cubicBezTo>
                  <a:cubicBezTo>
                    <a:pt x="22448" y="607544"/>
                    <a:pt x="0" y="553349"/>
                    <a:pt x="0" y="496839"/>
                  </a:cubicBezTo>
                  <a:lnTo>
                    <a:pt x="0" y="213069"/>
                  </a:lnTo>
                  <a:cubicBezTo>
                    <a:pt x="0" y="156560"/>
                    <a:pt x="22448" y="102365"/>
                    <a:pt x="62407" y="62407"/>
                  </a:cubicBezTo>
                  <a:cubicBezTo>
                    <a:pt x="102365" y="22448"/>
                    <a:pt x="156560" y="0"/>
                    <a:pt x="213069" y="0"/>
                  </a:cubicBezTo>
                  <a:close/>
                </a:path>
              </a:pathLst>
            </a:custGeom>
            <a:solidFill>
              <a:srgbClr val="FFAF46"/>
            </a:solidFill>
            <a:ln cap="rnd">
              <a:noFill/>
              <a:prstDash val="solid"/>
              <a:round/>
            </a:ln>
          </p:spPr>
        </p:sp>
        <p:sp>
          <p:nvSpPr>
            <p:cNvPr name="TextBox 7" id="7"/>
            <p:cNvSpPr txBox="true"/>
            <p:nvPr/>
          </p:nvSpPr>
          <p:spPr>
            <a:xfrm>
              <a:off x="0" y="-66675"/>
              <a:ext cx="956976" cy="776584"/>
            </a:xfrm>
            <a:prstGeom prst="rect">
              <a:avLst/>
            </a:prstGeom>
          </p:spPr>
          <p:txBody>
            <a:bodyPr anchor="ctr" rtlCol="false" tIns="50800" lIns="50800" bIns="50800" rIns="50800"/>
            <a:lstStyle/>
            <a:p>
              <a:pPr algn="ctr" marL="0" indent="0" lvl="0">
                <a:lnSpc>
                  <a:spcPts val="4759"/>
                </a:lnSpc>
                <a:spcBef>
                  <a:spcPct val="0"/>
                </a:spcBef>
              </a:pPr>
              <a:r>
                <a:rPr lang="en-US" sz="3399">
                  <a:solidFill>
                    <a:srgbClr val="000000"/>
                  </a:solidFill>
                  <a:latin typeface="TT Firs Neue"/>
                  <a:ea typeface="TT Firs Neue"/>
                  <a:cs typeface="TT Firs Neue"/>
                  <a:sym typeface="TT Firs Neue"/>
                </a:rPr>
                <a:t>Examples: salmon, sardines, &amp; anchovies</a:t>
              </a:r>
            </a:p>
          </p:txBody>
        </p:sp>
      </p:grpSp>
      <p:grpSp>
        <p:nvGrpSpPr>
          <p:cNvPr name="Group 8" id="8"/>
          <p:cNvGrpSpPr/>
          <p:nvPr/>
        </p:nvGrpSpPr>
        <p:grpSpPr>
          <a:xfrm rot="0">
            <a:off x="6864614" y="2798952"/>
            <a:ext cx="3633519" cy="2695435"/>
            <a:chOff x="0" y="0"/>
            <a:chExt cx="956976" cy="709909"/>
          </a:xfrm>
        </p:grpSpPr>
        <p:sp>
          <p:nvSpPr>
            <p:cNvPr name="Freeform 9" id="9"/>
            <p:cNvSpPr/>
            <p:nvPr/>
          </p:nvSpPr>
          <p:spPr>
            <a:xfrm flipH="false" flipV="false" rot="0">
              <a:off x="0" y="0"/>
              <a:ext cx="956976" cy="709909"/>
            </a:xfrm>
            <a:custGeom>
              <a:avLst/>
              <a:gdLst/>
              <a:ahLst/>
              <a:cxnLst/>
              <a:rect r="r" b="b" t="t" l="l"/>
              <a:pathLst>
                <a:path h="709909" w="956976">
                  <a:moveTo>
                    <a:pt x="213069" y="0"/>
                  </a:moveTo>
                  <a:lnTo>
                    <a:pt x="743907" y="0"/>
                  </a:lnTo>
                  <a:cubicBezTo>
                    <a:pt x="800416" y="0"/>
                    <a:pt x="854611" y="22448"/>
                    <a:pt x="894570" y="62407"/>
                  </a:cubicBezTo>
                  <a:cubicBezTo>
                    <a:pt x="934528" y="102365"/>
                    <a:pt x="956976" y="156560"/>
                    <a:pt x="956976" y="213069"/>
                  </a:cubicBezTo>
                  <a:lnTo>
                    <a:pt x="956976" y="496839"/>
                  </a:lnTo>
                  <a:cubicBezTo>
                    <a:pt x="956976" y="553349"/>
                    <a:pt x="934528" y="607544"/>
                    <a:pt x="894570" y="647502"/>
                  </a:cubicBezTo>
                  <a:cubicBezTo>
                    <a:pt x="854611" y="687460"/>
                    <a:pt x="800416" y="709909"/>
                    <a:pt x="743907" y="709909"/>
                  </a:cubicBezTo>
                  <a:lnTo>
                    <a:pt x="213069" y="709909"/>
                  </a:lnTo>
                  <a:cubicBezTo>
                    <a:pt x="156560" y="709909"/>
                    <a:pt x="102365" y="687460"/>
                    <a:pt x="62407" y="647502"/>
                  </a:cubicBezTo>
                  <a:cubicBezTo>
                    <a:pt x="22448" y="607544"/>
                    <a:pt x="0" y="553349"/>
                    <a:pt x="0" y="496839"/>
                  </a:cubicBezTo>
                  <a:lnTo>
                    <a:pt x="0" y="213069"/>
                  </a:lnTo>
                  <a:cubicBezTo>
                    <a:pt x="0" y="156560"/>
                    <a:pt x="22448" y="102365"/>
                    <a:pt x="62407" y="62407"/>
                  </a:cubicBezTo>
                  <a:cubicBezTo>
                    <a:pt x="102365" y="22448"/>
                    <a:pt x="156560" y="0"/>
                    <a:pt x="213069" y="0"/>
                  </a:cubicBezTo>
                  <a:close/>
                </a:path>
              </a:pathLst>
            </a:custGeom>
            <a:solidFill>
              <a:srgbClr val="FFAF46"/>
            </a:solidFill>
            <a:ln cap="rnd">
              <a:noFill/>
              <a:prstDash val="solid"/>
              <a:round/>
            </a:ln>
          </p:spPr>
        </p:sp>
        <p:sp>
          <p:nvSpPr>
            <p:cNvPr name="TextBox 10" id="10"/>
            <p:cNvSpPr txBox="true"/>
            <p:nvPr/>
          </p:nvSpPr>
          <p:spPr>
            <a:xfrm>
              <a:off x="0" y="-57150"/>
              <a:ext cx="956976" cy="767059"/>
            </a:xfrm>
            <a:prstGeom prst="rect">
              <a:avLst/>
            </a:prstGeom>
          </p:spPr>
          <p:txBody>
            <a:bodyPr anchor="ctr" rtlCol="false" tIns="50800" lIns="50800" bIns="50800" rIns="50800"/>
            <a:lstStyle/>
            <a:p>
              <a:pPr algn="ctr" marL="0" indent="0" lvl="0">
                <a:lnSpc>
                  <a:spcPts val="4479"/>
                </a:lnSpc>
                <a:spcBef>
                  <a:spcPct val="0"/>
                </a:spcBef>
              </a:pPr>
              <a:r>
                <a:rPr lang="en-US" sz="3199">
                  <a:solidFill>
                    <a:srgbClr val="000000"/>
                  </a:solidFill>
                  <a:latin typeface="TT Firs Neue"/>
                  <a:ea typeface="TT Firs Neue"/>
                  <a:cs typeface="TT Firs Neue"/>
                  <a:sym typeface="TT Firs Neue"/>
                </a:rPr>
                <a:t>Support heart &amp; brain health</a:t>
              </a:r>
            </a:p>
          </p:txBody>
        </p:sp>
      </p:grpSp>
      <p:sp>
        <p:nvSpPr>
          <p:cNvPr name="Freeform 11" id="11"/>
          <p:cNvSpPr/>
          <p:nvPr/>
        </p:nvSpPr>
        <p:spPr>
          <a:xfrm flipH="false" flipV="false" rot="0">
            <a:off x="12197009" y="7009771"/>
            <a:ext cx="3678575" cy="2248529"/>
          </a:xfrm>
          <a:custGeom>
            <a:avLst/>
            <a:gdLst/>
            <a:ahLst/>
            <a:cxnLst/>
            <a:rect r="r" b="b" t="t" l="l"/>
            <a:pathLst>
              <a:path h="2248529" w="3678575">
                <a:moveTo>
                  <a:pt x="0" y="0"/>
                </a:moveTo>
                <a:lnTo>
                  <a:pt x="3678575" y="0"/>
                </a:lnTo>
                <a:lnTo>
                  <a:pt x="3678575" y="2248529"/>
                </a:lnTo>
                <a:lnTo>
                  <a:pt x="0" y="2248529"/>
                </a:lnTo>
                <a:lnTo>
                  <a:pt x="0" y="0"/>
                </a:lnTo>
                <a:close/>
              </a:path>
            </a:pathLst>
          </a:custGeom>
          <a:blipFill>
            <a:blip r:embed="rId2"/>
            <a:stretch>
              <a:fillRect l="0" t="0" r="0" b="0"/>
            </a:stretch>
          </a:blipFill>
        </p:spPr>
      </p:sp>
      <p:sp>
        <p:nvSpPr>
          <p:cNvPr name="Freeform 12" id="12"/>
          <p:cNvSpPr/>
          <p:nvPr/>
        </p:nvSpPr>
        <p:spPr>
          <a:xfrm flipH="false" flipV="false" rot="0">
            <a:off x="6864614" y="6817736"/>
            <a:ext cx="3754151" cy="2632598"/>
          </a:xfrm>
          <a:custGeom>
            <a:avLst/>
            <a:gdLst/>
            <a:ahLst/>
            <a:cxnLst/>
            <a:rect r="r" b="b" t="t" l="l"/>
            <a:pathLst>
              <a:path h="2632598" w="3754151">
                <a:moveTo>
                  <a:pt x="0" y="0"/>
                </a:moveTo>
                <a:lnTo>
                  <a:pt x="3754151" y="0"/>
                </a:lnTo>
                <a:lnTo>
                  <a:pt x="3754151" y="2632599"/>
                </a:lnTo>
                <a:lnTo>
                  <a:pt x="0" y="263259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p:cNvSpPr/>
          <p:nvPr/>
        </p:nvSpPr>
        <p:spPr>
          <a:xfrm flipH="false" flipV="false" rot="0">
            <a:off x="1736040" y="6817736"/>
            <a:ext cx="3676932" cy="2440564"/>
          </a:xfrm>
          <a:custGeom>
            <a:avLst/>
            <a:gdLst/>
            <a:ahLst/>
            <a:cxnLst/>
            <a:rect r="r" b="b" t="t" l="l"/>
            <a:pathLst>
              <a:path h="2440564" w="3676932">
                <a:moveTo>
                  <a:pt x="0" y="0"/>
                </a:moveTo>
                <a:lnTo>
                  <a:pt x="3676932" y="0"/>
                </a:lnTo>
                <a:lnTo>
                  <a:pt x="3676932" y="2440564"/>
                </a:lnTo>
                <a:lnTo>
                  <a:pt x="0" y="2440564"/>
                </a:lnTo>
                <a:lnTo>
                  <a:pt x="0" y="0"/>
                </a:lnTo>
                <a:close/>
              </a:path>
            </a:pathLst>
          </a:custGeom>
          <a:blipFill>
            <a:blip r:embed="rId5"/>
            <a:stretch>
              <a:fillRect l="0" t="0" r="0" b="0"/>
            </a:stretch>
          </a:blipFill>
        </p:spPr>
      </p:sp>
      <p:sp>
        <p:nvSpPr>
          <p:cNvPr name="TextBox 14" id="14"/>
          <p:cNvSpPr txBox="true"/>
          <p:nvPr/>
        </p:nvSpPr>
        <p:spPr>
          <a:xfrm rot="0">
            <a:off x="1028700" y="332426"/>
            <a:ext cx="9470247" cy="1354447"/>
          </a:xfrm>
          <a:prstGeom prst="rect">
            <a:avLst/>
          </a:prstGeom>
        </p:spPr>
        <p:txBody>
          <a:bodyPr anchor="t" rtlCol="false" tIns="0" lIns="0" bIns="0" rIns="0">
            <a:spAutoFit/>
          </a:bodyPr>
          <a:lstStyle/>
          <a:p>
            <a:pPr algn="l">
              <a:lnSpc>
                <a:spcPts val="8699"/>
              </a:lnSpc>
            </a:pPr>
            <a:r>
              <a:rPr lang="en-US" sz="8699" spc="-478">
                <a:solidFill>
                  <a:srgbClr val="FFFFFF"/>
                </a:solidFill>
                <a:latin typeface="Heading Now 71-78"/>
                <a:ea typeface="Heading Now 71-78"/>
                <a:cs typeface="Heading Now 71-78"/>
                <a:sym typeface="Heading Now 71-78"/>
              </a:rPr>
              <a:t>Fatty Fish</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1A6DA3"/>
        </a:solidFill>
      </p:bgPr>
    </p:bg>
    <p:spTree>
      <p:nvGrpSpPr>
        <p:cNvPr id="1" name=""/>
        <p:cNvGrpSpPr/>
        <p:nvPr/>
      </p:nvGrpSpPr>
      <p:grpSpPr>
        <a:xfrm>
          <a:off x="0" y="0"/>
          <a:ext cx="0" cy="0"/>
          <a:chOff x="0" y="0"/>
          <a:chExt cx="0" cy="0"/>
        </a:xfrm>
      </p:grpSpPr>
      <p:sp>
        <p:nvSpPr>
          <p:cNvPr name="Freeform 2" id="2"/>
          <p:cNvSpPr/>
          <p:nvPr/>
        </p:nvSpPr>
        <p:spPr>
          <a:xfrm flipH="false" flipV="false" rot="0">
            <a:off x="8791243" y="2558756"/>
            <a:ext cx="605948" cy="605948"/>
          </a:xfrm>
          <a:custGeom>
            <a:avLst/>
            <a:gdLst/>
            <a:ahLst/>
            <a:cxnLst/>
            <a:rect r="r" b="b" t="t" l="l"/>
            <a:pathLst>
              <a:path h="605948" w="605948">
                <a:moveTo>
                  <a:pt x="0" y="0"/>
                </a:moveTo>
                <a:lnTo>
                  <a:pt x="605948" y="0"/>
                </a:lnTo>
                <a:lnTo>
                  <a:pt x="605948" y="605949"/>
                </a:lnTo>
                <a:lnTo>
                  <a:pt x="0" y="60594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8791243" y="4749642"/>
            <a:ext cx="605948" cy="605948"/>
          </a:xfrm>
          <a:custGeom>
            <a:avLst/>
            <a:gdLst/>
            <a:ahLst/>
            <a:cxnLst/>
            <a:rect r="r" b="b" t="t" l="l"/>
            <a:pathLst>
              <a:path h="605948" w="605948">
                <a:moveTo>
                  <a:pt x="0" y="0"/>
                </a:moveTo>
                <a:lnTo>
                  <a:pt x="605948" y="0"/>
                </a:lnTo>
                <a:lnTo>
                  <a:pt x="605948" y="605948"/>
                </a:lnTo>
                <a:lnTo>
                  <a:pt x="0" y="6059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8791243" y="7210250"/>
            <a:ext cx="605948" cy="605948"/>
          </a:xfrm>
          <a:custGeom>
            <a:avLst/>
            <a:gdLst/>
            <a:ahLst/>
            <a:cxnLst/>
            <a:rect r="r" b="b" t="t" l="l"/>
            <a:pathLst>
              <a:path h="605948" w="605948">
                <a:moveTo>
                  <a:pt x="0" y="0"/>
                </a:moveTo>
                <a:lnTo>
                  <a:pt x="605948" y="0"/>
                </a:lnTo>
                <a:lnTo>
                  <a:pt x="605948" y="605948"/>
                </a:lnTo>
                <a:lnTo>
                  <a:pt x="0" y="6059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706406" y="706030"/>
            <a:ext cx="5736512" cy="6347454"/>
          </a:xfrm>
          <a:custGeom>
            <a:avLst/>
            <a:gdLst/>
            <a:ahLst/>
            <a:cxnLst/>
            <a:rect r="r" b="b" t="t" l="l"/>
            <a:pathLst>
              <a:path h="6347454" w="5736512">
                <a:moveTo>
                  <a:pt x="0" y="0"/>
                </a:moveTo>
                <a:lnTo>
                  <a:pt x="5736511" y="0"/>
                </a:lnTo>
                <a:lnTo>
                  <a:pt x="5736511" y="6347454"/>
                </a:lnTo>
                <a:lnTo>
                  <a:pt x="0" y="6347454"/>
                </a:lnTo>
                <a:lnTo>
                  <a:pt x="0" y="0"/>
                </a:lnTo>
                <a:close/>
              </a:path>
            </a:pathLst>
          </a:custGeom>
          <a:blipFill>
            <a:blip r:embed="rId4"/>
            <a:stretch>
              <a:fillRect l="0" t="0" r="0" b="0"/>
            </a:stretch>
          </a:blipFill>
        </p:spPr>
      </p:sp>
      <p:sp>
        <p:nvSpPr>
          <p:cNvPr name="TextBox 6" id="6"/>
          <p:cNvSpPr txBox="true"/>
          <p:nvPr/>
        </p:nvSpPr>
        <p:spPr>
          <a:xfrm rot="0">
            <a:off x="2022986" y="7778098"/>
            <a:ext cx="6236935" cy="1171574"/>
          </a:xfrm>
          <a:prstGeom prst="rect">
            <a:avLst/>
          </a:prstGeom>
        </p:spPr>
        <p:txBody>
          <a:bodyPr anchor="t" rtlCol="false" tIns="0" lIns="0" bIns="0" rIns="0">
            <a:spAutoFit/>
          </a:bodyPr>
          <a:lstStyle/>
          <a:p>
            <a:pPr algn="l">
              <a:lnSpc>
                <a:spcPts val="7499"/>
              </a:lnSpc>
            </a:pPr>
            <a:r>
              <a:rPr lang="en-US" sz="7499" spc="-412">
                <a:solidFill>
                  <a:srgbClr val="FFFFFF"/>
                </a:solidFill>
                <a:latin typeface="Heading Now 71-78"/>
                <a:ea typeface="Heading Now 71-78"/>
                <a:cs typeface="Heading Now 71-78"/>
                <a:sym typeface="Heading Now 71-78"/>
              </a:rPr>
              <a:t>Olive Oil</a:t>
            </a:r>
          </a:p>
        </p:txBody>
      </p:sp>
      <p:sp>
        <p:nvSpPr>
          <p:cNvPr name="TextBox 7" id="7"/>
          <p:cNvSpPr txBox="true"/>
          <p:nvPr/>
        </p:nvSpPr>
        <p:spPr>
          <a:xfrm rot="0">
            <a:off x="9996161" y="2281975"/>
            <a:ext cx="7016919" cy="1313181"/>
          </a:xfrm>
          <a:prstGeom prst="rect">
            <a:avLst/>
          </a:prstGeom>
        </p:spPr>
        <p:txBody>
          <a:bodyPr anchor="t" rtlCol="false" tIns="0" lIns="0" bIns="0" rIns="0">
            <a:spAutoFit/>
          </a:bodyPr>
          <a:lstStyle/>
          <a:p>
            <a:pPr algn="l">
              <a:lnSpc>
                <a:spcPts val="5319"/>
              </a:lnSpc>
              <a:spcBef>
                <a:spcPct val="0"/>
              </a:spcBef>
            </a:pPr>
            <a:r>
              <a:rPr lang="en-US" b="true" sz="3799">
                <a:solidFill>
                  <a:srgbClr val="FFFFFF"/>
                </a:solidFill>
                <a:latin typeface="TT Firs Neue Bold"/>
                <a:ea typeface="TT Firs Neue Bold"/>
                <a:cs typeface="TT Firs Neue Bold"/>
                <a:sym typeface="TT Firs Neue Bold"/>
              </a:rPr>
              <a:t>Anti-inflammatory health fat</a:t>
            </a:r>
          </a:p>
        </p:txBody>
      </p:sp>
      <p:sp>
        <p:nvSpPr>
          <p:cNvPr name="TextBox 8" id="8"/>
          <p:cNvSpPr txBox="true"/>
          <p:nvPr/>
        </p:nvSpPr>
        <p:spPr>
          <a:xfrm rot="0">
            <a:off x="9991555" y="4526201"/>
            <a:ext cx="6615257" cy="1287146"/>
          </a:xfrm>
          <a:prstGeom prst="rect">
            <a:avLst/>
          </a:prstGeom>
        </p:spPr>
        <p:txBody>
          <a:bodyPr anchor="t" rtlCol="false" tIns="0" lIns="0" bIns="0" rIns="0">
            <a:spAutoFit/>
          </a:bodyPr>
          <a:lstStyle/>
          <a:p>
            <a:pPr algn="l">
              <a:lnSpc>
                <a:spcPts val="5179"/>
              </a:lnSpc>
              <a:spcBef>
                <a:spcPct val="0"/>
              </a:spcBef>
            </a:pPr>
            <a:r>
              <a:rPr lang="en-US" b="true" sz="3699">
                <a:solidFill>
                  <a:srgbClr val="FFFFFF"/>
                </a:solidFill>
                <a:latin typeface="TT Firs Neue Bold"/>
                <a:ea typeface="TT Firs Neue Bold"/>
                <a:cs typeface="TT Firs Neue Bold"/>
                <a:sym typeface="TT Firs Neue Bold"/>
              </a:rPr>
              <a:t>Great for heart &amp; blood vessels</a:t>
            </a:r>
          </a:p>
        </p:txBody>
      </p:sp>
      <p:sp>
        <p:nvSpPr>
          <p:cNvPr name="TextBox 9" id="9"/>
          <p:cNvSpPr txBox="true"/>
          <p:nvPr/>
        </p:nvSpPr>
        <p:spPr>
          <a:xfrm rot="0">
            <a:off x="10085969" y="6986809"/>
            <a:ext cx="5962769" cy="1287146"/>
          </a:xfrm>
          <a:prstGeom prst="rect">
            <a:avLst/>
          </a:prstGeom>
        </p:spPr>
        <p:txBody>
          <a:bodyPr anchor="t" rtlCol="false" tIns="0" lIns="0" bIns="0" rIns="0">
            <a:spAutoFit/>
          </a:bodyPr>
          <a:lstStyle/>
          <a:p>
            <a:pPr algn="l">
              <a:lnSpc>
                <a:spcPts val="5179"/>
              </a:lnSpc>
              <a:spcBef>
                <a:spcPct val="0"/>
              </a:spcBef>
            </a:pPr>
            <a:r>
              <a:rPr lang="en-US" b="true" sz="3699">
                <a:solidFill>
                  <a:srgbClr val="FFFFFF"/>
                </a:solidFill>
                <a:latin typeface="TT Firs Neue Bold"/>
                <a:ea typeface="TT Firs Neue Bold"/>
                <a:cs typeface="TT Firs Neue Bold"/>
                <a:sym typeface="TT Firs Neue Bold"/>
              </a:rPr>
              <a:t>Use as your everyday cooking oil</a:t>
            </a:r>
          </a:p>
        </p:txBody>
      </p:sp>
      <p:sp>
        <p:nvSpPr>
          <p:cNvPr name="TextBox 10" id="10"/>
          <p:cNvSpPr txBox="true"/>
          <p:nvPr/>
        </p:nvSpPr>
        <p:spPr>
          <a:xfrm rot="0">
            <a:off x="9094217" y="4874260"/>
            <a:ext cx="99566" cy="481330"/>
          </a:xfrm>
          <a:prstGeom prst="rect">
            <a:avLst/>
          </a:prstGeom>
        </p:spPr>
        <p:txBody>
          <a:bodyPr anchor="t" rtlCol="false" tIns="0" lIns="0" bIns="0" rIns="0">
            <a:spAutoFit/>
          </a:bodyPr>
          <a:lstStyle/>
          <a:p>
            <a:pPr algn="ctr">
              <a:lnSpc>
                <a:spcPts val="3919"/>
              </a:lnSpc>
              <a:spcBef>
                <a:spcPct val="0"/>
              </a:spcBef>
            </a:pPr>
            <a:r>
              <a:rPr lang="en-US" b="true" sz="2799">
                <a:solidFill>
                  <a:srgbClr val="FFFFFF"/>
                </a:solidFill>
                <a:latin typeface="TT Firs Neue Bold"/>
                <a:ea typeface="TT Firs Neue Bold"/>
                <a:cs typeface="TT Firs Neue Bold"/>
                <a:sym typeface="TT Firs Neue Bold"/>
              </a:rPr>
              <a:t> </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1A6DA3"/>
        </a:solidFill>
      </p:bgPr>
    </p:bg>
    <p:spTree>
      <p:nvGrpSpPr>
        <p:cNvPr id="1" name=""/>
        <p:cNvGrpSpPr/>
        <p:nvPr/>
      </p:nvGrpSpPr>
      <p:grpSpPr>
        <a:xfrm>
          <a:off x="0" y="0"/>
          <a:ext cx="0" cy="0"/>
          <a:chOff x="0" y="0"/>
          <a:chExt cx="0" cy="0"/>
        </a:xfrm>
      </p:grpSpPr>
      <p:sp>
        <p:nvSpPr>
          <p:cNvPr name="Freeform 2" id="2"/>
          <p:cNvSpPr/>
          <p:nvPr/>
        </p:nvSpPr>
        <p:spPr>
          <a:xfrm flipH="false" flipV="false" rot="0">
            <a:off x="8791243" y="2558756"/>
            <a:ext cx="605948" cy="605948"/>
          </a:xfrm>
          <a:custGeom>
            <a:avLst/>
            <a:gdLst/>
            <a:ahLst/>
            <a:cxnLst/>
            <a:rect r="r" b="b" t="t" l="l"/>
            <a:pathLst>
              <a:path h="605948" w="605948">
                <a:moveTo>
                  <a:pt x="0" y="0"/>
                </a:moveTo>
                <a:lnTo>
                  <a:pt x="605948" y="0"/>
                </a:lnTo>
                <a:lnTo>
                  <a:pt x="605948" y="605949"/>
                </a:lnTo>
                <a:lnTo>
                  <a:pt x="0" y="60594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8791243" y="4749642"/>
            <a:ext cx="605948" cy="605948"/>
          </a:xfrm>
          <a:custGeom>
            <a:avLst/>
            <a:gdLst/>
            <a:ahLst/>
            <a:cxnLst/>
            <a:rect r="r" b="b" t="t" l="l"/>
            <a:pathLst>
              <a:path h="605948" w="605948">
                <a:moveTo>
                  <a:pt x="0" y="0"/>
                </a:moveTo>
                <a:lnTo>
                  <a:pt x="605948" y="0"/>
                </a:lnTo>
                <a:lnTo>
                  <a:pt x="605948" y="605948"/>
                </a:lnTo>
                <a:lnTo>
                  <a:pt x="0" y="6059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8791243" y="6907276"/>
            <a:ext cx="605948" cy="605948"/>
          </a:xfrm>
          <a:custGeom>
            <a:avLst/>
            <a:gdLst/>
            <a:ahLst/>
            <a:cxnLst/>
            <a:rect r="r" b="b" t="t" l="l"/>
            <a:pathLst>
              <a:path h="605948" w="605948">
                <a:moveTo>
                  <a:pt x="0" y="0"/>
                </a:moveTo>
                <a:lnTo>
                  <a:pt x="605948" y="0"/>
                </a:lnTo>
                <a:lnTo>
                  <a:pt x="605948" y="605948"/>
                </a:lnTo>
                <a:lnTo>
                  <a:pt x="0" y="6059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8791243" y="706030"/>
            <a:ext cx="605948" cy="605948"/>
          </a:xfrm>
          <a:custGeom>
            <a:avLst/>
            <a:gdLst/>
            <a:ahLst/>
            <a:cxnLst/>
            <a:rect r="r" b="b" t="t" l="l"/>
            <a:pathLst>
              <a:path h="605948" w="605948">
                <a:moveTo>
                  <a:pt x="0" y="0"/>
                </a:moveTo>
                <a:lnTo>
                  <a:pt x="605948" y="0"/>
                </a:lnTo>
                <a:lnTo>
                  <a:pt x="605948" y="605948"/>
                </a:lnTo>
                <a:lnTo>
                  <a:pt x="0" y="6059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664409" y="478076"/>
            <a:ext cx="7206298" cy="7035148"/>
          </a:xfrm>
          <a:custGeom>
            <a:avLst/>
            <a:gdLst/>
            <a:ahLst/>
            <a:cxnLst/>
            <a:rect r="r" b="b" t="t" l="l"/>
            <a:pathLst>
              <a:path h="7035148" w="7206298">
                <a:moveTo>
                  <a:pt x="0" y="0"/>
                </a:moveTo>
                <a:lnTo>
                  <a:pt x="7206298" y="0"/>
                </a:lnTo>
                <a:lnTo>
                  <a:pt x="7206298" y="7035148"/>
                </a:lnTo>
                <a:lnTo>
                  <a:pt x="0" y="7035148"/>
                </a:lnTo>
                <a:lnTo>
                  <a:pt x="0" y="0"/>
                </a:lnTo>
                <a:close/>
              </a:path>
            </a:pathLst>
          </a:custGeom>
          <a:blipFill>
            <a:blip r:embed="rId4"/>
            <a:stretch>
              <a:fillRect l="0" t="0" r="0" b="0"/>
            </a:stretch>
          </a:blipFill>
        </p:spPr>
      </p:sp>
      <p:sp>
        <p:nvSpPr>
          <p:cNvPr name="TextBox 7" id="7"/>
          <p:cNvSpPr txBox="true"/>
          <p:nvPr/>
        </p:nvSpPr>
        <p:spPr>
          <a:xfrm rot="0">
            <a:off x="1149090" y="7847235"/>
            <a:ext cx="6236935" cy="1171574"/>
          </a:xfrm>
          <a:prstGeom prst="rect">
            <a:avLst/>
          </a:prstGeom>
        </p:spPr>
        <p:txBody>
          <a:bodyPr anchor="t" rtlCol="false" tIns="0" lIns="0" bIns="0" rIns="0">
            <a:spAutoFit/>
          </a:bodyPr>
          <a:lstStyle/>
          <a:p>
            <a:pPr algn="l">
              <a:lnSpc>
                <a:spcPts val="7499"/>
              </a:lnSpc>
            </a:pPr>
            <a:r>
              <a:rPr lang="en-US" sz="7499" spc="-412">
                <a:solidFill>
                  <a:srgbClr val="FFFFFF"/>
                </a:solidFill>
                <a:latin typeface="Heading Now 71-78"/>
                <a:ea typeface="Heading Now 71-78"/>
                <a:cs typeface="Heading Now 71-78"/>
                <a:sym typeface="Heading Now 71-78"/>
              </a:rPr>
              <a:t>Mushrooms</a:t>
            </a:r>
          </a:p>
        </p:txBody>
      </p:sp>
      <p:sp>
        <p:nvSpPr>
          <p:cNvPr name="TextBox 8" id="8"/>
          <p:cNvSpPr txBox="true"/>
          <p:nvPr/>
        </p:nvSpPr>
        <p:spPr>
          <a:xfrm rot="0">
            <a:off x="9996161" y="2281975"/>
            <a:ext cx="7016919" cy="1313181"/>
          </a:xfrm>
          <a:prstGeom prst="rect">
            <a:avLst/>
          </a:prstGeom>
        </p:spPr>
        <p:txBody>
          <a:bodyPr anchor="t" rtlCol="false" tIns="0" lIns="0" bIns="0" rIns="0">
            <a:spAutoFit/>
          </a:bodyPr>
          <a:lstStyle/>
          <a:p>
            <a:pPr algn="l">
              <a:lnSpc>
                <a:spcPts val="5319"/>
              </a:lnSpc>
              <a:spcBef>
                <a:spcPct val="0"/>
              </a:spcBef>
            </a:pPr>
            <a:r>
              <a:rPr lang="en-US" b="true" sz="3799">
                <a:solidFill>
                  <a:srgbClr val="FFFFFF"/>
                </a:solidFill>
                <a:latin typeface="TT Firs Neue Bold"/>
                <a:ea typeface="TT Firs Neue Bold"/>
                <a:cs typeface="TT Firs Neue Bold"/>
                <a:sym typeface="TT Firs Neue Bold"/>
              </a:rPr>
              <a:t>Support immune &amp; gut health</a:t>
            </a:r>
          </a:p>
        </p:txBody>
      </p:sp>
      <p:sp>
        <p:nvSpPr>
          <p:cNvPr name="TextBox 9" id="9"/>
          <p:cNvSpPr txBox="true"/>
          <p:nvPr/>
        </p:nvSpPr>
        <p:spPr>
          <a:xfrm rot="0">
            <a:off x="9991555" y="4526201"/>
            <a:ext cx="6615257" cy="1287146"/>
          </a:xfrm>
          <a:prstGeom prst="rect">
            <a:avLst/>
          </a:prstGeom>
        </p:spPr>
        <p:txBody>
          <a:bodyPr anchor="t" rtlCol="false" tIns="0" lIns="0" bIns="0" rIns="0">
            <a:spAutoFit/>
          </a:bodyPr>
          <a:lstStyle/>
          <a:p>
            <a:pPr algn="l">
              <a:lnSpc>
                <a:spcPts val="5179"/>
              </a:lnSpc>
              <a:spcBef>
                <a:spcPct val="0"/>
              </a:spcBef>
            </a:pPr>
            <a:r>
              <a:rPr lang="en-US" b="true" sz="3699">
                <a:solidFill>
                  <a:srgbClr val="FFFFFF"/>
                </a:solidFill>
                <a:latin typeface="TT Firs Neue Bold"/>
                <a:ea typeface="TT Firs Neue Bold"/>
                <a:cs typeface="TT Firs Neue Bold"/>
                <a:sym typeface="TT Firs Neue Bold"/>
              </a:rPr>
              <a:t>Contain unique antioxidants</a:t>
            </a:r>
          </a:p>
        </p:txBody>
      </p:sp>
      <p:sp>
        <p:nvSpPr>
          <p:cNvPr name="TextBox 10" id="10"/>
          <p:cNvSpPr txBox="true"/>
          <p:nvPr/>
        </p:nvSpPr>
        <p:spPr>
          <a:xfrm rot="0">
            <a:off x="9930591" y="6507701"/>
            <a:ext cx="5962769" cy="1944371"/>
          </a:xfrm>
          <a:prstGeom prst="rect">
            <a:avLst/>
          </a:prstGeom>
        </p:spPr>
        <p:txBody>
          <a:bodyPr anchor="t" rtlCol="false" tIns="0" lIns="0" bIns="0" rIns="0">
            <a:spAutoFit/>
          </a:bodyPr>
          <a:lstStyle/>
          <a:p>
            <a:pPr algn="l">
              <a:lnSpc>
                <a:spcPts val="5179"/>
              </a:lnSpc>
              <a:spcBef>
                <a:spcPct val="0"/>
              </a:spcBef>
            </a:pPr>
            <a:r>
              <a:rPr lang="en-US" b="true" sz="3699">
                <a:solidFill>
                  <a:srgbClr val="FFFFFF"/>
                </a:solidFill>
                <a:latin typeface="TT Firs Neue Bold"/>
                <a:ea typeface="TT Firs Neue Bold"/>
                <a:cs typeface="TT Firs Neue Bold"/>
                <a:sym typeface="TT Firs Neue Bold"/>
              </a:rPr>
              <a:t>Current research studying for Cancer fighting compounds.</a:t>
            </a:r>
          </a:p>
        </p:txBody>
      </p:sp>
      <p:sp>
        <p:nvSpPr>
          <p:cNvPr name="TextBox 11" id="11"/>
          <p:cNvSpPr txBox="true"/>
          <p:nvPr/>
        </p:nvSpPr>
        <p:spPr>
          <a:xfrm rot="0">
            <a:off x="9094217" y="4874260"/>
            <a:ext cx="99566" cy="481330"/>
          </a:xfrm>
          <a:prstGeom prst="rect">
            <a:avLst/>
          </a:prstGeom>
        </p:spPr>
        <p:txBody>
          <a:bodyPr anchor="t" rtlCol="false" tIns="0" lIns="0" bIns="0" rIns="0">
            <a:spAutoFit/>
          </a:bodyPr>
          <a:lstStyle/>
          <a:p>
            <a:pPr algn="ctr">
              <a:lnSpc>
                <a:spcPts val="3919"/>
              </a:lnSpc>
              <a:spcBef>
                <a:spcPct val="0"/>
              </a:spcBef>
            </a:pPr>
            <a:r>
              <a:rPr lang="en-US" b="true" sz="2799">
                <a:solidFill>
                  <a:srgbClr val="FFFFFF"/>
                </a:solidFill>
                <a:latin typeface="TT Firs Neue Bold"/>
                <a:ea typeface="TT Firs Neue Bold"/>
                <a:cs typeface="TT Firs Neue Bold"/>
                <a:sym typeface="TT Firs Neue Bold"/>
              </a:rPr>
              <a:t> </a:t>
            </a:r>
          </a:p>
        </p:txBody>
      </p:sp>
      <p:sp>
        <p:nvSpPr>
          <p:cNvPr name="TextBox 12" id="12"/>
          <p:cNvSpPr txBox="true"/>
          <p:nvPr/>
        </p:nvSpPr>
        <p:spPr>
          <a:xfrm rot="0">
            <a:off x="9996161" y="334010"/>
            <a:ext cx="7016919" cy="1313181"/>
          </a:xfrm>
          <a:prstGeom prst="rect">
            <a:avLst/>
          </a:prstGeom>
        </p:spPr>
        <p:txBody>
          <a:bodyPr anchor="t" rtlCol="false" tIns="0" lIns="0" bIns="0" rIns="0">
            <a:spAutoFit/>
          </a:bodyPr>
          <a:lstStyle/>
          <a:p>
            <a:pPr algn="l">
              <a:lnSpc>
                <a:spcPts val="5319"/>
              </a:lnSpc>
              <a:spcBef>
                <a:spcPct val="0"/>
              </a:spcBef>
            </a:pPr>
            <a:r>
              <a:rPr lang="en-US" b="true" sz="3799">
                <a:solidFill>
                  <a:srgbClr val="FFFFFF"/>
                </a:solidFill>
                <a:latin typeface="TT Firs Neue Bold"/>
                <a:ea typeface="TT Firs Neue Bold"/>
                <a:cs typeface="TT Firs Neue Bold"/>
                <a:sym typeface="TT Firs Neue Bold"/>
              </a:rPr>
              <a:t>Delicious roasted or sautéed</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1A6DA3"/>
        </a:solidFill>
      </p:bgPr>
    </p:bg>
    <p:spTree>
      <p:nvGrpSpPr>
        <p:cNvPr id="1" name=""/>
        <p:cNvGrpSpPr/>
        <p:nvPr/>
      </p:nvGrpSpPr>
      <p:grpSpPr>
        <a:xfrm>
          <a:off x="0" y="0"/>
          <a:ext cx="0" cy="0"/>
          <a:chOff x="0" y="0"/>
          <a:chExt cx="0" cy="0"/>
        </a:xfrm>
      </p:grpSpPr>
      <p:sp>
        <p:nvSpPr>
          <p:cNvPr name="Freeform 2" id="2"/>
          <p:cNvSpPr/>
          <p:nvPr/>
        </p:nvSpPr>
        <p:spPr>
          <a:xfrm flipH="false" flipV="false" rot="0">
            <a:off x="720746" y="1127234"/>
            <a:ext cx="8032531" cy="8032531"/>
          </a:xfrm>
          <a:custGeom>
            <a:avLst/>
            <a:gdLst/>
            <a:ahLst/>
            <a:cxnLst/>
            <a:rect r="r" b="b" t="t" l="l"/>
            <a:pathLst>
              <a:path h="8032531" w="8032531">
                <a:moveTo>
                  <a:pt x="0" y="0"/>
                </a:moveTo>
                <a:lnTo>
                  <a:pt x="8032532" y="0"/>
                </a:lnTo>
                <a:lnTo>
                  <a:pt x="8032532" y="8032532"/>
                </a:lnTo>
                <a:lnTo>
                  <a:pt x="0" y="8032532"/>
                </a:lnTo>
                <a:lnTo>
                  <a:pt x="0" y="0"/>
                </a:lnTo>
                <a:close/>
              </a:path>
            </a:pathLst>
          </a:custGeom>
          <a:blipFill>
            <a:blip r:embed="rId2"/>
            <a:stretch>
              <a:fillRect l="0" t="0" r="0" b="0"/>
            </a:stretch>
          </a:blipFill>
        </p:spPr>
      </p:sp>
      <p:sp>
        <p:nvSpPr>
          <p:cNvPr name="TextBox 3" id="3"/>
          <p:cNvSpPr txBox="true"/>
          <p:nvPr/>
        </p:nvSpPr>
        <p:spPr>
          <a:xfrm rot="0">
            <a:off x="9335891" y="291029"/>
            <a:ext cx="8435630" cy="2773045"/>
          </a:xfrm>
          <a:prstGeom prst="rect">
            <a:avLst/>
          </a:prstGeom>
        </p:spPr>
        <p:txBody>
          <a:bodyPr anchor="t" rtlCol="false" tIns="0" lIns="0" bIns="0" rIns="0">
            <a:spAutoFit/>
          </a:bodyPr>
          <a:lstStyle/>
          <a:p>
            <a:pPr algn="l">
              <a:lnSpc>
                <a:spcPts val="6799"/>
              </a:lnSpc>
            </a:pPr>
            <a:r>
              <a:rPr lang="en-US" sz="6799" spc="-373">
                <a:solidFill>
                  <a:srgbClr val="FFFFFF"/>
                </a:solidFill>
                <a:latin typeface="Heading Now 71-78"/>
                <a:ea typeface="Heading Now 71-78"/>
                <a:cs typeface="Heading Now 71-78"/>
                <a:sym typeface="Heading Now 71-78"/>
              </a:rPr>
              <a:t>What ‘Food as Medicine’ Actually Means:</a:t>
            </a:r>
          </a:p>
        </p:txBody>
      </p:sp>
      <p:sp>
        <p:nvSpPr>
          <p:cNvPr name="TextBox 4" id="4"/>
          <p:cNvSpPr txBox="true"/>
          <p:nvPr/>
        </p:nvSpPr>
        <p:spPr>
          <a:xfrm rot="0">
            <a:off x="9335891" y="3601519"/>
            <a:ext cx="7408581" cy="4839335"/>
          </a:xfrm>
          <a:prstGeom prst="rect">
            <a:avLst/>
          </a:prstGeom>
        </p:spPr>
        <p:txBody>
          <a:bodyPr anchor="t" rtlCol="false" tIns="0" lIns="0" bIns="0" rIns="0">
            <a:spAutoFit/>
          </a:bodyPr>
          <a:lstStyle/>
          <a:p>
            <a:pPr algn="l" marL="0" indent="0" lvl="0">
              <a:lnSpc>
                <a:spcPts val="4479"/>
              </a:lnSpc>
            </a:pPr>
            <a:r>
              <a:rPr lang="en-US" sz="3199">
                <a:solidFill>
                  <a:srgbClr val="FFFFFF"/>
                </a:solidFill>
                <a:latin typeface="TT Firs Neue"/>
                <a:ea typeface="TT Firs Neue"/>
                <a:cs typeface="TT Firs Neue"/>
                <a:sym typeface="TT Firs Neue"/>
              </a:rPr>
              <a:t>Food </a:t>
            </a:r>
            <a:r>
              <a:rPr lang="en-US" sz="3199">
                <a:solidFill>
                  <a:srgbClr val="FFFFFF"/>
                </a:solidFill>
                <a:latin typeface="TT Firs Neue"/>
                <a:ea typeface="TT Firs Neue"/>
                <a:cs typeface="TT Firs Neue"/>
                <a:sym typeface="TT Firs Neue"/>
              </a:rPr>
              <a:t>as</a:t>
            </a:r>
            <a:r>
              <a:rPr lang="en-US" sz="3199">
                <a:solidFill>
                  <a:srgbClr val="FFFFFF"/>
                </a:solidFill>
                <a:latin typeface="TT Firs Neue"/>
                <a:ea typeface="TT Firs Neue"/>
                <a:cs typeface="TT Firs Neue"/>
                <a:sym typeface="TT Firs Neue"/>
              </a:rPr>
              <a:t> medicine is using everyday foods to:​</a:t>
            </a:r>
          </a:p>
          <a:p>
            <a:pPr algn="l" marL="690874" indent="-345437" lvl="1">
              <a:lnSpc>
                <a:spcPts val="4479"/>
              </a:lnSpc>
              <a:buFont typeface="Arial"/>
              <a:buChar char="•"/>
            </a:pPr>
            <a:r>
              <a:rPr lang="en-US" sz="3199">
                <a:solidFill>
                  <a:srgbClr val="FFFFFF"/>
                </a:solidFill>
                <a:latin typeface="TT Firs Neue"/>
                <a:ea typeface="TT Firs Neue"/>
                <a:cs typeface="TT Firs Neue"/>
                <a:sym typeface="TT Firs Neue"/>
              </a:rPr>
              <a:t>Reduce inflammation​</a:t>
            </a:r>
          </a:p>
          <a:p>
            <a:pPr algn="l" marL="690874" indent="-345437" lvl="1">
              <a:lnSpc>
                <a:spcPts val="4479"/>
              </a:lnSpc>
              <a:buFont typeface="Arial"/>
              <a:buChar char="•"/>
            </a:pPr>
            <a:r>
              <a:rPr lang="en-US" sz="3199">
                <a:solidFill>
                  <a:srgbClr val="FFFFFF"/>
                </a:solidFill>
                <a:latin typeface="TT Firs Neue"/>
                <a:ea typeface="TT Firs Neue"/>
                <a:cs typeface="TT Firs Neue"/>
                <a:sym typeface="TT Firs Neue"/>
              </a:rPr>
              <a:t>Support the immune system​</a:t>
            </a:r>
          </a:p>
          <a:p>
            <a:pPr algn="l" marL="690874" indent="-345437" lvl="1">
              <a:lnSpc>
                <a:spcPts val="4479"/>
              </a:lnSpc>
              <a:buFont typeface="Arial"/>
              <a:buChar char="•"/>
            </a:pPr>
            <a:r>
              <a:rPr lang="en-US" sz="3199">
                <a:solidFill>
                  <a:srgbClr val="FFFFFF"/>
                </a:solidFill>
                <a:latin typeface="TT Firs Neue"/>
                <a:ea typeface="TT Firs Neue"/>
                <a:cs typeface="TT Firs Neue"/>
                <a:sym typeface="TT Firs Neue"/>
              </a:rPr>
              <a:t>Balance blood sugar​</a:t>
            </a:r>
          </a:p>
          <a:p>
            <a:pPr algn="l" marL="690874" indent="-345437" lvl="1">
              <a:lnSpc>
                <a:spcPts val="4479"/>
              </a:lnSpc>
              <a:buFont typeface="Arial"/>
              <a:buChar char="•"/>
            </a:pPr>
            <a:r>
              <a:rPr lang="en-US" sz="3199">
                <a:solidFill>
                  <a:srgbClr val="FFFFFF"/>
                </a:solidFill>
                <a:latin typeface="TT Firs Neue"/>
                <a:ea typeface="TT Firs Neue"/>
                <a:cs typeface="TT Firs Neue"/>
                <a:sym typeface="TT Firs Neue"/>
              </a:rPr>
              <a:t>Protect heart &amp; brain health​</a:t>
            </a:r>
          </a:p>
          <a:p>
            <a:pPr algn="l" marL="690874" indent="-345437" lvl="1">
              <a:lnSpc>
                <a:spcPts val="4479"/>
              </a:lnSpc>
              <a:buFont typeface="Arial"/>
              <a:buChar char="•"/>
            </a:pPr>
            <a:r>
              <a:rPr lang="en-US" sz="3199">
                <a:solidFill>
                  <a:srgbClr val="FFFFFF"/>
                </a:solidFill>
                <a:latin typeface="TT Firs Neue"/>
                <a:ea typeface="TT Firs Neue"/>
                <a:cs typeface="TT Firs Neue"/>
                <a:sym typeface="TT Firs Neue"/>
              </a:rPr>
              <a:t>Prevent chronic disease​</a:t>
            </a:r>
          </a:p>
          <a:p>
            <a:pPr algn="l" marL="0" indent="0" lvl="0">
              <a:lnSpc>
                <a:spcPts val="4479"/>
              </a:lnSpc>
            </a:pPr>
            <a:r>
              <a:rPr lang="en-US" sz="3199">
                <a:solidFill>
                  <a:srgbClr val="FFFFFF"/>
                </a:solidFill>
                <a:latin typeface="TT Firs Neue"/>
                <a:ea typeface="TT Firs Neue"/>
                <a:cs typeface="TT Firs Neue"/>
                <a:sym typeface="TT Firs Neue"/>
              </a:rPr>
              <a:t>​</a:t>
            </a:r>
          </a:p>
          <a:p>
            <a:pPr algn="l">
              <a:lnSpc>
                <a:spcPts val="2800"/>
              </a:lnSpc>
            </a:pPr>
          </a:p>
        </p:txBody>
      </p:sp>
      <p:sp>
        <p:nvSpPr>
          <p:cNvPr name="TextBox 5" id="5"/>
          <p:cNvSpPr txBox="true"/>
          <p:nvPr/>
        </p:nvSpPr>
        <p:spPr>
          <a:xfrm rot="0">
            <a:off x="9737834" y="7893905"/>
            <a:ext cx="6604695" cy="1811020"/>
          </a:xfrm>
          <a:prstGeom prst="rect">
            <a:avLst/>
          </a:prstGeom>
        </p:spPr>
        <p:txBody>
          <a:bodyPr anchor="t" rtlCol="false" tIns="0" lIns="0" bIns="0" rIns="0">
            <a:spAutoFit/>
          </a:bodyPr>
          <a:lstStyle/>
          <a:p>
            <a:pPr algn="ctr">
              <a:lnSpc>
                <a:spcPts val="7279"/>
              </a:lnSpc>
            </a:pPr>
            <a:r>
              <a:rPr lang="en-US" b="true" sz="5199" i="true">
                <a:solidFill>
                  <a:srgbClr val="FFFFFF"/>
                </a:solidFill>
                <a:latin typeface="Canva Sans Bold Italics"/>
                <a:ea typeface="Canva Sans Bold Italics"/>
                <a:cs typeface="Canva Sans Bold Italics"/>
                <a:sym typeface="Canva Sans Bold Italics"/>
              </a:rPr>
              <a:t>Small</a:t>
            </a:r>
            <a:r>
              <a:rPr lang="en-US" b="true" sz="5199" i="true">
                <a:solidFill>
                  <a:srgbClr val="FFFFFF"/>
                </a:solidFill>
                <a:latin typeface="Canva Sans Bold Italics"/>
                <a:ea typeface="Canva Sans Bold Italics"/>
                <a:cs typeface="Canva Sans Bold Italics"/>
                <a:sym typeface="Canva Sans Bold Italics"/>
              </a:rPr>
              <a:t> daily choices. </a:t>
            </a:r>
          </a:p>
          <a:p>
            <a:pPr algn="ctr">
              <a:lnSpc>
                <a:spcPts val="7279"/>
              </a:lnSpc>
            </a:pPr>
            <a:r>
              <a:rPr lang="en-US" b="true" sz="5199" i="true">
                <a:solidFill>
                  <a:srgbClr val="FFFFFF"/>
                </a:solidFill>
                <a:latin typeface="Canva Sans Bold Italics"/>
                <a:ea typeface="Canva Sans Bold Italics"/>
                <a:cs typeface="Canva Sans Bold Italics"/>
                <a:sym typeface="Canva Sans Bold Italics"/>
              </a:rPr>
              <a:t>Big lifelong impact</a:t>
            </a:r>
            <a:r>
              <a:rPr lang="en-US" b="true" sz="5199">
                <a:solidFill>
                  <a:srgbClr val="FFFFFF"/>
                </a:solidFill>
                <a:latin typeface="Canva Sans Bold"/>
                <a:ea typeface="Canva Sans Bold"/>
                <a:cs typeface="Canva Sans Bold"/>
                <a:sym typeface="Canva Sans Bold"/>
              </a:rPr>
              <a:t>.</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1A6DA3"/>
        </a:solidFill>
      </p:bgPr>
    </p:bg>
    <p:spTree>
      <p:nvGrpSpPr>
        <p:cNvPr id="1" name=""/>
        <p:cNvGrpSpPr/>
        <p:nvPr/>
      </p:nvGrpSpPr>
      <p:grpSpPr>
        <a:xfrm>
          <a:off x="0" y="0"/>
          <a:ext cx="0" cy="0"/>
          <a:chOff x="0" y="0"/>
          <a:chExt cx="0" cy="0"/>
        </a:xfrm>
      </p:grpSpPr>
      <p:sp>
        <p:nvSpPr>
          <p:cNvPr name="Freeform 2" id="2"/>
          <p:cNvSpPr/>
          <p:nvPr/>
        </p:nvSpPr>
        <p:spPr>
          <a:xfrm flipH="false" flipV="false" rot="0">
            <a:off x="8791243" y="3533369"/>
            <a:ext cx="605948" cy="605948"/>
          </a:xfrm>
          <a:custGeom>
            <a:avLst/>
            <a:gdLst/>
            <a:ahLst/>
            <a:cxnLst/>
            <a:rect r="r" b="b" t="t" l="l"/>
            <a:pathLst>
              <a:path h="605948" w="605948">
                <a:moveTo>
                  <a:pt x="0" y="0"/>
                </a:moveTo>
                <a:lnTo>
                  <a:pt x="605948" y="0"/>
                </a:lnTo>
                <a:lnTo>
                  <a:pt x="605948" y="605948"/>
                </a:lnTo>
                <a:lnTo>
                  <a:pt x="0" y="6059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8791243" y="5994066"/>
            <a:ext cx="605948" cy="605948"/>
          </a:xfrm>
          <a:custGeom>
            <a:avLst/>
            <a:gdLst/>
            <a:ahLst/>
            <a:cxnLst/>
            <a:rect r="r" b="b" t="t" l="l"/>
            <a:pathLst>
              <a:path h="605948" w="605948">
                <a:moveTo>
                  <a:pt x="0" y="0"/>
                </a:moveTo>
                <a:lnTo>
                  <a:pt x="605948" y="0"/>
                </a:lnTo>
                <a:lnTo>
                  <a:pt x="605948" y="605948"/>
                </a:lnTo>
                <a:lnTo>
                  <a:pt x="0" y="6059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8791243" y="478076"/>
            <a:ext cx="605948" cy="605948"/>
          </a:xfrm>
          <a:custGeom>
            <a:avLst/>
            <a:gdLst/>
            <a:ahLst/>
            <a:cxnLst/>
            <a:rect r="r" b="b" t="t" l="l"/>
            <a:pathLst>
              <a:path h="605948" w="605948">
                <a:moveTo>
                  <a:pt x="0" y="0"/>
                </a:moveTo>
                <a:lnTo>
                  <a:pt x="605948" y="0"/>
                </a:lnTo>
                <a:lnTo>
                  <a:pt x="605948" y="605948"/>
                </a:lnTo>
                <a:lnTo>
                  <a:pt x="0" y="6059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8841026" y="7885335"/>
            <a:ext cx="605948" cy="605948"/>
          </a:xfrm>
          <a:custGeom>
            <a:avLst/>
            <a:gdLst/>
            <a:ahLst/>
            <a:cxnLst/>
            <a:rect r="r" b="b" t="t" l="l"/>
            <a:pathLst>
              <a:path h="605948" w="605948">
                <a:moveTo>
                  <a:pt x="0" y="0"/>
                </a:moveTo>
                <a:lnTo>
                  <a:pt x="605948" y="0"/>
                </a:lnTo>
                <a:lnTo>
                  <a:pt x="605948" y="605948"/>
                </a:lnTo>
                <a:lnTo>
                  <a:pt x="0" y="6059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34919" y="410210"/>
            <a:ext cx="5841685" cy="4417774"/>
          </a:xfrm>
          <a:custGeom>
            <a:avLst/>
            <a:gdLst/>
            <a:ahLst/>
            <a:cxnLst/>
            <a:rect r="r" b="b" t="t" l="l"/>
            <a:pathLst>
              <a:path h="4417774" w="5841685">
                <a:moveTo>
                  <a:pt x="0" y="0"/>
                </a:moveTo>
                <a:lnTo>
                  <a:pt x="5841685" y="0"/>
                </a:lnTo>
                <a:lnTo>
                  <a:pt x="5841685" y="4417774"/>
                </a:lnTo>
                <a:lnTo>
                  <a:pt x="0" y="4417774"/>
                </a:lnTo>
                <a:lnTo>
                  <a:pt x="0" y="0"/>
                </a:lnTo>
                <a:close/>
              </a:path>
            </a:pathLst>
          </a:custGeom>
          <a:blipFill>
            <a:blip r:embed="rId4"/>
            <a:stretch>
              <a:fillRect l="0" t="0" r="0" b="0"/>
            </a:stretch>
          </a:blipFill>
        </p:spPr>
      </p:sp>
      <p:sp>
        <p:nvSpPr>
          <p:cNvPr name="Freeform 7" id="7"/>
          <p:cNvSpPr/>
          <p:nvPr/>
        </p:nvSpPr>
        <p:spPr>
          <a:xfrm flipH="false" flipV="false" rot="0">
            <a:off x="4227916" y="3379700"/>
            <a:ext cx="3158109" cy="4114800"/>
          </a:xfrm>
          <a:custGeom>
            <a:avLst/>
            <a:gdLst/>
            <a:ahLst/>
            <a:cxnLst/>
            <a:rect r="r" b="b" t="t" l="l"/>
            <a:pathLst>
              <a:path h="4114800" w="3158109">
                <a:moveTo>
                  <a:pt x="0" y="0"/>
                </a:moveTo>
                <a:lnTo>
                  <a:pt x="3158109" y="0"/>
                </a:lnTo>
                <a:lnTo>
                  <a:pt x="315810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8" id="8"/>
          <p:cNvSpPr txBox="true"/>
          <p:nvPr/>
        </p:nvSpPr>
        <p:spPr>
          <a:xfrm rot="0">
            <a:off x="1149090" y="7847235"/>
            <a:ext cx="6236935" cy="2114549"/>
          </a:xfrm>
          <a:prstGeom prst="rect">
            <a:avLst/>
          </a:prstGeom>
        </p:spPr>
        <p:txBody>
          <a:bodyPr anchor="t" rtlCol="false" tIns="0" lIns="0" bIns="0" rIns="0">
            <a:spAutoFit/>
          </a:bodyPr>
          <a:lstStyle/>
          <a:p>
            <a:pPr algn="l">
              <a:lnSpc>
                <a:spcPts val="7499"/>
              </a:lnSpc>
            </a:pPr>
            <a:r>
              <a:rPr lang="en-US" sz="7499" spc="-412">
                <a:solidFill>
                  <a:srgbClr val="FFFFFF"/>
                </a:solidFill>
                <a:latin typeface="Heading Now 71-78"/>
                <a:ea typeface="Heading Now 71-78"/>
                <a:cs typeface="Heading Now 71-78"/>
                <a:sym typeface="Heading Now 71-78"/>
              </a:rPr>
              <a:t>Garlic &amp; Onions</a:t>
            </a:r>
          </a:p>
        </p:txBody>
      </p:sp>
      <p:sp>
        <p:nvSpPr>
          <p:cNvPr name="TextBox 9" id="9"/>
          <p:cNvSpPr txBox="true"/>
          <p:nvPr/>
        </p:nvSpPr>
        <p:spPr>
          <a:xfrm rot="0">
            <a:off x="9996161" y="3457169"/>
            <a:ext cx="8972239" cy="1313181"/>
          </a:xfrm>
          <a:prstGeom prst="rect">
            <a:avLst/>
          </a:prstGeom>
        </p:spPr>
        <p:txBody>
          <a:bodyPr anchor="t" rtlCol="false" tIns="0" lIns="0" bIns="0" rIns="0">
            <a:spAutoFit/>
          </a:bodyPr>
          <a:lstStyle/>
          <a:p>
            <a:pPr algn="l">
              <a:lnSpc>
                <a:spcPts val="5319"/>
              </a:lnSpc>
            </a:pPr>
            <a:r>
              <a:rPr lang="en-US" sz="3799" b="true">
                <a:solidFill>
                  <a:srgbClr val="FFFFFF"/>
                </a:solidFill>
                <a:latin typeface="TT Firs Neue Bold"/>
                <a:ea typeface="TT Firs Neue Bold"/>
                <a:cs typeface="TT Firs Neue Bold"/>
                <a:sym typeface="TT Firs Neue Bold"/>
              </a:rPr>
              <a:t>Packed with antibacterial and antiviral properties. ​</a:t>
            </a:r>
          </a:p>
        </p:txBody>
      </p:sp>
      <p:sp>
        <p:nvSpPr>
          <p:cNvPr name="TextBox 10" id="10"/>
          <p:cNvSpPr txBox="true"/>
          <p:nvPr/>
        </p:nvSpPr>
        <p:spPr>
          <a:xfrm rot="0">
            <a:off x="9996161" y="5923104"/>
            <a:ext cx="6615257" cy="1287146"/>
          </a:xfrm>
          <a:prstGeom prst="rect">
            <a:avLst/>
          </a:prstGeom>
        </p:spPr>
        <p:txBody>
          <a:bodyPr anchor="t" rtlCol="false" tIns="0" lIns="0" bIns="0" rIns="0">
            <a:spAutoFit/>
          </a:bodyPr>
          <a:lstStyle/>
          <a:p>
            <a:pPr algn="l">
              <a:lnSpc>
                <a:spcPts val="5179"/>
              </a:lnSpc>
              <a:spcBef>
                <a:spcPct val="0"/>
              </a:spcBef>
            </a:pPr>
            <a:r>
              <a:rPr lang="en-US" b="true" sz="3699">
                <a:solidFill>
                  <a:srgbClr val="FFFFFF"/>
                </a:solidFill>
                <a:latin typeface="TT Firs Neue Bold"/>
                <a:ea typeface="TT Firs Neue Bold"/>
                <a:cs typeface="TT Firs Neue Bold"/>
                <a:sym typeface="TT Firs Neue Bold"/>
              </a:rPr>
              <a:t>Contain unique antioxidants</a:t>
            </a:r>
          </a:p>
        </p:txBody>
      </p:sp>
      <p:sp>
        <p:nvSpPr>
          <p:cNvPr name="TextBox 11" id="11"/>
          <p:cNvSpPr txBox="true"/>
          <p:nvPr/>
        </p:nvSpPr>
        <p:spPr>
          <a:xfrm rot="0">
            <a:off x="8841026" y="2499360"/>
            <a:ext cx="99566" cy="481330"/>
          </a:xfrm>
          <a:prstGeom prst="rect">
            <a:avLst/>
          </a:prstGeom>
        </p:spPr>
        <p:txBody>
          <a:bodyPr anchor="t" rtlCol="false" tIns="0" lIns="0" bIns="0" rIns="0">
            <a:spAutoFit/>
          </a:bodyPr>
          <a:lstStyle/>
          <a:p>
            <a:pPr algn="ctr">
              <a:lnSpc>
                <a:spcPts val="3919"/>
              </a:lnSpc>
              <a:spcBef>
                <a:spcPct val="0"/>
              </a:spcBef>
            </a:pPr>
            <a:r>
              <a:rPr lang="en-US" b="true" sz="2799">
                <a:solidFill>
                  <a:srgbClr val="FFFFFF"/>
                </a:solidFill>
                <a:latin typeface="TT Firs Neue Bold"/>
                <a:ea typeface="TT Firs Neue Bold"/>
                <a:cs typeface="TT Firs Neue Bold"/>
                <a:sym typeface="TT Firs Neue Bold"/>
              </a:rPr>
              <a:t> </a:t>
            </a:r>
          </a:p>
        </p:txBody>
      </p:sp>
      <p:sp>
        <p:nvSpPr>
          <p:cNvPr name="TextBox 12" id="12"/>
          <p:cNvSpPr txBox="true"/>
          <p:nvPr/>
        </p:nvSpPr>
        <p:spPr>
          <a:xfrm rot="0">
            <a:off x="9996161" y="334010"/>
            <a:ext cx="7016919" cy="2646681"/>
          </a:xfrm>
          <a:prstGeom prst="rect">
            <a:avLst/>
          </a:prstGeom>
        </p:spPr>
        <p:txBody>
          <a:bodyPr anchor="t" rtlCol="false" tIns="0" lIns="0" bIns="0" rIns="0">
            <a:spAutoFit/>
          </a:bodyPr>
          <a:lstStyle/>
          <a:p>
            <a:pPr algn="l">
              <a:lnSpc>
                <a:spcPts val="5319"/>
              </a:lnSpc>
              <a:spcBef>
                <a:spcPct val="0"/>
              </a:spcBef>
            </a:pPr>
            <a:r>
              <a:rPr lang="en-US" b="true" sz="3799">
                <a:solidFill>
                  <a:srgbClr val="FFFFFF"/>
                </a:solidFill>
                <a:latin typeface="TT Firs Neue Bold"/>
                <a:ea typeface="TT Firs Neue Bold"/>
                <a:cs typeface="TT Firs Neue Bold"/>
                <a:sym typeface="TT Firs Neue Bold"/>
              </a:rPr>
              <a:t>Contain bioactive compounds shown to support cardiovascular and immune health.</a:t>
            </a:r>
          </a:p>
        </p:txBody>
      </p:sp>
      <p:sp>
        <p:nvSpPr>
          <p:cNvPr name="TextBox 13" id="13"/>
          <p:cNvSpPr txBox="true"/>
          <p:nvPr/>
        </p:nvSpPr>
        <p:spPr>
          <a:xfrm rot="0">
            <a:off x="9996161" y="7809135"/>
            <a:ext cx="5962769" cy="1313181"/>
          </a:xfrm>
          <a:prstGeom prst="rect">
            <a:avLst/>
          </a:prstGeom>
        </p:spPr>
        <p:txBody>
          <a:bodyPr anchor="t" rtlCol="false" tIns="0" lIns="0" bIns="0" rIns="0">
            <a:spAutoFit/>
          </a:bodyPr>
          <a:lstStyle/>
          <a:p>
            <a:pPr algn="l">
              <a:lnSpc>
                <a:spcPts val="5319"/>
              </a:lnSpc>
              <a:spcBef>
                <a:spcPct val="0"/>
              </a:spcBef>
            </a:pPr>
            <a:r>
              <a:rPr lang="en-US" b="true" sz="3799">
                <a:solidFill>
                  <a:srgbClr val="FFFFFF"/>
                </a:solidFill>
                <a:latin typeface="TT Firs Neue Bold"/>
                <a:ea typeface="TT Firs Neue Bold"/>
                <a:cs typeface="TT Firs Neue Bold"/>
                <a:sym typeface="TT Firs Neue Bold"/>
              </a:rPr>
              <a:t>Support gut &amp; heart health</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1A6DA3"/>
        </a:solidFill>
      </p:bgPr>
    </p:bg>
    <p:spTree>
      <p:nvGrpSpPr>
        <p:cNvPr id="1" name=""/>
        <p:cNvGrpSpPr/>
        <p:nvPr/>
      </p:nvGrpSpPr>
      <p:grpSpPr>
        <a:xfrm>
          <a:off x="0" y="0"/>
          <a:ext cx="0" cy="0"/>
          <a:chOff x="0" y="0"/>
          <a:chExt cx="0" cy="0"/>
        </a:xfrm>
      </p:grpSpPr>
      <p:sp>
        <p:nvSpPr>
          <p:cNvPr name="Freeform 2" id="2"/>
          <p:cNvSpPr/>
          <p:nvPr/>
        </p:nvSpPr>
        <p:spPr>
          <a:xfrm flipH="false" flipV="false" rot="0">
            <a:off x="8791243" y="3533369"/>
            <a:ext cx="605948" cy="605948"/>
          </a:xfrm>
          <a:custGeom>
            <a:avLst/>
            <a:gdLst/>
            <a:ahLst/>
            <a:cxnLst/>
            <a:rect r="r" b="b" t="t" l="l"/>
            <a:pathLst>
              <a:path h="605948" w="605948">
                <a:moveTo>
                  <a:pt x="0" y="0"/>
                </a:moveTo>
                <a:lnTo>
                  <a:pt x="605948" y="0"/>
                </a:lnTo>
                <a:lnTo>
                  <a:pt x="605948" y="605948"/>
                </a:lnTo>
                <a:lnTo>
                  <a:pt x="0" y="6059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8841026" y="6604302"/>
            <a:ext cx="605948" cy="605948"/>
          </a:xfrm>
          <a:custGeom>
            <a:avLst/>
            <a:gdLst/>
            <a:ahLst/>
            <a:cxnLst/>
            <a:rect r="r" b="b" t="t" l="l"/>
            <a:pathLst>
              <a:path h="605948" w="605948">
                <a:moveTo>
                  <a:pt x="0" y="0"/>
                </a:moveTo>
                <a:lnTo>
                  <a:pt x="605948" y="0"/>
                </a:lnTo>
                <a:lnTo>
                  <a:pt x="605948" y="605948"/>
                </a:lnTo>
                <a:lnTo>
                  <a:pt x="0" y="6059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8791243" y="864869"/>
            <a:ext cx="605948" cy="605948"/>
          </a:xfrm>
          <a:custGeom>
            <a:avLst/>
            <a:gdLst/>
            <a:ahLst/>
            <a:cxnLst/>
            <a:rect r="r" b="b" t="t" l="l"/>
            <a:pathLst>
              <a:path h="605948" w="605948">
                <a:moveTo>
                  <a:pt x="0" y="0"/>
                </a:moveTo>
                <a:lnTo>
                  <a:pt x="605948" y="0"/>
                </a:lnTo>
                <a:lnTo>
                  <a:pt x="605948" y="605949"/>
                </a:lnTo>
                <a:lnTo>
                  <a:pt x="0" y="60594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762584" y="710332"/>
            <a:ext cx="5906623" cy="4540716"/>
          </a:xfrm>
          <a:custGeom>
            <a:avLst/>
            <a:gdLst/>
            <a:ahLst/>
            <a:cxnLst/>
            <a:rect r="r" b="b" t="t" l="l"/>
            <a:pathLst>
              <a:path h="4540716" w="5906623">
                <a:moveTo>
                  <a:pt x="0" y="0"/>
                </a:moveTo>
                <a:lnTo>
                  <a:pt x="5906623" y="0"/>
                </a:lnTo>
                <a:lnTo>
                  <a:pt x="5906623" y="4540717"/>
                </a:lnTo>
                <a:lnTo>
                  <a:pt x="0" y="4540717"/>
                </a:lnTo>
                <a:lnTo>
                  <a:pt x="0" y="0"/>
                </a:lnTo>
                <a:close/>
              </a:path>
            </a:pathLst>
          </a:custGeom>
          <a:blipFill>
            <a:blip r:embed="rId4"/>
            <a:stretch>
              <a:fillRect l="0" t="0" r="0" b="0"/>
            </a:stretch>
          </a:blipFill>
        </p:spPr>
      </p:sp>
      <p:sp>
        <p:nvSpPr>
          <p:cNvPr name="Freeform 6" id="6"/>
          <p:cNvSpPr/>
          <p:nvPr/>
        </p:nvSpPr>
        <p:spPr>
          <a:xfrm flipH="false" flipV="false" rot="0">
            <a:off x="4210786" y="3533369"/>
            <a:ext cx="4580457" cy="4222349"/>
          </a:xfrm>
          <a:custGeom>
            <a:avLst/>
            <a:gdLst/>
            <a:ahLst/>
            <a:cxnLst/>
            <a:rect r="r" b="b" t="t" l="l"/>
            <a:pathLst>
              <a:path h="4222349" w="4580457">
                <a:moveTo>
                  <a:pt x="0" y="0"/>
                </a:moveTo>
                <a:lnTo>
                  <a:pt x="4580457" y="0"/>
                </a:lnTo>
                <a:lnTo>
                  <a:pt x="4580457" y="4222349"/>
                </a:lnTo>
                <a:lnTo>
                  <a:pt x="0" y="4222349"/>
                </a:lnTo>
                <a:lnTo>
                  <a:pt x="0" y="0"/>
                </a:lnTo>
                <a:close/>
              </a:path>
            </a:pathLst>
          </a:custGeom>
          <a:blipFill>
            <a:blip r:embed="rId5"/>
            <a:stretch>
              <a:fillRect l="0" t="0" r="0" b="0"/>
            </a:stretch>
          </a:blipFill>
        </p:spPr>
      </p:sp>
      <p:sp>
        <p:nvSpPr>
          <p:cNvPr name="TextBox 7" id="7"/>
          <p:cNvSpPr txBox="true"/>
          <p:nvPr/>
        </p:nvSpPr>
        <p:spPr>
          <a:xfrm rot="0">
            <a:off x="1149090" y="7847235"/>
            <a:ext cx="6236935" cy="2114549"/>
          </a:xfrm>
          <a:prstGeom prst="rect">
            <a:avLst/>
          </a:prstGeom>
        </p:spPr>
        <p:txBody>
          <a:bodyPr anchor="t" rtlCol="false" tIns="0" lIns="0" bIns="0" rIns="0">
            <a:spAutoFit/>
          </a:bodyPr>
          <a:lstStyle/>
          <a:p>
            <a:pPr algn="l">
              <a:lnSpc>
                <a:spcPts val="7499"/>
              </a:lnSpc>
            </a:pPr>
            <a:r>
              <a:rPr lang="en-US" sz="7499" spc="-412">
                <a:solidFill>
                  <a:srgbClr val="FFFFFF"/>
                </a:solidFill>
                <a:latin typeface="Heading Now 71-78"/>
                <a:ea typeface="Heading Now 71-78"/>
                <a:cs typeface="Heading Now 71-78"/>
                <a:sym typeface="Heading Now 71-78"/>
              </a:rPr>
              <a:t>Cruciferous Veggies</a:t>
            </a:r>
          </a:p>
        </p:txBody>
      </p:sp>
      <p:sp>
        <p:nvSpPr>
          <p:cNvPr name="TextBox 8" id="8"/>
          <p:cNvSpPr txBox="true"/>
          <p:nvPr/>
        </p:nvSpPr>
        <p:spPr>
          <a:xfrm rot="0">
            <a:off x="9996161" y="3457169"/>
            <a:ext cx="8972239" cy="2646681"/>
          </a:xfrm>
          <a:prstGeom prst="rect">
            <a:avLst/>
          </a:prstGeom>
        </p:spPr>
        <p:txBody>
          <a:bodyPr anchor="t" rtlCol="false" tIns="0" lIns="0" bIns="0" rIns="0">
            <a:spAutoFit/>
          </a:bodyPr>
          <a:lstStyle/>
          <a:p>
            <a:pPr algn="l">
              <a:lnSpc>
                <a:spcPts val="5319"/>
              </a:lnSpc>
            </a:pPr>
            <a:r>
              <a:rPr lang="en-US" sz="3799" b="true">
                <a:solidFill>
                  <a:srgbClr val="FFFFFF"/>
                </a:solidFill>
                <a:latin typeface="TT Firs Neue Bold"/>
                <a:ea typeface="TT Firs Neue Bold"/>
                <a:cs typeface="TT Firs Neue Bold"/>
                <a:sym typeface="TT Firs Neue Bold"/>
              </a:rPr>
              <a:t>Contain sulforaphane and glucosinolates — compounds being studied for cancer-protective effects. </a:t>
            </a:r>
          </a:p>
        </p:txBody>
      </p:sp>
      <p:sp>
        <p:nvSpPr>
          <p:cNvPr name="TextBox 9" id="9"/>
          <p:cNvSpPr txBox="true"/>
          <p:nvPr/>
        </p:nvSpPr>
        <p:spPr>
          <a:xfrm rot="0">
            <a:off x="9996161" y="6533339"/>
            <a:ext cx="6615257" cy="1287146"/>
          </a:xfrm>
          <a:prstGeom prst="rect">
            <a:avLst/>
          </a:prstGeom>
        </p:spPr>
        <p:txBody>
          <a:bodyPr anchor="t" rtlCol="false" tIns="0" lIns="0" bIns="0" rIns="0">
            <a:spAutoFit/>
          </a:bodyPr>
          <a:lstStyle/>
          <a:p>
            <a:pPr algn="l">
              <a:lnSpc>
                <a:spcPts val="5179"/>
              </a:lnSpc>
              <a:spcBef>
                <a:spcPct val="0"/>
              </a:spcBef>
            </a:pPr>
            <a:r>
              <a:rPr lang="en-US" b="true" sz="3699">
                <a:solidFill>
                  <a:srgbClr val="FFFFFF"/>
                </a:solidFill>
                <a:latin typeface="TT Firs Neue Bold"/>
                <a:ea typeface="TT Firs Neue Bold"/>
                <a:cs typeface="TT Firs Neue Bold"/>
                <a:sym typeface="TT Firs Neue Bold"/>
              </a:rPr>
              <a:t>Great roasted, steamed, or raw. ​</a:t>
            </a:r>
          </a:p>
        </p:txBody>
      </p:sp>
      <p:sp>
        <p:nvSpPr>
          <p:cNvPr name="TextBox 10" id="10"/>
          <p:cNvSpPr txBox="true"/>
          <p:nvPr/>
        </p:nvSpPr>
        <p:spPr>
          <a:xfrm rot="0">
            <a:off x="8841026" y="2499360"/>
            <a:ext cx="99566" cy="481330"/>
          </a:xfrm>
          <a:prstGeom prst="rect">
            <a:avLst/>
          </a:prstGeom>
        </p:spPr>
        <p:txBody>
          <a:bodyPr anchor="t" rtlCol="false" tIns="0" lIns="0" bIns="0" rIns="0">
            <a:spAutoFit/>
          </a:bodyPr>
          <a:lstStyle/>
          <a:p>
            <a:pPr algn="ctr">
              <a:lnSpc>
                <a:spcPts val="3919"/>
              </a:lnSpc>
              <a:spcBef>
                <a:spcPct val="0"/>
              </a:spcBef>
            </a:pPr>
            <a:r>
              <a:rPr lang="en-US" b="true" sz="2799">
                <a:solidFill>
                  <a:srgbClr val="FFFFFF"/>
                </a:solidFill>
                <a:latin typeface="TT Firs Neue Bold"/>
                <a:ea typeface="TT Firs Neue Bold"/>
                <a:cs typeface="TT Firs Neue Bold"/>
                <a:sym typeface="TT Firs Neue Bold"/>
              </a:rPr>
              <a:t> </a:t>
            </a:r>
          </a:p>
        </p:txBody>
      </p:sp>
      <p:sp>
        <p:nvSpPr>
          <p:cNvPr name="TextBox 11" id="11"/>
          <p:cNvSpPr txBox="true"/>
          <p:nvPr/>
        </p:nvSpPr>
        <p:spPr>
          <a:xfrm rot="0">
            <a:off x="9996161" y="788669"/>
            <a:ext cx="7016919" cy="1979931"/>
          </a:xfrm>
          <a:prstGeom prst="rect">
            <a:avLst/>
          </a:prstGeom>
        </p:spPr>
        <p:txBody>
          <a:bodyPr anchor="t" rtlCol="false" tIns="0" lIns="0" bIns="0" rIns="0">
            <a:spAutoFit/>
          </a:bodyPr>
          <a:lstStyle/>
          <a:p>
            <a:pPr algn="l">
              <a:lnSpc>
                <a:spcPts val="5319"/>
              </a:lnSpc>
              <a:spcBef>
                <a:spcPct val="0"/>
              </a:spcBef>
            </a:pPr>
            <a:r>
              <a:rPr lang="en-US" b="true" sz="3799">
                <a:solidFill>
                  <a:srgbClr val="FFFFFF"/>
                </a:solidFill>
                <a:latin typeface="TT Firs Neue Bold"/>
                <a:ea typeface="TT Firs Neue Bold"/>
                <a:cs typeface="TT Firs Neue Bold"/>
                <a:sym typeface="TT Firs Neue Bold"/>
              </a:rPr>
              <a:t>Includes broccoli, cauliflower, brussel sprouts, &amp; cabbage</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1A6DA3"/>
        </a:solidFill>
      </p:bgPr>
    </p:bg>
    <p:spTree>
      <p:nvGrpSpPr>
        <p:cNvPr id="1" name=""/>
        <p:cNvGrpSpPr/>
        <p:nvPr/>
      </p:nvGrpSpPr>
      <p:grpSpPr>
        <a:xfrm>
          <a:off x="0" y="0"/>
          <a:ext cx="0" cy="0"/>
          <a:chOff x="0" y="0"/>
          <a:chExt cx="0" cy="0"/>
        </a:xfrm>
      </p:grpSpPr>
      <p:sp>
        <p:nvSpPr>
          <p:cNvPr name="TextBox 2" id="2"/>
          <p:cNvSpPr txBox="true"/>
          <p:nvPr/>
        </p:nvSpPr>
        <p:spPr>
          <a:xfrm rot="0">
            <a:off x="625695" y="1631949"/>
            <a:ext cx="15365637" cy="8655051"/>
          </a:xfrm>
          <a:prstGeom prst="rect">
            <a:avLst/>
          </a:prstGeom>
        </p:spPr>
        <p:txBody>
          <a:bodyPr anchor="t" rtlCol="false" tIns="0" lIns="0" bIns="0" rIns="0">
            <a:spAutoFit/>
          </a:bodyPr>
          <a:lstStyle/>
          <a:p>
            <a:pPr algn="l">
              <a:lnSpc>
                <a:spcPts val="5879"/>
              </a:lnSpc>
              <a:spcBef>
                <a:spcPct val="0"/>
              </a:spcBef>
            </a:pPr>
            <a:r>
              <a:rPr lang="en-US" b="true" sz="4199">
                <a:solidFill>
                  <a:srgbClr val="FFFFFF"/>
                </a:solidFill>
                <a:latin typeface="TT Firs Neue Bold"/>
                <a:ea typeface="TT Firs Neue Bold"/>
                <a:cs typeface="TT Firs Neue Bold"/>
                <a:sym typeface="TT Firs Neue Bold"/>
              </a:rPr>
              <a:t>🧠</a:t>
            </a:r>
            <a:r>
              <a:rPr lang="en-US" sz="4199">
                <a:solidFill>
                  <a:srgbClr val="FFFFFF"/>
                </a:solidFill>
                <a:latin typeface="TT Firs Neue"/>
                <a:ea typeface="TT Firs Neue"/>
                <a:cs typeface="TT Firs Neue"/>
                <a:sym typeface="TT Firs Neue"/>
              </a:rPr>
              <a:t> </a:t>
            </a:r>
            <a:r>
              <a:rPr lang="en-US" sz="4199">
                <a:solidFill>
                  <a:srgbClr val="FFFFFF"/>
                </a:solidFill>
                <a:latin typeface="TT Firs Neue"/>
                <a:ea typeface="TT Firs Neue"/>
                <a:cs typeface="TT Firs Neue"/>
                <a:sym typeface="TT Firs Neue"/>
              </a:rPr>
              <a:t>Omega-3s reduce inflammatory markers​</a:t>
            </a:r>
          </a:p>
          <a:p>
            <a:pPr algn="l" marL="906770" indent="-453385" lvl="1">
              <a:lnSpc>
                <a:spcPts val="5879"/>
              </a:lnSpc>
              <a:spcBef>
                <a:spcPct val="0"/>
              </a:spcBef>
              <a:buFont typeface="Arial"/>
              <a:buChar char="•"/>
            </a:pPr>
            <a:r>
              <a:rPr lang="en-US" sz="4199">
                <a:solidFill>
                  <a:srgbClr val="FFFFFF"/>
                </a:solidFill>
                <a:latin typeface="TT Firs Neue"/>
                <a:ea typeface="TT Firs Neue"/>
                <a:cs typeface="TT Firs Neue"/>
                <a:sym typeface="TT Firs Neue"/>
              </a:rPr>
              <a:t>Phytonutrients modulate immuno response​ </a:t>
            </a:r>
          </a:p>
          <a:p>
            <a:pPr algn="l">
              <a:lnSpc>
                <a:spcPts val="5879"/>
              </a:lnSpc>
              <a:spcBef>
                <a:spcPct val="0"/>
              </a:spcBef>
            </a:pPr>
          </a:p>
          <a:p>
            <a:pPr algn="l">
              <a:lnSpc>
                <a:spcPts val="5879"/>
              </a:lnSpc>
              <a:spcBef>
                <a:spcPct val="0"/>
              </a:spcBef>
            </a:pPr>
            <a:r>
              <a:rPr lang="en-US" sz="4199">
                <a:solidFill>
                  <a:srgbClr val="FFFFFF"/>
                </a:solidFill>
                <a:latin typeface="TT Firs Neue"/>
                <a:ea typeface="TT Firs Neue"/>
                <a:cs typeface="TT Firs Neue"/>
                <a:sym typeface="TT Firs Neue"/>
              </a:rPr>
              <a:t>🦠  Gut Microbiome​</a:t>
            </a:r>
          </a:p>
          <a:p>
            <a:pPr algn="l" marL="906770" indent="-453385" lvl="1">
              <a:lnSpc>
                <a:spcPts val="5879"/>
              </a:lnSpc>
              <a:spcBef>
                <a:spcPct val="0"/>
              </a:spcBef>
              <a:buFont typeface="Arial"/>
              <a:buChar char="•"/>
            </a:pPr>
            <a:r>
              <a:rPr lang="en-US" sz="4199">
                <a:solidFill>
                  <a:srgbClr val="FFFFFF"/>
                </a:solidFill>
                <a:latin typeface="TT Firs Neue"/>
                <a:ea typeface="TT Firs Neue"/>
                <a:cs typeface="TT Firs Neue"/>
                <a:sym typeface="TT Firs Neue"/>
              </a:rPr>
              <a:t>70%+ of immune system in gut​</a:t>
            </a:r>
          </a:p>
          <a:p>
            <a:pPr algn="l" marL="906770" indent="-453385" lvl="1">
              <a:lnSpc>
                <a:spcPts val="5879"/>
              </a:lnSpc>
              <a:spcBef>
                <a:spcPct val="0"/>
              </a:spcBef>
              <a:buFont typeface="Arial"/>
              <a:buChar char="•"/>
            </a:pPr>
            <a:r>
              <a:rPr lang="en-US" sz="4199">
                <a:solidFill>
                  <a:srgbClr val="FFFFFF"/>
                </a:solidFill>
                <a:latin typeface="TT Firs Neue"/>
                <a:ea typeface="TT Firs Neue"/>
                <a:cs typeface="TT Firs Neue"/>
                <a:sym typeface="TT Firs Neue"/>
              </a:rPr>
              <a:t>Fiber diversity improves microbialdiversity​</a:t>
            </a:r>
          </a:p>
          <a:p>
            <a:pPr algn="l">
              <a:lnSpc>
                <a:spcPts val="5879"/>
              </a:lnSpc>
              <a:spcBef>
                <a:spcPct val="0"/>
              </a:spcBef>
            </a:pPr>
          </a:p>
          <a:p>
            <a:pPr algn="l">
              <a:lnSpc>
                <a:spcPts val="5879"/>
              </a:lnSpc>
              <a:spcBef>
                <a:spcPct val="0"/>
              </a:spcBef>
            </a:pPr>
            <a:r>
              <a:rPr lang="en-US" sz="4199">
                <a:solidFill>
                  <a:srgbClr val="FFFFFF"/>
                </a:solidFill>
                <a:latin typeface="TT Firs Neue"/>
                <a:ea typeface="TT Firs Neue"/>
                <a:cs typeface="TT Firs Neue"/>
                <a:sym typeface="TT Firs Neue"/>
              </a:rPr>
              <a:t>🩸 Blood Sugar Regulation​</a:t>
            </a:r>
          </a:p>
          <a:p>
            <a:pPr algn="l" marL="906770" indent="-453385" lvl="1">
              <a:lnSpc>
                <a:spcPts val="5879"/>
              </a:lnSpc>
              <a:spcBef>
                <a:spcPct val="0"/>
              </a:spcBef>
              <a:buFont typeface="Arial"/>
              <a:buChar char="•"/>
            </a:pPr>
            <a:r>
              <a:rPr lang="en-US" sz="4199">
                <a:solidFill>
                  <a:srgbClr val="FFFFFF"/>
                </a:solidFill>
                <a:latin typeface="TT Firs Neue"/>
                <a:ea typeface="TT Firs Neue"/>
                <a:cs typeface="TT Firs Neue"/>
                <a:sym typeface="TT Firs Neue"/>
              </a:rPr>
              <a:t>Stable glucose = reduced risk of diabetes &amp; heart disease​</a:t>
            </a:r>
          </a:p>
          <a:p>
            <a:pPr algn="l" marL="906770" indent="-453385" lvl="1">
              <a:lnSpc>
                <a:spcPts val="5879"/>
              </a:lnSpc>
              <a:spcBef>
                <a:spcPct val="0"/>
              </a:spcBef>
              <a:buFont typeface="Arial"/>
              <a:buChar char="•"/>
            </a:pPr>
            <a:r>
              <a:rPr lang="en-US" sz="4199">
                <a:solidFill>
                  <a:srgbClr val="FFFFFF"/>
                </a:solidFill>
                <a:latin typeface="TT Firs Neue"/>
                <a:ea typeface="TT Firs Neue"/>
                <a:cs typeface="TT Firs Neue"/>
                <a:sym typeface="TT Firs Neue"/>
              </a:rPr>
              <a:t>Protein + fiber slow glucose spikes​</a:t>
            </a:r>
          </a:p>
          <a:p>
            <a:pPr algn="l">
              <a:lnSpc>
                <a:spcPts val="3919"/>
              </a:lnSpc>
              <a:spcBef>
                <a:spcPct val="0"/>
              </a:spcBef>
            </a:pPr>
          </a:p>
        </p:txBody>
      </p:sp>
      <p:sp>
        <p:nvSpPr>
          <p:cNvPr name="Freeform 3" id="3"/>
          <p:cNvSpPr/>
          <p:nvPr/>
        </p:nvSpPr>
        <p:spPr>
          <a:xfrm flipH="false" flipV="false" rot="0">
            <a:off x="12900471" y="981827"/>
            <a:ext cx="4948617" cy="2826897"/>
          </a:xfrm>
          <a:custGeom>
            <a:avLst/>
            <a:gdLst/>
            <a:ahLst/>
            <a:cxnLst/>
            <a:rect r="r" b="b" t="t" l="l"/>
            <a:pathLst>
              <a:path h="2826897" w="4948617">
                <a:moveTo>
                  <a:pt x="0" y="0"/>
                </a:moveTo>
                <a:lnTo>
                  <a:pt x="4948617" y="0"/>
                </a:lnTo>
                <a:lnTo>
                  <a:pt x="4948617" y="2826897"/>
                </a:lnTo>
                <a:lnTo>
                  <a:pt x="0" y="2826897"/>
                </a:lnTo>
                <a:lnTo>
                  <a:pt x="0" y="0"/>
                </a:lnTo>
                <a:close/>
              </a:path>
            </a:pathLst>
          </a:custGeom>
          <a:blipFill>
            <a:blip r:embed="rId2"/>
            <a:stretch>
              <a:fillRect l="0" t="0" r="0" b="0"/>
            </a:stretch>
          </a:blipFill>
        </p:spPr>
      </p:sp>
      <p:sp>
        <p:nvSpPr>
          <p:cNvPr name="TextBox 4" id="4"/>
          <p:cNvSpPr txBox="true"/>
          <p:nvPr/>
        </p:nvSpPr>
        <p:spPr>
          <a:xfrm rot="0">
            <a:off x="1893663" y="428742"/>
            <a:ext cx="11445720" cy="1068070"/>
          </a:xfrm>
          <a:prstGeom prst="rect">
            <a:avLst/>
          </a:prstGeom>
        </p:spPr>
        <p:txBody>
          <a:bodyPr anchor="t" rtlCol="false" tIns="0" lIns="0" bIns="0" rIns="0">
            <a:spAutoFit/>
          </a:bodyPr>
          <a:lstStyle/>
          <a:p>
            <a:pPr algn="l">
              <a:lnSpc>
                <a:spcPts val="6800"/>
              </a:lnSpc>
            </a:pPr>
            <a:r>
              <a:rPr lang="en-US" sz="6800" spc="-374">
                <a:solidFill>
                  <a:srgbClr val="FFFFFF"/>
                </a:solidFill>
                <a:latin typeface="Heading Now 71-78"/>
                <a:ea typeface="Heading Now 71-78"/>
                <a:cs typeface="Heading Now 71-78"/>
                <a:sym typeface="Heading Now 71-78"/>
              </a:rPr>
              <a:t>Food and Inflammation</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1A6DA3"/>
        </a:solidFill>
      </p:bgPr>
    </p:bg>
    <p:spTree>
      <p:nvGrpSpPr>
        <p:cNvPr id="1" name=""/>
        <p:cNvGrpSpPr/>
        <p:nvPr/>
      </p:nvGrpSpPr>
      <p:grpSpPr>
        <a:xfrm>
          <a:off x="0" y="0"/>
          <a:ext cx="0" cy="0"/>
          <a:chOff x="0" y="0"/>
          <a:chExt cx="0" cy="0"/>
        </a:xfrm>
      </p:grpSpPr>
      <p:sp>
        <p:nvSpPr>
          <p:cNvPr name="Freeform 2" id="2"/>
          <p:cNvSpPr/>
          <p:nvPr/>
        </p:nvSpPr>
        <p:spPr>
          <a:xfrm flipH="false" flipV="false" rot="0">
            <a:off x="9570938" y="1486835"/>
            <a:ext cx="8270955" cy="8229600"/>
          </a:xfrm>
          <a:custGeom>
            <a:avLst/>
            <a:gdLst/>
            <a:ahLst/>
            <a:cxnLst/>
            <a:rect r="r" b="b" t="t" l="l"/>
            <a:pathLst>
              <a:path h="8229600" w="8270955">
                <a:moveTo>
                  <a:pt x="0" y="0"/>
                </a:moveTo>
                <a:lnTo>
                  <a:pt x="8270954" y="0"/>
                </a:lnTo>
                <a:lnTo>
                  <a:pt x="8270954" y="8229600"/>
                </a:lnTo>
                <a:lnTo>
                  <a:pt x="0" y="8229600"/>
                </a:lnTo>
                <a:lnTo>
                  <a:pt x="0" y="0"/>
                </a:lnTo>
                <a:close/>
              </a:path>
            </a:pathLst>
          </a:custGeom>
          <a:blipFill>
            <a:blip r:embed="rId2"/>
            <a:stretch>
              <a:fillRect l="0" t="0" r="0" b="0"/>
            </a:stretch>
          </a:blipFill>
        </p:spPr>
      </p:sp>
      <p:sp>
        <p:nvSpPr>
          <p:cNvPr name="TextBox 3" id="3"/>
          <p:cNvSpPr txBox="true"/>
          <p:nvPr/>
        </p:nvSpPr>
        <p:spPr>
          <a:xfrm rot="0">
            <a:off x="1028700" y="3591225"/>
            <a:ext cx="8115300" cy="5441316"/>
          </a:xfrm>
          <a:prstGeom prst="rect">
            <a:avLst/>
          </a:prstGeom>
        </p:spPr>
        <p:txBody>
          <a:bodyPr anchor="t" rtlCol="false" tIns="0" lIns="0" bIns="0" rIns="0">
            <a:spAutoFit/>
          </a:bodyPr>
          <a:lstStyle/>
          <a:p>
            <a:pPr algn="l">
              <a:lnSpc>
                <a:spcPts val="6159"/>
              </a:lnSpc>
            </a:pPr>
            <a:r>
              <a:rPr lang="en-US" sz="4399">
                <a:solidFill>
                  <a:srgbClr val="FFFFFF"/>
                </a:solidFill>
                <a:latin typeface="TT Firs Neue"/>
                <a:ea typeface="TT Firs Neue"/>
                <a:cs typeface="TT Firs Neue"/>
                <a:sym typeface="TT Firs Neue"/>
              </a:rPr>
              <a:t>You don’t need a perfect diet.</a:t>
            </a:r>
          </a:p>
          <a:p>
            <a:pPr algn="l">
              <a:lnSpc>
                <a:spcPts val="6159"/>
              </a:lnSpc>
            </a:pPr>
          </a:p>
          <a:p>
            <a:pPr algn="l">
              <a:lnSpc>
                <a:spcPts val="6159"/>
              </a:lnSpc>
            </a:pPr>
            <a:r>
              <a:rPr lang="en-US" sz="4399">
                <a:solidFill>
                  <a:srgbClr val="FFFFFF"/>
                </a:solidFill>
                <a:latin typeface="TT Firs Neue"/>
                <a:ea typeface="TT Firs Neue"/>
                <a:cs typeface="TT Firs Neue"/>
                <a:sym typeface="TT Firs Neue"/>
              </a:rPr>
              <a:t>Start with one simple change.</a:t>
            </a:r>
          </a:p>
          <a:p>
            <a:pPr algn="l" marL="949948" indent="-474974" lvl="1">
              <a:lnSpc>
                <a:spcPts val="6159"/>
              </a:lnSpc>
              <a:buFont typeface="Arial"/>
              <a:buChar char="•"/>
            </a:pPr>
            <a:r>
              <a:rPr lang="en-US" sz="4399">
                <a:solidFill>
                  <a:srgbClr val="FFFFFF"/>
                </a:solidFill>
                <a:latin typeface="TT Firs Neue"/>
                <a:ea typeface="TT Firs Neue"/>
                <a:cs typeface="TT Firs Neue"/>
                <a:sym typeface="TT Firs Neue"/>
              </a:rPr>
              <a:t>Add greens to one meal.</a:t>
            </a:r>
          </a:p>
          <a:p>
            <a:pPr algn="l" marL="949948" indent="-474974" lvl="1">
              <a:lnSpc>
                <a:spcPts val="6159"/>
              </a:lnSpc>
              <a:buFont typeface="Arial"/>
              <a:buChar char="•"/>
            </a:pPr>
            <a:r>
              <a:rPr lang="en-US" sz="4399">
                <a:solidFill>
                  <a:srgbClr val="FFFFFF"/>
                </a:solidFill>
                <a:latin typeface="TT Firs Neue"/>
                <a:ea typeface="TT Firs Neue"/>
                <a:cs typeface="TT Firs Neue"/>
                <a:sym typeface="TT Firs Neue"/>
              </a:rPr>
              <a:t>Swap snacks for berries.</a:t>
            </a:r>
          </a:p>
          <a:p>
            <a:pPr algn="l" marL="949948" indent="-474974" lvl="1">
              <a:lnSpc>
                <a:spcPts val="6159"/>
              </a:lnSpc>
              <a:buFont typeface="Arial"/>
              <a:buChar char="•"/>
            </a:pPr>
            <a:r>
              <a:rPr lang="en-US" sz="4399">
                <a:solidFill>
                  <a:srgbClr val="FFFFFF"/>
                </a:solidFill>
                <a:latin typeface="TT Firs Neue"/>
                <a:ea typeface="TT Firs Neue"/>
                <a:cs typeface="TT Firs Neue"/>
                <a:sym typeface="TT Firs Neue"/>
              </a:rPr>
              <a:t>Use olive oil instead of processed seed oils.</a:t>
            </a:r>
          </a:p>
        </p:txBody>
      </p:sp>
      <p:sp>
        <p:nvSpPr>
          <p:cNvPr name="TextBox 4" id="4"/>
          <p:cNvSpPr txBox="true"/>
          <p:nvPr/>
        </p:nvSpPr>
        <p:spPr>
          <a:xfrm rot="0">
            <a:off x="1028700" y="607941"/>
            <a:ext cx="16230600" cy="1068070"/>
          </a:xfrm>
          <a:prstGeom prst="rect">
            <a:avLst/>
          </a:prstGeom>
        </p:spPr>
        <p:txBody>
          <a:bodyPr anchor="t" rtlCol="false" tIns="0" lIns="0" bIns="0" rIns="0">
            <a:spAutoFit/>
          </a:bodyPr>
          <a:lstStyle/>
          <a:p>
            <a:pPr algn="l">
              <a:lnSpc>
                <a:spcPts val="6800"/>
              </a:lnSpc>
            </a:pPr>
            <a:r>
              <a:rPr lang="en-US" sz="6800" spc="-374">
                <a:solidFill>
                  <a:srgbClr val="FFFFFF"/>
                </a:solidFill>
                <a:latin typeface="Heading Now 71-78"/>
                <a:ea typeface="Heading Now 71-78"/>
                <a:cs typeface="Heading Now 71-78"/>
                <a:sym typeface="Heading Now 71-78"/>
              </a:rPr>
              <a:t>Food is Powerful Medicine!!</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1A6DA3"/>
        </a:solidFill>
      </p:bgPr>
    </p:bg>
    <p:spTree>
      <p:nvGrpSpPr>
        <p:cNvPr id="1" name=""/>
        <p:cNvGrpSpPr/>
        <p:nvPr/>
      </p:nvGrpSpPr>
      <p:grpSpPr>
        <a:xfrm>
          <a:off x="0" y="0"/>
          <a:ext cx="0" cy="0"/>
          <a:chOff x="0" y="0"/>
          <a:chExt cx="0" cy="0"/>
        </a:xfrm>
      </p:grpSpPr>
      <p:sp>
        <p:nvSpPr>
          <p:cNvPr name="Freeform 2" id="2"/>
          <p:cNvSpPr/>
          <p:nvPr/>
        </p:nvSpPr>
        <p:spPr>
          <a:xfrm flipH="false" flipV="false" rot="0">
            <a:off x="9487577" y="1028700"/>
            <a:ext cx="7771723" cy="7771723"/>
          </a:xfrm>
          <a:custGeom>
            <a:avLst/>
            <a:gdLst/>
            <a:ahLst/>
            <a:cxnLst/>
            <a:rect r="r" b="b" t="t" l="l"/>
            <a:pathLst>
              <a:path h="7771723" w="7771723">
                <a:moveTo>
                  <a:pt x="0" y="0"/>
                </a:moveTo>
                <a:lnTo>
                  <a:pt x="7771723" y="0"/>
                </a:lnTo>
                <a:lnTo>
                  <a:pt x="7771723" y="7771723"/>
                </a:lnTo>
                <a:lnTo>
                  <a:pt x="0" y="7771723"/>
                </a:lnTo>
                <a:lnTo>
                  <a:pt x="0" y="0"/>
                </a:lnTo>
                <a:close/>
              </a:path>
            </a:pathLst>
          </a:custGeom>
          <a:blipFill>
            <a:blip r:embed="rId2"/>
            <a:stretch>
              <a:fillRect l="0" t="0" r="0" b="0"/>
            </a:stretch>
          </a:blipFill>
        </p:spPr>
      </p:sp>
      <p:sp>
        <p:nvSpPr>
          <p:cNvPr name="TextBox 3" id="3"/>
          <p:cNvSpPr txBox="true"/>
          <p:nvPr/>
        </p:nvSpPr>
        <p:spPr>
          <a:xfrm rot="0">
            <a:off x="1028700" y="607941"/>
            <a:ext cx="7834223" cy="1925320"/>
          </a:xfrm>
          <a:prstGeom prst="rect">
            <a:avLst/>
          </a:prstGeom>
        </p:spPr>
        <p:txBody>
          <a:bodyPr anchor="t" rtlCol="false" tIns="0" lIns="0" bIns="0" rIns="0">
            <a:spAutoFit/>
          </a:bodyPr>
          <a:lstStyle/>
          <a:p>
            <a:pPr algn="ctr">
              <a:lnSpc>
                <a:spcPts val="6800"/>
              </a:lnSpc>
            </a:pPr>
            <a:r>
              <a:rPr lang="en-US" sz="6800" spc="-374">
                <a:solidFill>
                  <a:srgbClr val="FFFFFF"/>
                </a:solidFill>
                <a:latin typeface="Heading Now 71-78"/>
                <a:ea typeface="Heading Now 71-78"/>
                <a:cs typeface="Heading Now 71-78"/>
                <a:sym typeface="Heading Now 71-78"/>
              </a:rPr>
              <a:t>Consistency beats perfection!</a:t>
            </a:r>
          </a:p>
        </p:txBody>
      </p:sp>
      <p:sp>
        <p:nvSpPr>
          <p:cNvPr name="TextBox 4" id="4"/>
          <p:cNvSpPr txBox="true"/>
          <p:nvPr/>
        </p:nvSpPr>
        <p:spPr>
          <a:xfrm rot="0">
            <a:off x="1028700" y="4440944"/>
            <a:ext cx="7834223" cy="2782570"/>
          </a:xfrm>
          <a:prstGeom prst="rect">
            <a:avLst/>
          </a:prstGeom>
        </p:spPr>
        <p:txBody>
          <a:bodyPr anchor="t" rtlCol="false" tIns="0" lIns="0" bIns="0" rIns="0">
            <a:spAutoFit/>
          </a:bodyPr>
          <a:lstStyle/>
          <a:p>
            <a:pPr algn="ctr">
              <a:lnSpc>
                <a:spcPts val="6800"/>
              </a:lnSpc>
            </a:pPr>
            <a:r>
              <a:rPr lang="en-US" sz="6800" spc="-374">
                <a:solidFill>
                  <a:srgbClr val="FFFFFF"/>
                </a:solidFill>
                <a:latin typeface="Heading Now 71-78"/>
                <a:ea typeface="Heading Now 71-78"/>
                <a:cs typeface="Heading Now 71-78"/>
                <a:sym typeface="Heading Now 71-78"/>
              </a:rPr>
              <a:t>Your kitchen is your first pharmacy.</a:t>
            </a:r>
          </a:p>
        </p:txBody>
      </p:sp>
    </p:spTree>
  </p:cSld>
  <p:clrMapOvr>
    <a:masterClrMapping/>
  </p:clrMapOvr>
</p:sld>
</file>

<file path=ppt/slides/slide25.xml><?xml version="1.0" encoding="utf-8"?>
<p:sld xmlns:p="http://schemas.openxmlformats.org/presentationml/2006/main" xmlns:a="http://schemas.openxmlformats.org/drawingml/2006/main">
  <p:cSld>
    <p:bg>
      <p:bgPr>
        <a:solidFill>
          <a:srgbClr val="1A6DA3"/>
        </a:solidFill>
      </p:bgPr>
    </p:bg>
    <p:spTree>
      <p:nvGrpSpPr>
        <p:cNvPr id="1" name=""/>
        <p:cNvGrpSpPr/>
        <p:nvPr/>
      </p:nvGrpSpPr>
      <p:grpSpPr>
        <a:xfrm>
          <a:off x="0" y="0"/>
          <a:ext cx="0" cy="0"/>
          <a:chOff x="0" y="0"/>
          <a:chExt cx="0" cy="0"/>
        </a:xfrm>
      </p:grpSpPr>
      <p:sp>
        <p:nvSpPr>
          <p:cNvPr name="TextBox 2" id="2"/>
          <p:cNvSpPr txBox="true"/>
          <p:nvPr/>
        </p:nvSpPr>
        <p:spPr>
          <a:xfrm rot="0">
            <a:off x="0" y="2979628"/>
            <a:ext cx="18288000" cy="3639820"/>
          </a:xfrm>
          <a:prstGeom prst="rect">
            <a:avLst/>
          </a:prstGeom>
        </p:spPr>
        <p:txBody>
          <a:bodyPr anchor="t" rtlCol="false" tIns="0" lIns="0" bIns="0" rIns="0">
            <a:spAutoFit/>
          </a:bodyPr>
          <a:lstStyle/>
          <a:p>
            <a:pPr algn="ctr">
              <a:lnSpc>
                <a:spcPts val="6800"/>
              </a:lnSpc>
            </a:pPr>
            <a:r>
              <a:rPr lang="en-US" sz="6800" spc="-374">
                <a:solidFill>
                  <a:srgbClr val="000000"/>
                </a:solidFill>
                <a:latin typeface="Heading Now 71-78"/>
                <a:ea typeface="Heading Now 71-78"/>
                <a:cs typeface="Heading Now 71-78"/>
                <a:sym typeface="Heading Now 71-78"/>
              </a:rPr>
              <a:t>Questions/Comments? </a:t>
            </a:r>
          </a:p>
          <a:p>
            <a:pPr algn="ctr">
              <a:lnSpc>
                <a:spcPts val="6800"/>
              </a:lnSpc>
            </a:pPr>
          </a:p>
          <a:p>
            <a:pPr algn="ctr">
              <a:lnSpc>
                <a:spcPts val="6800"/>
              </a:lnSpc>
              <a:spcBef>
                <a:spcPct val="0"/>
              </a:spcBef>
            </a:pPr>
            <a:r>
              <a:rPr lang="en-US" sz="6800" spc="-374">
                <a:solidFill>
                  <a:srgbClr val="FFFFFF"/>
                </a:solidFill>
                <a:latin typeface="Heading Now 71-78"/>
                <a:ea typeface="Heading Now 71-78"/>
                <a:cs typeface="Heading Now 71-78"/>
                <a:sym typeface="Heading Now 71-78"/>
              </a:rPr>
              <a:t>What’s your favorite way to incorporate Food as Medicine into your daily routine?</a:t>
            </a:r>
            <a:r>
              <a:rPr lang="en-US" sz="6800" spc="-374">
                <a:solidFill>
                  <a:srgbClr val="000000"/>
                </a:solidFill>
                <a:latin typeface="Heading Now 71-78"/>
                <a:ea typeface="Heading Now 71-78"/>
                <a:cs typeface="Heading Now 71-78"/>
                <a:sym typeface="Heading Now 71-78"/>
              </a:rPr>
              <a:t>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1A6DA3"/>
        </a:solidFill>
      </p:bgPr>
    </p:bg>
    <p:spTree>
      <p:nvGrpSpPr>
        <p:cNvPr id="1" name=""/>
        <p:cNvGrpSpPr/>
        <p:nvPr/>
      </p:nvGrpSpPr>
      <p:grpSpPr>
        <a:xfrm>
          <a:off x="0" y="0"/>
          <a:ext cx="0" cy="0"/>
          <a:chOff x="0" y="0"/>
          <a:chExt cx="0" cy="0"/>
        </a:xfrm>
      </p:grpSpPr>
      <p:sp>
        <p:nvSpPr>
          <p:cNvPr name="Freeform 2" id="2"/>
          <p:cNvSpPr/>
          <p:nvPr/>
        </p:nvSpPr>
        <p:spPr>
          <a:xfrm flipH="false" flipV="false" rot="0">
            <a:off x="5337363" y="5626171"/>
            <a:ext cx="6760151" cy="5067296"/>
          </a:xfrm>
          <a:custGeom>
            <a:avLst/>
            <a:gdLst/>
            <a:ahLst/>
            <a:cxnLst/>
            <a:rect r="r" b="b" t="t" l="l"/>
            <a:pathLst>
              <a:path h="5067296" w="6760151">
                <a:moveTo>
                  <a:pt x="0" y="0"/>
                </a:moveTo>
                <a:lnTo>
                  <a:pt x="6760151" y="0"/>
                </a:lnTo>
                <a:lnTo>
                  <a:pt x="6760151" y="5067296"/>
                </a:lnTo>
                <a:lnTo>
                  <a:pt x="0" y="5067296"/>
                </a:lnTo>
                <a:lnTo>
                  <a:pt x="0" y="0"/>
                </a:lnTo>
                <a:close/>
              </a:path>
            </a:pathLst>
          </a:custGeom>
          <a:blipFill>
            <a:blip r:embed="rId2"/>
            <a:stretch>
              <a:fillRect l="0" t="0" r="0" b="0"/>
            </a:stretch>
          </a:blipFill>
        </p:spPr>
      </p:sp>
      <p:sp>
        <p:nvSpPr>
          <p:cNvPr name="TextBox 3" id="3"/>
          <p:cNvSpPr txBox="true"/>
          <p:nvPr/>
        </p:nvSpPr>
        <p:spPr>
          <a:xfrm rot="0">
            <a:off x="1893663" y="428742"/>
            <a:ext cx="15365637" cy="1068070"/>
          </a:xfrm>
          <a:prstGeom prst="rect">
            <a:avLst/>
          </a:prstGeom>
        </p:spPr>
        <p:txBody>
          <a:bodyPr anchor="t" rtlCol="false" tIns="0" lIns="0" bIns="0" rIns="0">
            <a:spAutoFit/>
          </a:bodyPr>
          <a:lstStyle/>
          <a:p>
            <a:pPr algn="l">
              <a:lnSpc>
                <a:spcPts val="6800"/>
              </a:lnSpc>
            </a:pPr>
            <a:r>
              <a:rPr lang="en-US" sz="6800" spc="-374">
                <a:solidFill>
                  <a:srgbClr val="FFFFFF"/>
                </a:solidFill>
                <a:latin typeface="Heading Now 71-78"/>
                <a:ea typeface="Heading Now 71-78"/>
                <a:cs typeface="Heading Now 71-78"/>
                <a:sym typeface="Heading Now 71-78"/>
              </a:rPr>
              <a:t>Dark and Leafy Greens &amp; Herbs</a:t>
            </a:r>
          </a:p>
        </p:txBody>
      </p:sp>
      <p:sp>
        <p:nvSpPr>
          <p:cNvPr name="TextBox 4" id="4"/>
          <p:cNvSpPr txBox="true"/>
          <p:nvPr/>
        </p:nvSpPr>
        <p:spPr>
          <a:xfrm rot="0">
            <a:off x="1893663" y="1875860"/>
            <a:ext cx="11959272" cy="3750310"/>
          </a:xfrm>
          <a:prstGeom prst="rect">
            <a:avLst/>
          </a:prstGeom>
        </p:spPr>
        <p:txBody>
          <a:bodyPr anchor="t" rtlCol="false" tIns="0" lIns="0" bIns="0" rIns="0">
            <a:spAutoFit/>
          </a:bodyPr>
          <a:lstStyle/>
          <a:p>
            <a:pPr algn="l" marL="820412" indent="-410206" lvl="1">
              <a:lnSpc>
                <a:spcPts val="5319"/>
              </a:lnSpc>
              <a:spcBef>
                <a:spcPct val="0"/>
              </a:spcBef>
              <a:buFont typeface="Arial"/>
              <a:buChar char="•"/>
            </a:pPr>
            <a:r>
              <a:rPr lang="en-US" sz="3799">
                <a:solidFill>
                  <a:srgbClr val="FFFFFF"/>
                </a:solidFill>
                <a:latin typeface="TT Firs Neue"/>
                <a:ea typeface="TT Firs Neue"/>
                <a:cs typeface="TT Firs Neue"/>
                <a:sym typeface="TT Firs Neue"/>
              </a:rPr>
              <a:t>Nutri</a:t>
            </a:r>
            <a:r>
              <a:rPr lang="en-US" sz="3799">
                <a:solidFill>
                  <a:srgbClr val="FFFFFF"/>
                </a:solidFill>
                <a:latin typeface="TT Firs Neue"/>
                <a:ea typeface="TT Firs Neue"/>
                <a:cs typeface="TT Firs Neue"/>
                <a:sym typeface="TT Firs Neue"/>
              </a:rPr>
              <a:t>tion powerhouses that support your wholebody​</a:t>
            </a:r>
          </a:p>
          <a:p>
            <a:pPr algn="l" marL="820412" indent="-410206" lvl="1">
              <a:lnSpc>
                <a:spcPts val="5319"/>
              </a:lnSpc>
              <a:spcBef>
                <a:spcPct val="0"/>
              </a:spcBef>
              <a:buFont typeface="Arial"/>
              <a:buChar char="•"/>
            </a:pPr>
            <a:r>
              <a:rPr lang="en-US" sz="3799">
                <a:solidFill>
                  <a:srgbClr val="FFFFFF"/>
                </a:solidFill>
                <a:latin typeface="TT Firs Neue"/>
                <a:ea typeface="TT Firs Neue"/>
                <a:cs typeface="TT Firs Neue"/>
                <a:sym typeface="TT Firs Neue"/>
              </a:rPr>
              <a:t>Spinach, kale, arugula, collards, Swiss chard &amp; more​</a:t>
            </a:r>
          </a:p>
          <a:p>
            <a:pPr algn="l" marL="820412" indent="-410206" lvl="1">
              <a:lnSpc>
                <a:spcPts val="5319"/>
              </a:lnSpc>
              <a:spcBef>
                <a:spcPct val="0"/>
              </a:spcBef>
              <a:buFont typeface="Arial"/>
              <a:buChar char="•"/>
            </a:pPr>
            <a:r>
              <a:rPr lang="en-US" sz="3799">
                <a:solidFill>
                  <a:srgbClr val="FFFFFF"/>
                </a:solidFill>
                <a:latin typeface="TT Firs Neue"/>
                <a:ea typeface="TT Firs Neue"/>
                <a:cs typeface="TT Firs Neue"/>
                <a:sym typeface="TT Firs Neue"/>
              </a:rPr>
              <a:t>T</a:t>
            </a:r>
            <a:r>
              <a:rPr lang="en-US" sz="3799">
                <a:solidFill>
                  <a:srgbClr val="FFFFFF"/>
                </a:solidFill>
                <a:latin typeface="TT Firs Neue"/>
                <a:ea typeface="TT Firs Neue"/>
                <a:cs typeface="TT Firs Neue"/>
                <a:sym typeface="TT Firs Neue"/>
              </a:rPr>
              <a:t>ry 1 cup raw or 1 cup cooked every day​</a:t>
            </a:r>
          </a:p>
          <a:p>
            <a:pPr algn="l">
              <a:lnSpc>
                <a:spcPts val="3359"/>
              </a:lnSpc>
              <a:spcBef>
                <a:spcPct val="0"/>
              </a:spcBef>
            </a:pP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1A6DA3"/>
        </a:solidFill>
      </p:bgPr>
    </p:bg>
    <p:spTree>
      <p:nvGrpSpPr>
        <p:cNvPr id="1" name=""/>
        <p:cNvGrpSpPr/>
        <p:nvPr/>
      </p:nvGrpSpPr>
      <p:grpSpPr>
        <a:xfrm>
          <a:off x="0" y="0"/>
          <a:ext cx="0" cy="0"/>
          <a:chOff x="0" y="0"/>
          <a:chExt cx="0" cy="0"/>
        </a:xfrm>
      </p:grpSpPr>
      <p:sp>
        <p:nvSpPr>
          <p:cNvPr name="Freeform 2" id="2"/>
          <p:cNvSpPr/>
          <p:nvPr/>
        </p:nvSpPr>
        <p:spPr>
          <a:xfrm flipH="false" flipV="false" rot="0">
            <a:off x="3322889" y="3103698"/>
            <a:ext cx="5350282" cy="2708580"/>
          </a:xfrm>
          <a:custGeom>
            <a:avLst/>
            <a:gdLst/>
            <a:ahLst/>
            <a:cxnLst/>
            <a:rect r="r" b="b" t="t" l="l"/>
            <a:pathLst>
              <a:path h="2708580" w="5350282">
                <a:moveTo>
                  <a:pt x="0" y="0"/>
                </a:moveTo>
                <a:lnTo>
                  <a:pt x="5350283" y="0"/>
                </a:lnTo>
                <a:lnTo>
                  <a:pt x="5350283" y="2708580"/>
                </a:lnTo>
                <a:lnTo>
                  <a:pt x="0" y="2708580"/>
                </a:lnTo>
                <a:lnTo>
                  <a:pt x="0" y="0"/>
                </a:lnTo>
                <a:close/>
              </a:path>
            </a:pathLst>
          </a:custGeom>
          <a:blipFill>
            <a:blip r:embed="rId2"/>
            <a:stretch>
              <a:fillRect l="0" t="0" r="0" b="0"/>
            </a:stretch>
          </a:blipFill>
        </p:spPr>
      </p:sp>
      <p:sp>
        <p:nvSpPr>
          <p:cNvPr name="Freeform 3" id="3"/>
          <p:cNvSpPr/>
          <p:nvPr/>
        </p:nvSpPr>
        <p:spPr>
          <a:xfrm flipH="false" flipV="false" rot="0">
            <a:off x="7136068" y="6702537"/>
            <a:ext cx="5350282" cy="2708580"/>
          </a:xfrm>
          <a:custGeom>
            <a:avLst/>
            <a:gdLst/>
            <a:ahLst/>
            <a:cxnLst/>
            <a:rect r="r" b="b" t="t" l="l"/>
            <a:pathLst>
              <a:path h="2708580" w="5350282">
                <a:moveTo>
                  <a:pt x="0" y="0"/>
                </a:moveTo>
                <a:lnTo>
                  <a:pt x="5350282" y="0"/>
                </a:lnTo>
                <a:lnTo>
                  <a:pt x="5350282" y="2708580"/>
                </a:lnTo>
                <a:lnTo>
                  <a:pt x="0" y="2708580"/>
                </a:lnTo>
                <a:lnTo>
                  <a:pt x="0" y="0"/>
                </a:lnTo>
                <a:close/>
              </a:path>
            </a:pathLst>
          </a:custGeom>
          <a:blipFill>
            <a:blip r:embed="rId2"/>
            <a:stretch>
              <a:fillRect l="0" t="0" r="0" b="0"/>
            </a:stretch>
          </a:blipFill>
        </p:spPr>
      </p:sp>
      <p:sp>
        <p:nvSpPr>
          <p:cNvPr name="Freeform 4" id="4"/>
          <p:cNvSpPr/>
          <p:nvPr/>
        </p:nvSpPr>
        <p:spPr>
          <a:xfrm flipH="false" flipV="false" rot="0">
            <a:off x="10332057" y="3103698"/>
            <a:ext cx="5350282" cy="2708580"/>
          </a:xfrm>
          <a:custGeom>
            <a:avLst/>
            <a:gdLst/>
            <a:ahLst/>
            <a:cxnLst/>
            <a:rect r="r" b="b" t="t" l="l"/>
            <a:pathLst>
              <a:path h="2708580" w="5350282">
                <a:moveTo>
                  <a:pt x="0" y="0"/>
                </a:moveTo>
                <a:lnTo>
                  <a:pt x="5350282" y="0"/>
                </a:lnTo>
                <a:lnTo>
                  <a:pt x="5350282" y="2708580"/>
                </a:lnTo>
                <a:lnTo>
                  <a:pt x="0" y="2708580"/>
                </a:lnTo>
                <a:lnTo>
                  <a:pt x="0" y="0"/>
                </a:lnTo>
                <a:close/>
              </a:path>
            </a:pathLst>
          </a:custGeom>
          <a:blipFill>
            <a:blip r:embed="rId2"/>
            <a:stretch>
              <a:fillRect l="0" t="0" r="0" b="0"/>
            </a:stretch>
          </a:blipFill>
        </p:spPr>
      </p:sp>
      <p:sp>
        <p:nvSpPr>
          <p:cNvPr name="Freeform 5" id="5"/>
          <p:cNvSpPr/>
          <p:nvPr/>
        </p:nvSpPr>
        <p:spPr>
          <a:xfrm flipH="false" flipV="false" rot="0">
            <a:off x="13857292" y="6261436"/>
            <a:ext cx="3650095" cy="3590781"/>
          </a:xfrm>
          <a:custGeom>
            <a:avLst/>
            <a:gdLst/>
            <a:ahLst/>
            <a:cxnLst/>
            <a:rect r="r" b="b" t="t" l="l"/>
            <a:pathLst>
              <a:path h="3590781" w="3650095">
                <a:moveTo>
                  <a:pt x="0" y="0"/>
                </a:moveTo>
                <a:lnTo>
                  <a:pt x="3650095" y="0"/>
                </a:lnTo>
                <a:lnTo>
                  <a:pt x="3650095" y="3590781"/>
                </a:lnTo>
                <a:lnTo>
                  <a:pt x="0" y="3590781"/>
                </a:lnTo>
                <a:lnTo>
                  <a:pt x="0" y="0"/>
                </a:lnTo>
                <a:close/>
              </a:path>
            </a:pathLst>
          </a:custGeom>
          <a:blipFill>
            <a:blip r:embed="rId3"/>
            <a:stretch>
              <a:fillRect l="0" t="0" r="0" b="0"/>
            </a:stretch>
          </a:blipFill>
        </p:spPr>
      </p:sp>
      <p:sp>
        <p:nvSpPr>
          <p:cNvPr name="TextBox 6" id="6"/>
          <p:cNvSpPr txBox="true"/>
          <p:nvPr/>
        </p:nvSpPr>
        <p:spPr>
          <a:xfrm rot="0">
            <a:off x="1530910" y="990600"/>
            <a:ext cx="12066858" cy="1171574"/>
          </a:xfrm>
          <a:prstGeom prst="rect">
            <a:avLst/>
          </a:prstGeom>
        </p:spPr>
        <p:txBody>
          <a:bodyPr anchor="t" rtlCol="false" tIns="0" lIns="0" bIns="0" rIns="0">
            <a:spAutoFit/>
          </a:bodyPr>
          <a:lstStyle/>
          <a:p>
            <a:pPr algn="l">
              <a:lnSpc>
                <a:spcPts val="7499"/>
              </a:lnSpc>
            </a:pPr>
            <a:r>
              <a:rPr lang="en-US" sz="7499" spc="-412">
                <a:solidFill>
                  <a:srgbClr val="FFFFFF"/>
                </a:solidFill>
                <a:latin typeface="Heading Now 71-78"/>
                <a:ea typeface="Heading Now 71-78"/>
                <a:cs typeface="Heading Now 71-78"/>
                <a:sym typeface="Heading Now 71-78"/>
              </a:rPr>
              <a:t>Packed with Nutrients</a:t>
            </a:r>
          </a:p>
        </p:txBody>
      </p:sp>
      <p:sp>
        <p:nvSpPr>
          <p:cNvPr name="TextBox 7" id="7"/>
          <p:cNvSpPr txBox="true"/>
          <p:nvPr/>
        </p:nvSpPr>
        <p:spPr>
          <a:xfrm rot="0">
            <a:off x="3689665" y="3535968"/>
            <a:ext cx="4616731" cy="1777365"/>
          </a:xfrm>
          <a:prstGeom prst="rect">
            <a:avLst/>
          </a:prstGeom>
        </p:spPr>
        <p:txBody>
          <a:bodyPr anchor="t" rtlCol="false" tIns="0" lIns="0" bIns="0" rIns="0">
            <a:spAutoFit/>
          </a:bodyPr>
          <a:lstStyle/>
          <a:p>
            <a:pPr algn="ctr">
              <a:lnSpc>
                <a:spcPts val="5459"/>
              </a:lnSpc>
              <a:spcBef>
                <a:spcPct val="0"/>
              </a:spcBef>
            </a:pPr>
            <a:r>
              <a:rPr lang="en-US" b="true" sz="3899">
                <a:solidFill>
                  <a:srgbClr val="29232C"/>
                </a:solidFill>
                <a:latin typeface="TT Firs Neue Bold"/>
                <a:ea typeface="TT Firs Neue Bold"/>
                <a:cs typeface="TT Firs Neue Bold"/>
                <a:sym typeface="TT Firs Neue Bold"/>
              </a:rPr>
              <a:t>Vitamins A, C, E, K +</a:t>
            </a:r>
            <a:r>
              <a:rPr lang="en-US" b="true" sz="3899">
                <a:solidFill>
                  <a:srgbClr val="29232C"/>
                </a:solidFill>
                <a:latin typeface="TT Firs Neue Bold"/>
                <a:ea typeface="TT Firs Neue Bold"/>
                <a:cs typeface="TT Firs Neue Bold"/>
                <a:sym typeface="TT Firs Neue Bold"/>
              </a:rPr>
              <a:t> Folate</a:t>
            </a:r>
            <a:r>
              <a:rPr lang="en-US" b="true" sz="3899">
                <a:solidFill>
                  <a:srgbClr val="FFFFFF"/>
                </a:solidFill>
                <a:latin typeface="TT Firs Neue Bold"/>
                <a:ea typeface="TT Firs Neue Bold"/>
                <a:cs typeface="TT Firs Neue Bold"/>
                <a:sym typeface="TT Firs Neue Bold"/>
              </a:rPr>
              <a:t>​</a:t>
            </a:r>
          </a:p>
          <a:p>
            <a:pPr algn="ctr">
              <a:lnSpc>
                <a:spcPts val="3359"/>
              </a:lnSpc>
              <a:spcBef>
                <a:spcPct val="0"/>
              </a:spcBef>
            </a:pPr>
          </a:p>
        </p:txBody>
      </p:sp>
      <p:sp>
        <p:nvSpPr>
          <p:cNvPr name="TextBox 8" id="8"/>
          <p:cNvSpPr txBox="true"/>
          <p:nvPr/>
        </p:nvSpPr>
        <p:spPr>
          <a:xfrm rot="0">
            <a:off x="10698833" y="3396141"/>
            <a:ext cx="4616731" cy="2142744"/>
          </a:xfrm>
          <a:prstGeom prst="rect">
            <a:avLst/>
          </a:prstGeom>
        </p:spPr>
        <p:txBody>
          <a:bodyPr anchor="t" rtlCol="false" tIns="0" lIns="0" bIns="0" rIns="0">
            <a:spAutoFit/>
          </a:bodyPr>
          <a:lstStyle/>
          <a:p>
            <a:pPr algn="ctr">
              <a:lnSpc>
                <a:spcPts val="4217"/>
              </a:lnSpc>
            </a:pPr>
            <a:r>
              <a:rPr lang="en-US" b="true" sz="3699">
                <a:solidFill>
                  <a:srgbClr val="29232C"/>
                </a:solidFill>
                <a:latin typeface="TT Firs Neue Bold"/>
                <a:ea typeface="TT Firs Neue Bold"/>
                <a:cs typeface="TT Firs Neue Bold"/>
                <a:sym typeface="TT Firs Neue Bold"/>
              </a:rPr>
              <a:t>Minerals like calcium, iron, magnesium &amp;</a:t>
            </a:r>
            <a:r>
              <a:rPr lang="en-US" b="true" sz="3699">
                <a:solidFill>
                  <a:srgbClr val="29232C"/>
                </a:solidFill>
                <a:latin typeface="TT Firs Neue Bold"/>
                <a:ea typeface="TT Firs Neue Bold"/>
                <a:cs typeface="TT Firs Neue Bold"/>
                <a:sym typeface="TT Firs Neue Bold"/>
              </a:rPr>
              <a:t> potassium</a:t>
            </a:r>
          </a:p>
        </p:txBody>
      </p:sp>
      <p:sp>
        <p:nvSpPr>
          <p:cNvPr name="TextBox 9" id="9"/>
          <p:cNvSpPr txBox="true"/>
          <p:nvPr/>
        </p:nvSpPr>
        <p:spPr>
          <a:xfrm rot="0">
            <a:off x="6743894" y="7115593"/>
            <a:ext cx="5437176" cy="2295525"/>
          </a:xfrm>
          <a:prstGeom prst="rect">
            <a:avLst/>
          </a:prstGeom>
        </p:spPr>
        <p:txBody>
          <a:bodyPr anchor="t" rtlCol="false" tIns="0" lIns="0" bIns="0" rIns="0">
            <a:spAutoFit/>
          </a:bodyPr>
          <a:lstStyle/>
          <a:p>
            <a:pPr algn="ctr" marL="842002" indent="-421001" lvl="1">
              <a:lnSpc>
                <a:spcPts val="3899"/>
              </a:lnSpc>
              <a:buFont typeface="Arial"/>
              <a:buChar char="•"/>
            </a:pPr>
            <a:r>
              <a:rPr lang="en-US" b="true" sz="3899">
                <a:solidFill>
                  <a:srgbClr val="29232C"/>
                </a:solidFill>
                <a:latin typeface="TT Firs Neue Bold"/>
                <a:ea typeface="TT Firs Neue Bold"/>
                <a:cs typeface="TT Firs Neue Bold"/>
                <a:sym typeface="TT Firs Neue Bold"/>
              </a:rPr>
              <a:t>Fiber + antioxidants like chlorophyll to protect your</a:t>
            </a:r>
            <a:r>
              <a:rPr lang="en-US" b="true" sz="3899">
                <a:solidFill>
                  <a:srgbClr val="29232C"/>
                </a:solidFill>
                <a:latin typeface="TT Firs Neue Bold"/>
                <a:ea typeface="TT Firs Neue Bold"/>
                <a:cs typeface="TT Firs Neue Bold"/>
                <a:sym typeface="TT Firs Neue Bold"/>
              </a:rPr>
              <a:t> cells</a:t>
            </a:r>
            <a:r>
              <a:rPr lang="en-US" b="true" sz="3899">
                <a:solidFill>
                  <a:srgbClr val="29232C"/>
                </a:solidFill>
                <a:latin typeface="TT Firs Neue Bold"/>
                <a:ea typeface="TT Firs Neue Bold"/>
                <a:cs typeface="TT Firs Neue Bold"/>
                <a:sym typeface="TT Firs Neue Bold"/>
              </a:rPr>
              <a:t>​</a:t>
            </a:r>
          </a:p>
          <a:p>
            <a:pPr algn="ctr">
              <a:lnSpc>
                <a:spcPts val="3359"/>
              </a:lnSpc>
              <a:spcBef>
                <a:spcPct val="0"/>
              </a:spcBef>
            </a:pP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1A6DA3"/>
        </a:solidFill>
      </p:bgPr>
    </p:bg>
    <p:spTree>
      <p:nvGrpSpPr>
        <p:cNvPr id="1" name=""/>
        <p:cNvGrpSpPr/>
        <p:nvPr/>
      </p:nvGrpSpPr>
      <p:grpSpPr>
        <a:xfrm>
          <a:off x="0" y="0"/>
          <a:ext cx="0" cy="0"/>
          <a:chOff x="0" y="0"/>
          <a:chExt cx="0" cy="0"/>
        </a:xfrm>
      </p:grpSpPr>
      <p:grpSp>
        <p:nvGrpSpPr>
          <p:cNvPr name="Group 2" id="2"/>
          <p:cNvGrpSpPr/>
          <p:nvPr/>
        </p:nvGrpSpPr>
        <p:grpSpPr>
          <a:xfrm rot="0">
            <a:off x="1565566" y="1028700"/>
            <a:ext cx="7059018" cy="8229600"/>
            <a:chOff x="0" y="0"/>
            <a:chExt cx="1093627" cy="1274980"/>
          </a:xfrm>
        </p:grpSpPr>
        <p:sp>
          <p:nvSpPr>
            <p:cNvPr name="Freeform 3" id="3"/>
            <p:cNvSpPr/>
            <p:nvPr/>
          </p:nvSpPr>
          <p:spPr>
            <a:xfrm flipH="false" flipV="false" rot="0">
              <a:off x="0" y="0"/>
              <a:ext cx="1093627" cy="1274980"/>
            </a:xfrm>
            <a:custGeom>
              <a:avLst/>
              <a:gdLst/>
              <a:ahLst/>
              <a:cxnLst/>
              <a:rect r="r" b="b" t="t" l="l"/>
              <a:pathLst>
                <a:path h="1274980" w="1093627">
                  <a:moveTo>
                    <a:pt x="49353" y="0"/>
                  </a:moveTo>
                  <a:lnTo>
                    <a:pt x="1044273" y="0"/>
                  </a:lnTo>
                  <a:cubicBezTo>
                    <a:pt x="1057362" y="0"/>
                    <a:pt x="1069916" y="5200"/>
                    <a:pt x="1079171" y="14455"/>
                  </a:cubicBezTo>
                  <a:cubicBezTo>
                    <a:pt x="1088427" y="23711"/>
                    <a:pt x="1093627" y="36264"/>
                    <a:pt x="1093627" y="49353"/>
                  </a:cubicBezTo>
                  <a:lnTo>
                    <a:pt x="1093627" y="1225627"/>
                  </a:lnTo>
                  <a:cubicBezTo>
                    <a:pt x="1093627" y="1252884"/>
                    <a:pt x="1071530" y="1274980"/>
                    <a:pt x="1044273" y="1274980"/>
                  </a:cubicBezTo>
                  <a:lnTo>
                    <a:pt x="49353" y="1274980"/>
                  </a:lnTo>
                  <a:cubicBezTo>
                    <a:pt x="22096" y="1274980"/>
                    <a:pt x="0" y="1252884"/>
                    <a:pt x="0" y="1225627"/>
                  </a:cubicBezTo>
                  <a:lnTo>
                    <a:pt x="0" y="49353"/>
                  </a:lnTo>
                  <a:cubicBezTo>
                    <a:pt x="0" y="36264"/>
                    <a:pt x="5200" y="23711"/>
                    <a:pt x="14455" y="14455"/>
                  </a:cubicBezTo>
                  <a:cubicBezTo>
                    <a:pt x="23711" y="5200"/>
                    <a:pt x="36264" y="0"/>
                    <a:pt x="49353" y="0"/>
                  </a:cubicBezTo>
                  <a:close/>
                </a:path>
              </a:pathLst>
            </a:custGeom>
            <a:blipFill>
              <a:blip r:embed="rId2"/>
              <a:stretch>
                <a:fillRect l="-8291" t="0" r="-8291" b="0"/>
              </a:stretch>
            </a:blipFill>
          </p:spPr>
        </p:sp>
      </p:grpSp>
      <p:sp>
        <p:nvSpPr>
          <p:cNvPr name="TextBox 4" id="4"/>
          <p:cNvSpPr txBox="true"/>
          <p:nvPr/>
        </p:nvSpPr>
        <p:spPr>
          <a:xfrm rot="0">
            <a:off x="9165645" y="243661"/>
            <a:ext cx="8715061" cy="2773045"/>
          </a:xfrm>
          <a:prstGeom prst="rect">
            <a:avLst/>
          </a:prstGeom>
        </p:spPr>
        <p:txBody>
          <a:bodyPr anchor="t" rtlCol="false" tIns="0" lIns="0" bIns="0" rIns="0">
            <a:spAutoFit/>
          </a:bodyPr>
          <a:lstStyle/>
          <a:p>
            <a:pPr algn="l">
              <a:lnSpc>
                <a:spcPts val="6799"/>
              </a:lnSpc>
            </a:pPr>
            <a:r>
              <a:rPr lang="en-US" sz="6799" spc="-373">
                <a:solidFill>
                  <a:srgbClr val="FFFFFF"/>
                </a:solidFill>
                <a:latin typeface="Heading Now 71-78"/>
                <a:ea typeface="Heading Now 71-78"/>
                <a:cs typeface="Heading Now 71-78"/>
                <a:sym typeface="Heading Now 71-78"/>
              </a:rPr>
              <a:t>Super Greens Help Prevent Disease &amp; Illness</a:t>
            </a:r>
          </a:p>
        </p:txBody>
      </p:sp>
      <p:sp>
        <p:nvSpPr>
          <p:cNvPr name="TextBox 5" id="5"/>
          <p:cNvSpPr txBox="true"/>
          <p:nvPr/>
        </p:nvSpPr>
        <p:spPr>
          <a:xfrm rot="0">
            <a:off x="9448371" y="3219157"/>
            <a:ext cx="8149609" cy="7048501"/>
          </a:xfrm>
          <a:prstGeom prst="rect">
            <a:avLst/>
          </a:prstGeom>
        </p:spPr>
        <p:txBody>
          <a:bodyPr anchor="t" rtlCol="false" tIns="0" lIns="0" bIns="0" rIns="0">
            <a:spAutoFit/>
          </a:bodyPr>
          <a:lstStyle/>
          <a:p>
            <a:pPr algn="l" marL="734053" indent="-367026" lvl="1">
              <a:lnSpc>
                <a:spcPts val="4759"/>
              </a:lnSpc>
              <a:buFont typeface="Arial"/>
              <a:buChar char="•"/>
            </a:pPr>
            <a:r>
              <a:rPr lang="en-US" sz="3399">
                <a:solidFill>
                  <a:srgbClr val="FFFFFF"/>
                </a:solidFill>
                <a:latin typeface="TT Firs Neue"/>
                <a:ea typeface="TT Firs Neue"/>
                <a:cs typeface="TT Firs Neue"/>
                <a:sym typeface="TT Firs Neue"/>
              </a:rPr>
              <a:t> Antioxid</a:t>
            </a:r>
            <a:r>
              <a:rPr lang="en-US" sz="3399">
                <a:solidFill>
                  <a:srgbClr val="FFFFFF"/>
                </a:solidFill>
                <a:latin typeface="TT Firs Neue"/>
                <a:ea typeface="TT Firs Neue"/>
                <a:cs typeface="TT Firs Neue"/>
                <a:sym typeface="TT Firs Neue"/>
              </a:rPr>
              <a:t>ants</a:t>
            </a:r>
            <a:r>
              <a:rPr lang="en-US" sz="3399">
                <a:solidFill>
                  <a:srgbClr val="FFFFFF"/>
                </a:solidFill>
                <a:latin typeface="TT Firs Neue"/>
                <a:ea typeface="TT Firs Neue"/>
                <a:cs typeface="TT Firs Neue"/>
                <a:sym typeface="TT Firs Neue"/>
              </a:rPr>
              <a:t> help reduce risk of some cancers​</a:t>
            </a:r>
          </a:p>
          <a:p>
            <a:pPr algn="l" marL="734053" indent="-367026" lvl="1">
              <a:lnSpc>
                <a:spcPts val="4759"/>
              </a:lnSpc>
              <a:buFont typeface="Arial"/>
              <a:buChar char="•"/>
            </a:pPr>
            <a:r>
              <a:rPr lang="en-US" sz="3399">
                <a:solidFill>
                  <a:srgbClr val="FFFFFF"/>
                </a:solidFill>
                <a:latin typeface="TT Firs Neue"/>
                <a:ea typeface="TT Firs Neue"/>
                <a:cs typeface="TT Firs Neue"/>
                <a:sym typeface="TT Firs Neue"/>
              </a:rPr>
              <a:t> Folate supports cell repair &amp; healthy metabolism​</a:t>
            </a:r>
          </a:p>
          <a:p>
            <a:pPr algn="l" marL="734053" indent="-367026" lvl="1">
              <a:lnSpc>
                <a:spcPts val="4759"/>
              </a:lnSpc>
              <a:buFont typeface="Arial"/>
              <a:buChar char="•"/>
            </a:pPr>
            <a:r>
              <a:rPr lang="en-US" sz="3399">
                <a:solidFill>
                  <a:srgbClr val="FFFFFF"/>
                </a:solidFill>
                <a:latin typeface="TT Firs Neue"/>
                <a:ea typeface="TT Firs Neue"/>
                <a:cs typeface="TT Firs Neue"/>
                <a:sym typeface="TT Firs Neue"/>
              </a:rPr>
              <a:t> Linked with lower risk of Type 2 diabetes​</a:t>
            </a:r>
          </a:p>
          <a:p>
            <a:pPr algn="l" marL="734053" indent="-367026" lvl="1">
              <a:lnSpc>
                <a:spcPts val="4759"/>
              </a:lnSpc>
              <a:buFont typeface="Arial"/>
              <a:buChar char="•"/>
            </a:pPr>
            <a:r>
              <a:rPr lang="en-US" sz="3399">
                <a:solidFill>
                  <a:srgbClr val="FFFFFF"/>
                </a:solidFill>
                <a:latin typeface="TT Firs Neue"/>
                <a:ea typeface="TT Firs Neue"/>
                <a:cs typeface="TT Firs Neue"/>
                <a:sym typeface="TT Firs Neue"/>
              </a:rPr>
              <a:t> Lowers blood pressure​</a:t>
            </a:r>
          </a:p>
          <a:p>
            <a:pPr algn="l" marL="734053" indent="-367026" lvl="1">
              <a:lnSpc>
                <a:spcPts val="4759"/>
              </a:lnSpc>
              <a:buFont typeface="Arial"/>
              <a:buChar char="•"/>
            </a:pPr>
            <a:r>
              <a:rPr lang="en-US" sz="3399">
                <a:solidFill>
                  <a:srgbClr val="FFFFFF"/>
                </a:solidFill>
                <a:latin typeface="TT Firs Neue"/>
                <a:ea typeface="TT Firs Neue"/>
                <a:cs typeface="TT Firs Neue"/>
                <a:sym typeface="TT Firs Neue"/>
              </a:rPr>
              <a:t> Lowers LDL cholesterol ​</a:t>
            </a:r>
          </a:p>
          <a:p>
            <a:pPr algn="l" marL="734053" indent="-367026" lvl="1">
              <a:lnSpc>
                <a:spcPts val="4759"/>
              </a:lnSpc>
              <a:buFont typeface="Arial"/>
              <a:buChar char="•"/>
            </a:pPr>
            <a:r>
              <a:rPr lang="en-US" sz="3399">
                <a:solidFill>
                  <a:srgbClr val="FFFFFF"/>
                </a:solidFill>
                <a:latin typeface="TT Firs Neue"/>
                <a:ea typeface="TT Firs Neue"/>
                <a:cs typeface="TT Firs Neue"/>
                <a:sym typeface="TT Firs Neue"/>
              </a:rPr>
              <a:t> Lowers Free Radical damage​</a:t>
            </a:r>
          </a:p>
          <a:p>
            <a:pPr algn="l" marL="734053" indent="-367026" lvl="1">
              <a:lnSpc>
                <a:spcPts val="4759"/>
              </a:lnSpc>
              <a:buFont typeface="Arial"/>
              <a:buChar char="•"/>
            </a:pPr>
            <a:r>
              <a:rPr lang="en-US" sz="3399">
                <a:solidFill>
                  <a:srgbClr val="FFFFFF"/>
                </a:solidFill>
                <a:latin typeface="TT Firs Neue"/>
                <a:ea typeface="TT Firs Neue"/>
                <a:cs typeface="TT Firs Neue"/>
                <a:sym typeface="TT Firs Neue"/>
              </a:rPr>
              <a:t> Aid in tissue healing ​</a:t>
            </a:r>
          </a:p>
          <a:p>
            <a:pPr algn="l" marL="734053" indent="-367026" lvl="1">
              <a:lnSpc>
                <a:spcPts val="4759"/>
              </a:lnSpc>
              <a:buFont typeface="Arial"/>
              <a:buChar char="•"/>
            </a:pPr>
            <a:r>
              <a:rPr lang="en-US" sz="3399">
                <a:solidFill>
                  <a:srgbClr val="FFFFFF"/>
                </a:solidFill>
                <a:latin typeface="TT Firs Neue"/>
                <a:ea typeface="TT Firs Neue"/>
                <a:cs typeface="TT Firs Neue"/>
                <a:sym typeface="TT Firs Neue"/>
              </a:rPr>
              <a:t> Boost your immune system ​</a:t>
            </a:r>
          </a:p>
          <a:p>
            <a:pPr algn="l">
              <a:lnSpc>
                <a:spcPts val="3639"/>
              </a:lnSpc>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1A6DA3"/>
        </a:solidFill>
      </p:bgPr>
    </p:bg>
    <p:spTree>
      <p:nvGrpSpPr>
        <p:cNvPr id="1" name=""/>
        <p:cNvGrpSpPr/>
        <p:nvPr/>
      </p:nvGrpSpPr>
      <p:grpSpPr>
        <a:xfrm>
          <a:off x="0" y="0"/>
          <a:ext cx="0" cy="0"/>
          <a:chOff x="0" y="0"/>
          <a:chExt cx="0" cy="0"/>
        </a:xfrm>
      </p:grpSpPr>
      <p:sp>
        <p:nvSpPr>
          <p:cNvPr name="Freeform 2" id="2"/>
          <p:cNvSpPr/>
          <p:nvPr/>
        </p:nvSpPr>
        <p:spPr>
          <a:xfrm flipH="false" flipV="false" rot="0">
            <a:off x="9390213" y="1484136"/>
            <a:ext cx="605948" cy="605948"/>
          </a:xfrm>
          <a:custGeom>
            <a:avLst/>
            <a:gdLst/>
            <a:ahLst/>
            <a:cxnLst/>
            <a:rect r="r" b="b" t="t" l="l"/>
            <a:pathLst>
              <a:path h="605948" w="605948">
                <a:moveTo>
                  <a:pt x="0" y="0"/>
                </a:moveTo>
                <a:lnTo>
                  <a:pt x="605948" y="0"/>
                </a:lnTo>
                <a:lnTo>
                  <a:pt x="605948" y="605948"/>
                </a:lnTo>
                <a:lnTo>
                  <a:pt x="0" y="6059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9390213" y="4537552"/>
            <a:ext cx="605948" cy="605948"/>
          </a:xfrm>
          <a:custGeom>
            <a:avLst/>
            <a:gdLst/>
            <a:ahLst/>
            <a:cxnLst/>
            <a:rect r="r" b="b" t="t" l="l"/>
            <a:pathLst>
              <a:path h="605948" w="605948">
                <a:moveTo>
                  <a:pt x="0" y="0"/>
                </a:moveTo>
                <a:lnTo>
                  <a:pt x="605948" y="0"/>
                </a:lnTo>
                <a:lnTo>
                  <a:pt x="605948" y="605948"/>
                </a:lnTo>
                <a:lnTo>
                  <a:pt x="0" y="6059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9390213" y="7131685"/>
            <a:ext cx="605948" cy="605948"/>
          </a:xfrm>
          <a:custGeom>
            <a:avLst/>
            <a:gdLst/>
            <a:ahLst/>
            <a:cxnLst/>
            <a:rect r="r" b="b" t="t" l="l"/>
            <a:pathLst>
              <a:path h="605948" w="605948">
                <a:moveTo>
                  <a:pt x="0" y="0"/>
                </a:moveTo>
                <a:lnTo>
                  <a:pt x="605948" y="0"/>
                </a:lnTo>
                <a:lnTo>
                  <a:pt x="605948" y="605948"/>
                </a:lnTo>
                <a:lnTo>
                  <a:pt x="0" y="6059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2061325" y="6589841"/>
            <a:ext cx="6236935" cy="3057524"/>
          </a:xfrm>
          <a:prstGeom prst="rect">
            <a:avLst/>
          </a:prstGeom>
        </p:spPr>
        <p:txBody>
          <a:bodyPr anchor="t" rtlCol="false" tIns="0" lIns="0" bIns="0" rIns="0">
            <a:spAutoFit/>
          </a:bodyPr>
          <a:lstStyle/>
          <a:p>
            <a:pPr algn="l">
              <a:lnSpc>
                <a:spcPts val="7499"/>
              </a:lnSpc>
            </a:pPr>
            <a:r>
              <a:rPr lang="en-US" sz="7499" spc="-412">
                <a:solidFill>
                  <a:srgbClr val="FFFFFF"/>
                </a:solidFill>
                <a:latin typeface="Heading Now 71-78"/>
                <a:ea typeface="Heading Now 71-78"/>
                <a:cs typeface="Heading Now 71-78"/>
                <a:sym typeface="Heading Now 71-78"/>
              </a:rPr>
              <a:t>Super Greens Heart Health</a:t>
            </a:r>
          </a:p>
        </p:txBody>
      </p:sp>
      <p:sp>
        <p:nvSpPr>
          <p:cNvPr name="TextBox 6" id="6"/>
          <p:cNvSpPr txBox="true"/>
          <p:nvPr/>
        </p:nvSpPr>
        <p:spPr>
          <a:xfrm rot="0">
            <a:off x="10644043" y="1398411"/>
            <a:ext cx="7016919" cy="2153286"/>
          </a:xfrm>
          <a:prstGeom prst="rect">
            <a:avLst/>
          </a:prstGeom>
        </p:spPr>
        <p:txBody>
          <a:bodyPr anchor="t" rtlCol="false" tIns="0" lIns="0" bIns="0" rIns="0">
            <a:spAutoFit/>
          </a:bodyPr>
          <a:lstStyle/>
          <a:p>
            <a:pPr algn="l">
              <a:lnSpc>
                <a:spcPts val="5739"/>
              </a:lnSpc>
              <a:spcBef>
                <a:spcPct val="0"/>
              </a:spcBef>
            </a:pPr>
            <a:r>
              <a:rPr lang="en-US" b="true" sz="4099">
                <a:solidFill>
                  <a:srgbClr val="FFFFFF"/>
                </a:solidFill>
                <a:latin typeface="TT Firs Neue Bold"/>
                <a:ea typeface="TT Firs Neue Bold"/>
                <a:cs typeface="TT Firs Neue Bold"/>
                <a:sym typeface="TT Firs Neue Bold"/>
              </a:rPr>
              <a:t>Pot</a:t>
            </a:r>
            <a:r>
              <a:rPr lang="en-US" b="true" sz="4099">
                <a:solidFill>
                  <a:srgbClr val="FFFFFF"/>
                </a:solidFill>
                <a:latin typeface="TT Firs Neue Bold"/>
                <a:ea typeface="TT Firs Neue Bold"/>
                <a:cs typeface="TT Firs Neue Bold"/>
                <a:sym typeface="TT Firs Neue Bold"/>
              </a:rPr>
              <a:t>assium &amp; magnesium help balance blood pressure</a:t>
            </a:r>
          </a:p>
        </p:txBody>
      </p:sp>
      <p:sp>
        <p:nvSpPr>
          <p:cNvPr name="TextBox 7" id="7"/>
          <p:cNvSpPr txBox="true"/>
          <p:nvPr/>
        </p:nvSpPr>
        <p:spPr>
          <a:xfrm rot="0">
            <a:off x="10644043" y="4470877"/>
            <a:ext cx="6615257" cy="1287146"/>
          </a:xfrm>
          <a:prstGeom prst="rect">
            <a:avLst/>
          </a:prstGeom>
        </p:spPr>
        <p:txBody>
          <a:bodyPr anchor="t" rtlCol="false" tIns="0" lIns="0" bIns="0" rIns="0">
            <a:spAutoFit/>
          </a:bodyPr>
          <a:lstStyle/>
          <a:p>
            <a:pPr algn="l">
              <a:lnSpc>
                <a:spcPts val="5179"/>
              </a:lnSpc>
              <a:spcBef>
                <a:spcPct val="0"/>
              </a:spcBef>
            </a:pPr>
            <a:r>
              <a:rPr lang="en-US" b="true" sz="3699">
                <a:solidFill>
                  <a:srgbClr val="FFFFFF"/>
                </a:solidFill>
                <a:latin typeface="TT Firs Neue Bold"/>
                <a:ea typeface="TT Firs Neue Bold"/>
                <a:cs typeface="TT Firs Neue Bold"/>
                <a:sym typeface="TT Firs Neue Bold"/>
              </a:rPr>
              <a:t>Fib</a:t>
            </a:r>
            <a:r>
              <a:rPr lang="en-US" b="true" sz="3699">
                <a:solidFill>
                  <a:srgbClr val="FFFFFF"/>
                </a:solidFill>
                <a:latin typeface="TT Firs Neue Bold"/>
                <a:ea typeface="TT Firs Neue Bold"/>
                <a:cs typeface="TT Firs Neue Bold"/>
                <a:sym typeface="TT Firs Neue Bold"/>
              </a:rPr>
              <a:t>er s</a:t>
            </a:r>
            <a:r>
              <a:rPr lang="en-US" b="true" sz="3699">
                <a:solidFill>
                  <a:srgbClr val="FFFFFF"/>
                </a:solidFill>
                <a:latin typeface="TT Firs Neue Bold"/>
                <a:ea typeface="TT Firs Neue Bold"/>
                <a:cs typeface="TT Firs Neue Bold"/>
                <a:sym typeface="TT Firs Neue Bold"/>
              </a:rPr>
              <a:t>upports healthy cholesterol</a:t>
            </a:r>
          </a:p>
        </p:txBody>
      </p:sp>
      <p:sp>
        <p:nvSpPr>
          <p:cNvPr name="TextBox 8" id="8"/>
          <p:cNvSpPr txBox="true"/>
          <p:nvPr/>
        </p:nvSpPr>
        <p:spPr>
          <a:xfrm rot="0">
            <a:off x="10644043" y="6898719"/>
            <a:ext cx="5962769" cy="1313181"/>
          </a:xfrm>
          <a:prstGeom prst="rect">
            <a:avLst/>
          </a:prstGeom>
        </p:spPr>
        <p:txBody>
          <a:bodyPr anchor="t" rtlCol="false" tIns="0" lIns="0" bIns="0" rIns="0">
            <a:spAutoFit/>
          </a:bodyPr>
          <a:lstStyle/>
          <a:p>
            <a:pPr algn="l">
              <a:lnSpc>
                <a:spcPts val="5319"/>
              </a:lnSpc>
              <a:spcBef>
                <a:spcPct val="0"/>
              </a:spcBef>
            </a:pPr>
            <a:r>
              <a:rPr lang="en-US" b="true" sz="3799">
                <a:solidFill>
                  <a:srgbClr val="FFFFFF"/>
                </a:solidFill>
                <a:latin typeface="TT Firs Neue Bold"/>
                <a:ea typeface="TT Firs Neue Bold"/>
                <a:cs typeface="TT Firs Neue Bold"/>
                <a:sym typeface="TT Firs Neue Bold"/>
              </a:rPr>
              <a:t>Keeps art</a:t>
            </a:r>
            <a:r>
              <a:rPr lang="en-US" b="true" sz="3799">
                <a:solidFill>
                  <a:srgbClr val="FFFFFF"/>
                </a:solidFill>
                <a:latin typeface="TT Firs Neue Bold"/>
                <a:ea typeface="TT Firs Neue Bold"/>
                <a:cs typeface="TT Firs Neue Bold"/>
                <a:sym typeface="TT Firs Neue Bold"/>
              </a:rPr>
              <a:t>eries flexible &amp; your heart strong</a:t>
            </a:r>
          </a:p>
        </p:txBody>
      </p:sp>
      <p:sp>
        <p:nvSpPr>
          <p:cNvPr name="Freeform 9" id="9"/>
          <p:cNvSpPr/>
          <p:nvPr/>
        </p:nvSpPr>
        <p:spPr>
          <a:xfrm flipH="false" flipV="false" rot="0">
            <a:off x="2290762" y="603605"/>
            <a:ext cx="5778062" cy="5778062"/>
          </a:xfrm>
          <a:custGeom>
            <a:avLst/>
            <a:gdLst/>
            <a:ahLst/>
            <a:cxnLst/>
            <a:rect r="r" b="b" t="t" l="l"/>
            <a:pathLst>
              <a:path h="5778062" w="5778062">
                <a:moveTo>
                  <a:pt x="0" y="0"/>
                </a:moveTo>
                <a:lnTo>
                  <a:pt x="5778062" y="0"/>
                </a:lnTo>
                <a:lnTo>
                  <a:pt x="5778062" y="5778063"/>
                </a:lnTo>
                <a:lnTo>
                  <a:pt x="0" y="5778063"/>
                </a:lnTo>
                <a:lnTo>
                  <a:pt x="0" y="0"/>
                </a:lnTo>
                <a:close/>
              </a:path>
            </a:pathLst>
          </a:custGeom>
          <a:blipFill>
            <a:blip r:embed="rId4"/>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1A6DA3"/>
        </a:solidFill>
      </p:bgPr>
    </p:bg>
    <p:spTree>
      <p:nvGrpSpPr>
        <p:cNvPr id="1" name=""/>
        <p:cNvGrpSpPr/>
        <p:nvPr/>
      </p:nvGrpSpPr>
      <p:grpSpPr>
        <a:xfrm>
          <a:off x="0" y="0"/>
          <a:ext cx="0" cy="0"/>
          <a:chOff x="0" y="0"/>
          <a:chExt cx="0" cy="0"/>
        </a:xfrm>
      </p:grpSpPr>
      <p:sp>
        <p:nvSpPr>
          <p:cNvPr name="Freeform 2" id="2"/>
          <p:cNvSpPr/>
          <p:nvPr/>
        </p:nvSpPr>
        <p:spPr>
          <a:xfrm flipH="false" flipV="false" rot="0">
            <a:off x="8791243" y="2558756"/>
            <a:ext cx="605948" cy="605948"/>
          </a:xfrm>
          <a:custGeom>
            <a:avLst/>
            <a:gdLst/>
            <a:ahLst/>
            <a:cxnLst/>
            <a:rect r="r" b="b" t="t" l="l"/>
            <a:pathLst>
              <a:path h="605948" w="605948">
                <a:moveTo>
                  <a:pt x="0" y="0"/>
                </a:moveTo>
                <a:lnTo>
                  <a:pt x="605948" y="0"/>
                </a:lnTo>
                <a:lnTo>
                  <a:pt x="605948" y="605949"/>
                </a:lnTo>
                <a:lnTo>
                  <a:pt x="0" y="60594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8791243" y="4749642"/>
            <a:ext cx="605948" cy="605948"/>
          </a:xfrm>
          <a:custGeom>
            <a:avLst/>
            <a:gdLst/>
            <a:ahLst/>
            <a:cxnLst/>
            <a:rect r="r" b="b" t="t" l="l"/>
            <a:pathLst>
              <a:path h="605948" w="605948">
                <a:moveTo>
                  <a:pt x="0" y="0"/>
                </a:moveTo>
                <a:lnTo>
                  <a:pt x="605948" y="0"/>
                </a:lnTo>
                <a:lnTo>
                  <a:pt x="605948" y="605948"/>
                </a:lnTo>
                <a:lnTo>
                  <a:pt x="0" y="6059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8791243" y="7210250"/>
            <a:ext cx="605948" cy="605948"/>
          </a:xfrm>
          <a:custGeom>
            <a:avLst/>
            <a:gdLst/>
            <a:ahLst/>
            <a:cxnLst/>
            <a:rect r="r" b="b" t="t" l="l"/>
            <a:pathLst>
              <a:path h="605948" w="605948">
                <a:moveTo>
                  <a:pt x="0" y="0"/>
                </a:moveTo>
                <a:lnTo>
                  <a:pt x="605948" y="0"/>
                </a:lnTo>
                <a:lnTo>
                  <a:pt x="605948" y="605948"/>
                </a:lnTo>
                <a:lnTo>
                  <a:pt x="0" y="6059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2061325" y="6589841"/>
            <a:ext cx="6236935" cy="3057524"/>
          </a:xfrm>
          <a:prstGeom prst="rect">
            <a:avLst/>
          </a:prstGeom>
        </p:spPr>
        <p:txBody>
          <a:bodyPr anchor="t" rtlCol="false" tIns="0" lIns="0" bIns="0" rIns="0">
            <a:spAutoFit/>
          </a:bodyPr>
          <a:lstStyle/>
          <a:p>
            <a:pPr algn="l">
              <a:lnSpc>
                <a:spcPts val="7499"/>
              </a:lnSpc>
            </a:pPr>
            <a:r>
              <a:rPr lang="en-US" sz="7499" spc="-412">
                <a:solidFill>
                  <a:srgbClr val="FFFFFF"/>
                </a:solidFill>
                <a:latin typeface="Heading Now 71-78"/>
                <a:ea typeface="Heading Now 71-78"/>
                <a:cs typeface="Heading Now 71-78"/>
                <a:sym typeface="Heading Now 71-78"/>
              </a:rPr>
              <a:t>Super Greens Brain Health</a:t>
            </a:r>
          </a:p>
        </p:txBody>
      </p:sp>
      <p:sp>
        <p:nvSpPr>
          <p:cNvPr name="Freeform 6" id="6"/>
          <p:cNvSpPr/>
          <p:nvPr/>
        </p:nvSpPr>
        <p:spPr>
          <a:xfrm flipH="false" flipV="false" rot="0">
            <a:off x="1768313" y="431499"/>
            <a:ext cx="5778062" cy="5778062"/>
          </a:xfrm>
          <a:custGeom>
            <a:avLst/>
            <a:gdLst/>
            <a:ahLst/>
            <a:cxnLst/>
            <a:rect r="r" b="b" t="t" l="l"/>
            <a:pathLst>
              <a:path h="5778062" w="5778062">
                <a:moveTo>
                  <a:pt x="0" y="0"/>
                </a:moveTo>
                <a:lnTo>
                  <a:pt x="5778062" y="0"/>
                </a:lnTo>
                <a:lnTo>
                  <a:pt x="5778062" y="5778062"/>
                </a:lnTo>
                <a:lnTo>
                  <a:pt x="0" y="5778062"/>
                </a:lnTo>
                <a:lnTo>
                  <a:pt x="0" y="0"/>
                </a:lnTo>
                <a:close/>
              </a:path>
            </a:pathLst>
          </a:custGeom>
          <a:blipFill>
            <a:blip r:embed="rId4"/>
            <a:stretch>
              <a:fillRect l="0" t="0" r="0" b="0"/>
            </a:stretch>
          </a:blipFill>
        </p:spPr>
      </p:sp>
      <p:sp>
        <p:nvSpPr>
          <p:cNvPr name="TextBox 7" id="7"/>
          <p:cNvSpPr txBox="true"/>
          <p:nvPr/>
        </p:nvSpPr>
        <p:spPr>
          <a:xfrm rot="0">
            <a:off x="9996161" y="2281975"/>
            <a:ext cx="7016919" cy="1313181"/>
          </a:xfrm>
          <a:prstGeom prst="rect">
            <a:avLst/>
          </a:prstGeom>
        </p:spPr>
        <p:txBody>
          <a:bodyPr anchor="t" rtlCol="false" tIns="0" lIns="0" bIns="0" rIns="0">
            <a:spAutoFit/>
          </a:bodyPr>
          <a:lstStyle/>
          <a:p>
            <a:pPr algn="l">
              <a:lnSpc>
                <a:spcPts val="5319"/>
              </a:lnSpc>
              <a:spcBef>
                <a:spcPct val="0"/>
              </a:spcBef>
            </a:pPr>
            <a:r>
              <a:rPr lang="en-US" b="true" sz="3799">
                <a:solidFill>
                  <a:srgbClr val="FFFFFF"/>
                </a:solidFill>
                <a:latin typeface="TT Firs Neue Bold"/>
                <a:ea typeface="TT Firs Neue Bold"/>
                <a:cs typeface="TT Firs Neue Bold"/>
                <a:sym typeface="TT Firs Neue Bold"/>
              </a:rPr>
              <a:t>Folate &amp; Vitamin K support memory &amp; focus</a:t>
            </a:r>
          </a:p>
        </p:txBody>
      </p:sp>
      <p:sp>
        <p:nvSpPr>
          <p:cNvPr name="TextBox 8" id="8"/>
          <p:cNvSpPr txBox="true"/>
          <p:nvPr/>
        </p:nvSpPr>
        <p:spPr>
          <a:xfrm rot="0">
            <a:off x="9991555" y="4526201"/>
            <a:ext cx="6615257" cy="1287146"/>
          </a:xfrm>
          <a:prstGeom prst="rect">
            <a:avLst/>
          </a:prstGeom>
        </p:spPr>
        <p:txBody>
          <a:bodyPr anchor="t" rtlCol="false" tIns="0" lIns="0" bIns="0" rIns="0">
            <a:spAutoFit/>
          </a:bodyPr>
          <a:lstStyle/>
          <a:p>
            <a:pPr algn="l">
              <a:lnSpc>
                <a:spcPts val="5179"/>
              </a:lnSpc>
              <a:spcBef>
                <a:spcPct val="0"/>
              </a:spcBef>
            </a:pPr>
            <a:r>
              <a:rPr lang="en-US" b="true" sz="3699">
                <a:solidFill>
                  <a:srgbClr val="FFFFFF"/>
                </a:solidFill>
                <a:latin typeface="TT Firs Neue Bold"/>
                <a:ea typeface="TT Firs Neue Bold"/>
                <a:cs typeface="TT Firs Neue Bold"/>
                <a:sym typeface="TT Firs Neue Bold"/>
              </a:rPr>
              <a:t>Magn</a:t>
            </a:r>
            <a:r>
              <a:rPr lang="en-US" b="true" sz="3699">
                <a:solidFill>
                  <a:srgbClr val="FFFFFF"/>
                </a:solidFill>
                <a:latin typeface="TT Firs Neue Bold"/>
                <a:ea typeface="TT Firs Neue Bold"/>
                <a:cs typeface="TT Firs Neue Bold"/>
                <a:sym typeface="TT Firs Neue Bold"/>
              </a:rPr>
              <a:t>esi</a:t>
            </a:r>
            <a:r>
              <a:rPr lang="en-US" b="true" sz="3699">
                <a:solidFill>
                  <a:srgbClr val="FFFFFF"/>
                </a:solidFill>
                <a:latin typeface="TT Firs Neue Bold"/>
                <a:ea typeface="TT Firs Neue Bold"/>
                <a:cs typeface="TT Firs Neue Bold"/>
                <a:sym typeface="TT Firs Neue Bold"/>
              </a:rPr>
              <a:t>um helps your nervous system relax</a:t>
            </a:r>
          </a:p>
        </p:txBody>
      </p:sp>
      <p:sp>
        <p:nvSpPr>
          <p:cNvPr name="TextBox 9" id="9"/>
          <p:cNvSpPr txBox="true"/>
          <p:nvPr/>
        </p:nvSpPr>
        <p:spPr>
          <a:xfrm rot="0">
            <a:off x="10085969" y="6986809"/>
            <a:ext cx="5962769" cy="1287146"/>
          </a:xfrm>
          <a:prstGeom prst="rect">
            <a:avLst/>
          </a:prstGeom>
        </p:spPr>
        <p:txBody>
          <a:bodyPr anchor="t" rtlCol="false" tIns="0" lIns="0" bIns="0" rIns="0">
            <a:spAutoFit/>
          </a:bodyPr>
          <a:lstStyle/>
          <a:p>
            <a:pPr algn="l">
              <a:lnSpc>
                <a:spcPts val="5179"/>
              </a:lnSpc>
              <a:spcBef>
                <a:spcPct val="0"/>
              </a:spcBef>
            </a:pPr>
            <a:r>
              <a:rPr lang="en-US" b="true" sz="3699">
                <a:solidFill>
                  <a:srgbClr val="FFFFFF"/>
                </a:solidFill>
                <a:latin typeface="TT Firs Neue Bold"/>
                <a:ea typeface="TT Firs Neue Bold"/>
                <a:cs typeface="TT Firs Neue Bold"/>
                <a:sym typeface="TT Firs Neue Bold"/>
              </a:rPr>
              <a:t>Support</a:t>
            </a:r>
            <a:r>
              <a:rPr lang="en-US" b="true" sz="3699">
                <a:solidFill>
                  <a:srgbClr val="FFFFFF"/>
                </a:solidFill>
                <a:latin typeface="TT Firs Neue Bold"/>
                <a:ea typeface="TT Firs Neue Bold"/>
                <a:cs typeface="TT Firs Neue Bold"/>
                <a:sym typeface="TT Firs Neue Bold"/>
              </a:rPr>
              <a:t>s long‑term brain function as we age</a:t>
            </a:r>
          </a:p>
        </p:txBody>
      </p:sp>
      <p:sp>
        <p:nvSpPr>
          <p:cNvPr name="TextBox 10" id="10"/>
          <p:cNvSpPr txBox="true"/>
          <p:nvPr/>
        </p:nvSpPr>
        <p:spPr>
          <a:xfrm rot="0">
            <a:off x="9094217" y="4874260"/>
            <a:ext cx="99566" cy="481330"/>
          </a:xfrm>
          <a:prstGeom prst="rect">
            <a:avLst/>
          </a:prstGeom>
        </p:spPr>
        <p:txBody>
          <a:bodyPr anchor="t" rtlCol="false" tIns="0" lIns="0" bIns="0" rIns="0">
            <a:spAutoFit/>
          </a:bodyPr>
          <a:lstStyle/>
          <a:p>
            <a:pPr algn="ctr">
              <a:lnSpc>
                <a:spcPts val="3919"/>
              </a:lnSpc>
              <a:spcBef>
                <a:spcPct val="0"/>
              </a:spcBef>
            </a:pPr>
            <a:r>
              <a:rPr lang="en-US" b="true" sz="2799">
                <a:solidFill>
                  <a:srgbClr val="FFFFFF"/>
                </a:solidFill>
                <a:latin typeface="TT Firs Neue Bold"/>
                <a:ea typeface="TT Firs Neue Bold"/>
                <a:cs typeface="TT Firs Neue Bold"/>
                <a:sym typeface="TT Firs Neue Bold"/>
              </a:rPr>
              <a:t> </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1A6DA3"/>
        </a:solidFill>
      </p:bgPr>
    </p:bg>
    <p:spTree>
      <p:nvGrpSpPr>
        <p:cNvPr id="1" name=""/>
        <p:cNvGrpSpPr/>
        <p:nvPr/>
      </p:nvGrpSpPr>
      <p:grpSpPr>
        <a:xfrm>
          <a:off x="0" y="0"/>
          <a:ext cx="0" cy="0"/>
          <a:chOff x="0" y="0"/>
          <a:chExt cx="0" cy="0"/>
        </a:xfrm>
      </p:grpSpPr>
      <p:grpSp>
        <p:nvGrpSpPr>
          <p:cNvPr name="Group 2" id="2"/>
          <p:cNvGrpSpPr/>
          <p:nvPr/>
        </p:nvGrpSpPr>
        <p:grpSpPr>
          <a:xfrm rot="0">
            <a:off x="928257" y="423704"/>
            <a:ext cx="16331043" cy="9118969"/>
            <a:chOff x="0" y="0"/>
            <a:chExt cx="1102059" cy="615371"/>
          </a:xfrm>
        </p:grpSpPr>
        <p:sp>
          <p:nvSpPr>
            <p:cNvPr name="Freeform 3" id="3"/>
            <p:cNvSpPr/>
            <p:nvPr/>
          </p:nvSpPr>
          <p:spPr>
            <a:xfrm flipH="false" flipV="false" rot="0">
              <a:off x="0" y="0"/>
              <a:ext cx="1102059" cy="615371"/>
            </a:xfrm>
            <a:custGeom>
              <a:avLst/>
              <a:gdLst/>
              <a:ahLst/>
              <a:cxnLst/>
              <a:rect r="r" b="b" t="t" l="l"/>
              <a:pathLst>
                <a:path h="615371" w="1102059">
                  <a:moveTo>
                    <a:pt x="16592" y="0"/>
                  </a:moveTo>
                  <a:lnTo>
                    <a:pt x="1085467" y="0"/>
                  </a:lnTo>
                  <a:cubicBezTo>
                    <a:pt x="1094631" y="0"/>
                    <a:pt x="1102059" y="7429"/>
                    <a:pt x="1102059" y="16592"/>
                  </a:cubicBezTo>
                  <a:lnTo>
                    <a:pt x="1102059" y="598778"/>
                  </a:lnTo>
                  <a:cubicBezTo>
                    <a:pt x="1102059" y="607942"/>
                    <a:pt x="1094631" y="615371"/>
                    <a:pt x="1085467" y="615371"/>
                  </a:cubicBezTo>
                  <a:lnTo>
                    <a:pt x="16592" y="615371"/>
                  </a:lnTo>
                  <a:cubicBezTo>
                    <a:pt x="7429" y="615371"/>
                    <a:pt x="0" y="607942"/>
                    <a:pt x="0" y="598778"/>
                  </a:cubicBezTo>
                  <a:lnTo>
                    <a:pt x="0" y="16592"/>
                  </a:lnTo>
                  <a:cubicBezTo>
                    <a:pt x="0" y="7429"/>
                    <a:pt x="7429" y="0"/>
                    <a:pt x="16592" y="0"/>
                  </a:cubicBezTo>
                  <a:close/>
                </a:path>
              </a:pathLst>
            </a:custGeom>
            <a:blipFill>
              <a:blip r:embed="rId2"/>
              <a:stretch>
                <a:fillRect l="0" t="-10834" r="0" b="-10834"/>
              </a:stretch>
            </a:blipFill>
          </p:spPr>
        </p:sp>
      </p:grpSp>
      <p:sp>
        <p:nvSpPr>
          <p:cNvPr name="Freeform 4" id="4"/>
          <p:cNvSpPr/>
          <p:nvPr/>
        </p:nvSpPr>
        <p:spPr>
          <a:xfrm flipH="false" flipV="false" rot="0">
            <a:off x="7079776" y="5331276"/>
            <a:ext cx="3449975" cy="3432725"/>
          </a:xfrm>
          <a:custGeom>
            <a:avLst/>
            <a:gdLst/>
            <a:ahLst/>
            <a:cxnLst/>
            <a:rect r="r" b="b" t="t" l="l"/>
            <a:pathLst>
              <a:path h="3432725" w="3449975">
                <a:moveTo>
                  <a:pt x="0" y="0"/>
                </a:moveTo>
                <a:lnTo>
                  <a:pt x="3449975" y="0"/>
                </a:lnTo>
                <a:lnTo>
                  <a:pt x="3449975" y="3432725"/>
                </a:lnTo>
                <a:lnTo>
                  <a:pt x="0" y="3432725"/>
                </a:lnTo>
                <a:lnTo>
                  <a:pt x="0" y="0"/>
                </a:lnTo>
                <a:close/>
              </a:path>
            </a:pathLst>
          </a:custGeom>
          <a:blipFill>
            <a:blip r:embed="rId3"/>
            <a:stretch>
              <a:fillRect l="0" t="0" r="0" b="0"/>
            </a:stretch>
          </a:blipFill>
        </p:spPr>
      </p:sp>
      <p:sp>
        <p:nvSpPr>
          <p:cNvPr name="TextBox 5" id="5"/>
          <p:cNvSpPr txBox="true"/>
          <p:nvPr/>
        </p:nvSpPr>
        <p:spPr>
          <a:xfrm rot="0">
            <a:off x="1286818" y="1603376"/>
            <a:ext cx="9470247" cy="1748155"/>
          </a:xfrm>
          <a:prstGeom prst="rect">
            <a:avLst/>
          </a:prstGeom>
        </p:spPr>
        <p:txBody>
          <a:bodyPr anchor="t" rtlCol="false" tIns="0" lIns="0" bIns="0" rIns="0">
            <a:spAutoFit/>
          </a:bodyPr>
          <a:lstStyle/>
          <a:p>
            <a:pPr algn="l">
              <a:lnSpc>
                <a:spcPts val="6200"/>
              </a:lnSpc>
            </a:pPr>
            <a:r>
              <a:rPr lang="en-US" sz="6200" spc="-341">
                <a:solidFill>
                  <a:srgbClr val="58B89F"/>
                </a:solidFill>
                <a:latin typeface="Heading Now 71-78"/>
                <a:ea typeface="Heading Now 71-78"/>
                <a:cs typeface="Heading Now 71-78"/>
                <a:sym typeface="Heading Now 71-78"/>
              </a:rPr>
              <a:t>Arugula Salad with Lemon Vinaigrette</a:t>
            </a:r>
          </a:p>
        </p:txBody>
      </p:sp>
      <p:sp>
        <p:nvSpPr>
          <p:cNvPr name="TextBox 6" id="6"/>
          <p:cNvSpPr txBox="true"/>
          <p:nvPr/>
        </p:nvSpPr>
        <p:spPr>
          <a:xfrm rot="0">
            <a:off x="1838813" y="8414752"/>
            <a:ext cx="3283228" cy="349250"/>
          </a:xfrm>
          <a:prstGeom prst="rect">
            <a:avLst/>
          </a:prstGeom>
        </p:spPr>
        <p:txBody>
          <a:bodyPr anchor="t" rtlCol="false" tIns="0" lIns="0" bIns="0" rIns="0">
            <a:spAutoFit/>
          </a:bodyPr>
          <a:lstStyle/>
          <a:p>
            <a:pPr algn="l">
              <a:lnSpc>
                <a:spcPts val="2800"/>
              </a:lnSpc>
            </a:pPr>
            <a:r>
              <a:rPr lang="en-US" sz="2000" b="true">
                <a:solidFill>
                  <a:srgbClr val="FFFFFF"/>
                </a:solidFill>
                <a:latin typeface="TT Firs Neue Bold"/>
                <a:ea typeface="TT Firs Neue Bold"/>
                <a:cs typeface="TT Firs Neue Bold"/>
                <a:sym typeface="TT Firs Neue Bold"/>
              </a:rPr>
              <a:t>@reallygreatsite</a:t>
            </a:r>
          </a:p>
        </p:txBody>
      </p:sp>
      <p:sp>
        <p:nvSpPr>
          <p:cNvPr name="TextBox 7" id="7"/>
          <p:cNvSpPr txBox="true"/>
          <p:nvPr/>
        </p:nvSpPr>
        <p:spPr>
          <a:xfrm rot="0">
            <a:off x="1838813" y="6775060"/>
            <a:ext cx="4671226" cy="1054100"/>
          </a:xfrm>
          <a:prstGeom prst="rect">
            <a:avLst/>
          </a:prstGeom>
        </p:spPr>
        <p:txBody>
          <a:bodyPr anchor="t" rtlCol="false" tIns="0" lIns="0" bIns="0" rIns="0">
            <a:spAutoFit/>
          </a:bodyPr>
          <a:lstStyle/>
          <a:p>
            <a:pPr algn="l">
              <a:lnSpc>
                <a:spcPts val="2800"/>
              </a:lnSpc>
            </a:pPr>
            <a:r>
              <a:rPr lang="en-US" sz="2000">
                <a:solidFill>
                  <a:srgbClr val="FFFFFF"/>
                </a:solidFill>
                <a:latin typeface="TT Firs Neue"/>
                <a:ea typeface="TT Firs Neue"/>
                <a:cs typeface="TT Firs Neue"/>
                <a:sym typeface="TT Firs Neue"/>
              </a:rPr>
              <a:t>E</a:t>
            </a:r>
            <a:r>
              <a:rPr lang="en-US" sz="2000">
                <a:solidFill>
                  <a:srgbClr val="FFFFFF"/>
                </a:solidFill>
                <a:latin typeface="TT Firs Neue"/>
                <a:ea typeface="TT Firs Neue"/>
                <a:cs typeface="TT Firs Neue"/>
                <a:sym typeface="TT Firs Neue"/>
              </a:rPr>
              <a:t>ating </a:t>
            </a:r>
            <a:r>
              <a:rPr lang="en-US" sz="2000">
                <a:solidFill>
                  <a:srgbClr val="FFFFFF"/>
                </a:solidFill>
                <a:latin typeface="TT Firs Neue"/>
                <a:ea typeface="TT Firs Neue"/>
                <a:cs typeface="TT Firs Neue"/>
                <a:sym typeface="TT Firs Neue"/>
              </a:rPr>
              <a:t>slowly helps digestion and satisfaction. Meals become moments of calm, not rushed routines</a:t>
            </a:r>
          </a:p>
        </p:txBody>
      </p:sp>
      <p:sp>
        <p:nvSpPr>
          <p:cNvPr name="TextBox 8" id="8"/>
          <p:cNvSpPr txBox="true"/>
          <p:nvPr/>
        </p:nvSpPr>
        <p:spPr>
          <a:xfrm rot="0">
            <a:off x="1838813" y="952500"/>
            <a:ext cx="7305187" cy="679451"/>
          </a:xfrm>
          <a:prstGeom prst="rect">
            <a:avLst/>
          </a:prstGeom>
        </p:spPr>
        <p:txBody>
          <a:bodyPr anchor="t" rtlCol="false" tIns="0" lIns="0" bIns="0" rIns="0">
            <a:spAutoFit/>
          </a:bodyPr>
          <a:lstStyle/>
          <a:p>
            <a:pPr algn="l">
              <a:lnSpc>
                <a:spcPts val="5599"/>
              </a:lnSpc>
            </a:pPr>
            <a:r>
              <a:rPr lang="en-US" sz="3999" b="true">
                <a:solidFill>
                  <a:srgbClr val="1A6DA3"/>
                </a:solidFill>
                <a:latin typeface="TT Firs Neue Bold"/>
                <a:ea typeface="TT Firs Neue Bold"/>
                <a:cs typeface="TT Firs Neue Bold"/>
                <a:sym typeface="TT Firs Neue Bold"/>
              </a:rPr>
              <a:t>Try this Super Green Recipe</a:t>
            </a:r>
          </a:p>
        </p:txBody>
      </p:sp>
      <p:sp>
        <p:nvSpPr>
          <p:cNvPr name="TextBox 9" id="9"/>
          <p:cNvSpPr txBox="true"/>
          <p:nvPr/>
        </p:nvSpPr>
        <p:spPr>
          <a:xfrm rot="0">
            <a:off x="1286818" y="3471546"/>
            <a:ext cx="9242933" cy="6131459"/>
          </a:xfrm>
          <a:prstGeom prst="rect">
            <a:avLst/>
          </a:prstGeom>
        </p:spPr>
        <p:txBody>
          <a:bodyPr anchor="t" rtlCol="false" tIns="0" lIns="0" bIns="0" rIns="0">
            <a:spAutoFit/>
          </a:bodyPr>
          <a:lstStyle/>
          <a:p>
            <a:pPr algn="l" marL="552845" indent="-276423" lvl="1">
              <a:lnSpc>
                <a:spcPts val="3584"/>
              </a:lnSpc>
              <a:buFont typeface="Arial"/>
              <a:buChar char="•"/>
            </a:pPr>
            <a:r>
              <a:rPr lang="en-US" sz="2560">
                <a:solidFill>
                  <a:srgbClr val="000000"/>
                </a:solidFill>
                <a:latin typeface="Canva Sans"/>
                <a:ea typeface="Canva Sans"/>
                <a:cs typeface="Canva Sans"/>
                <a:sym typeface="Canva Sans"/>
              </a:rPr>
              <a:t> Fresh arugula, shave</a:t>
            </a:r>
            <a:r>
              <a:rPr lang="en-US" sz="2560">
                <a:solidFill>
                  <a:srgbClr val="000000"/>
                </a:solidFill>
                <a:latin typeface="Canva Sans"/>
                <a:ea typeface="Canva Sans"/>
                <a:cs typeface="Canva Sans"/>
                <a:sym typeface="Canva Sans"/>
              </a:rPr>
              <a:t>d Parmigiano Reggiano and add seeds for extra goodness (Top seeds are my favorite brand) ​</a:t>
            </a:r>
          </a:p>
          <a:p>
            <a:pPr algn="ctr">
              <a:lnSpc>
                <a:spcPts val="3808"/>
              </a:lnSpc>
            </a:pPr>
            <a:r>
              <a:rPr lang="en-US" sz="2720">
                <a:solidFill>
                  <a:srgbClr val="000000"/>
                </a:solidFill>
                <a:latin typeface="Canva Sans"/>
                <a:ea typeface="Canva Sans"/>
                <a:cs typeface="Canva Sans"/>
                <a:sym typeface="Canva Sans"/>
              </a:rPr>
              <a:t> Lemon Vinegarette dressing: ​</a:t>
            </a:r>
          </a:p>
          <a:p>
            <a:pPr algn="l" marL="587397" indent="-293699" lvl="1">
              <a:lnSpc>
                <a:spcPts val="3808"/>
              </a:lnSpc>
              <a:buFont typeface="Arial"/>
              <a:buChar char="•"/>
            </a:pPr>
            <a:r>
              <a:rPr lang="en-US" sz="2720">
                <a:solidFill>
                  <a:srgbClr val="000000"/>
                </a:solidFill>
                <a:latin typeface="Canva Sans"/>
                <a:ea typeface="Canva Sans"/>
                <a:cs typeface="Canva Sans"/>
                <a:sym typeface="Canva Sans"/>
              </a:rPr>
              <a:t> ¼ c good quality olive oil​</a:t>
            </a:r>
          </a:p>
          <a:p>
            <a:pPr algn="l" marL="587397" indent="-293699" lvl="1">
              <a:lnSpc>
                <a:spcPts val="3808"/>
              </a:lnSpc>
              <a:buFont typeface="Arial"/>
              <a:buChar char="•"/>
            </a:pPr>
            <a:r>
              <a:rPr lang="en-US" sz="2720">
                <a:solidFill>
                  <a:srgbClr val="000000"/>
                </a:solidFill>
                <a:latin typeface="Canva Sans"/>
                <a:ea typeface="Canva Sans"/>
                <a:cs typeface="Canva Sans"/>
                <a:sym typeface="Canva Sans"/>
              </a:rPr>
              <a:t> ¼ of fresh lemon juice ​</a:t>
            </a:r>
          </a:p>
          <a:p>
            <a:pPr algn="l" marL="587397" indent="-293699" lvl="1">
              <a:lnSpc>
                <a:spcPts val="3808"/>
              </a:lnSpc>
              <a:buFont typeface="Arial"/>
              <a:buChar char="•"/>
            </a:pPr>
            <a:r>
              <a:rPr lang="en-US" sz="2720">
                <a:solidFill>
                  <a:srgbClr val="000000"/>
                </a:solidFill>
                <a:latin typeface="Canva Sans"/>
                <a:ea typeface="Canva Sans"/>
                <a:cs typeface="Canva Sans"/>
                <a:sym typeface="Canva Sans"/>
              </a:rPr>
              <a:t> 1tsp of raw honey ​</a:t>
            </a:r>
          </a:p>
          <a:p>
            <a:pPr algn="l" marL="587397" indent="-293699" lvl="1">
              <a:lnSpc>
                <a:spcPts val="3808"/>
              </a:lnSpc>
              <a:buFont typeface="Arial"/>
              <a:buChar char="•"/>
            </a:pPr>
            <a:r>
              <a:rPr lang="en-US" sz="2720">
                <a:solidFill>
                  <a:srgbClr val="000000"/>
                </a:solidFill>
                <a:latin typeface="Canva Sans"/>
                <a:ea typeface="Canva Sans"/>
                <a:cs typeface="Canva Sans"/>
                <a:sym typeface="Canva Sans"/>
              </a:rPr>
              <a:t> 1 tsp of Dijon mustard ​</a:t>
            </a:r>
          </a:p>
          <a:p>
            <a:pPr algn="l" marL="587397" indent="-293699" lvl="1">
              <a:lnSpc>
                <a:spcPts val="3808"/>
              </a:lnSpc>
              <a:buFont typeface="Arial"/>
              <a:buChar char="•"/>
            </a:pPr>
            <a:r>
              <a:rPr lang="en-US" sz="2720">
                <a:solidFill>
                  <a:srgbClr val="000000"/>
                </a:solidFill>
                <a:latin typeface="Canva Sans"/>
                <a:ea typeface="Canva Sans"/>
                <a:cs typeface="Canva Sans"/>
                <a:sym typeface="Canva Sans"/>
              </a:rPr>
              <a:t> 1 tbsp of apple cider vinegar ​</a:t>
            </a:r>
          </a:p>
          <a:p>
            <a:pPr algn="l" marL="587397" indent="-293699" lvl="1">
              <a:lnSpc>
                <a:spcPts val="3808"/>
              </a:lnSpc>
              <a:buFont typeface="Arial"/>
              <a:buChar char="•"/>
            </a:pPr>
            <a:r>
              <a:rPr lang="en-US" sz="2720">
                <a:solidFill>
                  <a:srgbClr val="000000"/>
                </a:solidFill>
                <a:latin typeface="Canva Sans"/>
                <a:ea typeface="Canva Sans"/>
                <a:cs typeface="Canva Sans"/>
                <a:sym typeface="Canva Sans"/>
              </a:rPr>
              <a:t> 1 tsp of sea salt ​</a:t>
            </a:r>
          </a:p>
          <a:p>
            <a:pPr algn="l" marL="587397" indent="-293699" lvl="1">
              <a:lnSpc>
                <a:spcPts val="3808"/>
              </a:lnSpc>
              <a:buFont typeface="Arial"/>
              <a:buChar char="•"/>
            </a:pPr>
            <a:r>
              <a:rPr lang="en-US" sz="2720">
                <a:solidFill>
                  <a:srgbClr val="000000"/>
                </a:solidFill>
                <a:latin typeface="Canva Sans"/>
                <a:ea typeface="Canva Sans"/>
                <a:cs typeface="Canva Sans"/>
                <a:sym typeface="Canva Sans"/>
              </a:rPr>
              <a:t> 1 tsp of black pepper ​</a:t>
            </a:r>
          </a:p>
          <a:p>
            <a:pPr algn="l" marL="587397" indent="-293699" lvl="1">
              <a:lnSpc>
                <a:spcPts val="3808"/>
              </a:lnSpc>
              <a:buFont typeface="Arial"/>
              <a:buChar char="•"/>
            </a:pPr>
            <a:r>
              <a:rPr lang="en-US" sz="2720">
                <a:solidFill>
                  <a:srgbClr val="000000"/>
                </a:solidFill>
                <a:latin typeface="Canva Sans"/>
                <a:ea typeface="Canva Sans"/>
                <a:cs typeface="Canva Sans"/>
                <a:sym typeface="Canva Sans"/>
              </a:rPr>
              <a:t> Shake vigorously or whisk well. ​</a:t>
            </a:r>
            <a:r>
              <a:rPr lang="en-US" sz="2720">
                <a:solidFill>
                  <a:srgbClr val="000000"/>
                </a:solidFill>
                <a:latin typeface="Canva Sans"/>
                <a:ea typeface="Canva Sans"/>
                <a:cs typeface="Canva Sans"/>
                <a:sym typeface="Canva Sans"/>
              </a:rPr>
              <a:t> ​</a:t>
            </a:r>
          </a:p>
          <a:p>
            <a:pPr algn="ctr">
              <a:lnSpc>
                <a:spcPts val="3808"/>
              </a:lnSpc>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1A6DA3"/>
        </a:solidFill>
      </p:bgPr>
    </p:bg>
    <p:spTree>
      <p:nvGrpSpPr>
        <p:cNvPr id="1" name=""/>
        <p:cNvGrpSpPr/>
        <p:nvPr/>
      </p:nvGrpSpPr>
      <p:grpSpPr>
        <a:xfrm>
          <a:off x="0" y="0"/>
          <a:ext cx="0" cy="0"/>
          <a:chOff x="0" y="0"/>
          <a:chExt cx="0" cy="0"/>
        </a:xfrm>
      </p:grpSpPr>
      <p:sp>
        <p:nvSpPr>
          <p:cNvPr name="Freeform 2" id="2"/>
          <p:cNvSpPr/>
          <p:nvPr/>
        </p:nvSpPr>
        <p:spPr>
          <a:xfrm flipH="false" flipV="false" rot="0">
            <a:off x="8024841" y="1028700"/>
            <a:ext cx="8218331" cy="8396762"/>
          </a:xfrm>
          <a:custGeom>
            <a:avLst/>
            <a:gdLst/>
            <a:ahLst/>
            <a:cxnLst/>
            <a:rect r="r" b="b" t="t" l="l"/>
            <a:pathLst>
              <a:path h="8396762" w="8218331">
                <a:moveTo>
                  <a:pt x="0" y="0"/>
                </a:moveTo>
                <a:lnTo>
                  <a:pt x="8218331" y="0"/>
                </a:lnTo>
                <a:lnTo>
                  <a:pt x="8218331" y="8396762"/>
                </a:lnTo>
                <a:lnTo>
                  <a:pt x="0" y="839676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028700" y="607941"/>
            <a:ext cx="5931425" cy="2782570"/>
          </a:xfrm>
          <a:prstGeom prst="rect">
            <a:avLst/>
          </a:prstGeom>
        </p:spPr>
        <p:txBody>
          <a:bodyPr anchor="t" rtlCol="false" tIns="0" lIns="0" bIns="0" rIns="0">
            <a:spAutoFit/>
          </a:bodyPr>
          <a:lstStyle/>
          <a:p>
            <a:pPr algn="l">
              <a:lnSpc>
                <a:spcPts val="6800"/>
              </a:lnSpc>
            </a:pPr>
            <a:r>
              <a:rPr lang="en-US" sz="6800" spc="-374">
                <a:solidFill>
                  <a:srgbClr val="FFFFFF"/>
                </a:solidFill>
                <a:latin typeface="Heading Now 71-78"/>
                <a:ea typeface="Heading Now 71-78"/>
                <a:cs typeface="Heading Now 71-78"/>
                <a:sym typeface="Heading Now 71-78"/>
              </a:rPr>
              <a:t>More Everyday Super Foods</a:t>
            </a:r>
          </a:p>
        </p:txBody>
      </p:sp>
      <p:sp>
        <p:nvSpPr>
          <p:cNvPr name="TextBox 4" id="4"/>
          <p:cNvSpPr txBox="true"/>
          <p:nvPr/>
        </p:nvSpPr>
        <p:spPr>
          <a:xfrm rot="0">
            <a:off x="1028700" y="4070350"/>
            <a:ext cx="4952331" cy="1944371"/>
          </a:xfrm>
          <a:prstGeom prst="rect">
            <a:avLst/>
          </a:prstGeom>
        </p:spPr>
        <p:txBody>
          <a:bodyPr anchor="t" rtlCol="false" tIns="0" lIns="0" bIns="0" rIns="0">
            <a:spAutoFit/>
          </a:bodyPr>
          <a:lstStyle/>
          <a:p>
            <a:pPr algn="l">
              <a:lnSpc>
                <a:spcPts val="5179"/>
              </a:lnSpc>
            </a:pPr>
            <a:r>
              <a:rPr lang="en-US" sz="3699">
                <a:solidFill>
                  <a:srgbClr val="FFFFFF"/>
                </a:solidFill>
                <a:latin typeface="TT Firs Neue"/>
                <a:ea typeface="TT Firs Neue"/>
                <a:cs typeface="TT Firs Neue"/>
                <a:sym typeface="TT Firs Neue"/>
              </a:rPr>
              <a:t>Small changes</a:t>
            </a:r>
          </a:p>
          <a:p>
            <a:pPr algn="l">
              <a:lnSpc>
                <a:spcPts val="5179"/>
              </a:lnSpc>
            </a:pPr>
            <a:r>
              <a:rPr lang="en-US" sz="3699">
                <a:solidFill>
                  <a:srgbClr val="FFFFFF"/>
                </a:solidFill>
                <a:latin typeface="TT Firs Neue"/>
                <a:ea typeface="TT Firs Neue"/>
                <a:cs typeface="TT Firs Neue"/>
                <a:sym typeface="TT Firs Neue"/>
              </a:rPr>
              <a:t>Big impact.</a:t>
            </a:r>
          </a:p>
          <a:p>
            <a:pPr algn="l">
              <a:lnSpc>
                <a:spcPts val="5179"/>
              </a:lnSpc>
            </a:pPr>
            <a:r>
              <a:rPr lang="en-US" sz="3699">
                <a:solidFill>
                  <a:srgbClr val="FFFFFF"/>
                </a:solidFill>
                <a:latin typeface="TT Firs Neue"/>
                <a:ea typeface="TT Firs Neue"/>
                <a:cs typeface="TT Firs Neue"/>
                <a:sym typeface="TT Firs Neue"/>
              </a:rPr>
              <a:t>Affordable and tasty!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DAHB4_Sszl4</dc:identifier>
  <dcterms:modified xsi:type="dcterms:W3CDTF">2011-08-01T06:04:30Z</dcterms:modified>
  <cp:revision>1</cp:revision>
  <dc:title>Food as Medicine</dc:title>
</cp:coreProperties>
</file>