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10287000" cx="18288000"/>
  <p:notesSz cx="6858000" cy="9144000"/>
  <p:embeddedFontLst>
    <p:embeddedFont>
      <p:font typeface="Sansita"/>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5" roundtripDataSignature="AMtx7mgm19Ysu5jFk9CaliujZX+OPcJu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F6431B1-B466-4DD1-B5CD-DCBDDB502FCD}">
  <a:tblStyle styleId="{4F6431B1-B466-4DD1-B5CD-DCBDDB502FC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Sansita-bold.fntdata"/><Relationship Id="rId21" Type="http://schemas.openxmlformats.org/officeDocument/2006/relationships/font" Target="fonts/Sansita-regular.fntdata"/><Relationship Id="rId24" Type="http://schemas.openxmlformats.org/officeDocument/2006/relationships/font" Target="fonts/Sansita-boldItalic.fntdata"/><Relationship Id="rId23" Type="http://schemas.openxmlformats.org/officeDocument/2006/relationships/font" Target="fonts/Sansita-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5"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2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2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2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2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4"/>
          <p:cNvSpPr/>
          <p:nvPr>
            <p:ph idx="2" type="pic"/>
          </p:nvPr>
        </p:nvSpPr>
        <p:spPr>
          <a:xfrm>
            <a:off x="1792288" y="612775"/>
            <a:ext cx="5486400" cy="4114800"/>
          </a:xfrm>
          <a:prstGeom prst="rect">
            <a:avLst/>
          </a:prstGeom>
          <a:noFill/>
          <a:ln>
            <a:noFill/>
          </a:ln>
        </p:spPr>
      </p:sp>
      <p:sp>
        <p:nvSpPr>
          <p:cNvPr id="64" name="Google Shape;64;p2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2.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hyperlink" Target="http://www.youtube.com/watch?v=iGGJrqscvtU" TargetMode="External"/><Relationship Id="rId5" Type="http://schemas.openxmlformats.org/officeDocument/2006/relationships/image" Target="../media/image3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39.png"/><Relationship Id="rId11" Type="http://schemas.openxmlformats.org/officeDocument/2006/relationships/image" Target="../media/image28.png"/><Relationship Id="rId10" Type="http://schemas.openxmlformats.org/officeDocument/2006/relationships/image" Target="../media/image25.png"/><Relationship Id="rId9" Type="http://schemas.openxmlformats.org/officeDocument/2006/relationships/image" Target="../media/image15.png"/><Relationship Id="rId5" Type="http://schemas.openxmlformats.org/officeDocument/2006/relationships/image" Target="../media/image21.png"/><Relationship Id="rId6" Type="http://schemas.openxmlformats.org/officeDocument/2006/relationships/image" Target="../media/image16.png"/><Relationship Id="rId7" Type="http://schemas.openxmlformats.org/officeDocument/2006/relationships/image" Target="../media/image26.png"/><Relationship Id="rId8"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1.png"/><Relationship Id="rId4" Type="http://schemas.openxmlformats.org/officeDocument/2006/relationships/image" Target="../media/image27.png"/><Relationship Id="rId5" Type="http://schemas.openxmlformats.org/officeDocument/2006/relationships/image" Target="../media/image30.png"/><Relationship Id="rId6"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1.png"/><Relationship Id="rId4" Type="http://schemas.openxmlformats.org/officeDocument/2006/relationships/image" Target="../media/image35.png"/><Relationship Id="rId5" Type="http://schemas.openxmlformats.org/officeDocument/2006/relationships/image" Target="../media/image34.png"/><Relationship Id="rId6"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hyperlink" Target="http://www.youtube.com/watch?v=Z63TaoDRU1U" TargetMode="External"/><Relationship Id="rId5"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0.png"/><Relationship Id="rId5" Type="http://schemas.openxmlformats.org/officeDocument/2006/relationships/image" Target="../media/image36.png"/><Relationship Id="rId6"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32.png"/><Relationship Id="rId5" Type="http://schemas.openxmlformats.org/officeDocument/2006/relationships/image" Target="../media/image4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12.pn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12.png"/><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hyperlink" Target="http://www.youtube.com/watch?v=gdJjc6l6iII" TargetMode="External"/><Relationship Id="rId5"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0" y="40005"/>
            <a:ext cx="19423129" cy="10206990"/>
          </a:xfrm>
          <a:custGeom>
            <a:rect b="b" l="l" r="r" t="t"/>
            <a:pathLst>
              <a:path extrusionOk="0" h="10206990" w="19423129">
                <a:moveTo>
                  <a:pt x="0" y="0"/>
                </a:moveTo>
                <a:lnTo>
                  <a:pt x="19423129" y="0"/>
                </a:lnTo>
                <a:lnTo>
                  <a:pt x="19423129" y="10206990"/>
                </a:lnTo>
                <a:lnTo>
                  <a:pt x="0" y="10206990"/>
                </a:lnTo>
                <a:lnTo>
                  <a:pt x="0" y="0"/>
                </a:lnTo>
                <a:close/>
              </a:path>
            </a:pathLst>
          </a:custGeom>
          <a:blipFill rotWithShape="1">
            <a:blip r:embed="rId3">
              <a:alphaModFix/>
            </a:blip>
            <a:stretch>
              <a:fillRect b="-13390" l="0" r="0" t="-1339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 name="Google Shape;85;p1"/>
          <p:cNvSpPr txBox="1"/>
          <p:nvPr/>
        </p:nvSpPr>
        <p:spPr>
          <a:xfrm>
            <a:off x="6694825" y="6404419"/>
            <a:ext cx="4898350" cy="178054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lang="en-US" sz="3399">
                <a:solidFill>
                  <a:srgbClr val="000000"/>
                </a:solidFill>
                <a:latin typeface="Arial"/>
                <a:ea typeface="Arial"/>
                <a:cs typeface="Arial"/>
                <a:sym typeface="Arial"/>
              </a:rPr>
              <a:t>Presented by:</a:t>
            </a:r>
            <a:endParaRPr/>
          </a:p>
          <a:p>
            <a:pPr indent="0" lvl="0" marL="0" marR="0" rtl="0" algn="ctr">
              <a:lnSpc>
                <a:spcPct val="140011"/>
              </a:lnSpc>
              <a:spcBef>
                <a:spcPts val="0"/>
              </a:spcBef>
              <a:spcAft>
                <a:spcPts val="0"/>
              </a:spcAft>
              <a:buNone/>
            </a:pPr>
            <a:r>
              <a:rPr lang="en-US" sz="3399">
                <a:solidFill>
                  <a:srgbClr val="000000"/>
                </a:solidFill>
                <a:latin typeface="Arial"/>
                <a:ea typeface="Arial"/>
                <a:cs typeface="Arial"/>
                <a:sym typeface="Arial"/>
              </a:rPr>
              <a:t>Analea Blackburn, MSW</a:t>
            </a:r>
            <a:endParaRPr/>
          </a:p>
          <a:p>
            <a:pPr indent="0" lvl="0" marL="0" marR="0" rtl="0" algn="ctr">
              <a:lnSpc>
                <a:spcPct val="140011"/>
              </a:lnSpc>
              <a:spcBef>
                <a:spcPts val="0"/>
              </a:spcBef>
              <a:spcAft>
                <a:spcPts val="0"/>
              </a:spcAft>
              <a:buNone/>
            </a:pPr>
            <a:r>
              <a:rPr lang="en-US" sz="3399">
                <a:solidFill>
                  <a:srgbClr val="000000"/>
                </a:solidFill>
                <a:latin typeface="Arial"/>
                <a:ea typeface="Arial"/>
                <a:cs typeface="Arial"/>
                <a:sym typeface="Arial"/>
              </a:rPr>
              <a:t>Naomi Graham, CAT-LP </a:t>
            </a:r>
            <a:endParaRPr/>
          </a:p>
        </p:txBody>
      </p:sp>
      <p:sp>
        <p:nvSpPr>
          <p:cNvPr id="86" name="Google Shape;86;p1"/>
          <p:cNvSpPr txBox="1"/>
          <p:nvPr/>
        </p:nvSpPr>
        <p:spPr>
          <a:xfrm>
            <a:off x="2665176" y="2524840"/>
            <a:ext cx="12957649" cy="233488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6700">
                <a:solidFill>
                  <a:srgbClr val="000000"/>
                </a:solidFill>
                <a:latin typeface="Arial"/>
                <a:ea typeface="Arial"/>
                <a:cs typeface="Arial"/>
                <a:sym typeface="Arial"/>
              </a:rPr>
              <a:t>Supporting Adaptive Stimming in Schools</a:t>
            </a:r>
            <a:endParaRPr/>
          </a:p>
        </p:txBody>
      </p:sp>
      <p:sp>
        <p:nvSpPr>
          <p:cNvPr id="87" name="Google Shape;87;p1"/>
          <p:cNvSpPr/>
          <p:nvPr/>
        </p:nvSpPr>
        <p:spPr>
          <a:xfrm flipH="1">
            <a:off x="1682776" y="4341203"/>
            <a:ext cx="3245284" cy="4917097"/>
          </a:xfrm>
          <a:custGeom>
            <a:rect b="b" l="l" r="r" t="t"/>
            <a:pathLst>
              <a:path extrusionOk="0" h="4917097" w="3245284">
                <a:moveTo>
                  <a:pt x="3245284" y="0"/>
                </a:moveTo>
                <a:lnTo>
                  <a:pt x="0" y="0"/>
                </a:lnTo>
                <a:lnTo>
                  <a:pt x="0" y="4917097"/>
                </a:lnTo>
                <a:lnTo>
                  <a:pt x="3245284" y="4917097"/>
                </a:lnTo>
                <a:lnTo>
                  <a:pt x="3245284"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ECDFF"/>
        </a:solidFill>
      </p:bgPr>
    </p:bg>
    <p:spTree>
      <p:nvGrpSpPr>
        <p:cNvPr id="172" name="Shape 172"/>
        <p:cNvGrpSpPr/>
        <p:nvPr/>
      </p:nvGrpSpPr>
      <p:grpSpPr>
        <a:xfrm>
          <a:off x="0" y="0"/>
          <a:ext cx="0" cy="0"/>
          <a:chOff x="0" y="0"/>
          <a:chExt cx="0" cy="0"/>
        </a:xfrm>
      </p:grpSpPr>
      <p:sp>
        <p:nvSpPr>
          <p:cNvPr id="173" name="Google Shape;173;p10"/>
          <p:cNvSpPr txBox="1"/>
          <p:nvPr/>
        </p:nvSpPr>
        <p:spPr>
          <a:xfrm>
            <a:off x="3422409" y="1117250"/>
            <a:ext cx="11443183" cy="878476"/>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lang="en-US" sz="5164" u="sng">
                <a:solidFill>
                  <a:srgbClr val="000000"/>
                </a:solidFill>
                <a:latin typeface="Arial"/>
                <a:ea typeface="Arial"/>
                <a:cs typeface="Arial"/>
                <a:sym typeface="Arial"/>
              </a:rPr>
              <a:t>Adaptive Stimming Practice</a:t>
            </a:r>
            <a:endParaRPr/>
          </a:p>
        </p:txBody>
      </p:sp>
      <p:sp>
        <p:nvSpPr>
          <p:cNvPr id="174" name="Google Shape;174;p10"/>
          <p:cNvSpPr txBox="1"/>
          <p:nvPr/>
        </p:nvSpPr>
        <p:spPr>
          <a:xfrm>
            <a:off x="406253" y="2506738"/>
            <a:ext cx="5675930" cy="658114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lang="en-US" sz="3399">
                <a:solidFill>
                  <a:srgbClr val="000000"/>
                </a:solidFill>
                <a:latin typeface="Arial"/>
                <a:ea typeface="Arial"/>
                <a:cs typeface="Arial"/>
                <a:sym typeface="Arial"/>
              </a:rPr>
              <a:t>The Butterfly Hug</a:t>
            </a:r>
            <a:endParaRPr/>
          </a:p>
          <a:p>
            <a:pPr indent="0" lvl="0" marL="0" marR="0" rtl="0" algn="ctr">
              <a:lnSpc>
                <a:spcPct val="140011"/>
              </a:lnSpc>
              <a:spcBef>
                <a:spcPts val="0"/>
              </a:spcBef>
              <a:spcAft>
                <a:spcPts val="0"/>
              </a:spcAft>
              <a:buNone/>
            </a:pPr>
            <a:r>
              <a:rPr lang="en-US" sz="3399">
                <a:solidFill>
                  <a:srgbClr val="000000"/>
                </a:solidFill>
                <a:latin typeface="Arial"/>
                <a:ea typeface="Arial"/>
                <a:cs typeface="Arial"/>
                <a:sym typeface="Arial"/>
              </a:rPr>
              <a:t>"The Butterfly Hug is a form of </a:t>
            </a:r>
            <a:r>
              <a:rPr lang="en-US" sz="3399" u="sng">
                <a:solidFill>
                  <a:srgbClr val="000000"/>
                </a:solidFill>
                <a:latin typeface="Arial"/>
                <a:ea typeface="Arial"/>
                <a:cs typeface="Arial"/>
                <a:sym typeface="Arial"/>
              </a:rPr>
              <a:t>bilateral stimulation</a:t>
            </a:r>
            <a:r>
              <a:rPr lang="en-US" sz="3399">
                <a:solidFill>
                  <a:srgbClr val="000000"/>
                </a:solidFill>
                <a:latin typeface="Arial"/>
                <a:ea typeface="Arial"/>
                <a:cs typeface="Arial"/>
                <a:sym typeface="Arial"/>
              </a:rPr>
              <a:t> that can be used as a grounding technique. The process is simple and can be done in any situation. It can help bring you back to the present moment and calm your emotional state."</a:t>
            </a:r>
            <a:endParaRPr/>
          </a:p>
        </p:txBody>
      </p:sp>
      <p:pic>
        <p:nvPicPr>
          <p:cNvPr id="175" name="Google Shape;175;p10"/>
          <p:cNvPicPr preferRelativeResize="0"/>
          <p:nvPr/>
        </p:nvPicPr>
        <p:blipFill rotWithShape="1">
          <a:blip r:embed="rId3">
            <a:alphaModFix/>
          </a:blip>
          <a:srcRect b="0" l="0" r="0" t="0"/>
          <a:stretch/>
        </p:blipFill>
        <p:spPr>
          <a:xfrm>
            <a:off x="6455878" y="2662410"/>
            <a:ext cx="11273640" cy="6336472"/>
          </a:xfrm>
          <a:prstGeom prst="rect">
            <a:avLst/>
          </a:prstGeom>
          <a:noFill/>
          <a:ln>
            <a:noFill/>
          </a:ln>
        </p:spPr>
      </p:pic>
      <p:pic>
        <p:nvPicPr>
          <p:cNvPr descr="The Butterfly Hug is a form of bilateral stimulation that can be used as a grounding technique.The process is simple and can be done in any situation.  It can help bring you back to the present moment and calm your emotional state." id="176" name="Google Shape;176;p10" title="The Butterfly Hug">
            <a:hlinkClick r:id="rId4"/>
          </p:cNvPr>
          <p:cNvPicPr preferRelativeResize="0"/>
          <p:nvPr/>
        </p:nvPicPr>
        <p:blipFill>
          <a:blip r:embed="rId5">
            <a:alphaModFix/>
          </a:blip>
          <a:stretch>
            <a:fillRect/>
          </a:stretch>
        </p:blipFill>
        <p:spPr>
          <a:xfrm>
            <a:off x="6868369" y="2891950"/>
            <a:ext cx="10448675" cy="5877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1"/>
          <p:cNvSpPr/>
          <p:nvPr/>
        </p:nvSpPr>
        <p:spPr>
          <a:xfrm rot="2194002">
            <a:off x="15176187" y="1108158"/>
            <a:ext cx="648509" cy="1155472"/>
          </a:xfrm>
          <a:custGeom>
            <a:rect b="b" l="l" r="r" t="t"/>
            <a:pathLst>
              <a:path extrusionOk="0" h="1155472" w="648509">
                <a:moveTo>
                  <a:pt x="0" y="0"/>
                </a:moveTo>
                <a:lnTo>
                  <a:pt x="648509" y="0"/>
                </a:lnTo>
                <a:lnTo>
                  <a:pt x="648509" y="1155472"/>
                </a:lnTo>
                <a:lnTo>
                  <a:pt x="0" y="115547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182" name="Google Shape;182;p11"/>
          <p:cNvGraphicFramePr/>
          <p:nvPr/>
        </p:nvGraphicFramePr>
        <p:xfrm>
          <a:off x="405779" y="234816"/>
          <a:ext cx="3000000" cy="3000000"/>
        </p:xfrm>
        <a:graphic>
          <a:graphicData uri="http://schemas.openxmlformats.org/drawingml/2006/table">
            <a:tbl>
              <a:tblPr>
                <a:noFill/>
                <a:tableStyleId>{4F6431B1-B466-4DD1-B5CD-DCBDDB502FCD}</a:tableStyleId>
              </a:tblPr>
              <a:tblGrid>
                <a:gridCol w="5088100"/>
                <a:gridCol w="12281000"/>
              </a:tblGrid>
              <a:tr h="956400">
                <a:tc>
                  <a:txBody>
                    <a:bodyPr/>
                    <a:lstStyle/>
                    <a:p>
                      <a:pPr indent="0" lvl="0" marL="0" marR="0" rtl="0" algn="ctr">
                        <a:lnSpc>
                          <a:spcPct val="140014"/>
                        </a:lnSpc>
                        <a:spcBef>
                          <a:spcPts val="0"/>
                        </a:spcBef>
                        <a:spcAft>
                          <a:spcPts val="0"/>
                        </a:spcAft>
                        <a:buNone/>
                      </a:pPr>
                      <a:r>
                        <a:rPr b="1" lang="en-US" sz="2699" u="none" cap="none" strike="noStrike">
                          <a:solidFill>
                            <a:srgbClr val="000000"/>
                          </a:solidFill>
                          <a:latin typeface="Arial"/>
                          <a:ea typeface="Arial"/>
                          <a:cs typeface="Arial"/>
                          <a:sym typeface="Arial"/>
                        </a:rPr>
                        <a:t>Maladaptive Stims</a:t>
                      </a:r>
                      <a:endParaRPr sz="1100" u="none" cap="none" strike="noStrike"/>
                    </a:p>
                  </a:txBody>
                  <a:tcPr marT="190500" marB="190500" marR="190500" marL="190500" anchor="ctr">
                    <a:lnL cap="flat" cmpd="sng" w="38100">
                      <a:solidFill>
                        <a:srgbClr val="BB99FF"/>
                      </a:solidFill>
                      <a:prstDash val="solid"/>
                      <a:round/>
                      <a:headEnd len="sm" w="sm" type="none"/>
                      <a:tailEnd len="sm" w="sm" type="none"/>
                    </a:lnL>
                    <a:lnR cap="flat" cmpd="sng" w="38100">
                      <a:solidFill>
                        <a:srgbClr val="BB99FF"/>
                      </a:solidFill>
                      <a:prstDash val="solid"/>
                      <a:round/>
                      <a:headEnd len="sm" w="sm" type="none"/>
                      <a:tailEnd len="sm" w="sm" type="none"/>
                    </a:lnR>
                    <a:lnT cap="flat" cmpd="sng" w="38100">
                      <a:solidFill>
                        <a:srgbClr val="BB99FF"/>
                      </a:solidFill>
                      <a:prstDash val="solid"/>
                      <a:round/>
                      <a:headEnd len="sm" w="sm" type="none"/>
                      <a:tailEnd len="sm" w="sm" type="none"/>
                    </a:lnT>
                    <a:lnB cap="flat" cmpd="sng" w="38100">
                      <a:solidFill>
                        <a:srgbClr val="BB99FF"/>
                      </a:solidFill>
                      <a:prstDash val="solid"/>
                      <a:round/>
                      <a:headEnd len="sm" w="sm" type="none"/>
                      <a:tailEnd len="sm" w="sm" type="none"/>
                    </a:lnB>
                    <a:solidFill>
                      <a:srgbClr val="DECDFF"/>
                    </a:solidFill>
                  </a:tcPr>
                </a:tc>
                <a:tc>
                  <a:txBody>
                    <a:bodyPr/>
                    <a:lstStyle/>
                    <a:p>
                      <a:pPr indent="0" lvl="0" marL="0" marR="0" rtl="0" algn="ctr">
                        <a:lnSpc>
                          <a:spcPct val="140014"/>
                        </a:lnSpc>
                        <a:spcBef>
                          <a:spcPts val="0"/>
                        </a:spcBef>
                        <a:spcAft>
                          <a:spcPts val="0"/>
                        </a:spcAft>
                        <a:buNone/>
                      </a:pPr>
                      <a:r>
                        <a:rPr b="1" lang="en-US" sz="2699" u="none" cap="none" strike="noStrike">
                          <a:solidFill>
                            <a:srgbClr val="000000"/>
                          </a:solidFill>
                          <a:latin typeface="Arial"/>
                          <a:ea typeface="Arial"/>
                          <a:cs typeface="Arial"/>
                          <a:sym typeface="Arial"/>
                        </a:rPr>
                        <a:t>Adaptive Alternatives</a:t>
                      </a:r>
                      <a:endParaRPr sz="1100" u="none" cap="none" strike="noStrike"/>
                    </a:p>
                  </a:txBody>
                  <a:tcPr marT="190500" marB="190500" marR="190500" marL="190500" anchor="ctr">
                    <a:lnL cap="flat" cmpd="sng" w="38100">
                      <a:solidFill>
                        <a:srgbClr val="BB99FF"/>
                      </a:solidFill>
                      <a:prstDash val="solid"/>
                      <a:round/>
                      <a:headEnd len="sm" w="sm" type="none"/>
                      <a:tailEnd len="sm" w="sm" type="none"/>
                    </a:lnL>
                    <a:lnR cap="flat" cmpd="sng" w="38100">
                      <a:solidFill>
                        <a:srgbClr val="BB99FF"/>
                      </a:solidFill>
                      <a:prstDash val="solid"/>
                      <a:round/>
                      <a:headEnd len="sm" w="sm" type="none"/>
                      <a:tailEnd len="sm" w="sm" type="none"/>
                    </a:lnR>
                    <a:lnT cap="flat" cmpd="sng" w="38100">
                      <a:solidFill>
                        <a:srgbClr val="BB99FF"/>
                      </a:solidFill>
                      <a:prstDash val="solid"/>
                      <a:round/>
                      <a:headEnd len="sm" w="sm" type="none"/>
                      <a:tailEnd len="sm" w="sm" type="none"/>
                    </a:lnT>
                    <a:lnB cap="flat" cmpd="sng" w="38100">
                      <a:solidFill>
                        <a:srgbClr val="BB99FF"/>
                      </a:solidFill>
                      <a:prstDash val="solid"/>
                      <a:round/>
                      <a:headEnd len="sm" w="sm" type="none"/>
                      <a:tailEnd len="sm" w="sm" type="none"/>
                    </a:lnB>
                    <a:solidFill>
                      <a:srgbClr val="DECDFF"/>
                    </a:solidFill>
                  </a:tcPr>
                </a:tc>
              </a:tr>
              <a:tr h="1214625">
                <a:tc>
                  <a:txBody>
                    <a:bodyPr/>
                    <a:lstStyle/>
                    <a:p>
                      <a:pPr indent="0" lvl="0" marL="0" marR="0" rtl="0" algn="ctr">
                        <a:lnSpc>
                          <a:spcPct val="140000"/>
                        </a:lnSpc>
                        <a:spcBef>
                          <a:spcPts val="0"/>
                        </a:spcBef>
                        <a:spcAft>
                          <a:spcPts val="0"/>
                        </a:spcAft>
                        <a:buNone/>
                      </a:pPr>
                      <a:r>
                        <a:rPr lang="en-US" sz="2100" u="none" cap="none" strike="noStrike">
                          <a:solidFill>
                            <a:srgbClr val="000000"/>
                          </a:solidFill>
                          <a:latin typeface="Arial"/>
                          <a:ea typeface="Arial"/>
                          <a:cs typeface="Arial"/>
                          <a:sym typeface="Arial"/>
                        </a:rPr>
                        <a:t>Biting self, gagging self, or chewing on hands and fingernails</a:t>
                      </a:r>
                      <a:endParaRPr sz="1100" u="none" cap="none" strike="noStrike"/>
                    </a:p>
                  </a:txBody>
                  <a:tcPr marT="190500" marB="190500" marR="190500" marL="190500" anchor="ctr">
                    <a:lnL cap="flat" cmpd="sng" w="38100">
                      <a:solidFill>
                        <a:srgbClr val="BB99FF"/>
                      </a:solidFill>
                      <a:prstDash val="solid"/>
                      <a:round/>
                      <a:headEnd len="sm" w="sm" type="none"/>
                      <a:tailEnd len="sm" w="sm" type="none"/>
                    </a:lnL>
                    <a:lnR cap="flat" cmpd="sng" w="38100">
                      <a:solidFill>
                        <a:srgbClr val="BB99FF"/>
                      </a:solidFill>
                      <a:prstDash val="solid"/>
                      <a:round/>
                      <a:headEnd len="sm" w="sm" type="none"/>
                      <a:tailEnd len="sm" w="sm" type="none"/>
                    </a:lnR>
                    <a:lnT cap="flat" cmpd="sng" w="38100">
                      <a:solidFill>
                        <a:srgbClr val="BB99FF"/>
                      </a:solidFill>
                      <a:prstDash val="solid"/>
                      <a:round/>
                      <a:headEnd len="sm" w="sm" type="none"/>
                      <a:tailEnd len="sm" w="sm" type="none"/>
                    </a:lnT>
                    <a:lnB cap="flat" cmpd="sng" w="38100">
                      <a:solidFill>
                        <a:srgbClr val="BB99FF"/>
                      </a:solidFill>
                      <a:prstDash val="solid"/>
                      <a:round/>
                      <a:headEnd len="sm" w="sm" type="none"/>
                      <a:tailEnd len="sm" w="sm" type="none"/>
                    </a:lnB>
                  </a:tcPr>
                </a:tc>
                <a:tc>
                  <a:txBody>
                    <a:bodyPr/>
                    <a:lstStyle/>
                    <a:p>
                      <a:pPr indent="-226695" lvl="1" marL="453390" marR="0" rtl="0" algn="l">
                        <a:lnSpc>
                          <a:spcPct val="140000"/>
                        </a:lnSpc>
                        <a:spcBef>
                          <a:spcPts val="0"/>
                        </a:spcBef>
                        <a:spcAft>
                          <a:spcPts val="0"/>
                        </a:spcAft>
                        <a:buClr>
                          <a:srgbClr val="000000"/>
                        </a:buClr>
                        <a:buSzPts val="2100"/>
                        <a:buFont typeface="Arial"/>
                        <a:buChar char="•"/>
                      </a:pPr>
                      <a:r>
                        <a:rPr lang="en-US" sz="2100" u="none" cap="none" strike="noStrike">
                          <a:solidFill>
                            <a:srgbClr val="000000"/>
                          </a:solidFill>
                          <a:latin typeface="Arial"/>
                          <a:ea typeface="Arial"/>
                          <a:cs typeface="Arial"/>
                          <a:sym typeface="Arial"/>
                        </a:rPr>
                        <a:t>provide kids with chewy jewelry (safe and intended for stimming)</a:t>
                      </a:r>
                      <a:endParaRPr sz="1100" u="none" cap="none" strike="noStrike"/>
                    </a:p>
                  </a:txBody>
                  <a:tcPr marT="190500" marB="190500" marR="190500" marL="190500" anchor="ctr">
                    <a:lnL cap="flat" cmpd="sng" w="38100">
                      <a:solidFill>
                        <a:srgbClr val="BB99FF"/>
                      </a:solidFill>
                      <a:prstDash val="solid"/>
                      <a:round/>
                      <a:headEnd len="sm" w="sm" type="none"/>
                      <a:tailEnd len="sm" w="sm" type="none"/>
                    </a:lnL>
                    <a:lnR cap="flat" cmpd="sng" w="38100">
                      <a:solidFill>
                        <a:srgbClr val="BB99FF"/>
                      </a:solidFill>
                      <a:prstDash val="solid"/>
                      <a:round/>
                      <a:headEnd len="sm" w="sm" type="none"/>
                      <a:tailEnd len="sm" w="sm" type="none"/>
                    </a:lnR>
                    <a:lnT cap="flat" cmpd="sng" w="38100">
                      <a:solidFill>
                        <a:srgbClr val="BB99FF"/>
                      </a:solidFill>
                      <a:prstDash val="solid"/>
                      <a:round/>
                      <a:headEnd len="sm" w="sm" type="none"/>
                      <a:tailEnd len="sm" w="sm" type="none"/>
                    </a:lnT>
                    <a:lnB cap="flat" cmpd="sng" w="38100">
                      <a:solidFill>
                        <a:srgbClr val="BB99FF"/>
                      </a:solidFill>
                      <a:prstDash val="solid"/>
                      <a:round/>
                      <a:headEnd len="sm" w="sm" type="none"/>
                      <a:tailEnd len="sm" w="sm" type="none"/>
                    </a:lnB>
                  </a:tcPr>
                </a:tc>
              </a:tr>
              <a:tr h="1587600">
                <a:tc>
                  <a:txBody>
                    <a:bodyPr/>
                    <a:lstStyle/>
                    <a:p>
                      <a:pPr indent="0" lvl="0" marL="0" marR="0" rtl="0" algn="ctr">
                        <a:lnSpc>
                          <a:spcPct val="140000"/>
                        </a:lnSpc>
                        <a:spcBef>
                          <a:spcPts val="0"/>
                        </a:spcBef>
                        <a:spcAft>
                          <a:spcPts val="0"/>
                        </a:spcAft>
                        <a:buNone/>
                      </a:pPr>
                      <a:r>
                        <a:rPr lang="en-US" sz="2100" u="none" cap="none" strike="noStrike">
                          <a:solidFill>
                            <a:srgbClr val="000000"/>
                          </a:solidFill>
                          <a:latin typeface="Arial"/>
                          <a:ea typeface="Arial"/>
                          <a:cs typeface="Arial"/>
                          <a:sym typeface="Arial"/>
                        </a:rPr>
                        <a:t>Hitting head</a:t>
                      </a:r>
                      <a:endParaRPr sz="1100" u="none" cap="none" strike="noStrike"/>
                    </a:p>
                  </a:txBody>
                  <a:tcPr marT="190500" marB="190500" marR="190500" marL="190500" anchor="ctr">
                    <a:lnL cap="flat" cmpd="sng" w="38100">
                      <a:solidFill>
                        <a:srgbClr val="BB99FF"/>
                      </a:solidFill>
                      <a:prstDash val="solid"/>
                      <a:round/>
                      <a:headEnd len="sm" w="sm" type="none"/>
                      <a:tailEnd len="sm" w="sm" type="none"/>
                    </a:lnL>
                    <a:lnR cap="flat" cmpd="sng" w="38100">
                      <a:solidFill>
                        <a:srgbClr val="BB99FF"/>
                      </a:solidFill>
                      <a:prstDash val="solid"/>
                      <a:round/>
                      <a:headEnd len="sm" w="sm" type="none"/>
                      <a:tailEnd len="sm" w="sm" type="none"/>
                    </a:lnR>
                    <a:lnT cap="flat" cmpd="sng" w="38100">
                      <a:solidFill>
                        <a:srgbClr val="BB99FF"/>
                      </a:solidFill>
                      <a:prstDash val="solid"/>
                      <a:round/>
                      <a:headEnd len="sm" w="sm" type="none"/>
                      <a:tailEnd len="sm" w="sm" type="none"/>
                    </a:lnT>
                    <a:lnB cap="flat" cmpd="sng" w="38100">
                      <a:solidFill>
                        <a:srgbClr val="BB99FF"/>
                      </a:solidFill>
                      <a:prstDash val="solid"/>
                      <a:round/>
                      <a:headEnd len="sm" w="sm" type="none"/>
                      <a:tailEnd len="sm" w="sm" type="none"/>
                    </a:lnB>
                  </a:tcPr>
                </a:tc>
                <a:tc>
                  <a:txBody>
                    <a:bodyPr/>
                    <a:lstStyle/>
                    <a:p>
                      <a:pPr indent="-226695" lvl="1" marL="453390" marR="0" rtl="0" algn="l">
                        <a:lnSpc>
                          <a:spcPct val="140000"/>
                        </a:lnSpc>
                        <a:spcBef>
                          <a:spcPts val="0"/>
                        </a:spcBef>
                        <a:spcAft>
                          <a:spcPts val="0"/>
                        </a:spcAft>
                        <a:buClr>
                          <a:srgbClr val="000000"/>
                        </a:buClr>
                        <a:buSzPts val="2100"/>
                        <a:buFont typeface="Arial"/>
                        <a:buChar char="•"/>
                      </a:pPr>
                      <a:r>
                        <a:rPr lang="en-US" sz="2100" u="none" cap="none" strike="noStrike">
                          <a:solidFill>
                            <a:srgbClr val="000000"/>
                          </a:solidFill>
                          <a:latin typeface="Arial"/>
                          <a:ea typeface="Arial"/>
                          <a:cs typeface="Arial"/>
                          <a:sym typeface="Arial"/>
                        </a:rPr>
                        <a:t>brush hair or use paintbrush/makeup brush on arms</a:t>
                      </a:r>
                      <a:endParaRPr sz="1100" u="none" cap="none" strike="noStrike"/>
                    </a:p>
                    <a:p>
                      <a:pPr indent="-226695" lvl="1" marL="453390" marR="0" rtl="0" algn="l">
                        <a:lnSpc>
                          <a:spcPct val="140000"/>
                        </a:lnSpc>
                        <a:spcBef>
                          <a:spcPts val="0"/>
                        </a:spcBef>
                        <a:spcAft>
                          <a:spcPts val="0"/>
                        </a:spcAft>
                        <a:buClr>
                          <a:srgbClr val="000000"/>
                        </a:buClr>
                        <a:buSzPts val="2100"/>
                        <a:buFont typeface="Arial"/>
                        <a:buChar char="•"/>
                      </a:pPr>
                      <a:r>
                        <a:rPr lang="en-US" sz="2100" u="none" cap="none" strike="noStrike">
                          <a:solidFill>
                            <a:srgbClr val="000000"/>
                          </a:solidFill>
                          <a:latin typeface="Arial"/>
                          <a:ea typeface="Arial"/>
                          <a:cs typeface="Arial"/>
                          <a:sym typeface="Arial"/>
                        </a:rPr>
                        <a:t>squeeze stress ball or stuffed animal</a:t>
                      </a:r>
                      <a:endParaRPr/>
                    </a:p>
                    <a:p>
                      <a:pPr indent="-226695" lvl="1" marL="453390" marR="0" rtl="0" algn="l">
                        <a:lnSpc>
                          <a:spcPct val="140000"/>
                        </a:lnSpc>
                        <a:spcBef>
                          <a:spcPts val="0"/>
                        </a:spcBef>
                        <a:spcAft>
                          <a:spcPts val="0"/>
                        </a:spcAft>
                        <a:buClr>
                          <a:srgbClr val="000000"/>
                        </a:buClr>
                        <a:buSzPts val="2100"/>
                        <a:buFont typeface="Arial"/>
                        <a:buChar char="•"/>
                      </a:pPr>
                      <a:r>
                        <a:rPr lang="en-US" sz="2100" u="none" cap="none" strike="noStrike">
                          <a:solidFill>
                            <a:srgbClr val="000000"/>
                          </a:solidFill>
                          <a:latin typeface="Arial"/>
                          <a:ea typeface="Arial"/>
                          <a:cs typeface="Arial"/>
                          <a:sym typeface="Arial"/>
                        </a:rPr>
                        <a:t>play with play dough or stretchy noodles </a:t>
                      </a:r>
                      <a:endParaRPr/>
                    </a:p>
                  </a:txBody>
                  <a:tcPr marT="190500" marB="190500" marR="190500" marL="190500" anchor="ctr">
                    <a:lnL cap="flat" cmpd="sng" w="38100">
                      <a:solidFill>
                        <a:srgbClr val="BB99FF"/>
                      </a:solidFill>
                      <a:prstDash val="solid"/>
                      <a:round/>
                      <a:headEnd len="sm" w="sm" type="none"/>
                      <a:tailEnd len="sm" w="sm" type="none"/>
                    </a:lnL>
                    <a:lnR cap="flat" cmpd="sng" w="38100">
                      <a:solidFill>
                        <a:srgbClr val="BB99FF"/>
                      </a:solidFill>
                      <a:prstDash val="solid"/>
                      <a:round/>
                      <a:headEnd len="sm" w="sm" type="none"/>
                      <a:tailEnd len="sm" w="sm" type="none"/>
                    </a:lnR>
                    <a:lnT cap="flat" cmpd="sng" w="38100">
                      <a:solidFill>
                        <a:srgbClr val="BB99FF"/>
                      </a:solidFill>
                      <a:prstDash val="solid"/>
                      <a:round/>
                      <a:headEnd len="sm" w="sm" type="none"/>
                      <a:tailEnd len="sm" w="sm" type="none"/>
                    </a:lnT>
                    <a:lnB cap="flat" cmpd="sng" w="38100">
                      <a:solidFill>
                        <a:srgbClr val="BB99FF"/>
                      </a:solidFill>
                      <a:prstDash val="solid"/>
                      <a:round/>
                      <a:headEnd len="sm" w="sm" type="none"/>
                      <a:tailEnd len="sm" w="sm" type="none"/>
                    </a:lnB>
                  </a:tcPr>
                </a:tc>
              </a:tr>
              <a:tr h="841625">
                <a:tc>
                  <a:txBody>
                    <a:bodyPr/>
                    <a:lstStyle/>
                    <a:p>
                      <a:pPr indent="0" lvl="0" marL="0" marR="0" rtl="0" algn="ctr">
                        <a:lnSpc>
                          <a:spcPct val="140000"/>
                        </a:lnSpc>
                        <a:spcBef>
                          <a:spcPts val="0"/>
                        </a:spcBef>
                        <a:spcAft>
                          <a:spcPts val="0"/>
                        </a:spcAft>
                        <a:buNone/>
                      </a:pPr>
                      <a:r>
                        <a:rPr lang="en-US" sz="2100" u="none" cap="none" strike="noStrike">
                          <a:solidFill>
                            <a:srgbClr val="000000"/>
                          </a:solidFill>
                          <a:latin typeface="Arial"/>
                          <a:ea typeface="Arial"/>
                          <a:cs typeface="Arial"/>
                          <a:sym typeface="Arial"/>
                        </a:rPr>
                        <a:t>Cursing or yelling in class</a:t>
                      </a:r>
                      <a:endParaRPr sz="1100" u="none" cap="none" strike="noStrike"/>
                    </a:p>
                  </a:txBody>
                  <a:tcPr marT="190500" marB="190500" marR="190500" marL="190500" anchor="ctr">
                    <a:lnL cap="flat" cmpd="sng" w="38100">
                      <a:solidFill>
                        <a:srgbClr val="BB99FF"/>
                      </a:solidFill>
                      <a:prstDash val="solid"/>
                      <a:round/>
                      <a:headEnd len="sm" w="sm" type="none"/>
                      <a:tailEnd len="sm" w="sm" type="none"/>
                    </a:lnL>
                    <a:lnR cap="flat" cmpd="sng" w="38100">
                      <a:solidFill>
                        <a:srgbClr val="BB99FF"/>
                      </a:solidFill>
                      <a:prstDash val="solid"/>
                      <a:round/>
                      <a:headEnd len="sm" w="sm" type="none"/>
                      <a:tailEnd len="sm" w="sm" type="none"/>
                    </a:lnR>
                    <a:lnT cap="flat" cmpd="sng" w="38100">
                      <a:solidFill>
                        <a:srgbClr val="BB99FF"/>
                      </a:solidFill>
                      <a:prstDash val="solid"/>
                      <a:round/>
                      <a:headEnd len="sm" w="sm" type="none"/>
                      <a:tailEnd len="sm" w="sm" type="none"/>
                    </a:lnT>
                    <a:lnB cap="flat" cmpd="sng" w="38100">
                      <a:solidFill>
                        <a:srgbClr val="BB99FF"/>
                      </a:solidFill>
                      <a:prstDash val="solid"/>
                      <a:round/>
                      <a:headEnd len="sm" w="sm" type="none"/>
                      <a:tailEnd len="sm" w="sm" type="none"/>
                    </a:lnB>
                  </a:tcPr>
                </a:tc>
                <a:tc>
                  <a:txBody>
                    <a:bodyPr/>
                    <a:lstStyle/>
                    <a:p>
                      <a:pPr indent="-226695" lvl="1" marL="453390" marR="0" rtl="0" algn="l">
                        <a:lnSpc>
                          <a:spcPct val="140000"/>
                        </a:lnSpc>
                        <a:spcBef>
                          <a:spcPts val="0"/>
                        </a:spcBef>
                        <a:spcAft>
                          <a:spcPts val="0"/>
                        </a:spcAft>
                        <a:buClr>
                          <a:srgbClr val="000000"/>
                        </a:buClr>
                        <a:buSzPts val="2100"/>
                        <a:buFont typeface="Arial"/>
                        <a:buChar char="•"/>
                      </a:pPr>
                      <a:r>
                        <a:rPr lang="en-US" sz="2100" u="none" cap="none" strike="noStrike">
                          <a:solidFill>
                            <a:srgbClr val="000000"/>
                          </a:solidFill>
                          <a:latin typeface="Arial"/>
                          <a:ea typeface="Arial"/>
                          <a:cs typeface="Arial"/>
                          <a:sym typeface="Arial"/>
                        </a:rPr>
                        <a:t>provide private space for yelling, pillows/stuffies to both comfort and muffle sound </a:t>
                      </a:r>
                      <a:endParaRPr sz="1100" u="none" cap="none" strike="noStrike"/>
                    </a:p>
                  </a:txBody>
                  <a:tcPr marT="190500" marB="190500" marR="190500" marL="190500" anchor="ctr">
                    <a:lnL cap="flat" cmpd="sng" w="38100">
                      <a:solidFill>
                        <a:srgbClr val="BB99FF"/>
                      </a:solidFill>
                      <a:prstDash val="solid"/>
                      <a:round/>
                      <a:headEnd len="sm" w="sm" type="none"/>
                      <a:tailEnd len="sm" w="sm" type="none"/>
                    </a:lnL>
                    <a:lnR cap="flat" cmpd="sng" w="38100">
                      <a:solidFill>
                        <a:srgbClr val="BB99FF"/>
                      </a:solidFill>
                      <a:prstDash val="solid"/>
                      <a:round/>
                      <a:headEnd len="sm" w="sm" type="none"/>
                      <a:tailEnd len="sm" w="sm" type="none"/>
                    </a:lnR>
                    <a:lnT cap="flat" cmpd="sng" w="38100">
                      <a:solidFill>
                        <a:srgbClr val="BB99FF"/>
                      </a:solidFill>
                      <a:prstDash val="solid"/>
                      <a:round/>
                      <a:headEnd len="sm" w="sm" type="none"/>
                      <a:tailEnd len="sm" w="sm" type="none"/>
                    </a:lnT>
                    <a:lnB cap="flat" cmpd="sng" w="38100">
                      <a:solidFill>
                        <a:srgbClr val="BB99FF"/>
                      </a:solidFill>
                      <a:prstDash val="solid"/>
                      <a:round/>
                      <a:headEnd len="sm" w="sm" type="none"/>
                      <a:tailEnd len="sm" w="sm" type="none"/>
                    </a:lnB>
                  </a:tcPr>
                </a:tc>
              </a:tr>
              <a:tr h="1587600">
                <a:tc>
                  <a:txBody>
                    <a:bodyPr/>
                    <a:lstStyle/>
                    <a:p>
                      <a:pPr indent="0" lvl="0" marL="0" marR="0" rtl="0" algn="ctr">
                        <a:lnSpc>
                          <a:spcPct val="140000"/>
                        </a:lnSpc>
                        <a:spcBef>
                          <a:spcPts val="0"/>
                        </a:spcBef>
                        <a:spcAft>
                          <a:spcPts val="0"/>
                        </a:spcAft>
                        <a:buNone/>
                      </a:pPr>
                      <a:r>
                        <a:rPr lang="en-US" sz="2100" u="none" cap="none" strike="noStrike">
                          <a:solidFill>
                            <a:srgbClr val="000000"/>
                          </a:solidFill>
                          <a:latin typeface="Arial"/>
                          <a:ea typeface="Arial"/>
                          <a:cs typeface="Arial"/>
                          <a:sym typeface="Arial"/>
                        </a:rPr>
                        <a:t>Getting up or running around the classroom</a:t>
                      </a:r>
                      <a:endParaRPr sz="1100" u="none" cap="none" strike="noStrike"/>
                    </a:p>
                  </a:txBody>
                  <a:tcPr marT="190500" marB="190500" marR="190500" marL="190500" anchor="ctr">
                    <a:lnL cap="flat" cmpd="sng" w="38100">
                      <a:solidFill>
                        <a:srgbClr val="BB99FF"/>
                      </a:solidFill>
                      <a:prstDash val="solid"/>
                      <a:round/>
                      <a:headEnd len="sm" w="sm" type="none"/>
                      <a:tailEnd len="sm" w="sm" type="none"/>
                    </a:lnL>
                    <a:lnR cap="flat" cmpd="sng" w="38100">
                      <a:solidFill>
                        <a:srgbClr val="BB99FF"/>
                      </a:solidFill>
                      <a:prstDash val="solid"/>
                      <a:round/>
                      <a:headEnd len="sm" w="sm" type="none"/>
                      <a:tailEnd len="sm" w="sm" type="none"/>
                    </a:lnR>
                    <a:lnT cap="flat" cmpd="sng" w="38100">
                      <a:solidFill>
                        <a:srgbClr val="BB99FF"/>
                      </a:solidFill>
                      <a:prstDash val="solid"/>
                      <a:round/>
                      <a:headEnd len="sm" w="sm" type="none"/>
                      <a:tailEnd len="sm" w="sm" type="none"/>
                    </a:lnT>
                    <a:lnB cap="flat" cmpd="sng" w="38100">
                      <a:solidFill>
                        <a:srgbClr val="BB99FF"/>
                      </a:solidFill>
                      <a:prstDash val="solid"/>
                      <a:round/>
                      <a:headEnd len="sm" w="sm" type="none"/>
                      <a:tailEnd len="sm" w="sm" type="none"/>
                    </a:lnB>
                  </a:tcPr>
                </a:tc>
                <a:tc>
                  <a:txBody>
                    <a:bodyPr/>
                    <a:lstStyle/>
                    <a:p>
                      <a:pPr indent="-226695" lvl="1" marL="453390" marR="0" rtl="0" algn="l">
                        <a:lnSpc>
                          <a:spcPct val="140000"/>
                        </a:lnSpc>
                        <a:spcBef>
                          <a:spcPts val="0"/>
                        </a:spcBef>
                        <a:spcAft>
                          <a:spcPts val="0"/>
                        </a:spcAft>
                        <a:buClr>
                          <a:srgbClr val="000000"/>
                        </a:buClr>
                        <a:buSzPts val="2100"/>
                        <a:buFont typeface="Arial"/>
                        <a:buChar char="•"/>
                      </a:pPr>
                      <a:r>
                        <a:rPr lang="en-US" sz="2100" u="none" cap="none" strike="noStrike">
                          <a:solidFill>
                            <a:srgbClr val="000000"/>
                          </a:solidFill>
                          <a:latin typeface="Arial"/>
                          <a:ea typeface="Arial"/>
                          <a:cs typeface="Arial"/>
                          <a:sym typeface="Arial"/>
                        </a:rPr>
                        <a:t>schedule run-around/shake out time</a:t>
                      </a:r>
                      <a:endParaRPr sz="1100" u="none" cap="none" strike="noStrike"/>
                    </a:p>
                    <a:p>
                      <a:pPr indent="-226695" lvl="1" marL="453390" marR="0" rtl="0" algn="l">
                        <a:lnSpc>
                          <a:spcPct val="140000"/>
                        </a:lnSpc>
                        <a:spcBef>
                          <a:spcPts val="0"/>
                        </a:spcBef>
                        <a:spcAft>
                          <a:spcPts val="0"/>
                        </a:spcAft>
                        <a:buClr>
                          <a:srgbClr val="000000"/>
                        </a:buClr>
                        <a:buSzPts val="2100"/>
                        <a:buFont typeface="Arial"/>
                        <a:buChar char="•"/>
                      </a:pPr>
                      <a:r>
                        <a:rPr lang="en-US" sz="2100" u="none" cap="none" strike="noStrike">
                          <a:solidFill>
                            <a:srgbClr val="000000"/>
                          </a:solidFill>
                          <a:latin typeface="Arial"/>
                          <a:ea typeface="Arial"/>
                          <a:cs typeface="Arial"/>
                          <a:sym typeface="Arial"/>
                        </a:rPr>
                        <a:t>offer alternative seating options (standing in the back of the classroom, rocking chair)</a:t>
                      </a:r>
                      <a:endParaRPr/>
                    </a:p>
                    <a:p>
                      <a:pPr indent="-226695" lvl="1" marL="453390" marR="0" rtl="0" algn="l">
                        <a:lnSpc>
                          <a:spcPct val="140000"/>
                        </a:lnSpc>
                        <a:spcBef>
                          <a:spcPts val="0"/>
                        </a:spcBef>
                        <a:spcAft>
                          <a:spcPts val="0"/>
                        </a:spcAft>
                        <a:buClr>
                          <a:srgbClr val="000000"/>
                        </a:buClr>
                        <a:buSzPts val="2100"/>
                        <a:buFont typeface="Arial"/>
                        <a:buChar char="•"/>
                      </a:pPr>
                      <a:r>
                        <a:rPr lang="en-US" sz="2100" u="none" cap="none" strike="noStrike">
                          <a:solidFill>
                            <a:srgbClr val="000000"/>
                          </a:solidFill>
                          <a:latin typeface="Arial"/>
                          <a:ea typeface="Arial"/>
                          <a:cs typeface="Arial"/>
                          <a:sym typeface="Arial"/>
                        </a:rPr>
                        <a:t>Adaptive furniture (foot hammock, ball chair)</a:t>
                      </a:r>
                      <a:endParaRPr/>
                    </a:p>
                  </a:txBody>
                  <a:tcPr marT="190500" marB="190500" marR="190500" marL="190500" anchor="ctr">
                    <a:lnL cap="flat" cmpd="sng" w="38100">
                      <a:solidFill>
                        <a:srgbClr val="BB99FF"/>
                      </a:solidFill>
                      <a:prstDash val="solid"/>
                      <a:round/>
                      <a:headEnd len="sm" w="sm" type="none"/>
                      <a:tailEnd len="sm" w="sm" type="none"/>
                    </a:lnL>
                    <a:lnR cap="flat" cmpd="sng" w="38100">
                      <a:solidFill>
                        <a:srgbClr val="BB99FF"/>
                      </a:solidFill>
                      <a:prstDash val="solid"/>
                      <a:round/>
                      <a:headEnd len="sm" w="sm" type="none"/>
                      <a:tailEnd len="sm" w="sm" type="none"/>
                    </a:lnR>
                    <a:lnT cap="flat" cmpd="sng" w="38100">
                      <a:solidFill>
                        <a:srgbClr val="BB99FF"/>
                      </a:solidFill>
                      <a:prstDash val="solid"/>
                      <a:round/>
                      <a:headEnd len="sm" w="sm" type="none"/>
                      <a:tailEnd len="sm" w="sm" type="none"/>
                    </a:lnT>
                    <a:lnB cap="flat" cmpd="sng" w="38100">
                      <a:solidFill>
                        <a:srgbClr val="BB99FF"/>
                      </a:solidFill>
                      <a:prstDash val="solid"/>
                      <a:round/>
                      <a:headEnd len="sm" w="sm" type="none"/>
                      <a:tailEnd len="sm" w="sm" type="none"/>
                    </a:lnB>
                  </a:tcPr>
                </a:tc>
              </a:tr>
              <a:tr h="1587600">
                <a:tc>
                  <a:txBody>
                    <a:bodyPr/>
                    <a:lstStyle/>
                    <a:p>
                      <a:pPr indent="0" lvl="0" marL="0" marR="0" rtl="0" algn="ctr">
                        <a:lnSpc>
                          <a:spcPct val="140000"/>
                        </a:lnSpc>
                        <a:spcBef>
                          <a:spcPts val="0"/>
                        </a:spcBef>
                        <a:spcAft>
                          <a:spcPts val="0"/>
                        </a:spcAft>
                        <a:buNone/>
                      </a:pPr>
                      <a:r>
                        <a:rPr lang="en-US" sz="2100" u="none" cap="none" strike="noStrike">
                          <a:solidFill>
                            <a:srgbClr val="000000"/>
                          </a:solidFill>
                          <a:latin typeface="Arial"/>
                          <a:ea typeface="Arial"/>
                          <a:cs typeface="Arial"/>
                          <a:sym typeface="Arial"/>
                        </a:rPr>
                        <a:t>Loud vocal stimming in class</a:t>
                      </a:r>
                      <a:endParaRPr sz="1100" u="none" cap="none" strike="noStrike"/>
                    </a:p>
                  </a:txBody>
                  <a:tcPr marT="190500" marB="190500" marR="190500" marL="190500" anchor="ctr">
                    <a:lnL cap="flat" cmpd="sng" w="38100">
                      <a:solidFill>
                        <a:srgbClr val="BB99FF"/>
                      </a:solidFill>
                      <a:prstDash val="solid"/>
                      <a:round/>
                      <a:headEnd len="sm" w="sm" type="none"/>
                      <a:tailEnd len="sm" w="sm" type="none"/>
                    </a:lnL>
                    <a:lnR cap="flat" cmpd="sng" w="38100">
                      <a:solidFill>
                        <a:srgbClr val="BB99FF"/>
                      </a:solidFill>
                      <a:prstDash val="solid"/>
                      <a:round/>
                      <a:headEnd len="sm" w="sm" type="none"/>
                      <a:tailEnd len="sm" w="sm" type="none"/>
                    </a:lnR>
                    <a:lnT cap="flat" cmpd="sng" w="38100">
                      <a:solidFill>
                        <a:srgbClr val="BB99FF"/>
                      </a:solidFill>
                      <a:prstDash val="solid"/>
                      <a:round/>
                      <a:headEnd len="sm" w="sm" type="none"/>
                      <a:tailEnd len="sm" w="sm" type="none"/>
                    </a:lnT>
                    <a:lnB cap="flat" cmpd="sng" w="38100">
                      <a:solidFill>
                        <a:srgbClr val="BB99FF"/>
                      </a:solidFill>
                      <a:prstDash val="solid"/>
                      <a:round/>
                      <a:headEnd len="sm" w="sm" type="none"/>
                      <a:tailEnd len="sm" w="sm" type="none"/>
                    </a:lnB>
                  </a:tcPr>
                </a:tc>
                <a:tc>
                  <a:txBody>
                    <a:bodyPr/>
                    <a:lstStyle/>
                    <a:p>
                      <a:pPr indent="-226695" lvl="1" marL="453390" marR="0" rtl="0" algn="l">
                        <a:lnSpc>
                          <a:spcPct val="140000"/>
                        </a:lnSpc>
                        <a:spcBef>
                          <a:spcPts val="0"/>
                        </a:spcBef>
                        <a:spcAft>
                          <a:spcPts val="0"/>
                        </a:spcAft>
                        <a:buClr>
                          <a:srgbClr val="000000"/>
                        </a:buClr>
                        <a:buSzPts val="2100"/>
                        <a:buFont typeface="Arial"/>
                        <a:buChar char="•"/>
                      </a:pPr>
                      <a:r>
                        <a:rPr lang="en-US" sz="2100" u="none" cap="none" strike="noStrike">
                          <a:solidFill>
                            <a:srgbClr val="000000"/>
                          </a:solidFill>
                          <a:latin typeface="Arial"/>
                          <a:ea typeface="Arial"/>
                          <a:cs typeface="Arial"/>
                          <a:sym typeface="Arial"/>
                        </a:rPr>
                        <a:t>quieter vocal stims (like popping noises, lip trills)</a:t>
                      </a:r>
                      <a:endParaRPr sz="1100" u="none" cap="none" strike="noStrike"/>
                    </a:p>
                    <a:p>
                      <a:pPr indent="-226695" lvl="1" marL="453390" marR="0" rtl="0" algn="l">
                        <a:lnSpc>
                          <a:spcPct val="140000"/>
                        </a:lnSpc>
                        <a:spcBef>
                          <a:spcPts val="0"/>
                        </a:spcBef>
                        <a:spcAft>
                          <a:spcPts val="0"/>
                        </a:spcAft>
                        <a:buClr>
                          <a:srgbClr val="000000"/>
                        </a:buClr>
                        <a:buSzPts val="2100"/>
                        <a:buFont typeface="Arial"/>
                        <a:buChar char="•"/>
                      </a:pPr>
                      <a:r>
                        <a:rPr lang="en-US" sz="2100" u="none" cap="none" strike="noStrike">
                          <a:solidFill>
                            <a:srgbClr val="000000"/>
                          </a:solidFill>
                          <a:latin typeface="Arial"/>
                          <a:ea typeface="Arial"/>
                          <a:cs typeface="Arial"/>
                          <a:sym typeface="Arial"/>
                        </a:rPr>
                        <a:t>blowing air through a straw</a:t>
                      </a:r>
                      <a:endParaRPr/>
                    </a:p>
                    <a:p>
                      <a:pPr indent="-226695" lvl="1" marL="453390" marR="0" rtl="0" algn="l">
                        <a:lnSpc>
                          <a:spcPct val="140000"/>
                        </a:lnSpc>
                        <a:spcBef>
                          <a:spcPts val="0"/>
                        </a:spcBef>
                        <a:spcAft>
                          <a:spcPts val="0"/>
                        </a:spcAft>
                        <a:buClr>
                          <a:srgbClr val="000000"/>
                        </a:buClr>
                        <a:buSzPts val="2100"/>
                        <a:buFont typeface="Arial"/>
                        <a:buChar char="•"/>
                      </a:pPr>
                      <a:r>
                        <a:rPr lang="en-US" sz="2100" u="none" cap="none" strike="noStrike">
                          <a:solidFill>
                            <a:srgbClr val="000000"/>
                          </a:solidFill>
                          <a:latin typeface="Arial"/>
                          <a:ea typeface="Arial"/>
                          <a:cs typeface="Arial"/>
                          <a:sym typeface="Arial"/>
                        </a:rPr>
                        <a:t>providing other students with ear plugs and headphones</a:t>
                      </a:r>
                      <a:endParaRPr/>
                    </a:p>
                  </a:txBody>
                  <a:tcPr marT="190500" marB="190500" marR="190500" marL="190500" anchor="ctr">
                    <a:lnL cap="flat" cmpd="sng" w="38100">
                      <a:solidFill>
                        <a:srgbClr val="BB99FF"/>
                      </a:solidFill>
                      <a:prstDash val="solid"/>
                      <a:round/>
                      <a:headEnd len="sm" w="sm" type="none"/>
                      <a:tailEnd len="sm" w="sm" type="none"/>
                    </a:lnL>
                    <a:lnR cap="flat" cmpd="sng" w="38100">
                      <a:solidFill>
                        <a:srgbClr val="BB99FF"/>
                      </a:solidFill>
                      <a:prstDash val="solid"/>
                      <a:round/>
                      <a:headEnd len="sm" w="sm" type="none"/>
                      <a:tailEnd len="sm" w="sm" type="none"/>
                    </a:lnR>
                    <a:lnT cap="flat" cmpd="sng" w="38100">
                      <a:solidFill>
                        <a:srgbClr val="BB99FF"/>
                      </a:solidFill>
                      <a:prstDash val="solid"/>
                      <a:round/>
                      <a:headEnd len="sm" w="sm" type="none"/>
                      <a:tailEnd len="sm" w="sm" type="none"/>
                    </a:lnT>
                    <a:lnB cap="flat" cmpd="sng" w="38100">
                      <a:solidFill>
                        <a:srgbClr val="BB99FF"/>
                      </a:solidFill>
                      <a:prstDash val="solid"/>
                      <a:round/>
                      <a:headEnd len="sm" w="sm" type="none"/>
                      <a:tailEnd len="sm" w="sm" type="none"/>
                    </a:lnB>
                  </a:tcPr>
                </a:tc>
              </a:tr>
              <a:tr h="1587600">
                <a:tc>
                  <a:txBody>
                    <a:bodyPr/>
                    <a:lstStyle/>
                    <a:p>
                      <a:pPr indent="0" lvl="0" marL="0" marR="0" rtl="0" algn="ctr">
                        <a:lnSpc>
                          <a:spcPct val="140000"/>
                        </a:lnSpc>
                        <a:spcBef>
                          <a:spcPts val="0"/>
                        </a:spcBef>
                        <a:spcAft>
                          <a:spcPts val="0"/>
                        </a:spcAft>
                        <a:buNone/>
                      </a:pPr>
                      <a:r>
                        <a:rPr lang="en-US" sz="2100" u="none" cap="none" strike="noStrike">
                          <a:solidFill>
                            <a:srgbClr val="000000"/>
                          </a:solidFill>
                          <a:latin typeface="Arial"/>
                          <a:ea typeface="Arial"/>
                          <a:cs typeface="Arial"/>
                          <a:sym typeface="Arial"/>
                        </a:rPr>
                        <a:t>Skin, hair, or nail picking</a:t>
                      </a:r>
                      <a:endParaRPr sz="1100" u="none" cap="none" strike="noStrike"/>
                    </a:p>
                  </a:txBody>
                  <a:tcPr marT="190500" marB="190500" marR="190500" marL="190500" anchor="ctr">
                    <a:lnL cap="flat" cmpd="sng" w="38100">
                      <a:solidFill>
                        <a:srgbClr val="BB99FF"/>
                      </a:solidFill>
                      <a:prstDash val="solid"/>
                      <a:round/>
                      <a:headEnd len="sm" w="sm" type="none"/>
                      <a:tailEnd len="sm" w="sm" type="none"/>
                    </a:lnL>
                    <a:lnR cap="flat" cmpd="sng" w="38100">
                      <a:solidFill>
                        <a:srgbClr val="BB99FF"/>
                      </a:solidFill>
                      <a:prstDash val="solid"/>
                      <a:round/>
                      <a:headEnd len="sm" w="sm" type="none"/>
                      <a:tailEnd len="sm" w="sm" type="none"/>
                    </a:lnR>
                    <a:lnT cap="flat" cmpd="sng" w="38100">
                      <a:solidFill>
                        <a:srgbClr val="BB99FF"/>
                      </a:solidFill>
                      <a:prstDash val="solid"/>
                      <a:round/>
                      <a:headEnd len="sm" w="sm" type="none"/>
                      <a:tailEnd len="sm" w="sm" type="none"/>
                    </a:lnT>
                    <a:lnB cap="flat" cmpd="sng" w="38100">
                      <a:solidFill>
                        <a:srgbClr val="BB99FF"/>
                      </a:solidFill>
                      <a:prstDash val="solid"/>
                      <a:round/>
                      <a:headEnd len="sm" w="sm" type="none"/>
                      <a:tailEnd len="sm" w="sm" type="none"/>
                    </a:lnB>
                  </a:tcPr>
                </a:tc>
                <a:tc>
                  <a:txBody>
                    <a:bodyPr/>
                    <a:lstStyle/>
                    <a:p>
                      <a:pPr indent="-226695" lvl="1" marL="453390" marR="0" rtl="0" algn="l">
                        <a:lnSpc>
                          <a:spcPct val="140000"/>
                        </a:lnSpc>
                        <a:spcBef>
                          <a:spcPts val="0"/>
                        </a:spcBef>
                        <a:spcAft>
                          <a:spcPts val="0"/>
                        </a:spcAft>
                        <a:buClr>
                          <a:srgbClr val="000000"/>
                        </a:buClr>
                        <a:buSzPts val="2100"/>
                        <a:buFont typeface="Arial"/>
                        <a:buChar char="•"/>
                      </a:pPr>
                      <a:r>
                        <a:rPr lang="en-US" sz="2100" u="none" cap="none" strike="noStrike">
                          <a:solidFill>
                            <a:srgbClr val="000000"/>
                          </a:solidFill>
                          <a:latin typeface="Arial"/>
                          <a:ea typeface="Arial"/>
                          <a:cs typeface="Arial"/>
                          <a:sym typeface="Arial"/>
                        </a:rPr>
                        <a:t>fidget toys like a pop-it, picky mat, fidget ring</a:t>
                      </a:r>
                      <a:endParaRPr sz="1100" u="none" cap="none" strike="noStrike"/>
                    </a:p>
                    <a:p>
                      <a:pPr indent="-226695" lvl="1" marL="453390" marR="0" rtl="0" algn="l">
                        <a:lnSpc>
                          <a:spcPct val="140000"/>
                        </a:lnSpc>
                        <a:spcBef>
                          <a:spcPts val="0"/>
                        </a:spcBef>
                        <a:spcAft>
                          <a:spcPts val="0"/>
                        </a:spcAft>
                        <a:buClr>
                          <a:srgbClr val="000000"/>
                        </a:buClr>
                        <a:buSzPts val="2100"/>
                        <a:buFont typeface="Arial"/>
                        <a:buChar char="•"/>
                      </a:pPr>
                      <a:r>
                        <a:rPr lang="en-US" sz="2100" u="none" cap="none" strike="noStrike">
                          <a:solidFill>
                            <a:srgbClr val="000000"/>
                          </a:solidFill>
                          <a:latin typeface="Arial"/>
                          <a:ea typeface="Arial"/>
                          <a:cs typeface="Arial"/>
                          <a:sym typeface="Arial"/>
                        </a:rPr>
                        <a:t>peeling dried Elmer’s glue off hands</a:t>
                      </a:r>
                      <a:endParaRPr/>
                    </a:p>
                    <a:p>
                      <a:pPr indent="-226695" lvl="1" marL="453390" marR="0" rtl="0" algn="l">
                        <a:lnSpc>
                          <a:spcPct val="140000"/>
                        </a:lnSpc>
                        <a:spcBef>
                          <a:spcPts val="0"/>
                        </a:spcBef>
                        <a:spcAft>
                          <a:spcPts val="0"/>
                        </a:spcAft>
                        <a:buClr>
                          <a:srgbClr val="000000"/>
                        </a:buClr>
                        <a:buSzPts val="2100"/>
                        <a:buFont typeface="Arial"/>
                        <a:buChar char="•"/>
                      </a:pPr>
                      <a:r>
                        <a:rPr lang="en-US" sz="2100" u="none" cap="none" strike="noStrike">
                          <a:solidFill>
                            <a:srgbClr val="000000"/>
                          </a:solidFill>
                          <a:latin typeface="Arial"/>
                          <a:ea typeface="Arial"/>
                          <a:cs typeface="Arial"/>
                          <a:sym typeface="Arial"/>
                        </a:rPr>
                        <a:t>wearing nail polish</a:t>
                      </a:r>
                      <a:endParaRPr/>
                    </a:p>
                  </a:txBody>
                  <a:tcPr marT="190500" marB="190500" marR="190500" marL="190500" anchor="ctr">
                    <a:lnL cap="flat" cmpd="sng" w="38100">
                      <a:solidFill>
                        <a:srgbClr val="BB99FF"/>
                      </a:solidFill>
                      <a:prstDash val="solid"/>
                      <a:round/>
                      <a:headEnd len="sm" w="sm" type="none"/>
                      <a:tailEnd len="sm" w="sm" type="none"/>
                    </a:lnL>
                    <a:lnR cap="flat" cmpd="sng" w="38100">
                      <a:solidFill>
                        <a:srgbClr val="BB99FF"/>
                      </a:solidFill>
                      <a:prstDash val="solid"/>
                      <a:round/>
                      <a:headEnd len="sm" w="sm" type="none"/>
                      <a:tailEnd len="sm" w="sm" type="none"/>
                    </a:lnR>
                    <a:lnT cap="flat" cmpd="sng" w="38100">
                      <a:solidFill>
                        <a:srgbClr val="BB99FF"/>
                      </a:solidFill>
                      <a:prstDash val="solid"/>
                      <a:round/>
                      <a:headEnd len="sm" w="sm" type="none"/>
                      <a:tailEnd len="sm" w="sm" type="none"/>
                    </a:lnT>
                    <a:lnB cap="flat" cmpd="sng" w="38100">
                      <a:solidFill>
                        <a:srgbClr val="BB99FF"/>
                      </a:solidFill>
                      <a:prstDash val="solid"/>
                      <a:round/>
                      <a:headEnd len="sm" w="sm" type="none"/>
                      <a:tailEnd len="sm" w="sm" type="none"/>
                    </a:lnB>
                  </a:tcPr>
                </a:tc>
              </a:tr>
            </a:tbl>
          </a:graphicData>
        </a:graphic>
      </p:graphicFrame>
      <p:sp>
        <p:nvSpPr>
          <p:cNvPr id="183" name="Google Shape;183;p11"/>
          <p:cNvSpPr/>
          <p:nvPr/>
        </p:nvSpPr>
        <p:spPr>
          <a:xfrm>
            <a:off x="15421248" y="2505911"/>
            <a:ext cx="1452798" cy="1360182"/>
          </a:xfrm>
          <a:custGeom>
            <a:rect b="b" l="l" r="r" t="t"/>
            <a:pathLst>
              <a:path extrusionOk="0" h="1360182" w="1452798">
                <a:moveTo>
                  <a:pt x="0" y="0"/>
                </a:moveTo>
                <a:lnTo>
                  <a:pt x="1452798" y="0"/>
                </a:lnTo>
                <a:lnTo>
                  <a:pt x="1452798" y="1360182"/>
                </a:lnTo>
                <a:lnTo>
                  <a:pt x="0" y="136018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 name="Google Shape;184;p11"/>
          <p:cNvSpPr/>
          <p:nvPr/>
        </p:nvSpPr>
        <p:spPr>
          <a:xfrm rot="2831316">
            <a:off x="15014060" y="2473103"/>
            <a:ext cx="972764" cy="863328"/>
          </a:xfrm>
          <a:custGeom>
            <a:rect b="b" l="l" r="r" t="t"/>
            <a:pathLst>
              <a:path extrusionOk="0" h="863328" w="972764">
                <a:moveTo>
                  <a:pt x="972764" y="863328"/>
                </a:moveTo>
                <a:lnTo>
                  <a:pt x="0" y="863328"/>
                </a:lnTo>
                <a:lnTo>
                  <a:pt x="0" y="0"/>
                </a:lnTo>
                <a:lnTo>
                  <a:pt x="972764" y="0"/>
                </a:lnTo>
                <a:lnTo>
                  <a:pt x="972764" y="863328"/>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 name="Google Shape;185;p11"/>
          <p:cNvSpPr/>
          <p:nvPr/>
        </p:nvSpPr>
        <p:spPr>
          <a:xfrm>
            <a:off x="16874046" y="3780173"/>
            <a:ext cx="1286010" cy="1136181"/>
          </a:xfrm>
          <a:custGeom>
            <a:rect b="b" l="l" r="r" t="t"/>
            <a:pathLst>
              <a:path extrusionOk="0" h="1136181" w="1286010">
                <a:moveTo>
                  <a:pt x="0" y="0"/>
                </a:moveTo>
                <a:lnTo>
                  <a:pt x="1286010" y="0"/>
                </a:lnTo>
                <a:lnTo>
                  <a:pt x="1286010" y="1136181"/>
                </a:lnTo>
                <a:lnTo>
                  <a:pt x="0" y="1136181"/>
                </a:lnTo>
                <a:lnTo>
                  <a:pt x="0" y="0"/>
                </a:lnTo>
                <a:close/>
              </a:path>
            </a:pathLst>
          </a:custGeom>
          <a:blipFill rotWithShape="1">
            <a:blip r:embed="rId6">
              <a:alphaModFix/>
            </a:blip>
            <a:stretch>
              <a:fillRect b="-1073" l="0" r="0" t="-107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 name="Google Shape;186;p11"/>
          <p:cNvSpPr/>
          <p:nvPr/>
        </p:nvSpPr>
        <p:spPr>
          <a:xfrm>
            <a:off x="13454404" y="5920197"/>
            <a:ext cx="1282173" cy="1602716"/>
          </a:xfrm>
          <a:custGeom>
            <a:rect b="b" l="l" r="r" t="t"/>
            <a:pathLst>
              <a:path extrusionOk="0" h="1602716" w="1282173">
                <a:moveTo>
                  <a:pt x="0" y="0"/>
                </a:moveTo>
                <a:lnTo>
                  <a:pt x="1282173" y="0"/>
                </a:lnTo>
                <a:lnTo>
                  <a:pt x="1282173" y="1602717"/>
                </a:lnTo>
                <a:lnTo>
                  <a:pt x="0" y="1602717"/>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 name="Google Shape;187;p11"/>
          <p:cNvSpPr/>
          <p:nvPr/>
        </p:nvSpPr>
        <p:spPr>
          <a:xfrm flipH="1" rot="1138078">
            <a:off x="15855157" y="6411092"/>
            <a:ext cx="1188734" cy="1524018"/>
          </a:xfrm>
          <a:custGeom>
            <a:rect b="b" l="l" r="r" t="t"/>
            <a:pathLst>
              <a:path extrusionOk="0" h="1524018" w="1188734">
                <a:moveTo>
                  <a:pt x="1188734" y="0"/>
                </a:moveTo>
                <a:lnTo>
                  <a:pt x="0" y="0"/>
                </a:lnTo>
                <a:lnTo>
                  <a:pt x="0" y="1524018"/>
                </a:lnTo>
                <a:lnTo>
                  <a:pt x="1188734" y="1524018"/>
                </a:lnTo>
                <a:lnTo>
                  <a:pt x="1188734"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 name="Google Shape;188;p11"/>
          <p:cNvSpPr/>
          <p:nvPr/>
        </p:nvSpPr>
        <p:spPr>
          <a:xfrm rot="-1075517">
            <a:off x="12457504" y="8264111"/>
            <a:ext cx="1336940" cy="1176507"/>
          </a:xfrm>
          <a:custGeom>
            <a:rect b="b" l="l" r="r" t="t"/>
            <a:pathLst>
              <a:path extrusionOk="0" h="1176507" w="1336940">
                <a:moveTo>
                  <a:pt x="0" y="0"/>
                </a:moveTo>
                <a:lnTo>
                  <a:pt x="1336940" y="0"/>
                </a:lnTo>
                <a:lnTo>
                  <a:pt x="1336940" y="1176507"/>
                </a:lnTo>
                <a:lnTo>
                  <a:pt x="0" y="1176507"/>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 name="Google Shape;189;p11"/>
          <p:cNvSpPr/>
          <p:nvPr/>
        </p:nvSpPr>
        <p:spPr>
          <a:xfrm rot="1731201">
            <a:off x="15059908" y="8380352"/>
            <a:ext cx="1026114" cy="944025"/>
          </a:xfrm>
          <a:custGeom>
            <a:rect b="b" l="l" r="r" t="t"/>
            <a:pathLst>
              <a:path extrusionOk="0" h="944025" w="1026114">
                <a:moveTo>
                  <a:pt x="0" y="0"/>
                </a:moveTo>
                <a:lnTo>
                  <a:pt x="1026114" y="0"/>
                </a:lnTo>
                <a:lnTo>
                  <a:pt x="1026114" y="944025"/>
                </a:lnTo>
                <a:lnTo>
                  <a:pt x="0" y="944025"/>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 name="Google Shape;190;p11"/>
          <p:cNvSpPr/>
          <p:nvPr/>
        </p:nvSpPr>
        <p:spPr>
          <a:xfrm>
            <a:off x="13454404" y="2611563"/>
            <a:ext cx="1148878" cy="1148878"/>
          </a:xfrm>
          <a:custGeom>
            <a:rect b="b" l="l" r="r" t="t"/>
            <a:pathLst>
              <a:path extrusionOk="0" h="1148878" w="1148878">
                <a:moveTo>
                  <a:pt x="0" y="0"/>
                </a:moveTo>
                <a:lnTo>
                  <a:pt x="1148878" y="0"/>
                </a:lnTo>
                <a:lnTo>
                  <a:pt x="1148878" y="1148878"/>
                </a:lnTo>
                <a:lnTo>
                  <a:pt x="0" y="1148878"/>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F7"/>
        </a:solidFill>
      </p:bgPr>
    </p:bg>
    <p:spTree>
      <p:nvGrpSpPr>
        <p:cNvPr id="194" name="Shape 194"/>
        <p:cNvGrpSpPr/>
        <p:nvPr/>
      </p:nvGrpSpPr>
      <p:grpSpPr>
        <a:xfrm>
          <a:off x="0" y="0"/>
          <a:ext cx="0" cy="0"/>
          <a:chOff x="0" y="0"/>
          <a:chExt cx="0" cy="0"/>
        </a:xfrm>
      </p:grpSpPr>
      <p:sp>
        <p:nvSpPr>
          <p:cNvPr id="195" name="Google Shape;195;p12"/>
          <p:cNvSpPr/>
          <p:nvPr/>
        </p:nvSpPr>
        <p:spPr>
          <a:xfrm flipH="1">
            <a:off x="13153145" y="6012152"/>
            <a:ext cx="2961963" cy="4414850"/>
          </a:xfrm>
          <a:custGeom>
            <a:rect b="b" l="l" r="r" t="t"/>
            <a:pathLst>
              <a:path extrusionOk="0" h="4414850" w="2961963">
                <a:moveTo>
                  <a:pt x="2961963" y="0"/>
                </a:moveTo>
                <a:lnTo>
                  <a:pt x="0" y="0"/>
                </a:lnTo>
                <a:lnTo>
                  <a:pt x="0" y="4414850"/>
                </a:lnTo>
                <a:lnTo>
                  <a:pt x="2961963" y="4414850"/>
                </a:lnTo>
                <a:lnTo>
                  <a:pt x="2961963"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 name="Google Shape;196;p12"/>
          <p:cNvSpPr/>
          <p:nvPr/>
        </p:nvSpPr>
        <p:spPr>
          <a:xfrm>
            <a:off x="1703496" y="6305520"/>
            <a:ext cx="2937493" cy="4121482"/>
          </a:xfrm>
          <a:custGeom>
            <a:rect b="b" l="l" r="r" t="t"/>
            <a:pathLst>
              <a:path extrusionOk="0" h="4121482" w="2937493">
                <a:moveTo>
                  <a:pt x="0" y="0"/>
                </a:moveTo>
                <a:lnTo>
                  <a:pt x="2937493" y="0"/>
                </a:lnTo>
                <a:lnTo>
                  <a:pt x="2937493" y="4121482"/>
                </a:lnTo>
                <a:lnTo>
                  <a:pt x="0" y="412148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 name="Google Shape;197;p12"/>
          <p:cNvSpPr/>
          <p:nvPr/>
        </p:nvSpPr>
        <p:spPr>
          <a:xfrm>
            <a:off x="7355614" y="5555282"/>
            <a:ext cx="3080957" cy="4114800"/>
          </a:xfrm>
          <a:custGeom>
            <a:rect b="b" l="l" r="r" t="t"/>
            <a:pathLst>
              <a:path extrusionOk="0" h="4114800" w="3080957">
                <a:moveTo>
                  <a:pt x="0" y="0"/>
                </a:moveTo>
                <a:lnTo>
                  <a:pt x="3080956" y="0"/>
                </a:lnTo>
                <a:lnTo>
                  <a:pt x="3080956"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 name="Google Shape;198;p12"/>
          <p:cNvSpPr txBox="1"/>
          <p:nvPr/>
        </p:nvSpPr>
        <p:spPr>
          <a:xfrm>
            <a:off x="9139238" y="4274503"/>
            <a:ext cx="9525" cy="1566544"/>
          </a:xfrm>
          <a:prstGeom prst="rect">
            <a:avLst/>
          </a:prstGeom>
          <a:noFill/>
          <a:ln>
            <a:noFill/>
          </a:ln>
        </p:spPr>
        <p:txBody>
          <a:bodyPr anchorCtr="0" anchor="t" bIns="0" lIns="0" spcFirstLastPara="1" rIns="0" wrap="square" tIns="0">
            <a:spAutoFit/>
          </a:bodyPr>
          <a:lstStyle/>
          <a:p>
            <a:pPr indent="0" lvl="0" marL="0" marR="0" rtl="0" algn="ctr">
              <a:lnSpc>
                <a:spcPct val="715555"/>
              </a:lnSpc>
              <a:spcBef>
                <a:spcPts val="0"/>
              </a:spcBef>
              <a:spcAft>
                <a:spcPts val="0"/>
              </a:spcAft>
              <a:buNone/>
            </a:pPr>
            <a:r>
              <a:t/>
            </a:r>
            <a:endParaRPr sz="1800">
              <a:solidFill>
                <a:schemeClr val="dk1"/>
              </a:solidFill>
              <a:latin typeface="Calibri"/>
              <a:ea typeface="Calibri"/>
              <a:cs typeface="Calibri"/>
              <a:sym typeface="Calibri"/>
            </a:endParaRPr>
          </a:p>
        </p:txBody>
      </p:sp>
      <p:sp>
        <p:nvSpPr>
          <p:cNvPr id="199" name="Google Shape;199;p12"/>
          <p:cNvSpPr txBox="1"/>
          <p:nvPr/>
        </p:nvSpPr>
        <p:spPr>
          <a:xfrm>
            <a:off x="7144" y="3791600"/>
            <a:ext cx="18283238" cy="1880235"/>
          </a:xfrm>
          <a:prstGeom prst="rect">
            <a:avLst/>
          </a:prstGeom>
          <a:noFill/>
          <a:ln>
            <a:noFill/>
          </a:ln>
        </p:spPr>
        <p:txBody>
          <a:bodyPr anchorCtr="0" anchor="t" bIns="0" lIns="0" spcFirstLastPara="1" rIns="0" wrap="square" tIns="0">
            <a:spAutoFit/>
          </a:bodyPr>
          <a:lstStyle/>
          <a:p>
            <a:pPr indent="-367030" lvl="1" marL="734059" marR="0" rtl="0" algn="l">
              <a:lnSpc>
                <a:spcPct val="150014"/>
              </a:lnSpc>
              <a:spcBef>
                <a:spcPts val="0"/>
              </a:spcBef>
              <a:spcAft>
                <a:spcPts val="0"/>
              </a:spcAft>
              <a:buClr>
                <a:srgbClr val="000000"/>
              </a:buClr>
              <a:buSzPts val="3399"/>
              <a:buFont typeface="Arial"/>
              <a:buChar char="•"/>
            </a:pPr>
            <a:r>
              <a:rPr b="0" i="0" lang="en-US" sz="3399" u="none" cap="none" strike="noStrike">
                <a:solidFill>
                  <a:srgbClr val="000000"/>
                </a:solidFill>
                <a:latin typeface="Arial"/>
                <a:ea typeface="Arial"/>
                <a:cs typeface="Arial"/>
                <a:sym typeface="Arial"/>
              </a:rPr>
              <a:t>Guiding children towards adaptive stimming alternatives as after-school staff</a:t>
            </a:r>
            <a:endParaRPr/>
          </a:p>
          <a:p>
            <a:pPr indent="-367030" lvl="1" marL="734059" marR="0" rtl="0" algn="l">
              <a:lnSpc>
                <a:spcPct val="150014"/>
              </a:lnSpc>
              <a:spcBef>
                <a:spcPts val="0"/>
              </a:spcBef>
              <a:spcAft>
                <a:spcPts val="0"/>
              </a:spcAft>
              <a:buClr>
                <a:srgbClr val="000000"/>
              </a:buClr>
              <a:buSzPts val="3399"/>
              <a:buFont typeface="Arial"/>
              <a:buChar char="•"/>
            </a:pPr>
            <a:r>
              <a:rPr b="0" i="0" lang="en-US" sz="3399" u="none" cap="none" strike="noStrike">
                <a:solidFill>
                  <a:srgbClr val="000000"/>
                </a:solidFill>
                <a:latin typeface="Arial"/>
                <a:ea typeface="Arial"/>
                <a:cs typeface="Arial"/>
                <a:sym typeface="Arial"/>
              </a:rPr>
              <a:t>Guiding children towards adaptive stimming alternatives as custodial, nursing, or security staff </a:t>
            </a:r>
            <a:endParaRPr/>
          </a:p>
        </p:txBody>
      </p:sp>
      <p:sp>
        <p:nvSpPr>
          <p:cNvPr id="200" name="Google Shape;200;p12"/>
          <p:cNvSpPr txBox="1"/>
          <p:nvPr/>
        </p:nvSpPr>
        <p:spPr>
          <a:xfrm>
            <a:off x="5310748" y="933450"/>
            <a:ext cx="7170688" cy="181102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lang="en-US" sz="5199">
                <a:solidFill>
                  <a:srgbClr val="000000"/>
                </a:solidFill>
                <a:latin typeface="Arial"/>
                <a:ea typeface="Arial"/>
                <a:cs typeface="Arial"/>
                <a:sym typeface="Arial"/>
              </a:rPr>
              <a:t>Providing Redirection:</a:t>
            </a:r>
            <a:endParaRPr/>
          </a:p>
          <a:p>
            <a:pPr indent="0" lvl="0" marL="0" marR="0" rtl="0" algn="ctr">
              <a:lnSpc>
                <a:spcPct val="140007"/>
              </a:lnSpc>
              <a:spcBef>
                <a:spcPts val="0"/>
              </a:spcBef>
              <a:spcAft>
                <a:spcPts val="0"/>
              </a:spcAft>
              <a:buNone/>
            </a:pPr>
            <a:r>
              <a:rPr b="1" lang="en-US" sz="5199">
                <a:solidFill>
                  <a:srgbClr val="000000"/>
                </a:solidFill>
                <a:latin typeface="Arial"/>
                <a:ea typeface="Arial"/>
                <a:cs typeface="Arial"/>
                <a:sym typeface="Arial"/>
              </a:rPr>
              <a:t>Not Just for Teachers!</a:t>
            </a:r>
            <a:endParaRPr/>
          </a:p>
        </p:txBody>
      </p:sp>
      <p:sp>
        <p:nvSpPr>
          <p:cNvPr id="201" name="Google Shape;201;p12"/>
          <p:cNvSpPr/>
          <p:nvPr/>
        </p:nvSpPr>
        <p:spPr>
          <a:xfrm rot="2051424">
            <a:off x="13129925" y="887210"/>
            <a:ext cx="1752110" cy="1494072"/>
          </a:xfrm>
          <a:custGeom>
            <a:rect b="b" l="l" r="r" t="t"/>
            <a:pathLst>
              <a:path extrusionOk="0" h="1494072" w="1752110">
                <a:moveTo>
                  <a:pt x="0" y="0"/>
                </a:moveTo>
                <a:lnTo>
                  <a:pt x="1752110" y="0"/>
                </a:lnTo>
                <a:lnTo>
                  <a:pt x="1752110" y="1494072"/>
                </a:lnTo>
                <a:lnTo>
                  <a:pt x="0" y="1494072"/>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 name="Google Shape;202;p12"/>
          <p:cNvSpPr/>
          <p:nvPr/>
        </p:nvSpPr>
        <p:spPr>
          <a:xfrm flipH="1" rot="-2311298">
            <a:off x="2903029" y="867357"/>
            <a:ext cx="1752110" cy="1494072"/>
          </a:xfrm>
          <a:custGeom>
            <a:rect b="b" l="l" r="r" t="t"/>
            <a:pathLst>
              <a:path extrusionOk="0" h="1494072" w="1752110">
                <a:moveTo>
                  <a:pt x="1752110" y="0"/>
                </a:moveTo>
                <a:lnTo>
                  <a:pt x="0" y="0"/>
                </a:lnTo>
                <a:lnTo>
                  <a:pt x="0" y="1494072"/>
                </a:lnTo>
                <a:lnTo>
                  <a:pt x="1752110" y="1494072"/>
                </a:lnTo>
                <a:lnTo>
                  <a:pt x="175211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F7"/>
        </a:solidFill>
      </p:bgPr>
    </p:bg>
    <p:spTree>
      <p:nvGrpSpPr>
        <p:cNvPr id="206" name="Shape 206"/>
        <p:cNvGrpSpPr/>
        <p:nvPr/>
      </p:nvGrpSpPr>
      <p:grpSpPr>
        <a:xfrm>
          <a:off x="0" y="0"/>
          <a:ext cx="0" cy="0"/>
          <a:chOff x="0" y="0"/>
          <a:chExt cx="0" cy="0"/>
        </a:xfrm>
      </p:grpSpPr>
      <p:sp>
        <p:nvSpPr>
          <p:cNvPr id="207" name="Google Shape;207;p13"/>
          <p:cNvSpPr txBox="1"/>
          <p:nvPr/>
        </p:nvSpPr>
        <p:spPr>
          <a:xfrm>
            <a:off x="3775591" y="3166110"/>
            <a:ext cx="10736818" cy="6092190"/>
          </a:xfrm>
          <a:prstGeom prst="rect">
            <a:avLst/>
          </a:prstGeom>
          <a:noFill/>
          <a:ln>
            <a:noFill/>
          </a:ln>
        </p:spPr>
        <p:txBody>
          <a:bodyPr anchorCtr="0" anchor="t" bIns="0" lIns="0" spcFirstLastPara="1" rIns="0" wrap="square" tIns="0">
            <a:spAutoFit/>
          </a:bodyPr>
          <a:lstStyle/>
          <a:p>
            <a:pPr indent="0" lvl="0" marL="0" marR="0" rtl="0" algn="ctr">
              <a:lnSpc>
                <a:spcPct val="150013"/>
              </a:lnSpc>
              <a:spcBef>
                <a:spcPts val="0"/>
              </a:spcBef>
              <a:spcAft>
                <a:spcPts val="0"/>
              </a:spcAft>
              <a:buNone/>
            </a:pPr>
            <a:r>
              <a:rPr lang="en-US" sz="3799" u="sng">
                <a:solidFill>
                  <a:srgbClr val="000000"/>
                </a:solidFill>
                <a:latin typeface="Arial"/>
                <a:ea typeface="Arial"/>
                <a:cs typeface="Arial"/>
                <a:sym typeface="Arial"/>
              </a:rPr>
              <a:t>Scenario 1</a:t>
            </a:r>
            <a:endParaRPr/>
          </a:p>
          <a:p>
            <a:pPr indent="0" lvl="0" marL="0" marR="0" rtl="0" algn="ctr">
              <a:lnSpc>
                <a:spcPct val="150013"/>
              </a:lnSpc>
              <a:spcBef>
                <a:spcPts val="0"/>
              </a:spcBef>
              <a:spcAft>
                <a:spcPts val="0"/>
              </a:spcAft>
              <a:buNone/>
            </a:pPr>
            <a:r>
              <a:t/>
            </a:r>
            <a:endParaRPr sz="3799" u="sng">
              <a:solidFill>
                <a:srgbClr val="000000"/>
              </a:solidFill>
              <a:latin typeface="Arial"/>
              <a:ea typeface="Arial"/>
              <a:cs typeface="Arial"/>
              <a:sym typeface="Arial"/>
            </a:endParaRPr>
          </a:p>
          <a:p>
            <a:pPr indent="0" lvl="0" marL="0" marR="0" rtl="0" algn="ctr">
              <a:lnSpc>
                <a:spcPct val="150013"/>
              </a:lnSpc>
              <a:spcBef>
                <a:spcPts val="0"/>
              </a:spcBef>
              <a:spcAft>
                <a:spcPts val="0"/>
              </a:spcAft>
              <a:buNone/>
            </a:pPr>
            <a:r>
              <a:rPr lang="en-US" sz="3799" u="sng">
                <a:solidFill>
                  <a:srgbClr val="000000"/>
                </a:solidFill>
                <a:latin typeface="Arial"/>
                <a:ea typeface="Arial"/>
                <a:cs typeface="Arial"/>
                <a:sym typeface="Arial"/>
              </a:rPr>
              <a:t>Scenario 2</a:t>
            </a:r>
            <a:endParaRPr/>
          </a:p>
          <a:p>
            <a:pPr indent="0" lvl="0" marL="0" marR="0" rtl="0" algn="ctr">
              <a:lnSpc>
                <a:spcPct val="150013"/>
              </a:lnSpc>
              <a:spcBef>
                <a:spcPts val="0"/>
              </a:spcBef>
              <a:spcAft>
                <a:spcPts val="0"/>
              </a:spcAft>
              <a:buNone/>
            </a:pPr>
            <a:r>
              <a:t/>
            </a:r>
            <a:endParaRPr sz="3799" u="sng">
              <a:solidFill>
                <a:srgbClr val="000000"/>
              </a:solidFill>
              <a:latin typeface="Arial"/>
              <a:ea typeface="Arial"/>
              <a:cs typeface="Arial"/>
              <a:sym typeface="Arial"/>
            </a:endParaRPr>
          </a:p>
          <a:p>
            <a:pPr indent="0" lvl="0" marL="0" marR="0" rtl="0" algn="ctr">
              <a:lnSpc>
                <a:spcPct val="150013"/>
              </a:lnSpc>
              <a:spcBef>
                <a:spcPts val="0"/>
              </a:spcBef>
              <a:spcAft>
                <a:spcPts val="0"/>
              </a:spcAft>
              <a:buNone/>
            </a:pPr>
            <a:r>
              <a:rPr lang="en-US" sz="3799" u="sng">
                <a:solidFill>
                  <a:srgbClr val="000000"/>
                </a:solidFill>
                <a:latin typeface="Arial"/>
                <a:ea typeface="Arial"/>
                <a:cs typeface="Arial"/>
                <a:sym typeface="Arial"/>
              </a:rPr>
              <a:t>Debrief: </a:t>
            </a:r>
            <a:endParaRPr/>
          </a:p>
          <a:p>
            <a:pPr indent="-367030" lvl="1" marL="734059" marR="0" rtl="0" algn="l">
              <a:lnSpc>
                <a:spcPct val="150014"/>
              </a:lnSpc>
              <a:spcBef>
                <a:spcPts val="0"/>
              </a:spcBef>
              <a:spcAft>
                <a:spcPts val="0"/>
              </a:spcAft>
              <a:buClr>
                <a:srgbClr val="000000"/>
              </a:buClr>
              <a:buSzPts val="3399"/>
              <a:buFont typeface="Arial"/>
              <a:buChar char="•"/>
            </a:pPr>
            <a:r>
              <a:rPr b="0" i="0" lang="en-US" sz="3399" u="none" cap="none" strike="noStrike">
                <a:solidFill>
                  <a:srgbClr val="000000"/>
                </a:solidFill>
                <a:latin typeface="Arial"/>
                <a:ea typeface="Arial"/>
                <a:cs typeface="Arial"/>
                <a:sym typeface="Arial"/>
              </a:rPr>
              <a:t>Thoughts, emotions, or somatic experiences as STAFF - during the conflict and afterwards </a:t>
            </a:r>
            <a:endParaRPr/>
          </a:p>
          <a:p>
            <a:pPr indent="-367030" lvl="1" marL="734059" marR="0" rtl="0" algn="l">
              <a:lnSpc>
                <a:spcPct val="150014"/>
              </a:lnSpc>
              <a:spcBef>
                <a:spcPts val="0"/>
              </a:spcBef>
              <a:spcAft>
                <a:spcPts val="0"/>
              </a:spcAft>
              <a:buClr>
                <a:srgbClr val="000000"/>
              </a:buClr>
              <a:buSzPts val="3399"/>
              <a:buFont typeface="Arial"/>
              <a:buChar char="•"/>
            </a:pPr>
            <a:r>
              <a:rPr b="0" i="0" lang="en-US" sz="3399" u="none" cap="none" strike="noStrike">
                <a:solidFill>
                  <a:srgbClr val="000000"/>
                </a:solidFill>
                <a:latin typeface="Arial"/>
                <a:ea typeface="Arial"/>
                <a:cs typeface="Arial"/>
                <a:sym typeface="Arial"/>
              </a:rPr>
              <a:t>Thoughts, emotions, or somatic experiences  as STUDENT - during the conflict and afterwards</a:t>
            </a:r>
            <a:endParaRPr/>
          </a:p>
        </p:txBody>
      </p:sp>
      <p:sp>
        <p:nvSpPr>
          <p:cNvPr id="208" name="Google Shape;208;p13"/>
          <p:cNvSpPr/>
          <p:nvPr/>
        </p:nvSpPr>
        <p:spPr>
          <a:xfrm>
            <a:off x="2542828" y="1028700"/>
            <a:ext cx="3224507" cy="4114800"/>
          </a:xfrm>
          <a:custGeom>
            <a:rect b="b" l="l" r="r" t="t"/>
            <a:pathLst>
              <a:path extrusionOk="0" h="4114800" w="3224507">
                <a:moveTo>
                  <a:pt x="0" y="0"/>
                </a:moveTo>
                <a:lnTo>
                  <a:pt x="3224507" y="0"/>
                </a:lnTo>
                <a:lnTo>
                  <a:pt x="3224507"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 name="Google Shape;209;p13"/>
          <p:cNvSpPr/>
          <p:nvPr/>
        </p:nvSpPr>
        <p:spPr>
          <a:xfrm>
            <a:off x="12518109" y="1028700"/>
            <a:ext cx="3377515" cy="3511594"/>
          </a:xfrm>
          <a:custGeom>
            <a:rect b="b" l="l" r="r" t="t"/>
            <a:pathLst>
              <a:path extrusionOk="0" h="3511594" w="3377515">
                <a:moveTo>
                  <a:pt x="0" y="0"/>
                </a:moveTo>
                <a:lnTo>
                  <a:pt x="3377515" y="0"/>
                </a:lnTo>
                <a:lnTo>
                  <a:pt x="3377515" y="3511594"/>
                </a:lnTo>
                <a:lnTo>
                  <a:pt x="0" y="351159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 name="Google Shape;210;p13"/>
          <p:cNvSpPr/>
          <p:nvPr/>
        </p:nvSpPr>
        <p:spPr>
          <a:xfrm flipH="1">
            <a:off x="14836765" y="6264592"/>
            <a:ext cx="2422535" cy="3265672"/>
          </a:xfrm>
          <a:custGeom>
            <a:rect b="b" l="l" r="r" t="t"/>
            <a:pathLst>
              <a:path extrusionOk="0" h="3265672" w="2422535">
                <a:moveTo>
                  <a:pt x="2422535" y="0"/>
                </a:moveTo>
                <a:lnTo>
                  <a:pt x="0" y="0"/>
                </a:lnTo>
                <a:lnTo>
                  <a:pt x="0" y="3265672"/>
                </a:lnTo>
                <a:lnTo>
                  <a:pt x="2422535" y="3265672"/>
                </a:lnTo>
                <a:lnTo>
                  <a:pt x="2422535"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Google Shape;211;p13"/>
          <p:cNvSpPr/>
          <p:nvPr/>
        </p:nvSpPr>
        <p:spPr>
          <a:xfrm>
            <a:off x="1414647" y="5847775"/>
            <a:ext cx="2256362" cy="3682489"/>
          </a:xfrm>
          <a:custGeom>
            <a:rect b="b" l="l" r="r" t="t"/>
            <a:pathLst>
              <a:path extrusionOk="0" h="3682489" w="2256362">
                <a:moveTo>
                  <a:pt x="0" y="0"/>
                </a:moveTo>
                <a:lnTo>
                  <a:pt x="2256361" y="0"/>
                </a:lnTo>
                <a:lnTo>
                  <a:pt x="2256361" y="3682489"/>
                </a:lnTo>
                <a:lnTo>
                  <a:pt x="0" y="3682489"/>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 name="Google Shape;212;p13"/>
          <p:cNvSpPr txBox="1"/>
          <p:nvPr/>
        </p:nvSpPr>
        <p:spPr>
          <a:xfrm>
            <a:off x="6031679" y="1028700"/>
            <a:ext cx="6224641" cy="1517083"/>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1" lang="en-US" sz="8897" u="sng">
                <a:solidFill>
                  <a:srgbClr val="000000"/>
                </a:solidFill>
                <a:latin typeface="Arial"/>
                <a:ea typeface="Arial"/>
                <a:cs typeface="Arial"/>
                <a:sym typeface="Arial"/>
              </a:rPr>
              <a:t>Role play!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F7"/>
        </a:solidFill>
      </p:bgPr>
    </p:bg>
    <p:spTree>
      <p:nvGrpSpPr>
        <p:cNvPr id="216" name="Shape 216"/>
        <p:cNvGrpSpPr/>
        <p:nvPr/>
      </p:nvGrpSpPr>
      <p:grpSpPr>
        <a:xfrm>
          <a:off x="0" y="0"/>
          <a:ext cx="0" cy="0"/>
          <a:chOff x="0" y="0"/>
          <a:chExt cx="0" cy="0"/>
        </a:xfrm>
      </p:grpSpPr>
      <p:sp>
        <p:nvSpPr>
          <p:cNvPr id="217" name="Google Shape;217;p14"/>
          <p:cNvSpPr/>
          <p:nvPr/>
        </p:nvSpPr>
        <p:spPr>
          <a:xfrm>
            <a:off x="2709519" y="3235776"/>
            <a:ext cx="3384588" cy="7051224"/>
          </a:xfrm>
          <a:custGeom>
            <a:rect b="b" l="l" r="r" t="t"/>
            <a:pathLst>
              <a:path extrusionOk="0" h="7051224" w="3384588">
                <a:moveTo>
                  <a:pt x="0" y="0"/>
                </a:moveTo>
                <a:lnTo>
                  <a:pt x="3384588" y="0"/>
                </a:lnTo>
                <a:lnTo>
                  <a:pt x="3384588" y="7051224"/>
                </a:lnTo>
                <a:lnTo>
                  <a:pt x="0" y="705122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 name="Google Shape;218;p14"/>
          <p:cNvSpPr txBox="1"/>
          <p:nvPr/>
        </p:nvSpPr>
        <p:spPr>
          <a:xfrm>
            <a:off x="9981164" y="3092901"/>
            <a:ext cx="5256319" cy="1293152"/>
          </a:xfrm>
          <a:prstGeom prst="rect">
            <a:avLst/>
          </a:prstGeom>
          <a:noFill/>
          <a:ln>
            <a:noFill/>
          </a:ln>
        </p:spPr>
        <p:txBody>
          <a:bodyPr anchorCtr="0" anchor="t" bIns="0" lIns="0" spcFirstLastPara="1" rIns="0" wrap="square" tIns="0">
            <a:spAutoFit/>
          </a:bodyPr>
          <a:lstStyle/>
          <a:p>
            <a:pPr indent="0" lvl="0" marL="0" marR="0" rtl="0" algn="ctr">
              <a:lnSpc>
                <a:spcPct val="140015"/>
              </a:lnSpc>
              <a:spcBef>
                <a:spcPts val="0"/>
              </a:spcBef>
              <a:spcAft>
                <a:spcPts val="0"/>
              </a:spcAft>
              <a:buNone/>
            </a:pPr>
            <a:r>
              <a:rPr lang="en-US" sz="7587">
                <a:solidFill>
                  <a:srgbClr val="000000"/>
                </a:solidFill>
                <a:latin typeface="Arial"/>
                <a:ea typeface="Arial"/>
                <a:cs typeface="Arial"/>
                <a:sym typeface="Arial"/>
              </a:rPr>
              <a:t>Thank You! </a:t>
            </a:r>
            <a:endParaRPr/>
          </a:p>
        </p:txBody>
      </p:sp>
      <p:sp>
        <p:nvSpPr>
          <p:cNvPr id="219" name="Google Shape;219;p14"/>
          <p:cNvSpPr txBox="1"/>
          <p:nvPr/>
        </p:nvSpPr>
        <p:spPr>
          <a:xfrm>
            <a:off x="8757912" y="4933950"/>
            <a:ext cx="7702822" cy="1923256"/>
          </a:xfrm>
          <a:prstGeom prst="rect">
            <a:avLst/>
          </a:prstGeom>
          <a:noFill/>
          <a:ln>
            <a:noFill/>
          </a:ln>
        </p:spPr>
        <p:txBody>
          <a:bodyPr anchorCtr="0" anchor="t" bIns="0" lIns="0" spcFirstLastPara="1" rIns="0" wrap="square" tIns="0">
            <a:spAutoFit/>
          </a:bodyPr>
          <a:lstStyle/>
          <a:p>
            <a:pPr indent="0" lvl="0" marL="0" marR="0" rtl="0" algn="ctr">
              <a:lnSpc>
                <a:spcPct val="139994"/>
              </a:lnSpc>
              <a:spcBef>
                <a:spcPts val="0"/>
              </a:spcBef>
              <a:spcAft>
                <a:spcPts val="0"/>
              </a:spcAft>
              <a:buNone/>
            </a:pPr>
            <a:r>
              <a:rPr lang="en-US" sz="11264">
                <a:solidFill>
                  <a:srgbClr val="000000"/>
                </a:solidFill>
                <a:latin typeface="Arial"/>
                <a:ea typeface="Arial"/>
                <a:cs typeface="Arial"/>
                <a:sym typeface="Arial"/>
              </a:rPr>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p:nvPr/>
        </p:nvSpPr>
        <p:spPr>
          <a:xfrm>
            <a:off x="0" y="-434950"/>
            <a:ext cx="18288000" cy="10721950"/>
          </a:xfrm>
          <a:custGeom>
            <a:rect b="b" l="l" r="r" t="t"/>
            <a:pathLst>
              <a:path extrusionOk="0" h="10721950" w="18288000">
                <a:moveTo>
                  <a:pt x="0" y="0"/>
                </a:moveTo>
                <a:lnTo>
                  <a:pt x="18288000" y="0"/>
                </a:lnTo>
                <a:lnTo>
                  <a:pt x="18288000" y="10721950"/>
                </a:lnTo>
                <a:lnTo>
                  <a:pt x="0" y="10721950"/>
                </a:lnTo>
                <a:lnTo>
                  <a:pt x="0" y="0"/>
                </a:lnTo>
                <a:close/>
              </a:path>
            </a:pathLst>
          </a:custGeom>
          <a:blipFill rotWithShape="1">
            <a:blip r:embed="rId3">
              <a:alphaModFix amt="73000"/>
            </a:blip>
            <a:stretch>
              <a:fillRect b="-7779" l="0" r="-1692" t="-777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 name="Google Shape;93;p2"/>
          <p:cNvSpPr txBox="1"/>
          <p:nvPr/>
        </p:nvSpPr>
        <p:spPr>
          <a:xfrm>
            <a:off x="389784" y="942975"/>
            <a:ext cx="17508432" cy="4728952"/>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1" lang="en-US" sz="4899" u="sng">
                <a:solidFill>
                  <a:srgbClr val="000000"/>
                </a:solidFill>
                <a:latin typeface="Arial"/>
                <a:ea typeface="Arial"/>
                <a:cs typeface="Arial"/>
                <a:sym typeface="Arial"/>
              </a:rPr>
              <a:t>Stimming to Self-Regulate</a:t>
            </a:r>
            <a:endParaRPr/>
          </a:p>
          <a:p>
            <a:pPr indent="0" lvl="0" marL="0" marR="0" rtl="0" algn="ctr">
              <a:lnSpc>
                <a:spcPct val="99857"/>
              </a:lnSpc>
              <a:spcBef>
                <a:spcPts val="0"/>
              </a:spcBef>
              <a:spcAft>
                <a:spcPts val="0"/>
              </a:spcAft>
              <a:buNone/>
            </a:pPr>
            <a:r>
              <a:t/>
            </a:r>
            <a:endParaRPr b="1" sz="4899" u="sng">
              <a:solidFill>
                <a:srgbClr val="000000"/>
              </a:solidFill>
              <a:latin typeface="Arial"/>
              <a:ea typeface="Arial"/>
              <a:cs typeface="Arial"/>
              <a:sym typeface="Arial"/>
            </a:endParaRPr>
          </a:p>
          <a:p>
            <a:pPr indent="-377220" lvl="1" marL="754439" marR="0" rtl="0" algn="l">
              <a:lnSpc>
                <a:spcPct val="150042"/>
              </a:lnSpc>
              <a:spcBef>
                <a:spcPts val="0"/>
              </a:spcBef>
              <a:spcAft>
                <a:spcPts val="0"/>
              </a:spcAft>
              <a:buClr>
                <a:srgbClr val="000000"/>
              </a:buClr>
              <a:buSzPts val="3493"/>
              <a:buFont typeface="Arial"/>
              <a:buChar char="•"/>
            </a:pPr>
            <a:r>
              <a:rPr b="0" i="0" lang="en-US" sz="3493" u="none" cap="none" strike="noStrike">
                <a:solidFill>
                  <a:srgbClr val="000000"/>
                </a:solidFill>
                <a:latin typeface="Arial"/>
                <a:ea typeface="Arial"/>
                <a:cs typeface="Arial"/>
                <a:sym typeface="Arial"/>
              </a:rPr>
              <a:t>Stimming (self-stimulating behavior) is something that people of all ages, neurocognitive abilities, and developmental levels do</a:t>
            </a:r>
            <a:endParaRPr/>
          </a:p>
          <a:p>
            <a:pPr indent="-377220" lvl="1" marL="754439" marR="0" rtl="0" algn="l">
              <a:lnSpc>
                <a:spcPct val="150042"/>
              </a:lnSpc>
              <a:spcBef>
                <a:spcPts val="0"/>
              </a:spcBef>
              <a:spcAft>
                <a:spcPts val="0"/>
              </a:spcAft>
              <a:buClr>
                <a:srgbClr val="000000"/>
              </a:buClr>
              <a:buSzPts val="3493"/>
              <a:buFont typeface="Arial"/>
              <a:buChar char="•"/>
            </a:pPr>
            <a:r>
              <a:rPr b="0" i="0" lang="en-US" sz="3493" u="none" cap="none" strike="noStrike">
                <a:solidFill>
                  <a:srgbClr val="000000"/>
                </a:solidFill>
                <a:latin typeface="Arial"/>
                <a:ea typeface="Arial"/>
                <a:cs typeface="Arial"/>
                <a:sym typeface="Arial"/>
              </a:rPr>
              <a:t>Often repeated behaviors, can be overt or subtle</a:t>
            </a:r>
            <a:endParaRPr/>
          </a:p>
          <a:p>
            <a:pPr indent="-377220" lvl="1" marL="754439" marR="0" rtl="0" algn="l">
              <a:lnSpc>
                <a:spcPct val="150042"/>
              </a:lnSpc>
              <a:spcBef>
                <a:spcPts val="0"/>
              </a:spcBef>
              <a:spcAft>
                <a:spcPts val="0"/>
              </a:spcAft>
              <a:buClr>
                <a:srgbClr val="000000"/>
              </a:buClr>
              <a:buSzPts val="3493"/>
              <a:buFont typeface="Arial"/>
              <a:buChar char="•"/>
            </a:pPr>
            <a:r>
              <a:rPr b="0" i="0" lang="en-US" sz="3493" u="none" cap="none" strike="noStrike">
                <a:solidFill>
                  <a:srgbClr val="000000"/>
                </a:solidFill>
                <a:latin typeface="Arial"/>
                <a:ea typeface="Arial"/>
                <a:cs typeface="Arial"/>
                <a:sym typeface="Arial"/>
              </a:rPr>
              <a:t>Stimming can help to calm </a:t>
            </a:r>
            <a:r>
              <a:rPr b="0" i="1" lang="en-US" sz="3493" u="none" cap="none" strike="noStrike">
                <a:solidFill>
                  <a:srgbClr val="000000"/>
                </a:solidFill>
                <a:latin typeface="Sansita"/>
                <a:ea typeface="Sansita"/>
                <a:cs typeface="Sansita"/>
                <a:sym typeface="Sansita"/>
              </a:rPr>
              <a:t>or </a:t>
            </a:r>
            <a:r>
              <a:rPr b="0" i="0" lang="en-US" sz="3493" u="none" cap="none" strike="noStrike">
                <a:solidFill>
                  <a:srgbClr val="000000"/>
                </a:solidFill>
                <a:latin typeface="Arial"/>
                <a:ea typeface="Arial"/>
                <a:cs typeface="Arial"/>
                <a:sym typeface="Arial"/>
              </a:rPr>
              <a:t>excite the sensory nervous system</a:t>
            </a:r>
            <a:endParaRPr/>
          </a:p>
          <a:p>
            <a:pPr indent="-377220" lvl="1" marL="754439" marR="0" rtl="0" algn="l">
              <a:lnSpc>
                <a:spcPct val="150042"/>
              </a:lnSpc>
              <a:spcBef>
                <a:spcPts val="0"/>
              </a:spcBef>
              <a:spcAft>
                <a:spcPts val="0"/>
              </a:spcAft>
              <a:buClr>
                <a:srgbClr val="000000"/>
              </a:buClr>
              <a:buSzPts val="3493"/>
              <a:buFont typeface="Arial"/>
              <a:buChar char="•"/>
            </a:pPr>
            <a:r>
              <a:rPr b="0" i="0" lang="en-US" sz="3493" u="none" cap="none" strike="noStrike">
                <a:solidFill>
                  <a:srgbClr val="000000"/>
                </a:solidFill>
                <a:latin typeface="Arial"/>
                <a:ea typeface="Arial"/>
                <a:cs typeface="Arial"/>
                <a:sym typeface="Arial"/>
              </a:rPr>
              <a:t>Stimming can also help regulate emotions and cope with trauma responses</a:t>
            </a:r>
            <a:endParaRPr/>
          </a:p>
        </p:txBody>
      </p:sp>
      <p:sp>
        <p:nvSpPr>
          <p:cNvPr id="94" name="Google Shape;94;p2"/>
          <p:cNvSpPr txBox="1"/>
          <p:nvPr/>
        </p:nvSpPr>
        <p:spPr>
          <a:xfrm>
            <a:off x="8499329" y="9436868"/>
            <a:ext cx="10530503" cy="370456"/>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lang="en-US" sz="2199">
                <a:solidFill>
                  <a:srgbClr val="000000"/>
                </a:solidFill>
                <a:latin typeface="Arial"/>
                <a:ea typeface="Arial"/>
                <a:cs typeface="Arial"/>
                <a:sym typeface="Arial"/>
              </a:rPr>
              <a:t>(Dashnaw, 2024; Nwaordu &amp; Charlton, 2024; Sabinson, 2024)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492"/>
        </a:solidFill>
      </p:bgPr>
    </p:bg>
    <p:spTree>
      <p:nvGrpSpPr>
        <p:cNvPr id="98" name="Shape 98"/>
        <p:cNvGrpSpPr/>
        <p:nvPr/>
      </p:nvGrpSpPr>
      <p:grpSpPr>
        <a:xfrm>
          <a:off x="0" y="0"/>
          <a:ext cx="0" cy="0"/>
          <a:chOff x="0" y="0"/>
          <a:chExt cx="0" cy="0"/>
        </a:xfrm>
      </p:grpSpPr>
      <p:pic>
        <p:nvPicPr>
          <p:cNvPr id="99" name="Google Shape;99;p3"/>
          <p:cNvPicPr preferRelativeResize="0"/>
          <p:nvPr/>
        </p:nvPicPr>
        <p:blipFill rotWithShape="1">
          <a:blip r:embed="rId3">
            <a:alphaModFix/>
          </a:blip>
          <a:srcRect b="0" l="0" r="0" t="0"/>
          <a:stretch/>
        </p:blipFill>
        <p:spPr>
          <a:xfrm>
            <a:off x="1591739" y="898669"/>
            <a:ext cx="15104522" cy="8489661"/>
          </a:xfrm>
          <a:prstGeom prst="rect">
            <a:avLst/>
          </a:prstGeom>
          <a:noFill/>
          <a:ln>
            <a:noFill/>
          </a:ln>
        </p:spPr>
      </p:pic>
      <p:pic>
        <p:nvPicPr>
          <p:cNvPr id="100" name="Google Shape;100;p3" title="types of stimming #stims #stimming #actuallyautistic #autism #autistic #adhd  #neurodivergent">
            <a:hlinkClick r:id="rId4"/>
          </p:cNvPr>
          <p:cNvPicPr preferRelativeResize="0"/>
          <p:nvPr/>
        </p:nvPicPr>
        <p:blipFill>
          <a:blip r:embed="rId5">
            <a:alphaModFix/>
          </a:blip>
          <a:stretch>
            <a:fillRect/>
          </a:stretch>
        </p:blipFill>
        <p:spPr>
          <a:xfrm>
            <a:off x="3227150" y="1815263"/>
            <a:ext cx="11833700" cy="6656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FCD"/>
        </a:solidFill>
      </p:bgPr>
    </p:bg>
    <p:spTree>
      <p:nvGrpSpPr>
        <p:cNvPr id="104" name="Shape 104"/>
        <p:cNvGrpSpPr/>
        <p:nvPr/>
      </p:nvGrpSpPr>
      <p:grpSpPr>
        <a:xfrm>
          <a:off x="0" y="0"/>
          <a:ext cx="0" cy="0"/>
          <a:chOff x="0" y="0"/>
          <a:chExt cx="0" cy="0"/>
        </a:xfrm>
      </p:grpSpPr>
      <p:sp>
        <p:nvSpPr>
          <p:cNvPr id="105" name="Google Shape;105;p4"/>
          <p:cNvSpPr txBox="1"/>
          <p:nvPr/>
        </p:nvSpPr>
        <p:spPr>
          <a:xfrm>
            <a:off x="1397243" y="942975"/>
            <a:ext cx="15493515" cy="7784402"/>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lang="en-US" sz="4901" u="sng">
                <a:solidFill>
                  <a:srgbClr val="000000"/>
                </a:solidFill>
                <a:latin typeface="Arial"/>
                <a:ea typeface="Arial"/>
                <a:cs typeface="Arial"/>
                <a:sym typeface="Arial"/>
              </a:rPr>
              <a:t>Different types of stimming</a:t>
            </a:r>
            <a:endParaRPr/>
          </a:p>
          <a:p>
            <a:pPr indent="0" lvl="0" marL="0" marR="0" rtl="0" algn="ctr">
              <a:lnSpc>
                <a:spcPct val="117159"/>
              </a:lnSpc>
              <a:spcBef>
                <a:spcPts val="0"/>
              </a:spcBef>
              <a:spcAft>
                <a:spcPts val="0"/>
              </a:spcAft>
              <a:buNone/>
            </a:pPr>
            <a:r>
              <a:t/>
            </a:r>
            <a:endParaRPr b="1" sz="4901" u="sng">
              <a:solidFill>
                <a:srgbClr val="000000"/>
              </a:solidFill>
              <a:latin typeface="Arial"/>
              <a:ea typeface="Arial"/>
              <a:cs typeface="Arial"/>
              <a:sym typeface="Arial"/>
            </a:endParaRPr>
          </a:p>
          <a:p>
            <a:pPr indent="-442811" lvl="1" marL="885621" marR="0" rtl="0" algn="l">
              <a:lnSpc>
                <a:spcPct val="150012"/>
              </a:lnSpc>
              <a:spcBef>
                <a:spcPts val="0"/>
              </a:spcBef>
              <a:spcAft>
                <a:spcPts val="0"/>
              </a:spcAft>
              <a:buClr>
                <a:srgbClr val="000000"/>
              </a:buClr>
              <a:buSzPts val="4101"/>
              <a:buFont typeface="Arial"/>
              <a:buChar char="•"/>
            </a:pPr>
            <a:r>
              <a:rPr b="0" i="0" lang="en-US" sz="4101" u="none" cap="none" strike="noStrike">
                <a:solidFill>
                  <a:srgbClr val="000000"/>
                </a:solidFill>
                <a:latin typeface="Arial"/>
                <a:ea typeface="Arial"/>
                <a:cs typeface="Arial"/>
                <a:sym typeface="Arial"/>
              </a:rPr>
              <a:t>Visual (ex: blinking, staring at objects)</a:t>
            </a:r>
            <a:endParaRPr/>
          </a:p>
          <a:p>
            <a:pPr indent="-442811" lvl="1" marL="885621" marR="0" rtl="0" algn="l">
              <a:lnSpc>
                <a:spcPct val="150012"/>
              </a:lnSpc>
              <a:spcBef>
                <a:spcPts val="0"/>
              </a:spcBef>
              <a:spcAft>
                <a:spcPts val="0"/>
              </a:spcAft>
              <a:buClr>
                <a:srgbClr val="000000"/>
              </a:buClr>
              <a:buSzPts val="4101"/>
              <a:buFont typeface="Arial"/>
              <a:buChar char="•"/>
            </a:pPr>
            <a:r>
              <a:rPr b="0" i="0" lang="en-US" sz="4101" u="none" cap="none" strike="noStrike">
                <a:solidFill>
                  <a:srgbClr val="000000"/>
                </a:solidFill>
                <a:latin typeface="Arial"/>
                <a:ea typeface="Arial"/>
                <a:cs typeface="Arial"/>
                <a:sym typeface="Arial"/>
              </a:rPr>
              <a:t>Vestibular (ex: spinning, rocking)</a:t>
            </a:r>
            <a:endParaRPr/>
          </a:p>
          <a:p>
            <a:pPr indent="-442811" lvl="1" marL="885621" marR="0" rtl="0" algn="l">
              <a:lnSpc>
                <a:spcPct val="150012"/>
              </a:lnSpc>
              <a:spcBef>
                <a:spcPts val="0"/>
              </a:spcBef>
              <a:spcAft>
                <a:spcPts val="0"/>
              </a:spcAft>
              <a:buClr>
                <a:srgbClr val="000000"/>
              </a:buClr>
              <a:buSzPts val="4101"/>
              <a:buFont typeface="Arial"/>
              <a:buChar char="•"/>
            </a:pPr>
            <a:r>
              <a:rPr b="0" i="0" lang="en-US" sz="4101" u="none" cap="none" strike="noStrike">
                <a:solidFill>
                  <a:srgbClr val="000000"/>
                </a:solidFill>
                <a:latin typeface="Arial"/>
                <a:ea typeface="Arial"/>
                <a:cs typeface="Arial"/>
                <a:sym typeface="Arial"/>
              </a:rPr>
              <a:t>Vocal (ex: repeating words, humming)</a:t>
            </a:r>
            <a:endParaRPr/>
          </a:p>
          <a:p>
            <a:pPr indent="-442811" lvl="1" marL="885621" marR="0" rtl="0" algn="l">
              <a:lnSpc>
                <a:spcPct val="150012"/>
              </a:lnSpc>
              <a:spcBef>
                <a:spcPts val="0"/>
              </a:spcBef>
              <a:spcAft>
                <a:spcPts val="0"/>
              </a:spcAft>
              <a:buClr>
                <a:srgbClr val="000000"/>
              </a:buClr>
              <a:buSzPts val="4101"/>
              <a:buFont typeface="Arial"/>
              <a:buChar char="•"/>
            </a:pPr>
            <a:r>
              <a:rPr b="0" i="0" lang="en-US" sz="4101" u="none" cap="none" strike="noStrike">
                <a:solidFill>
                  <a:srgbClr val="000000"/>
                </a:solidFill>
                <a:latin typeface="Arial"/>
                <a:ea typeface="Arial"/>
                <a:cs typeface="Arial"/>
                <a:sym typeface="Arial"/>
              </a:rPr>
              <a:t>Proprioceptive (ex: clenching muscles)</a:t>
            </a:r>
            <a:endParaRPr/>
          </a:p>
          <a:p>
            <a:pPr indent="-442811" lvl="1" marL="885621" marR="0" rtl="0" algn="l">
              <a:lnSpc>
                <a:spcPct val="150012"/>
              </a:lnSpc>
              <a:spcBef>
                <a:spcPts val="0"/>
              </a:spcBef>
              <a:spcAft>
                <a:spcPts val="0"/>
              </a:spcAft>
              <a:buClr>
                <a:srgbClr val="000000"/>
              </a:buClr>
              <a:buSzPts val="4101"/>
              <a:buFont typeface="Arial"/>
              <a:buChar char="•"/>
            </a:pPr>
            <a:r>
              <a:rPr b="0" i="0" lang="en-US" sz="4101" u="none" cap="none" strike="noStrike">
                <a:solidFill>
                  <a:srgbClr val="000000"/>
                </a:solidFill>
                <a:latin typeface="Arial"/>
                <a:ea typeface="Arial"/>
                <a:cs typeface="Arial"/>
                <a:sym typeface="Arial"/>
              </a:rPr>
              <a:t>Tactile (ex: fidgeting with hair/clothing)</a:t>
            </a:r>
            <a:endParaRPr/>
          </a:p>
          <a:p>
            <a:pPr indent="-442811" lvl="1" marL="885621" marR="0" rtl="0" algn="l">
              <a:lnSpc>
                <a:spcPct val="150012"/>
              </a:lnSpc>
              <a:spcBef>
                <a:spcPts val="0"/>
              </a:spcBef>
              <a:spcAft>
                <a:spcPts val="0"/>
              </a:spcAft>
              <a:buClr>
                <a:srgbClr val="000000"/>
              </a:buClr>
              <a:buSzPts val="4101"/>
              <a:buFont typeface="Arial"/>
              <a:buChar char="•"/>
            </a:pPr>
            <a:r>
              <a:rPr b="0" i="0" lang="en-US" sz="4101" u="none" cap="none" strike="noStrike">
                <a:solidFill>
                  <a:srgbClr val="000000"/>
                </a:solidFill>
                <a:latin typeface="Arial"/>
                <a:ea typeface="Arial"/>
                <a:cs typeface="Arial"/>
                <a:sym typeface="Arial"/>
              </a:rPr>
              <a:t>Auditory (ex: listening to a song on repeat)</a:t>
            </a:r>
            <a:endParaRPr/>
          </a:p>
          <a:p>
            <a:pPr indent="-442811" lvl="1" marL="885621" marR="0" rtl="0" algn="l">
              <a:lnSpc>
                <a:spcPct val="150012"/>
              </a:lnSpc>
              <a:spcBef>
                <a:spcPts val="0"/>
              </a:spcBef>
              <a:spcAft>
                <a:spcPts val="0"/>
              </a:spcAft>
              <a:buClr>
                <a:srgbClr val="000000"/>
              </a:buClr>
              <a:buSzPts val="4101"/>
              <a:buFont typeface="Arial"/>
              <a:buChar char="•"/>
            </a:pPr>
            <a:r>
              <a:rPr b="0" i="0" lang="en-US" sz="4101" u="none" cap="none" strike="noStrike">
                <a:solidFill>
                  <a:srgbClr val="000000"/>
                </a:solidFill>
                <a:latin typeface="Arial"/>
                <a:ea typeface="Arial"/>
                <a:cs typeface="Arial"/>
                <a:sym typeface="Arial"/>
              </a:rPr>
              <a:t>Oral (ex: chewing on clothing)</a:t>
            </a:r>
            <a:endParaRPr/>
          </a:p>
          <a:p>
            <a:pPr indent="-442811" lvl="1" marL="885621" marR="0" rtl="0" algn="l">
              <a:lnSpc>
                <a:spcPct val="150012"/>
              </a:lnSpc>
              <a:spcBef>
                <a:spcPts val="0"/>
              </a:spcBef>
              <a:spcAft>
                <a:spcPts val="0"/>
              </a:spcAft>
              <a:buClr>
                <a:srgbClr val="000000"/>
              </a:buClr>
              <a:buSzPts val="4101"/>
              <a:buFont typeface="Arial"/>
              <a:buChar char="•"/>
            </a:pPr>
            <a:r>
              <a:rPr b="0" i="0" lang="en-US" sz="4101" u="none" cap="none" strike="noStrike">
                <a:solidFill>
                  <a:srgbClr val="000000"/>
                </a:solidFill>
                <a:latin typeface="Arial"/>
                <a:ea typeface="Arial"/>
                <a:cs typeface="Arial"/>
                <a:sym typeface="Arial"/>
              </a:rPr>
              <a:t>Olfactory (ex: smelling scented lotion)</a:t>
            </a:r>
            <a:endParaRPr/>
          </a:p>
        </p:txBody>
      </p:sp>
      <p:sp>
        <p:nvSpPr>
          <p:cNvPr id="106" name="Google Shape;106;p4"/>
          <p:cNvSpPr/>
          <p:nvPr/>
        </p:nvSpPr>
        <p:spPr>
          <a:xfrm>
            <a:off x="1028700" y="486292"/>
            <a:ext cx="3063796" cy="1478281"/>
          </a:xfrm>
          <a:custGeom>
            <a:rect b="b" l="l" r="r" t="t"/>
            <a:pathLst>
              <a:path extrusionOk="0" h="1478281" w="3063796">
                <a:moveTo>
                  <a:pt x="0" y="0"/>
                </a:moveTo>
                <a:lnTo>
                  <a:pt x="3063796" y="0"/>
                </a:lnTo>
                <a:lnTo>
                  <a:pt x="3063796" y="1478281"/>
                </a:lnTo>
                <a:lnTo>
                  <a:pt x="0" y="147828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 name="Google Shape;107;p4"/>
          <p:cNvSpPr/>
          <p:nvPr/>
        </p:nvSpPr>
        <p:spPr>
          <a:xfrm rot="1413486">
            <a:off x="14812496" y="681607"/>
            <a:ext cx="2483332" cy="2144696"/>
          </a:xfrm>
          <a:custGeom>
            <a:rect b="b" l="l" r="r" t="t"/>
            <a:pathLst>
              <a:path extrusionOk="0" h="2144696" w="2483332">
                <a:moveTo>
                  <a:pt x="0" y="0"/>
                </a:moveTo>
                <a:lnTo>
                  <a:pt x="2483331" y="0"/>
                </a:lnTo>
                <a:lnTo>
                  <a:pt x="2483331" y="2144695"/>
                </a:lnTo>
                <a:lnTo>
                  <a:pt x="0" y="214469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 name="Google Shape;108;p4"/>
          <p:cNvSpPr/>
          <p:nvPr/>
        </p:nvSpPr>
        <p:spPr>
          <a:xfrm rot="-5082652">
            <a:off x="15281516" y="5134087"/>
            <a:ext cx="3143556" cy="3468751"/>
          </a:xfrm>
          <a:custGeom>
            <a:rect b="b" l="l" r="r" t="t"/>
            <a:pathLst>
              <a:path extrusionOk="0" h="3468751" w="3143556">
                <a:moveTo>
                  <a:pt x="0" y="0"/>
                </a:moveTo>
                <a:lnTo>
                  <a:pt x="3143556" y="0"/>
                </a:lnTo>
                <a:lnTo>
                  <a:pt x="3143556" y="3468752"/>
                </a:lnTo>
                <a:lnTo>
                  <a:pt x="0" y="346875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 name="Google Shape;109;p4"/>
          <p:cNvSpPr/>
          <p:nvPr/>
        </p:nvSpPr>
        <p:spPr>
          <a:xfrm rot="333274">
            <a:off x="12753734" y="3565015"/>
            <a:ext cx="1664897" cy="1501435"/>
          </a:xfrm>
          <a:custGeom>
            <a:rect b="b" l="l" r="r" t="t"/>
            <a:pathLst>
              <a:path extrusionOk="0" h="1501435" w="1664897">
                <a:moveTo>
                  <a:pt x="0" y="0"/>
                </a:moveTo>
                <a:lnTo>
                  <a:pt x="1664897" y="0"/>
                </a:lnTo>
                <a:lnTo>
                  <a:pt x="1664897" y="1501434"/>
                </a:lnTo>
                <a:lnTo>
                  <a:pt x="0" y="150143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 name="Google Shape;110;p4"/>
          <p:cNvSpPr txBox="1"/>
          <p:nvPr/>
        </p:nvSpPr>
        <p:spPr>
          <a:xfrm>
            <a:off x="13890363" y="9328087"/>
            <a:ext cx="2962931" cy="409384"/>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lang="en-US" sz="2457">
                <a:solidFill>
                  <a:srgbClr val="000000"/>
                </a:solidFill>
                <a:latin typeface="Arial"/>
                <a:ea typeface="Arial"/>
                <a:cs typeface="Arial"/>
                <a:sym typeface="Arial"/>
              </a:rPr>
              <a:t>(Jenna.frieds, 2023)</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FCD"/>
        </a:solidFill>
      </p:bgPr>
    </p:bg>
    <p:spTree>
      <p:nvGrpSpPr>
        <p:cNvPr id="114" name="Shape 114"/>
        <p:cNvGrpSpPr/>
        <p:nvPr/>
      </p:nvGrpSpPr>
      <p:grpSpPr>
        <a:xfrm>
          <a:off x="0" y="0"/>
          <a:ext cx="0" cy="0"/>
          <a:chOff x="0" y="0"/>
          <a:chExt cx="0" cy="0"/>
        </a:xfrm>
      </p:grpSpPr>
      <p:sp>
        <p:nvSpPr>
          <p:cNvPr id="115" name="Google Shape;115;p5"/>
          <p:cNvSpPr txBox="1"/>
          <p:nvPr/>
        </p:nvSpPr>
        <p:spPr>
          <a:xfrm>
            <a:off x="881391" y="942975"/>
            <a:ext cx="16525219" cy="7845425"/>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1" lang="en-US" sz="4899" u="sng">
                <a:solidFill>
                  <a:srgbClr val="000000"/>
                </a:solidFill>
                <a:latin typeface="Arial"/>
                <a:ea typeface="Arial"/>
                <a:cs typeface="Arial"/>
                <a:sym typeface="Arial"/>
              </a:rPr>
              <a:t>Adaptive Stimming vs Maladaptive Stimming</a:t>
            </a:r>
            <a:endParaRPr/>
          </a:p>
          <a:p>
            <a:pPr indent="0" lvl="0" marL="0" marR="0" rtl="0" algn="ctr">
              <a:lnSpc>
                <a:spcPct val="104082"/>
              </a:lnSpc>
              <a:spcBef>
                <a:spcPts val="0"/>
              </a:spcBef>
              <a:spcAft>
                <a:spcPts val="0"/>
              </a:spcAft>
              <a:buNone/>
            </a:pPr>
            <a:r>
              <a:t/>
            </a:r>
            <a:endParaRPr b="1" sz="4899" u="sng">
              <a:solidFill>
                <a:srgbClr val="000000"/>
              </a:solidFill>
              <a:latin typeface="Arial"/>
              <a:ea typeface="Arial"/>
              <a:cs typeface="Arial"/>
              <a:sym typeface="Arial"/>
            </a:endParaRPr>
          </a:p>
          <a:p>
            <a:pPr indent="-367030" lvl="1" marL="734059" marR="0" rtl="0" algn="l">
              <a:lnSpc>
                <a:spcPct val="150014"/>
              </a:lnSpc>
              <a:spcBef>
                <a:spcPts val="0"/>
              </a:spcBef>
              <a:spcAft>
                <a:spcPts val="0"/>
              </a:spcAft>
              <a:buClr>
                <a:srgbClr val="000000"/>
              </a:buClr>
              <a:buSzPts val="3399"/>
              <a:buFont typeface="Arial"/>
              <a:buChar char="•"/>
            </a:pPr>
            <a:r>
              <a:rPr b="0" i="0" lang="en-US" sz="3399" u="none" cap="none" strike="noStrike">
                <a:solidFill>
                  <a:srgbClr val="000000"/>
                </a:solidFill>
                <a:latin typeface="Arial"/>
                <a:ea typeface="Arial"/>
                <a:cs typeface="Arial"/>
                <a:sym typeface="Arial"/>
              </a:rPr>
              <a:t>Adaptive stims</a:t>
            </a:r>
            <a:endParaRPr/>
          </a:p>
          <a:p>
            <a:pPr indent="-489373" lvl="2" marL="1468119" marR="0" rtl="0" algn="l">
              <a:lnSpc>
                <a:spcPct val="150014"/>
              </a:lnSpc>
              <a:spcBef>
                <a:spcPts val="0"/>
              </a:spcBef>
              <a:spcAft>
                <a:spcPts val="0"/>
              </a:spcAft>
              <a:buClr>
                <a:srgbClr val="000000"/>
              </a:buClr>
              <a:buSzPts val="3399"/>
              <a:buFont typeface="Arial"/>
              <a:buChar char="⚬"/>
            </a:pPr>
            <a:r>
              <a:rPr b="0" i="0" lang="en-US" sz="3399" u="none" cap="none" strike="noStrike">
                <a:solidFill>
                  <a:srgbClr val="000000"/>
                </a:solidFill>
                <a:latin typeface="Arial"/>
                <a:ea typeface="Arial"/>
                <a:cs typeface="Arial"/>
                <a:sym typeface="Arial"/>
              </a:rPr>
              <a:t>Are not harmful to yourself or others</a:t>
            </a:r>
            <a:endParaRPr/>
          </a:p>
          <a:p>
            <a:pPr indent="-489373" lvl="2" marL="1468119" marR="0" rtl="0" algn="l">
              <a:lnSpc>
                <a:spcPct val="150014"/>
              </a:lnSpc>
              <a:spcBef>
                <a:spcPts val="0"/>
              </a:spcBef>
              <a:spcAft>
                <a:spcPts val="0"/>
              </a:spcAft>
              <a:buClr>
                <a:srgbClr val="000000"/>
              </a:buClr>
              <a:buSzPts val="3399"/>
              <a:buFont typeface="Arial"/>
              <a:buChar char="⚬"/>
            </a:pPr>
            <a:r>
              <a:rPr b="0" i="0" lang="en-US" sz="3399" u="none" cap="none" strike="noStrike">
                <a:solidFill>
                  <a:srgbClr val="000000"/>
                </a:solidFill>
                <a:latin typeface="Arial"/>
                <a:ea typeface="Arial"/>
                <a:cs typeface="Arial"/>
                <a:sym typeface="Arial"/>
              </a:rPr>
              <a:t>Do not interfere with your ability to learn, work, or interact with others</a:t>
            </a:r>
            <a:endParaRPr/>
          </a:p>
          <a:p>
            <a:pPr indent="-489373" lvl="2" marL="1468119" marR="0" rtl="0" algn="l">
              <a:lnSpc>
                <a:spcPct val="150014"/>
              </a:lnSpc>
              <a:spcBef>
                <a:spcPts val="0"/>
              </a:spcBef>
              <a:spcAft>
                <a:spcPts val="0"/>
              </a:spcAft>
              <a:buClr>
                <a:srgbClr val="000000"/>
              </a:buClr>
              <a:buSzPts val="3399"/>
              <a:buFont typeface="Arial"/>
              <a:buChar char="⚬"/>
            </a:pPr>
            <a:r>
              <a:rPr b="0" i="0" lang="en-US" sz="3399" u="none" cap="none" strike="noStrike">
                <a:solidFill>
                  <a:srgbClr val="000000"/>
                </a:solidFill>
                <a:latin typeface="Arial"/>
                <a:ea typeface="Arial"/>
                <a:cs typeface="Arial"/>
                <a:sym typeface="Arial"/>
              </a:rPr>
              <a:t>Do not disrupt or negatively impact other people's learning or work</a:t>
            </a:r>
            <a:endParaRPr/>
          </a:p>
          <a:p>
            <a:pPr indent="-489373" lvl="2" marL="1468119" marR="0" rtl="0" algn="l">
              <a:lnSpc>
                <a:spcPct val="150014"/>
              </a:lnSpc>
              <a:spcBef>
                <a:spcPts val="0"/>
              </a:spcBef>
              <a:spcAft>
                <a:spcPts val="0"/>
              </a:spcAft>
              <a:buClr>
                <a:srgbClr val="000000"/>
              </a:buClr>
              <a:buSzPts val="3399"/>
              <a:buFont typeface="Arial"/>
              <a:buChar char="⚬"/>
            </a:pPr>
            <a:r>
              <a:rPr b="0" i="0" lang="en-US" sz="3399" u="none" cap="none" strike="noStrike">
                <a:solidFill>
                  <a:srgbClr val="000000"/>
                </a:solidFill>
                <a:latin typeface="Arial"/>
                <a:ea typeface="Arial"/>
                <a:cs typeface="Arial"/>
                <a:sym typeface="Arial"/>
              </a:rPr>
              <a:t>Fulfill your needs</a:t>
            </a:r>
            <a:endParaRPr/>
          </a:p>
          <a:p>
            <a:pPr indent="0" lvl="0" marL="0" marR="0" rtl="0" algn="l">
              <a:lnSpc>
                <a:spcPct val="150014"/>
              </a:lnSpc>
              <a:spcBef>
                <a:spcPts val="0"/>
              </a:spcBef>
              <a:spcAft>
                <a:spcPts val="0"/>
              </a:spcAft>
              <a:buNone/>
            </a:pPr>
            <a:r>
              <a:t/>
            </a:r>
            <a:endParaRPr sz="3399">
              <a:solidFill>
                <a:srgbClr val="000000"/>
              </a:solidFill>
              <a:latin typeface="Arial"/>
              <a:ea typeface="Arial"/>
              <a:cs typeface="Arial"/>
              <a:sym typeface="Arial"/>
            </a:endParaRPr>
          </a:p>
          <a:p>
            <a:pPr indent="-367030" lvl="1" marL="734059" marR="0" rtl="0" algn="l">
              <a:lnSpc>
                <a:spcPct val="150014"/>
              </a:lnSpc>
              <a:spcBef>
                <a:spcPts val="0"/>
              </a:spcBef>
              <a:spcAft>
                <a:spcPts val="0"/>
              </a:spcAft>
              <a:buClr>
                <a:srgbClr val="000000"/>
              </a:buClr>
              <a:buSzPts val="3399"/>
              <a:buFont typeface="Arial"/>
              <a:buChar char="•"/>
            </a:pPr>
            <a:r>
              <a:rPr b="0" i="0" lang="en-US" sz="3399" u="none" cap="none" strike="noStrike">
                <a:solidFill>
                  <a:srgbClr val="000000"/>
                </a:solidFill>
                <a:latin typeface="Arial"/>
                <a:ea typeface="Arial"/>
                <a:cs typeface="Arial"/>
                <a:sym typeface="Arial"/>
              </a:rPr>
              <a:t>Maladaptive stims</a:t>
            </a:r>
            <a:endParaRPr/>
          </a:p>
          <a:p>
            <a:pPr indent="-489373" lvl="2" marL="1468119" marR="0" rtl="0" algn="l">
              <a:lnSpc>
                <a:spcPct val="150014"/>
              </a:lnSpc>
              <a:spcBef>
                <a:spcPts val="0"/>
              </a:spcBef>
              <a:spcAft>
                <a:spcPts val="0"/>
              </a:spcAft>
              <a:buClr>
                <a:srgbClr val="000000"/>
              </a:buClr>
              <a:buSzPts val="3399"/>
              <a:buFont typeface="Arial"/>
              <a:buChar char="⚬"/>
            </a:pPr>
            <a:r>
              <a:rPr b="0" i="0" lang="en-US" sz="3399" u="none" cap="none" strike="noStrike">
                <a:solidFill>
                  <a:srgbClr val="000000"/>
                </a:solidFill>
                <a:latin typeface="Arial"/>
                <a:ea typeface="Arial"/>
                <a:cs typeface="Arial"/>
                <a:sym typeface="Arial"/>
              </a:rPr>
              <a:t>Are harmful to yourself or others</a:t>
            </a:r>
            <a:endParaRPr/>
          </a:p>
          <a:p>
            <a:pPr indent="-489373" lvl="2" marL="1468119" marR="0" rtl="0" algn="l">
              <a:lnSpc>
                <a:spcPct val="150014"/>
              </a:lnSpc>
              <a:spcBef>
                <a:spcPts val="0"/>
              </a:spcBef>
              <a:spcAft>
                <a:spcPts val="0"/>
              </a:spcAft>
              <a:buClr>
                <a:srgbClr val="000000"/>
              </a:buClr>
              <a:buSzPts val="3399"/>
              <a:buFont typeface="Arial"/>
              <a:buChar char="⚬"/>
            </a:pPr>
            <a:r>
              <a:rPr b="0" i="0" lang="en-US" sz="3399" u="none" cap="none" strike="noStrike">
                <a:solidFill>
                  <a:srgbClr val="000000"/>
                </a:solidFill>
                <a:latin typeface="Arial"/>
                <a:ea typeface="Arial"/>
                <a:cs typeface="Arial"/>
                <a:sym typeface="Arial"/>
              </a:rPr>
              <a:t>Disrupt, distract from, or interfere with yours or others’ work/learning</a:t>
            </a:r>
            <a:endParaRPr/>
          </a:p>
          <a:p>
            <a:pPr indent="-489373" lvl="2" marL="1468119" marR="0" rtl="0" algn="l">
              <a:lnSpc>
                <a:spcPct val="150014"/>
              </a:lnSpc>
              <a:spcBef>
                <a:spcPts val="0"/>
              </a:spcBef>
              <a:spcAft>
                <a:spcPts val="0"/>
              </a:spcAft>
              <a:buClr>
                <a:srgbClr val="000000"/>
              </a:buClr>
              <a:buSzPts val="3399"/>
              <a:buFont typeface="Arial"/>
              <a:buChar char="⚬"/>
            </a:pPr>
            <a:r>
              <a:rPr b="0" i="0" lang="en-US" sz="3399" u="none" cap="none" strike="noStrike">
                <a:solidFill>
                  <a:srgbClr val="000000"/>
                </a:solidFill>
                <a:latin typeface="Arial"/>
                <a:ea typeface="Arial"/>
                <a:cs typeface="Arial"/>
                <a:sym typeface="Arial"/>
              </a:rPr>
              <a:t>Cause stress, anxiety, or other negative feelings</a:t>
            </a:r>
            <a:endParaRPr/>
          </a:p>
        </p:txBody>
      </p:sp>
      <p:sp>
        <p:nvSpPr>
          <p:cNvPr id="116" name="Google Shape;116;p5"/>
          <p:cNvSpPr/>
          <p:nvPr/>
        </p:nvSpPr>
        <p:spPr>
          <a:xfrm flipH="1">
            <a:off x="15749314" y="1836567"/>
            <a:ext cx="2538686" cy="1980175"/>
          </a:xfrm>
          <a:custGeom>
            <a:rect b="b" l="l" r="r" t="t"/>
            <a:pathLst>
              <a:path extrusionOk="0" h="1980175" w="2538686">
                <a:moveTo>
                  <a:pt x="2538686" y="0"/>
                </a:moveTo>
                <a:lnTo>
                  <a:pt x="0" y="0"/>
                </a:lnTo>
                <a:lnTo>
                  <a:pt x="0" y="1980175"/>
                </a:lnTo>
                <a:lnTo>
                  <a:pt x="2538686" y="1980175"/>
                </a:lnTo>
                <a:lnTo>
                  <a:pt x="2538686"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 name="Google Shape;117;p5"/>
          <p:cNvSpPr txBox="1"/>
          <p:nvPr/>
        </p:nvSpPr>
        <p:spPr>
          <a:xfrm>
            <a:off x="4820588" y="9210675"/>
            <a:ext cx="13006992" cy="772058"/>
          </a:xfrm>
          <a:prstGeom prst="rect">
            <a:avLst/>
          </a:prstGeom>
          <a:noFill/>
          <a:ln>
            <a:noFill/>
          </a:ln>
        </p:spPr>
        <p:txBody>
          <a:bodyPr anchorCtr="0" anchor="t" bIns="0" lIns="0" spcFirstLastPara="1" rIns="0" wrap="square" tIns="0">
            <a:spAutoFit/>
          </a:bodyPr>
          <a:lstStyle/>
          <a:p>
            <a:pPr indent="0" lvl="0" marL="0" marR="0" rtl="0" algn="r">
              <a:lnSpc>
                <a:spcPct val="139973"/>
              </a:lnSpc>
              <a:spcBef>
                <a:spcPts val="0"/>
              </a:spcBef>
              <a:spcAft>
                <a:spcPts val="0"/>
              </a:spcAft>
              <a:buNone/>
            </a:pPr>
            <a:r>
              <a:rPr lang="en-US" sz="2229">
                <a:solidFill>
                  <a:srgbClr val="000000"/>
                </a:solidFill>
                <a:latin typeface="Arial"/>
                <a:ea typeface="Arial"/>
                <a:cs typeface="Arial"/>
                <a:sym typeface="Arial"/>
              </a:rPr>
              <a:t>(Cleveland Clinic, 2023; The Insititute on Trauma and Trauma-Informed Care (ITTIC), 2025; Sabinson, 2024; University at Buffalo Accessibility Resources, 2025)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17B"/>
        </a:solidFill>
      </p:bgPr>
    </p:bg>
    <p:spTree>
      <p:nvGrpSpPr>
        <p:cNvPr id="121" name="Shape 121"/>
        <p:cNvGrpSpPr/>
        <p:nvPr/>
      </p:nvGrpSpPr>
      <p:grpSpPr>
        <a:xfrm>
          <a:off x="0" y="0"/>
          <a:ext cx="0" cy="0"/>
          <a:chOff x="0" y="0"/>
          <a:chExt cx="0" cy="0"/>
        </a:xfrm>
      </p:grpSpPr>
      <p:sp>
        <p:nvSpPr>
          <p:cNvPr id="122" name="Google Shape;122;p6"/>
          <p:cNvSpPr/>
          <p:nvPr/>
        </p:nvSpPr>
        <p:spPr>
          <a:xfrm>
            <a:off x="1229345" y="721662"/>
            <a:ext cx="15355085" cy="8982725"/>
          </a:xfrm>
          <a:custGeom>
            <a:rect b="b" l="l" r="r" t="t"/>
            <a:pathLst>
              <a:path extrusionOk="0" h="8982725" w="15355085">
                <a:moveTo>
                  <a:pt x="0" y="0"/>
                </a:moveTo>
                <a:lnTo>
                  <a:pt x="15355085" y="0"/>
                </a:lnTo>
                <a:lnTo>
                  <a:pt x="15355085" y="8982725"/>
                </a:lnTo>
                <a:lnTo>
                  <a:pt x="0" y="898272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 name="Google Shape;123;p6"/>
          <p:cNvSpPr/>
          <p:nvPr/>
        </p:nvSpPr>
        <p:spPr>
          <a:xfrm flipH="1">
            <a:off x="2146134" y="1819156"/>
            <a:ext cx="6997866" cy="4567698"/>
          </a:xfrm>
          <a:custGeom>
            <a:rect b="b" l="l" r="r" t="t"/>
            <a:pathLst>
              <a:path extrusionOk="0" h="4567698" w="6997866">
                <a:moveTo>
                  <a:pt x="6997866" y="0"/>
                </a:moveTo>
                <a:lnTo>
                  <a:pt x="0" y="0"/>
                </a:lnTo>
                <a:lnTo>
                  <a:pt x="0" y="4567698"/>
                </a:lnTo>
                <a:lnTo>
                  <a:pt x="6997866" y="4567698"/>
                </a:lnTo>
                <a:lnTo>
                  <a:pt x="6997866"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 name="Google Shape;124;p6"/>
          <p:cNvSpPr/>
          <p:nvPr/>
        </p:nvSpPr>
        <p:spPr>
          <a:xfrm>
            <a:off x="9571270" y="3150790"/>
            <a:ext cx="6105797" cy="3985420"/>
          </a:xfrm>
          <a:custGeom>
            <a:rect b="b" l="l" r="r" t="t"/>
            <a:pathLst>
              <a:path extrusionOk="0" h="3985420" w="6105797">
                <a:moveTo>
                  <a:pt x="0" y="0"/>
                </a:moveTo>
                <a:lnTo>
                  <a:pt x="6105797" y="0"/>
                </a:lnTo>
                <a:lnTo>
                  <a:pt x="6105797" y="3985420"/>
                </a:lnTo>
                <a:lnTo>
                  <a:pt x="0" y="398542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 name="Google Shape;125;p6"/>
          <p:cNvSpPr/>
          <p:nvPr/>
        </p:nvSpPr>
        <p:spPr>
          <a:xfrm>
            <a:off x="12461667" y="4923680"/>
            <a:ext cx="5338649" cy="5363320"/>
          </a:xfrm>
          <a:custGeom>
            <a:rect b="b" l="l" r="r" t="t"/>
            <a:pathLst>
              <a:path extrusionOk="0" h="5363320" w="5338649">
                <a:moveTo>
                  <a:pt x="0" y="0"/>
                </a:moveTo>
                <a:lnTo>
                  <a:pt x="5338650" y="0"/>
                </a:lnTo>
                <a:lnTo>
                  <a:pt x="5338650" y="5363320"/>
                </a:lnTo>
                <a:lnTo>
                  <a:pt x="0" y="536332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 name="Google Shape;126;p6"/>
          <p:cNvSpPr txBox="1"/>
          <p:nvPr/>
        </p:nvSpPr>
        <p:spPr>
          <a:xfrm>
            <a:off x="2788782" y="2182664"/>
            <a:ext cx="5712570" cy="3429954"/>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lang="en-US" sz="4921">
                <a:solidFill>
                  <a:srgbClr val="000000"/>
                </a:solidFill>
                <a:latin typeface="Arial"/>
                <a:ea typeface="Arial"/>
                <a:cs typeface="Arial"/>
                <a:sym typeface="Arial"/>
              </a:rPr>
              <a:t>What forms of stimming do you notice students engaging in?</a:t>
            </a:r>
            <a:endParaRPr/>
          </a:p>
        </p:txBody>
      </p:sp>
      <p:sp>
        <p:nvSpPr>
          <p:cNvPr id="127" name="Google Shape;127;p6"/>
          <p:cNvSpPr txBox="1"/>
          <p:nvPr/>
        </p:nvSpPr>
        <p:spPr>
          <a:xfrm>
            <a:off x="10459060" y="3727936"/>
            <a:ext cx="4330217" cy="2305764"/>
          </a:xfrm>
          <a:prstGeom prst="rect">
            <a:avLst/>
          </a:prstGeom>
          <a:noFill/>
          <a:ln>
            <a:noFill/>
          </a:ln>
        </p:spPr>
        <p:txBody>
          <a:bodyPr anchorCtr="0" anchor="t" bIns="0" lIns="0" spcFirstLastPara="1" rIns="0" wrap="square" tIns="0">
            <a:spAutoFit/>
          </a:bodyPr>
          <a:lstStyle/>
          <a:p>
            <a:pPr indent="0" lvl="0" marL="0" marR="0" rtl="0" algn="ctr">
              <a:lnSpc>
                <a:spcPct val="139986"/>
              </a:lnSpc>
              <a:spcBef>
                <a:spcPts val="0"/>
              </a:spcBef>
              <a:spcAft>
                <a:spcPts val="0"/>
              </a:spcAft>
              <a:buNone/>
            </a:pPr>
            <a:r>
              <a:rPr lang="en-US" sz="4404">
                <a:solidFill>
                  <a:srgbClr val="000000"/>
                </a:solidFill>
                <a:latin typeface="Arial"/>
                <a:ea typeface="Arial"/>
                <a:cs typeface="Arial"/>
                <a:sym typeface="Arial"/>
              </a:rPr>
              <a:t>Are they adaptive or maladaptive?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7"/>
          <p:cNvSpPr/>
          <p:nvPr/>
        </p:nvSpPr>
        <p:spPr>
          <a:xfrm flipH="1">
            <a:off x="9144000" y="-475559"/>
            <a:ext cx="9627598" cy="10762559"/>
          </a:xfrm>
          <a:custGeom>
            <a:rect b="b" l="l" r="r" t="t"/>
            <a:pathLst>
              <a:path extrusionOk="0" h="10762559" w="9627598">
                <a:moveTo>
                  <a:pt x="9627598" y="0"/>
                </a:moveTo>
                <a:lnTo>
                  <a:pt x="0" y="0"/>
                </a:lnTo>
                <a:lnTo>
                  <a:pt x="0" y="10762559"/>
                </a:lnTo>
                <a:lnTo>
                  <a:pt x="9627598" y="10762559"/>
                </a:lnTo>
                <a:lnTo>
                  <a:pt x="9627598"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 name="Google Shape;133;p7"/>
          <p:cNvSpPr/>
          <p:nvPr/>
        </p:nvSpPr>
        <p:spPr>
          <a:xfrm>
            <a:off x="-483598" y="-475559"/>
            <a:ext cx="9627598" cy="10762559"/>
          </a:xfrm>
          <a:custGeom>
            <a:rect b="b" l="l" r="r" t="t"/>
            <a:pathLst>
              <a:path extrusionOk="0" h="10762559" w="9627598">
                <a:moveTo>
                  <a:pt x="0" y="0"/>
                </a:moveTo>
                <a:lnTo>
                  <a:pt x="9627598" y="0"/>
                </a:lnTo>
                <a:lnTo>
                  <a:pt x="9627598" y="10762559"/>
                </a:lnTo>
                <a:lnTo>
                  <a:pt x="0" y="1076255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34" name="Google Shape;134;p7"/>
          <p:cNvGrpSpPr/>
          <p:nvPr/>
        </p:nvGrpSpPr>
        <p:grpSpPr>
          <a:xfrm>
            <a:off x="586317" y="395351"/>
            <a:ext cx="17277867" cy="9490065"/>
            <a:chOff x="0" y="-38100"/>
            <a:chExt cx="4550549" cy="2499441"/>
          </a:xfrm>
        </p:grpSpPr>
        <p:sp>
          <p:nvSpPr>
            <p:cNvPr id="135" name="Google Shape;135;p7"/>
            <p:cNvSpPr/>
            <p:nvPr/>
          </p:nvSpPr>
          <p:spPr>
            <a:xfrm>
              <a:off x="0" y="0"/>
              <a:ext cx="4550549" cy="2461341"/>
            </a:xfrm>
            <a:custGeom>
              <a:rect b="b" l="l" r="r" t="t"/>
              <a:pathLst>
                <a:path extrusionOk="0" h="2461341" w="4550549">
                  <a:moveTo>
                    <a:pt x="22852" y="0"/>
                  </a:moveTo>
                  <a:lnTo>
                    <a:pt x="4527697" y="0"/>
                  </a:lnTo>
                  <a:cubicBezTo>
                    <a:pt x="4533758" y="0"/>
                    <a:pt x="4539571" y="2408"/>
                    <a:pt x="4543856" y="6693"/>
                  </a:cubicBezTo>
                  <a:cubicBezTo>
                    <a:pt x="4548142" y="10979"/>
                    <a:pt x="4550549" y="16791"/>
                    <a:pt x="4550549" y="22852"/>
                  </a:cubicBezTo>
                  <a:lnTo>
                    <a:pt x="4550549" y="2438489"/>
                  </a:lnTo>
                  <a:cubicBezTo>
                    <a:pt x="4550549" y="2444549"/>
                    <a:pt x="4548142" y="2450362"/>
                    <a:pt x="4543856" y="2454648"/>
                  </a:cubicBezTo>
                  <a:cubicBezTo>
                    <a:pt x="4539571" y="2458933"/>
                    <a:pt x="4533758" y="2461341"/>
                    <a:pt x="4527697" y="2461341"/>
                  </a:cubicBezTo>
                  <a:lnTo>
                    <a:pt x="22852" y="2461341"/>
                  </a:lnTo>
                  <a:cubicBezTo>
                    <a:pt x="16791" y="2461341"/>
                    <a:pt x="10979" y="2458933"/>
                    <a:pt x="6693" y="2454648"/>
                  </a:cubicBezTo>
                  <a:cubicBezTo>
                    <a:pt x="2408" y="2450362"/>
                    <a:pt x="0" y="2444549"/>
                    <a:pt x="0" y="2438489"/>
                  </a:cubicBezTo>
                  <a:lnTo>
                    <a:pt x="0" y="22852"/>
                  </a:lnTo>
                  <a:cubicBezTo>
                    <a:pt x="0" y="16791"/>
                    <a:pt x="2408" y="10979"/>
                    <a:pt x="6693" y="6693"/>
                  </a:cubicBezTo>
                  <a:cubicBezTo>
                    <a:pt x="10979" y="2408"/>
                    <a:pt x="16791" y="0"/>
                    <a:pt x="22852" y="0"/>
                  </a:cubicBezTo>
                  <a:close/>
                </a:path>
              </a:pathLst>
            </a:custGeom>
            <a:solidFill>
              <a:srgbClr val="EAEAE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 name="Google Shape;136;p7"/>
            <p:cNvSpPr txBox="1"/>
            <p:nvPr/>
          </p:nvSpPr>
          <p:spPr>
            <a:xfrm>
              <a:off x="0" y="-38100"/>
              <a:ext cx="4550549" cy="2499441"/>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37" name="Google Shape;137;p7"/>
          <p:cNvSpPr txBox="1"/>
          <p:nvPr/>
        </p:nvSpPr>
        <p:spPr>
          <a:xfrm>
            <a:off x="2903262" y="1608699"/>
            <a:ext cx="10414767" cy="4915479"/>
          </a:xfrm>
          <a:prstGeom prst="rect">
            <a:avLst/>
          </a:prstGeom>
          <a:noFill/>
          <a:ln>
            <a:noFill/>
          </a:ln>
        </p:spPr>
        <p:txBody>
          <a:bodyPr anchorCtr="0" anchor="t" bIns="0" lIns="0" spcFirstLastPara="1" rIns="0" wrap="square" tIns="0">
            <a:spAutoFit/>
          </a:bodyPr>
          <a:lstStyle/>
          <a:p>
            <a:pPr indent="0" lvl="0" marL="0" marR="0" rtl="0" algn="ctr">
              <a:lnSpc>
                <a:spcPct val="139991"/>
              </a:lnSpc>
              <a:spcBef>
                <a:spcPts val="0"/>
              </a:spcBef>
              <a:spcAft>
                <a:spcPts val="0"/>
              </a:spcAft>
              <a:buNone/>
            </a:pPr>
            <a:r>
              <a:rPr b="1" lang="en-US" sz="4641">
                <a:solidFill>
                  <a:srgbClr val="000000"/>
                </a:solidFill>
                <a:latin typeface="Arial"/>
                <a:ea typeface="Arial"/>
                <a:cs typeface="Arial"/>
                <a:sym typeface="Arial"/>
              </a:rPr>
              <a:t>Example: </a:t>
            </a:r>
            <a:r>
              <a:rPr lang="en-US" sz="4641">
                <a:solidFill>
                  <a:srgbClr val="000000"/>
                </a:solidFill>
                <a:latin typeface="Arial"/>
                <a:ea typeface="Arial"/>
                <a:cs typeface="Arial"/>
                <a:sym typeface="Arial"/>
              </a:rPr>
              <a:t>Davey, an 8 year old autistic boy, repeats the phrase “chicken jockey” (a phrase from the Minecraft movie) to himself when he feels strong emotions.</a:t>
            </a:r>
            <a:endParaRPr/>
          </a:p>
          <a:p>
            <a:pPr indent="0" lvl="0" marL="0" marR="0" rtl="0" algn="ctr">
              <a:lnSpc>
                <a:spcPct val="139991"/>
              </a:lnSpc>
              <a:spcBef>
                <a:spcPts val="0"/>
              </a:spcBef>
              <a:spcAft>
                <a:spcPts val="0"/>
              </a:spcAft>
              <a:buNone/>
            </a:pPr>
            <a:r>
              <a:t/>
            </a:r>
            <a:endParaRPr sz="4641">
              <a:solidFill>
                <a:srgbClr val="000000"/>
              </a:solidFill>
              <a:latin typeface="Arial"/>
              <a:ea typeface="Arial"/>
              <a:cs typeface="Arial"/>
              <a:sym typeface="Arial"/>
            </a:endParaRPr>
          </a:p>
        </p:txBody>
      </p:sp>
      <p:sp>
        <p:nvSpPr>
          <p:cNvPr id="138" name="Google Shape;138;p7"/>
          <p:cNvSpPr/>
          <p:nvPr/>
        </p:nvSpPr>
        <p:spPr>
          <a:xfrm>
            <a:off x="1028700" y="5415283"/>
            <a:ext cx="3044952" cy="4114800"/>
          </a:xfrm>
          <a:custGeom>
            <a:rect b="b" l="l" r="r" t="t"/>
            <a:pathLst>
              <a:path extrusionOk="0" h="4114800" w="3044952">
                <a:moveTo>
                  <a:pt x="0" y="0"/>
                </a:moveTo>
                <a:lnTo>
                  <a:pt x="3044952" y="0"/>
                </a:lnTo>
                <a:lnTo>
                  <a:pt x="3044952"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39" name="Google Shape;139;p7"/>
          <p:cNvGrpSpPr/>
          <p:nvPr/>
        </p:nvGrpSpPr>
        <p:grpSpPr>
          <a:xfrm>
            <a:off x="4911704" y="7017914"/>
            <a:ext cx="12366703" cy="1389081"/>
            <a:chOff x="0" y="-38100"/>
            <a:chExt cx="3257074" cy="365849"/>
          </a:xfrm>
        </p:grpSpPr>
        <p:sp>
          <p:nvSpPr>
            <p:cNvPr id="140" name="Google Shape;140;p7"/>
            <p:cNvSpPr/>
            <p:nvPr/>
          </p:nvSpPr>
          <p:spPr>
            <a:xfrm>
              <a:off x="0" y="0"/>
              <a:ext cx="3257074" cy="327749"/>
            </a:xfrm>
            <a:custGeom>
              <a:rect b="b" l="l" r="r" t="t"/>
              <a:pathLst>
                <a:path extrusionOk="0" h="327749" w="3257074">
                  <a:moveTo>
                    <a:pt x="31928" y="0"/>
                  </a:moveTo>
                  <a:lnTo>
                    <a:pt x="3225147" y="0"/>
                  </a:lnTo>
                  <a:cubicBezTo>
                    <a:pt x="3242780" y="0"/>
                    <a:pt x="3257074" y="14294"/>
                    <a:pt x="3257074" y="31928"/>
                  </a:cubicBezTo>
                  <a:lnTo>
                    <a:pt x="3257074" y="295821"/>
                  </a:lnTo>
                  <a:cubicBezTo>
                    <a:pt x="3257074" y="313454"/>
                    <a:pt x="3242780" y="327749"/>
                    <a:pt x="3225147" y="327749"/>
                  </a:cubicBezTo>
                  <a:lnTo>
                    <a:pt x="31928" y="327749"/>
                  </a:lnTo>
                  <a:cubicBezTo>
                    <a:pt x="14294" y="327749"/>
                    <a:pt x="0" y="313454"/>
                    <a:pt x="0" y="295821"/>
                  </a:cubicBezTo>
                  <a:lnTo>
                    <a:pt x="0" y="31928"/>
                  </a:lnTo>
                  <a:cubicBezTo>
                    <a:pt x="0" y="14294"/>
                    <a:pt x="14294" y="0"/>
                    <a:pt x="31928" y="0"/>
                  </a:cubicBezTo>
                  <a:close/>
                </a:path>
              </a:pathLst>
            </a:custGeom>
            <a:solidFill>
              <a:srgbClr val="FDE1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 name="Google Shape;141;p7"/>
            <p:cNvSpPr txBox="1"/>
            <p:nvPr/>
          </p:nvSpPr>
          <p:spPr>
            <a:xfrm>
              <a:off x="0" y="-38100"/>
              <a:ext cx="3257074" cy="365849"/>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42" name="Google Shape;142;p7"/>
          <p:cNvSpPr/>
          <p:nvPr/>
        </p:nvSpPr>
        <p:spPr>
          <a:xfrm flipH="1">
            <a:off x="13846776" y="1028700"/>
            <a:ext cx="3412524" cy="3900028"/>
          </a:xfrm>
          <a:custGeom>
            <a:rect b="b" l="l" r="r" t="t"/>
            <a:pathLst>
              <a:path extrusionOk="0" h="3900028" w="3412524">
                <a:moveTo>
                  <a:pt x="3412524" y="0"/>
                </a:moveTo>
                <a:lnTo>
                  <a:pt x="0" y="0"/>
                </a:lnTo>
                <a:lnTo>
                  <a:pt x="0" y="3900028"/>
                </a:lnTo>
                <a:lnTo>
                  <a:pt x="3412524" y="3900028"/>
                </a:lnTo>
                <a:lnTo>
                  <a:pt x="3412524" y="0"/>
                </a:lnTo>
                <a:close/>
              </a:path>
            </a:pathLst>
          </a:custGeom>
          <a:blipFill rotWithShape="1">
            <a:blip r:embed="rId5">
              <a:alphaModFix/>
            </a:blip>
            <a:stretch>
              <a:fillRect b="-11712" l="-16724" r="-16229" t="-5127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7"/>
          <p:cNvSpPr txBox="1"/>
          <p:nvPr/>
        </p:nvSpPr>
        <p:spPr>
          <a:xfrm>
            <a:off x="5532241" y="7395088"/>
            <a:ext cx="11125628" cy="705942"/>
          </a:xfrm>
          <a:prstGeom prst="rect">
            <a:avLst/>
          </a:prstGeom>
          <a:noFill/>
          <a:ln>
            <a:noFill/>
          </a:ln>
        </p:spPr>
        <p:txBody>
          <a:bodyPr anchorCtr="0" anchor="t" bIns="0" lIns="0" spcFirstLastPara="1" rIns="0" wrap="square" tIns="0">
            <a:spAutoFit/>
          </a:bodyPr>
          <a:lstStyle/>
          <a:p>
            <a:pPr indent="0" lvl="0" marL="0" marR="0" rtl="0" algn="ctr">
              <a:lnSpc>
                <a:spcPct val="140049"/>
              </a:lnSpc>
              <a:spcBef>
                <a:spcPts val="0"/>
              </a:spcBef>
              <a:spcAft>
                <a:spcPts val="0"/>
              </a:spcAft>
              <a:buNone/>
            </a:pPr>
            <a:r>
              <a:rPr lang="en-US" sz="4075">
                <a:solidFill>
                  <a:srgbClr val="000000"/>
                </a:solidFill>
                <a:latin typeface="Arial"/>
                <a:ea typeface="Arial"/>
                <a:cs typeface="Arial"/>
                <a:sym typeface="Arial"/>
              </a:rPr>
              <a:t>Is this stimming adaptive or maladaptive?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8"/>
          <p:cNvSpPr/>
          <p:nvPr/>
        </p:nvSpPr>
        <p:spPr>
          <a:xfrm flipH="1">
            <a:off x="9144000" y="-475559"/>
            <a:ext cx="9627598" cy="10762559"/>
          </a:xfrm>
          <a:custGeom>
            <a:rect b="b" l="l" r="r" t="t"/>
            <a:pathLst>
              <a:path extrusionOk="0" h="10762559" w="9627598">
                <a:moveTo>
                  <a:pt x="9627598" y="0"/>
                </a:moveTo>
                <a:lnTo>
                  <a:pt x="0" y="0"/>
                </a:lnTo>
                <a:lnTo>
                  <a:pt x="0" y="10762559"/>
                </a:lnTo>
                <a:lnTo>
                  <a:pt x="9627598" y="10762559"/>
                </a:lnTo>
                <a:lnTo>
                  <a:pt x="9627598"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 name="Google Shape;149;p8"/>
          <p:cNvSpPr/>
          <p:nvPr/>
        </p:nvSpPr>
        <p:spPr>
          <a:xfrm>
            <a:off x="-483598" y="-475559"/>
            <a:ext cx="9627598" cy="10762559"/>
          </a:xfrm>
          <a:custGeom>
            <a:rect b="b" l="l" r="r" t="t"/>
            <a:pathLst>
              <a:path extrusionOk="0" h="10762559" w="9627598">
                <a:moveTo>
                  <a:pt x="0" y="0"/>
                </a:moveTo>
                <a:lnTo>
                  <a:pt x="9627598" y="0"/>
                </a:lnTo>
                <a:lnTo>
                  <a:pt x="9627598" y="10762559"/>
                </a:lnTo>
                <a:lnTo>
                  <a:pt x="0" y="1076255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50" name="Google Shape;150;p8"/>
          <p:cNvGrpSpPr/>
          <p:nvPr/>
        </p:nvGrpSpPr>
        <p:grpSpPr>
          <a:xfrm>
            <a:off x="586317" y="395351"/>
            <a:ext cx="17277867" cy="9490065"/>
            <a:chOff x="0" y="-38100"/>
            <a:chExt cx="4550549" cy="2499441"/>
          </a:xfrm>
        </p:grpSpPr>
        <p:sp>
          <p:nvSpPr>
            <p:cNvPr id="151" name="Google Shape;151;p8"/>
            <p:cNvSpPr/>
            <p:nvPr/>
          </p:nvSpPr>
          <p:spPr>
            <a:xfrm>
              <a:off x="0" y="0"/>
              <a:ext cx="4550549" cy="2461341"/>
            </a:xfrm>
            <a:custGeom>
              <a:rect b="b" l="l" r="r" t="t"/>
              <a:pathLst>
                <a:path extrusionOk="0" h="2461341" w="4550549">
                  <a:moveTo>
                    <a:pt x="22852" y="0"/>
                  </a:moveTo>
                  <a:lnTo>
                    <a:pt x="4527697" y="0"/>
                  </a:lnTo>
                  <a:cubicBezTo>
                    <a:pt x="4533758" y="0"/>
                    <a:pt x="4539571" y="2408"/>
                    <a:pt x="4543856" y="6693"/>
                  </a:cubicBezTo>
                  <a:cubicBezTo>
                    <a:pt x="4548142" y="10979"/>
                    <a:pt x="4550549" y="16791"/>
                    <a:pt x="4550549" y="22852"/>
                  </a:cubicBezTo>
                  <a:lnTo>
                    <a:pt x="4550549" y="2438489"/>
                  </a:lnTo>
                  <a:cubicBezTo>
                    <a:pt x="4550549" y="2444549"/>
                    <a:pt x="4548142" y="2450362"/>
                    <a:pt x="4543856" y="2454648"/>
                  </a:cubicBezTo>
                  <a:cubicBezTo>
                    <a:pt x="4539571" y="2458933"/>
                    <a:pt x="4533758" y="2461341"/>
                    <a:pt x="4527697" y="2461341"/>
                  </a:cubicBezTo>
                  <a:lnTo>
                    <a:pt x="22852" y="2461341"/>
                  </a:lnTo>
                  <a:cubicBezTo>
                    <a:pt x="16791" y="2461341"/>
                    <a:pt x="10979" y="2458933"/>
                    <a:pt x="6693" y="2454648"/>
                  </a:cubicBezTo>
                  <a:cubicBezTo>
                    <a:pt x="2408" y="2450362"/>
                    <a:pt x="0" y="2444549"/>
                    <a:pt x="0" y="2438489"/>
                  </a:cubicBezTo>
                  <a:lnTo>
                    <a:pt x="0" y="22852"/>
                  </a:lnTo>
                  <a:cubicBezTo>
                    <a:pt x="0" y="16791"/>
                    <a:pt x="2408" y="10979"/>
                    <a:pt x="6693" y="6693"/>
                  </a:cubicBezTo>
                  <a:cubicBezTo>
                    <a:pt x="10979" y="2408"/>
                    <a:pt x="16791" y="0"/>
                    <a:pt x="22852" y="0"/>
                  </a:cubicBezTo>
                  <a:close/>
                </a:path>
              </a:pathLst>
            </a:custGeom>
            <a:solidFill>
              <a:srgbClr val="EAEAE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 name="Google Shape;152;p8"/>
            <p:cNvSpPr txBox="1"/>
            <p:nvPr/>
          </p:nvSpPr>
          <p:spPr>
            <a:xfrm>
              <a:off x="0" y="-38100"/>
              <a:ext cx="4550549" cy="2499441"/>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53" name="Google Shape;153;p8"/>
          <p:cNvSpPr/>
          <p:nvPr/>
        </p:nvSpPr>
        <p:spPr>
          <a:xfrm>
            <a:off x="1028700" y="5415283"/>
            <a:ext cx="3044952" cy="4114800"/>
          </a:xfrm>
          <a:custGeom>
            <a:rect b="b" l="l" r="r" t="t"/>
            <a:pathLst>
              <a:path extrusionOk="0" h="4114800" w="3044952">
                <a:moveTo>
                  <a:pt x="0" y="0"/>
                </a:moveTo>
                <a:lnTo>
                  <a:pt x="3044952" y="0"/>
                </a:lnTo>
                <a:lnTo>
                  <a:pt x="3044952"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 name="Google Shape;154;p8"/>
          <p:cNvSpPr/>
          <p:nvPr/>
        </p:nvSpPr>
        <p:spPr>
          <a:xfrm flipH="1">
            <a:off x="13846776" y="1028700"/>
            <a:ext cx="3412524" cy="3900028"/>
          </a:xfrm>
          <a:custGeom>
            <a:rect b="b" l="l" r="r" t="t"/>
            <a:pathLst>
              <a:path extrusionOk="0" h="3900028" w="3412524">
                <a:moveTo>
                  <a:pt x="3412524" y="0"/>
                </a:moveTo>
                <a:lnTo>
                  <a:pt x="0" y="0"/>
                </a:lnTo>
                <a:lnTo>
                  <a:pt x="0" y="3900028"/>
                </a:lnTo>
                <a:lnTo>
                  <a:pt x="3412524" y="3900028"/>
                </a:lnTo>
                <a:lnTo>
                  <a:pt x="3412524" y="0"/>
                </a:lnTo>
                <a:close/>
              </a:path>
            </a:pathLst>
          </a:custGeom>
          <a:blipFill rotWithShape="1">
            <a:blip r:embed="rId5">
              <a:alphaModFix/>
            </a:blip>
            <a:stretch>
              <a:fillRect b="-11712" l="-16724" r="-16229" t="-5127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55" name="Google Shape;155;p8"/>
          <p:cNvGrpSpPr/>
          <p:nvPr/>
        </p:nvGrpSpPr>
        <p:grpSpPr>
          <a:xfrm>
            <a:off x="1863149" y="1550848"/>
            <a:ext cx="10876391" cy="2618789"/>
            <a:chOff x="0" y="-158803"/>
            <a:chExt cx="14501855" cy="3491718"/>
          </a:xfrm>
        </p:grpSpPr>
        <p:grpSp>
          <p:nvGrpSpPr>
            <p:cNvPr id="156" name="Google Shape;156;p8"/>
            <p:cNvGrpSpPr/>
            <p:nvPr/>
          </p:nvGrpSpPr>
          <p:grpSpPr>
            <a:xfrm>
              <a:off x="0" y="-158803"/>
              <a:ext cx="14501855" cy="3491718"/>
              <a:chOff x="0" y="-38100"/>
              <a:chExt cx="3479290" cy="837734"/>
            </a:xfrm>
          </p:grpSpPr>
          <p:sp>
            <p:nvSpPr>
              <p:cNvPr id="157" name="Google Shape;157;p8"/>
              <p:cNvSpPr/>
              <p:nvPr/>
            </p:nvSpPr>
            <p:spPr>
              <a:xfrm>
                <a:off x="0" y="0"/>
                <a:ext cx="3479290" cy="799634"/>
              </a:xfrm>
              <a:custGeom>
                <a:rect b="b" l="l" r="r" t="t"/>
                <a:pathLst>
                  <a:path extrusionOk="0" h="799634" w="3479290">
                    <a:moveTo>
                      <a:pt x="29888" y="0"/>
                    </a:moveTo>
                    <a:lnTo>
                      <a:pt x="3449401" y="0"/>
                    </a:lnTo>
                    <a:cubicBezTo>
                      <a:pt x="3465908" y="0"/>
                      <a:pt x="3479290" y="13381"/>
                      <a:pt x="3479290" y="29888"/>
                    </a:cubicBezTo>
                    <a:lnTo>
                      <a:pt x="3479290" y="769746"/>
                    </a:lnTo>
                    <a:cubicBezTo>
                      <a:pt x="3479290" y="786253"/>
                      <a:pt x="3465908" y="799634"/>
                      <a:pt x="3449401" y="799634"/>
                    </a:cubicBezTo>
                    <a:lnTo>
                      <a:pt x="29888" y="799634"/>
                    </a:lnTo>
                    <a:cubicBezTo>
                      <a:pt x="21961" y="799634"/>
                      <a:pt x="14359" y="796485"/>
                      <a:pt x="8754" y="790880"/>
                    </a:cubicBezTo>
                    <a:cubicBezTo>
                      <a:pt x="3149" y="785275"/>
                      <a:pt x="0" y="777673"/>
                      <a:pt x="0" y="769746"/>
                    </a:cubicBezTo>
                    <a:lnTo>
                      <a:pt x="0" y="29888"/>
                    </a:lnTo>
                    <a:cubicBezTo>
                      <a:pt x="0" y="13381"/>
                      <a:pt x="13381" y="0"/>
                      <a:pt x="29888" y="0"/>
                    </a:cubicBezTo>
                    <a:close/>
                  </a:path>
                </a:pathLst>
              </a:custGeom>
              <a:solidFill>
                <a:srgbClr val="FDE1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 name="Google Shape;158;p8"/>
              <p:cNvSpPr txBox="1"/>
              <p:nvPr/>
            </p:nvSpPr>
            <p:spPr>
              <a:xfrm>
                <a:off x="0" y="-38100"/>
                <a:ext cx="3479290" cy="837734"/>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59" name="Google Shape;159;p8"/>
            <p:cNvSpPr txBox="1"/>
            <p:nvPr/>
          </p:nvSpPr>
          <p:spPr>
            <a:xfrm>
              <a:off x="880896" y="506994"/>
              <a:ext cx="13008936" cy="2105188"/>
            </a:xfrm>
            <a:prstGeom prst="rect">
              <a:avLst/>
            </a:prstGeom>
            <a:noFill/>
            <a:ln>
              <a:noFill/>
            </a:ln>
          </p:spPr>
          <p:txBody>
            <a:bodyPr anchorCtr="0" anchor="t" bIns="0" lIns="0" spcFirstLastPara="1" rIns="0" wrap="square" tIns="0">
              <a:spAutoFit/>
            </a:bodyPr>
            <a:lstStyle/>
            <a:p>
              <a:pPr indent="0" lvl="0" marL="0" marR="0" rtl="0" algn="ctr">
                <a:lnSpc>
                  <a:spcPct val="139986"/>
                </a:lnSpc>
                <a:spcBef>
                  <a:spcPts val="0"/>
                </a:spcBef>
                <a:spcAft>
                  <a:spcPts val="0"/>
                </a:spcAft>
                <a:buNone/>
              </a:pPr>
              <a:r>
                <a:rPr lang="en-US" sz="4589">
                  <a:solidFill>
                    <a:srgbClr val="000000"/>
                  </a:solidFill>
                  <a:latin typeface="Arial"/>
                  <a:ea typeface="Arial"/>
                  <a:cs typeface="Arial"/>
                  <a:sym typeface="Arial"/>
                </a:rPr>
                <a:t>Both! The adaptiveness of stimming depends on the context</a:t>
              </a:r>
              <a:endParaRPr/>
            </a:p>
          </p:txBody>
        </p:sp>
      </p:grpSp>
      <p:sp>
        <p:nvSpPr>
          <p:cNvPr id="160" name="Google Shape;160;p8"/>
          <p:cNvSpPr txBox="1"/>
          <p:nvPr/>
        </p:nvSpPr>
        <p:spPr>
          <a:xfrm>
            <a:off x="5124199" y="5146038"/>
            <a:ext cx="11153547" cy="4300605"/>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lang="en-US" sz="3524">
                <a:solidFill>
                  <a:srgbClr val="000000"/>
                </a:solidFill>
                <a:latin typeface="Arial"/>
                <a:ea typeface="Arial"/>
                <a:cs typeface="Arial"/>
                <a:sym typeface="Arial"/>
              </a:rPr>
              <a:t>Adaptive: </a:t>
            </a:r>
            <a:r>
              <a:rPr lang="en-US" sz="3524">
                <a:solidFill>
                  <a:srgbClr val="000000"/>
                </a:solidFill>
                <a:latin typeface="Arial"/>
                <a:ea typeface="Arial"/>
                <a:cs typeface="Arial"/>
                <a:sym typeface="Arial"/>
              </a:rPr>
              <a:t>Repeating “chicken jockey” by self, while playing, outside, etc.</a:t>
            </a:r>
            <a:endParaRPr/>
          </a:p>
          <a:p>
            <a:pPr indent="0" lvl="0" marL="0" marR="0" rtl="0" algn="ctr">
              <a:lnSpc>
                <a:spcPct val="140011"/>
              </a:lnSpc>
              <a:spcBef>
                <a:spcPts val="0"/>
              </a:spcBef>
              <a:spcAft>
                <a:spcPts val="0"/>
              </a:spcAft>
              <a:buNone/>
            </a:pPr>
            <a:r>
              <a:t/>
            </a:r>
            <a:endParaRPr sz="3524">
              <a:solidFill>
                <a:srgbClr val="000000"/>
              </a:solidFill>
              <a:latin typeface="Arial"/>
              <a:ea typeface="Arial"/>
              <a:cs typeface="Arial"/>
              <a:sym typeface="Arial"/>
            </a:endParaRPr>
          </a:p>
          <a:p>
            <a:pPr indent="0" lvl="0" marL="0" marR="0" rtl="0" algn="l">
              <a:lnSpc>
                <a:spcPct val="140011"/>
              </a:lnSpc>
              <a:spcBef>
                <a:spcPts val="0"/>
              </a:spcBef>
              <a:spcAft>
                <a:spcPts val="0"/>
              </a:spcAft>
              <a:buNone/>
            </a:pPr>
            <a:r>
              <a:rPr b="1" lang="en-US" sz="3524">
                <a:solidFill>
                  <a:srgbClr val="000000"/>
                </a:solidFill>
                <a:latin typeface="Arial"/>
                <a:ea typeface="Arial"/>
                <a:cs typeface="Arial"/>
                <a:sym typeface="Arial"/>
              </a:rPr>
              <a:t>Maladaptive:</a:t>
            </a:r>
            <a:r>
              <a:rPr lang="en-US" sz="3524">
                <a:solidFill>
                  <a:srgbClr val="000000"/>
                </a:solidFill>
                <a:latin typeface="Arial"/>
                <a:ea typeface="Arial"/>
                <a:cs typeface="Arial"/>
                <a:sym typeface="Arial"/>
              </a:rPr>
              <a:t> when repeating “chicken jockey” is distracting from Davey’s or his classmates’ learning, at night when it is time to wind-down for bed, repeating the phrase instead of eating, etc.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CE6FF"/>
        </a:solidFill>
      </p:bgPr>
    </p:bg>
    <p:spTree>
      <p:nvGrpSpPr>
        <p:cNvPr id="164" name="Shape 164"/>
        <p:cNvGrpSpPr/>
        <p:nvPr/>
      </p:nvGrpSpPr>
      <p:grpSpPr>
        <a:xfrm>
          <a:off x="0" y="0"/>
          <a:ext cx="0" cy="0"/>
          <a:chOff x="0" y="0"/>
          <a:chExt cx="0" cy="0"/>
        </a:xfrm>
      </p:grpSpPr>
      <p:sp>
        <p:nvSpPr>
          <p:cNvPr id="165" name="Google Shape;165;p9"/>
          <p:cNvSpPr txBox="1"/>
          <p:nvPr/>
        </p:nvSpPr>
        <p:spPr>
          <a:xfrm>
            <a:off x="839115" y="2619159"/>
            <a:ext cx="5013709" cy="6356298"/>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lang="en-US" sz="3627">
                <a:solidFill>
                  <a:srgbClr val="000000"/>
                </a:solidFill>
                <a:latin typeface="Arial"/>
                <a:ea typeface="Arial"/>
                <a:cs typeface="Arial"/>
                <a:sym typeface="Arial"/>
              </a:rPr>
              <a:t>Try practicing some of these techniques</a:t>
            </a:r>
            <a:endParaRPr/>
          </a:p>
          <a:p>
            <a:pPr indent="-391541" lvl="1" marL="783082" marR="0" rtl="0" algn="l">
              <a:lnSpc>
                <a:spcPct val="139977"/>
              </a:lnSpc>
              <a:spcBef>
                <a:spcPts val="0"/>
              </a:spcBef>
              <a:spcAft>
                <a:spcPts val="0"/>
              </a:spcAft>
              <a:buClr>
                <a:srgbClr val="000000"/>
              </a:buClr>
              <a:buSzPts val="3627"/>
              <a:buFont typeface="Arial"/>
              <a:buChar char="•"/>
            </a:pPr>
            <a:r>
              <a:rPr b="0" i="0" lang="en-US" sz="3627" u="none" cap="none" strike="noStrike">
                <a:solidFill>
                  <a:srgbClr val="000000"/>
                </a:solidFill>
                <a:latin typeface="Arial"/>
                <a:ea typeface="Arial"/>
                <a:cs typeface="Arial"/>
                <a:sym typeface="Arial"/>
              </a:rPr>
              <a:t>Visual: look at the movement of the jellyfish</a:t>
            </a:r>
            <a:endParaRPr/>
          </a:p>
          <a:p>
            <a:pPr indent="-391541" lvl="1" marL="783082" marR="0" rtl="0" algn="l">
              <a:lnSpc>
                <a:spcPct val="139977"/>
              </a:lnSpc>
              <a:spcBef>
                <a:spcPts val="0"/>
              </a:spcBef>
              <a:spcAft>
                <a:spcPts val="0"/>
              </a:spcAft>
              <a:buClr>
                <a:srgbClr val="000000"/>
              </a:buClr>
              <a:buSzPts val="3627"/>
              <a:buFont typeface="Arial"/>
              <a:buChar char="•"/>
            </a:pPr>
            <a:r>
              <a:rPr b="0" i="0" lang="en-US" sz="3627" u="none" cap="none" strike="noStrike">
                <a:solidFill>
                  <a:srgbClr val="000000"/>
                </a:solidFill>
                <a:latin typeface="Arial"/>
                <a:ea typeface="Arial"/>
                <a:cs typeface="Arial"/>
                <a:sym typeface="Arial"/>
              </a:rPr>
              <a:t>Auditory: listen to the calming music</a:t>
            </a:r>
            <a:endParaRPr/>
          </a:p>
          <a:p>
            <a:pPr indent="-391541" lvl="1" marL="783082" marR="0" rtl="0" algn="l">
              <a:lnSpc>
                <a:spcPct val="139977"/>
              </a:lnSpc>
              <a:spcBef>
                <a:spcPts val="0"/>
              </a:spcBef>
              <a:spcAft>
                <a:spcPts val="0"/>
              </a:spcAft>
              <a:buClr>
                <a:srgbClr val="000000"/>
              </a:buClr>
              <a:buSzPts val="3627"/>
              <a:buFont typeface="Arial"/>
              <a:buChar char="•"/>
            </a:pPr>
            <a:r>
              <a:rPr b="0" i="0" lang="en-US" sz="3627" u="none" cap="none" strike="noStrike">
                <a:solidFill>
                  <a:srgbClr val="000000"/>
                </a:solidFill>
                <a:latin typeface="Arial"/>
                <a:ea typeface="Arial"/>
                <a:cs typeface="Arial"/>
                <a:sym typeface="Arial"/>
              </a:rPr>
              <a:t>Vestibular: slowly sway back and forth</a:t>
            </a:r>
            <a:endParaRPr/>
          </a:p>
        </p:txBody>
      </p:sp>
      <p:pic>
        <p:nvPicPr>
          <p:cNvPr id="166" name="Google Shape;166;p9"/>
          <p:cNvPicPr preferRelativeResize="0"/>
          <p:nvPr/>
        </p:nvPicPr>
        <p:blipFill rotWithShape="1">
          <a:blip r:embed="rId3">
            <a:alphaModFix/>
          </a:blip>
          <a:srcRect b="0" l="0" r="0" t="0"/>
          <a:stretch/>
        </p:blipFill>
        <p:spPr>
          <a:xfrm>
            <a:off x="6294305" y="2627368"/>
            <a:ext cx="11398331" cy="6406556"/>
          </a:xfrm>
          <a:prstGeom prst="rect">
            <a:avLst/>
          </a:prstGeom>
          <a:noFill/>
          <a:ln>
            <a:noFill/>
          </a:ln>
        </p:spPr>
      </p:pic>
      <p:sp>
        <p:nvSpPr>
          <p:cNvPr id="167" name="Google Shape;167;p9"/>
          <p:cNvSpPr txBox="1"/>
          <p:nvPr/>
        </p:nvSpPr>
        <p:spPr>
          <a:xfrm>
            <a:off x="3422409" y="1117250"/>
            <a:ext cx="11443183" cy="878476"/>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lang="en-US" sz="5164" u="sng">
                <a:solidFill>
                  <a:srgbClr val="000000"/>
                </a:solidFill>
                <a:latin typeface="Arial"/>
                <a:ea typeface="Arial"/>
                <a:cs typeface="Arial"/>
                <a:sym typeface="Arial"/>
              </a:rPr>
              <a:t>Adaptive Stimming Practice</a:t>
            </a:r>
            <a:endParaRPr/>
          </a:p>
        </p:txBody>
      </p:sp>
      <p:pic>
        <p:nvPicPr>
          <p:cNvPr descr="Enjoy 3 hours of beautiful jellyfish. The video features relaxing aquarium music that is ideal for sleep, study, meditation and yoga. &#10;► Buy Jellyfish MP3 https://cattrumpetmusic.com&#10;&#10;#jellyfish #aquarium #relaxingmusic #relaxmusic #sleepmusic #studymusic #meditationmusic #yogamusic #screensaver &#10;&#10;Thank you for watching! I love to create videos and my aim is to show you how beautiful the world is by taking you on a journey with amazing nature scenery and relaxing music! &#10;&#10;My videos are ideal for sleep, study, meditation and stress relief. My goal is to provide high quality relaxing content that doesn't contain any annoying talking or commentary. If you would like to find out more, please visit my website https://cattrumpetmusic.com/ or consider checking out the Community tab. &#10;&#10;I create all of the videos you see on this channel. Occasionally I transform materials provided by others with their approval into a new and unique creation. Any additional assets used are fully licensed. Please do NOT download or redistribute the content found on this channel.&#10;&#10;∷∷∷∷∷∷∷∷∷∷∷∷∷∷∷∷∷∷∷∷∷∷∷∷∷&#10;&#10;YOU CAN ALSO FIND ME ON&#10;🎧 Spotify https://spoti.fi/2rXqPK9&#10;🎧 Apple Music https://apple.co/2zqb1Di&#10;🎧 Amazon https://amzn.to/2FThXNg&#10;🎧 YouTube Music http://bit.ly/2TUsInk&#10;&#10;OFFICIAL STORE &#10;🛒 https://cattrumpetmusic.com" id="168" name="Google Shape;168;p9" title="Jellyfish Aquarium ~ Relaxing Music for Sleep, Study, Meditation &amp; Yoga • Screensaver • 3 HOURS">
            <a:hlinkClick r:id="rId4"/>
          </p:cNvPr>
          <p:cNvPicPr preferRelativeResize="0"/>
          <p:nvPr/>
        </p:nvPicPr>
        <p:blipFill>
          <a:blip r:embed="rId5">
            <a:alphaModFix/>
          </a:blip>
          <a:stretch>
            <a:fillRect/>
          </a:stretch>
        </p:blipFill>
        <p:spPr>
          <a:xfrm>
            <a:off x="6909270" y="2970800"/>
            <a:ext cx="10168375" cy="5719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Analea Blackburn</dc:creator>
</cp:coreProperties>
</file>