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rdo Bold" panose="020B0604020202020204" charset="-79"/>
      <p:regular r:id="rId21"/>
      <p:bold r:id="rId22"/>
    </p:embeddedFont>
    <p:embeddedFont>
      <p:font typeface="Kollektif" panose="020B0604020202020204" charset="0"/>
      <p:regular r:id="rId23"/>
    </p:embeddedFont>
    <p:embeddedFont>
      <p:font typeface="Kollektif Bold" panose="020B0604020202020204" charset="0"/>
      <p:regular r:id="rId24"/>
      <p:bold r:id="rId25"/>
    </p:embeddedFont>
    <p:embeddedFont>
      <p:font typeface="Kollektif Bold Italics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4" autoAdjust="0"/>
    <p:restoredTop sz="94599" autoAdjust="0"/>
  </p:normalViewPr>
  <p:slideViewPr>
    <p:cSldViewPr>
      <p:cViewPr varScale="1">
        <p:scale>
          <a:sx n="98" d="100"/>
          <a:sy n="98" d="100"/>
        </p:scale>
        <p:origin x="224" y="2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62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NOTE: ONE SPIRITUAL THEORY (LAW OF ATTRACTION) SAYS THAT IF YOU HOLD A SINGLE THOUGHT WITH UNDIVIDED ATTENTION FOR ABOUT 17 SECONDS, YOU "ACTIVATE" A VIBRATION THAT BEGINS ATTRACTING SIMILAR THOUGHTS OR ENERGY.</a:t>
            </a:r>
          </a:p>
          <a:p>
            <a:r>
              <a:rPr lang="en-US"/>
              <a:t>**THERE IS NO PEER-REVIEWED NEUROSCIENCE OR PSYCHOLOGY RESEARCH THAT IDENTIFIES A SPECIAL PHYSICAL "COMBUSTION POINT" AT EXACTLY 17 SECONDS WHERE ENERGY STARTS</a:t>
            </a:r>
          </a:p>
          <a:p>
            <a:r>
              <a:rPr lang="en-US"/>
              <a:t>ATTRACTING MORE OF THE SAME ENERGY.</a:t>
            </a:r>
          </a:p>
          <a:p>
            <a:r>
              <a:rPr lang="en-US"/>
              <a:t>THOUGH... MANY SCIENTIFIC STUDIES HAVE FOUND THAT FOCUSED ATTENTION CAN STRENGTHEN NEURAL PATHWAYS AND SHAPE BEHAVIOR OVER TIME.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Dr. Justine Gonzales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5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Living testimony: </a:t>
            </a:r>
          </a:p>
          <a:p>
            <a:r>
              <a:rPr lang="en-US"/>
              <a:t>I want to know me. What did my soul come to do?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tale of the red-winged blackbird, particularly the Chitimacha Native American legend reported by Katherine Judson in 1914, explains how the bird acquired its distinctive red shoulder patches. It tells of a brave blackbird that warned others about a man setting a marsh on fire and was injured by the man, staining its wings with blood. </a:t>
            </a:r>
          </a:p>
          <a:p>
            <a:r>
              <a:rPr lang="en-US"/>
              <a:t>Key Elements of the Tale:</a:t>
            </a:r>
          </a:p>
          <a:p>
            <a:r>
              <a:rPr lang="en-US"/>
              <a:t>The Conflict: An angry man attempts to destroy the world by setting fire to the marshes.</a:t>
            </a:r>
          </a:p>
          <a:p>
            <a:r>
              <a:rPr lang="en-US"/>
              <a:t>The Hero: A little blackbird tries to warn everyone by shouting "Ku nam wi cu!" (the world is burning).</a:t>
            </a:r>
          </a:p>
          <a:p>
            <a:r>
              <a:rPr lang="en-US"/>
              <a:t>The Injury: The man throws a shell at the bird to stop it, hitting its wings.</a:t>
            </a:r>
          </a:p>
          <a:p>
            <a:r>
              <a:rPr lang="en-US"/>
              <a:t>The Symbolism: The bird's wings are permanently stained red with blood, representing courage, sacrifice, and protection of the marsh. </a:t>
            </a:r>
          </a:p>
          <a:p>
            <a:r>
              <a:rPr lang="en-US"/>
              <a:t>This legend is often used to symbolize the bird as a guardian or a reminder to be watchful.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6929" y="-8114005"/>
            <a:ext cx="24031566" cy="20516950"/>
          </a:xfrm>
          <a:custGeom>
            <a:avLst/>
            <a:gdLst/>
            <a:ahLst/>
            <a:cxnLst/>
            <a:rect l="l" t="t" r="r" b="b"/>
            <a:pathLst>
              <a:path w="24031566" h="20516950">
                <a:moveTo>
                  <a:pt x="0" y="0"/>
                </a:moveTo>
                <a:lnTo>
                  <a:pt x="24031567" y="0"/>
                </a:lnTo>
                <a:lnTo>
                  <a:pt x="24031567" y="20516950"/>
                </a:lnTo>
                <a:lnTo>
                  <a:pt x="0" y="20516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8450" y="1209675"/>
            <a:ext cx="13255292" cy="850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9558" b="1" spc="-40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Revitalize and Reconnect</a:t>
            </a:r>
          </a:p>
          <a:p>
            <a:pPr algn="ctr">
              <a:lnSpc>
                <a:spcPts val="9558"/>
              </a:lnSpc>
            </a:pPr>
            <a:endParaRPr lang="en-US" sz="9558" b="1" spc="-401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ctr">
              <a:lnSpc>
                <a:spcPts val="9558"/>
              </a:lnSpc>
            </a:pPr>
            <a:r>
              <a:rPr lang="en-US" sz="9558" b="1" spc="-40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Self-Care for Educators</a:t>
            </a:r>
          </a:p>
          <a:p>
            <a:pPr algn="ctr">
              <a:lnSpc>
                <a:spcPts val="9558"/>
              </a:lnSpc>
            </a:pPr>
            <a:endParaRPr lang="en-US" sz="9558" b="1" spc="-401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ctr">
              <a:lnSpc>
                <a:spcPts val="9558"/>
              </a:lnSpc>
            </a:pPr>
            <a:endParaRPr lang="en-US" sz="9558" b="1" spc="-401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ctr">
              <a:lnSpc>
                <a:spcPts val="9558"/>
              </a:lnSpc>
            </a:pPr>
            <a:endParaRPr lang="en-US" sz="9558" b="1" spc="-401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ctr">
              <a:lnSpc>
                <a:spcPts val="9558"/>
              </a:lnSpc>
            </a:pPr>
            <a:r>
              <a:rPr lang="en-US" sz="9558" b="1" spc="-40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February 25,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911" y="814443"/>
            <a:ext cx="18391911" cy="8796286"/>
          </a:xfrm>
          <a:custGeom>
            <a:avLst/>
            <a:gdLst/>
            <a:ahLst/>
            <a:cxnLst/>
            <a:rect l="l" t="t" r="r" b="b"/>
            <a:pathLst>
              <a:path w="18391911" h="8796286">
                <a:moveTo>
                  <a:pt x="0" y="0"/>
                </a:moveTo>
                <a:lnTo>
                  <a:pt x="18391911" y="0"/>
                </a:lnTo>
                <a:lnTo>
                  <a:pt x="18391911" y="8796286"/>
                </a:lnTo>
                <a:lnTo>
                  <a:pt x="0" y="8796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9" b="-17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4360"/>
            <a:ext cx="18288000" cy="9098280"/>
          </a:xfrm>
          <a:custGeom>
            <a:avLst/>
            <a:gdLst/>
            <a:ahLst/>
            <a:cxnLst/>
            <a:rect l="l" t="t" r="r" b="b"/>
            <a:pathLst>
              <a:path w="18288000" h="9098280">
                <a:moveTo>
                  <a:pt x="0" y="0"/>
                </a:moveTo>
                <a:lnTo>
                  <a:pt x="18288000" y="0"/>
                </a:lnTo>
                <a:lnTo>
                  <a:pt x="18288000" y="9098280"/>
                </a:lnTo>
                <a:lnTo>
                  <a:pt x="0" y="909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413885"/>
            <a:ext cx="18288000" cy="280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spc="-30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"Until you make the unconscious conscious, it will direct your life and you will call it fate.”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spc="-30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-Carl Jung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2198" y="-3730350"/>
            <a:ext cx="20787936" cy="17747701"/>
          </a:xfrm>
          <a:custGeom>
            <a:avLst/>
            <a:gdLst/>
            <a:ahLst/>
            <a:cxnLst/>
            <a:rect l="l" t="t" r="r" b="b"/>
            <a:pathLst>
              <a:path w="20787936" h="17747701">
                <a:moveTo>
                  <a:pt x="0" y="0"/>
                </a:moveTo>
                <a:lnTo>
                  <a:pt x="20787936" y="0"/>
                </a:lnTo>
                <a:lnTo>
                  <a:pt x="20787936" y="17747700"/>
                </a:lnTo>
                <a:lnTo>
                  <a:pt x="0" y="17747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52464" y="381072"/>
            <a:ext cx="7914698" cy="2299392"/>
            <a:chOff x="0" y="0"/>
            <a:chExt cx="1403336" cy="407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3336" cy="407700"/>
            </a:xfrm>
            <a:custGeom>
              <a:avLst/>
              <a:gdLst/>
              <a:ahLst/>
              <a:cxnLst/>
              <a:rect l="l" t="t" r="r" b="b"/>
              <a:pathLst>
                <a:path w="1403336" h="407700">
                  <a:moveTo>
                    <a:pt x="49887" y="0"/>
                  </a:moveTo>
                  <a:lnTo>
                    <a:pt x="1353449" y="0"/>
                  </a:lnTo>
                  <a:cubicBezTo>
                    <a:pt x="1366680" y="0"/>
                    <a:pt x="1379369" y="5256"/>
                    <a:pt x="1388724" y="14611"/>
                  </a:cubicBezTo>
                  <a:cubicBezTo>
                    <a:pt x="1398080" y="23967"/>
                    <a:pt x="1403336" y="36656"/>
                    <a:pt x="1403336" y="49887"/>
                  </a:cubicBezTo>
                  <a:lnTo>
                    <a:pt x="1403336" y="357813"/>
                  </a:lnTo>
                  <a:cubicBezTo>
                    <a:pt x="1403336" y="385365"/>
                    <a:pt x="1381001" y="407700"/>
                    <a:pt x="1353449" y="407700"/>
                  </a:cubicBezTo>
                  <a:lnTo>
                    <a:pt x="49887" y="407700"/>
                  </a:lnTo>
                  <a:cubicBezTo>
                    <a:pt x="36656" y="407700"/>
                    <a:pt x="23967" y="402444"/>
                    <a:pt x="14611" y="393088"/>
                  </a:cubicBezTo>
                  <a:cubicBezTo>
                    <a:pt x="5256" y="383733"/>
                    <a:pt x="0" y="371044"/>
                    <a:pt x="0" y="357813"/>
                  </a:cubicBezTo>
                  <a:lnTo>
                    <a:pt x="0" y="49887"/>
                  </a:lnTo>
                  <a:cubicBezTo>
                    <a:pt x="0" y="36656"/>
                    <a:pt x="5256" y="23967"/>
                    <a:pt x="14611" y="14611"/>
                  </a:cubicBezTo>
                  <a:cubicBezTo>
                    <a:pt x="23967" y="5256"/>
                    <a:pt x="36656" y="0"/>
                    <a:pt x="49887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03336" cy="45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68513" y="2392087"/>
            <a:ext cx="9955802" cy="5708075"/>
            <a:chOff x="0" y="0"/>
            <a:chExt cx="1765239" cy="10120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5239" cy="1012085"/>
            </a:xfrm>
            <a:custGeom>
              <a:avLst/>
              <a:gdLst/>
              <a:ahLst/>
              <a:cxnLst/>
              <a:rect l="l" t="t" r="r" b="b"/>
              <a:pathLst>
                <a:path w="1765239" h="1012085">
                  <a:moveTo>
                    <a:pt x="39659" y="0"/>
                  </a:moveTo>
                  <a:lnTo>
                    <a:pt x="1725580" y="0"/>
                  </a:lnTo>
                  <a:cubicBezTo>
                    <a:pt x="1747483" y="0"/>
                    <a:pt x="1765239" y="17756"/>
                    <a:pt x="1765239" y="39659"/>
                  </a:cubicBezTo>
                  <a:lnTo>
                    <a:pt x="1765239" y="972426"/>
                  </a:lnTo>
                  <a:cubicBezTo>
                    <a:pt x="1765239" y="994329"/>
                    <a:pt x="1747483" y="1012085"/>
                    <a:pt x="1725580" y="1012085"/>
                  </a:cubicBezTo>
                  <a:lnTo>
                    <a:pt x="39659" y="1012085"/>
                  </a:lnTo>
                  <a:cubicBezTo>
                    <a:pt x="17756" y="1012085"/>
                    <a:pt x="0" y="994329"/>
                    <a:pt x="0" y="972426"/>
                  </a:cubicBezTo>
                  <a:lnTo>
                    <a:pt x="0" y="39659"/>
                  </a:lnTo>
                  <a:cubicBezTo>
                    <a:pt x="0" y="17756"/>
                    <a:pt x="17756" y="0"/>
                    <a:pt x="39659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65239" cy="1059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78239" y="3190691"/>
            <a:ext cx="3467558" cy="2311705"/>
          </a:xfrm>
          <a:custGeom>
            <a:avLst/>
            <a:gdLst/>
            <a:ahLst/>
            <a:cxnLst/>
            <a:rect l="l" t="t" r="r" b="b"/>
            <a:pathLst>
              <a:path w="3467558" h="2311705">
                <a:moveTo>
                  <a:pt x="0" y="0"/>
                </a:moveTo>
                <a:lnTo>
                  <a:pt x="3467558" y="0"/>
                </a:lnTo>
                <a:lnTo>
                  <a:pt x="3467558" y="2311705"/>
                </a:lnTo>
                <a:lnTo>
                  <a:pt x="0" y="2311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56699" y="5246125"/>
            <a:ext cx="2068772" cy="2550120"/>
          </a:xfrm>
          <a:custGeom>
            <a:avLst/>
            <a:gdLst/>
            <a:ahLst/>
            <a:cxnLst/>
            <a:rect l="l" t="t" r="r" b="b"/>
            <a:pathLst>
              <a:path w="2068772" h="2550120">
                <a:moveTo>
                  <a:pt x="0" y="0"/>
                </a:moveTo>
                <a:lnTo>
                  <a:pt x="2068772" y="0"/>
                </a:lnTo>
                <a:lnTo>
                  <a:pt x="2068772" y="2550120"/>
                </a:lnTo>
                <a:lnTo>
                  <a:pt x="0" y="2550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85446" y="6740646"/>
            <a:ext cx="2769772" cy="1911878"/>
          </a:xfrm>
          <a:custGeom>
            <a:avLst/>
            <a:gdLst/>
            <a:ahLst/>
            <a:cxnLst/>
            <a:rect l="l" t="t" r="r" b="b"/>
            <a:pathLst>
              <a:path w="2769772" h="1911878">
                <a:moveTo>
                  <a:pt x="0" y="0"/>
                </a:moveTo>
                <a:lnTo>
                  <a:pt x="2769772" y="0"/>
                </a:lnTo>
                <a:lnTo>
                  <a:pt x="2769772" y="1911879"/>
                </a:lnTo>
                <a:lnTo>
                  <a:pt x="0" y="191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78239" y="816833"/>
            <a:ext cx="7553959" cy="113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6"/>
              </a:lnSpc>
              <a:spcBef>
                <a:spcPct val="0"/>
              </a:spcBef>
            </a:pPr>
            <a:r>
              <a:rPr lang="en-US" sz="3505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Strategy #4: Define your systems for personal accountability.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26952" y="2485264"/>
            <a:ext cx="6896148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280"/>
              </a:lnSpc>
              <a:spcBef>
                <a:spcPct val="0"/>
              </a:spcBef>
            </a:pPr>
            <a:r>
              <a:rPr lang="en-US" sz="5600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AccountABILITY is...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26952" y="3584385"/>
            <a:ext cx="9345885" cy="501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4"/>
              </a:lnSpc>
              <a:spcBef>
                <a:spcPct val="0"/>
              </a:spcBef>
            </a:pPr>
            <a:r>
              <a:rPr lang="en-US" sz="284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Sh</a:t>
            </a:r>
            <a:r>
              <a:rPr lang="en-US" sz="2845" u="none" strike="noStrike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ared engagement made not only between leaders and their teams, but made between individuals on the teams with each other. This transforms how we monitor progress from a top down and hierarchical into something internalized by those who help generate ideas and actions that drive continuous improvement.</a:t>
            </a:r>
          </a:p>
          <a:p>
            <a:pPr algn="just">
              <a:lnSpc>
                <a:spcPts val="3984"/>
              </a:lnSpc>
              <a:spcBef>
                <a:spcPct val="0"/>
              </a:spcBef>
            </a:pPr>
            <a:endParaRPr lang="en-US" sz="2845" u="none" strike="noStrike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just">
              <a:lnSpc>
                <a:spcPts val="3984"/>
              </a:lnSpc>
              <a:spcBef>
                <a:spcPct val="0"/>
              </a:spcBef>
            </a:pPr>
            <a:r>
              <a:rPr lang="en-US" sz="2845" u="none" strike="noStrike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This can also apply to SELF-ACCOUNTABILITY and being honest with yourself about what you NEED!</a:t>
            </a:r>
          </a:p>
          <a:p>
            <a:pPr marL="0" lvl="1" indent="0" algn="just">
              <a:lnSpc>
                <a:spcPts val="3984"/>
              </a:lnSpc>
              <a:spcBef>
                <a:spcPct val="0"/>
              </a:spcBef>
            </a:pPr>
            <a:endParaRPr lang="en-US" sz="2845" u="none" strike="noStrike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52464" y="9128862"/>
            <a:ext cx="13272641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b="1" spc="-17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What does each person need when they are in the game?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6375" y="-671133"/>
            <a:ext cx="14664318" cy="12507441"/>
          </a:xfrm>
          <a:custGeom>
            <a:avLst/>
            <a:gdLst/>
            <a:ahLst/>
            <a:cxnLst/>
            <a:rect l="l" t="t" r="r" b="b"/>
            <a:pathLst>
              <a:path w="14664318" h="12507441">
                <a:moveTo>
                  <a:pt x="0" y="0"/>
                </a:moveTo>
                <a:lnTo>
                  <a:pt x="14664318" y="0"/>
                </a:lnTo>
                <a:lnTo>
                  <a:pt x="14664318" y="12507441"/>
                </a:lnTo>
                <a:lnTo>
                  <a:pt x="0" y="12507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334739" y="760719"/>
            <a:ext cx="3185884" cy="4162119"/>
            <a:chOff x="0" y="0"/>
            <a:chExt cx="4247846" cy="5549492"/>
          </a:xfrm>
        </p:grpSpPr>
        <p:sp>
          <p:nvSpPr>
            <p:cNvPr id="4" name="Freeform 4"/>
            <p:cNvSpPr/>
            <p:nvPr/>
          </p:nvSpPr>
          <p:spPr>
            <a:xfrm>
              <a:off x="195075" y="858224"/>
              <a:ext cx="3808985" cy="2856739"/>
            </a:xfrm>
            <a:custGeom>
              <a:avLst/>
              <a:gdLst/>
              <a:ahLst/>
              <a:cxnLst/>
              <a:rect l="l" t="t" r="r" b="b"/>
              <a:pathLst>
                <a:path w="3808985" h="2856739">
                  <a:moveTo>
                    <a:pt x="0" y="0"/>
                  </a:moveTo>
                  <a:lnTo>
                    <a:pt x="3808986" y="0"/>
                  </a:lnTo>
                  <a:lnTo>
                    <a:pt x="3808986" y="2856739"/>
                  </a:lnTo>
                  <a:lnTo>
                    <a:pt x="0" y="2856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8254" y="66675"/>
              <a:ext cx="4079592" cy="65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4"/>
                </a:lnSpc>
                <a:spcBef>
                  <a:spcPct val="0"/>
                </a:spcBef>
              </a:pPr>
              <a:r>
                <a:rPr lang="en-US" sz="3564" b="1">
                  <a:solidFill>
                    <a:srgbClr val="95152F"/>
                  </a:solidFill>
                  <a:latin typeface="Cardo Bold"/>
                  <a:ea typeface="Cardo Bold"/>
                  <a:cs typeface="Cardo Bold"/>
                  <a:sym typeface="Cardo Bold"/>
                </a:rPr>
                <a:t>Kelli Cullen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70625"/>
              <a:ext cx="4079592" cy="137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3920" b="1">
                  <a:solidFill>
                    <a:srgbClr val="95152F"/>
                  </a:solidFill>
                  <a:latin typeface="Cardo Bold"/>
                  <a:ea typeface="Cardo Bold"/>
                  <a:cs typeface="Cardo Bold"/>
                  <a:sym typeface="Cardo Bold"/>
                </a:rPr>
                <a:t>Community Schools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8540059" y="5417840"/>
            <a:ext cx="4922536" cy="3882651"/>
          </a:xfrm>
          <a:custGeom>
            <a:avLst/>
            <a:gdLst/>
            <a:ahLst/>
            <a:cxnLst/>
            <a:rect l="l" t="t" r="r" b="b"/>
            <a:pathLst>
              <a:path w="4922536" h="3882651">
                <a:moveTo>
                  <a:pt x="0" y="0"/>
                </a:moveTo>
                <a:lnTo>
                  <a:pt x="4922536" y="0"/>
                </a:lnTo>
                <a:lnTo>
                  <a:pt x="4922536" y="3882650"/>
                </a:lnTo>
                <a:lnTo>
                  <a:pt x="0" y="38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72287" y="5417840"/>
            <a:ext cx="4869046" cy="3840460"/>
          </a:xfrm>
          <a:custGeom>
            <a:avLst/>
            <a:gdLst/>
            <a:ahLst/>
            <a:cxnLst/>
            <a:rect l="l" t="t" r="r" b="b"/>
            <a:pathLst>
              <a:path w="4869046" h="3840460">
                <a:moveTo>
                  <a:pt x="0" y="0"/>
                </a:moveTo>
                <a:lnTo>
                  <a:pt x="4869046" y="0"/>
                </a:lnTo>
                <a:lnTo>
                  <a:pt x="4869046" y="3840460"/>
                </a:lnTo>
                <a:lnTo>
                  <a:pt x="0" y="3840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27632" y="2548890"/>
            <a:ext cx="9403682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On</a:t>
            </a:r>
            <a:r>
              <a:rPr lang="en-US" sz="2100" u="none" strike="noStrike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e of my favorite texts is "Jesus and the Disinherited" by Howard Thurman. In this prolific text (first published in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1949), Thurman writes: "In this world the socially dis-advantaged man is constantly given a negative answer to the most important personal questions upon which mental health depends: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Who am I? What am I?".</a:t>
            </a:r>
          </a:p>
          <a:p>
            <a:pPr marL="0" lvl="1" indent="0" algn="l">
              <a:lnSpc>
                <a:spcPts val="2940"/>
              </a:lnSpc>
              <a:spcBef>
                <a:spcPct val="0"/>
              </a:spcBef>
            </a:pPr>
            <a:endParaRPr lang="en-US" sz="2100" u="none" strike="noStrike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920" y="235449"/>
            <a:ext cx="8011479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Strategy #5: Love Learning YOU and Share Who You Are With Your Teams!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76450" y="5657850"/>
            <a:ext cx="4869046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 b="1" spc="-10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Who Am I?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88863" y="5657850"/>
            <a:ext cx="4922536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 b="1" spc="-10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What Am I?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14939" y="-4802139"/>
            <a:ext cx="25333541" cy="21628510"/>
          </a:xfrm>
          <a:custGeom>
            <a:avLst/>
            <a:gdLst/>
            <a:ahLst/>
            <a:cxnLst/>
            <a:rect l="l" t="t" r="r" b="b"/>
            <a:pathLst>
              <a:path w="25333541" h="21628510">
                <a:moveTo>
                  <a:pt x="0" y="0"/>
                </a:moveTo>
                <a:lnTo>
                  <a:pt x="25333541" y="0"/>
                </a:lnTo>
                <a:lnTo>
                  <a:pt x="25333541" y="21628510"/>
                </a:lnTo>
                <a:lnTo>
                  <a:pt x="0" y="21628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048226" y="1253781"/>
            <a:ext cx="8668223" cy="8668223"/>
          </a:xfrm>
          <a:custGeom>
            <a:avLst/>
            <a:gdLst/>
            <a:ahLst/>
            <a:cxnLst/>
            <a:rect l="l" t="t" r="r" b="b"/>
            <a:pathLst>
              <a:path w="8668223" h="8668223">
                <a:moveTo>
                  <a:pt x="0" y="0"/>
                </a:moveTo>
                <a:lnTo>
                  <a:pt x="8668223" y="0"/>
                </a:lnTo>
                <a:lnTo>
                  <a:pt x="8668223" y="8668222"/>
                </a:lnTo>
                <a:lnTo>
                  <a:pt x="0" y="8668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7055613"/>
            <a:ext cx="16230600" cy="286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00"/>
              </a:lnSpc>
              <a:spcBef>
                <a:spcPct val="0"/>
              </a:spcBef>
            </a:pPr>
            <a:r>
              <a:rPr lang="en-US" sz="5600" b="1" spc="-235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Strategy #6: TRUST YOUR LEADERSHIP VOICE (EVEN AS YOU GAIN VALUABLE LESSONS!) AND BE UNAPOLOGETIC ABOUT DOING WHAT IS BEST FOR STUDENTS!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95896"/>
            <a:ext cx="18288000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 b="1" spc="-268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WHO DO YOU ASPIRE TO BE ON THIS FOLKTALE?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512712"/>
            <a:ext cx="8604381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spc="-20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TALE OF THE RED-WINGED BLACKBIRD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0" y="-139882"/>
            <a:ext cx="18276410" cy="10359754"/>
          </a:xfrm>
          <a:custGeom>
            <a:avLst/>
            <a:gdLst/>
            <a:ahLst/>
            <a:cxnLst/>
            <a:rect l="l" t="t" r="r" b="b"/>
            <a:pathLst>
              <a:path w="18276410" h="10359754">
                <a:moveTo>
                  <a:pt x="0" y="0"/>
                </a:moveTo>
                <a:lnTo>
                  <a:pt x="18276410" y="0"/>
                </a:lnTo>
                <a:lnTo>
                  <a:pt x="18276410" y="10359754"/>
                </a:lnTo>
                <a:lnTo>
                  <a:pt x="0" y="10359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t="-8859" b="-8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209675"/>
            <a:ext cx="16230600" cy="139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  <a:spcBef>
                <a:spcPct val="0"/>
              </a:spcBef>
            </a:pPr>
            <a:r>
              <a:rPr lang="en-US" sz="10400" b="1" spc="-43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163820"/>
            <a:ext cx="18288000" cy="371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spc="-302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Strategy #7: Gracefully, and Unapologetically, commit to a path of learning yourself through consistent strategies, based only upon what YOU know about YOU.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9711" y="137658"/>
            <a:ext cx="14828579" cy="10783920"/>
          </a:xfrm>
          <a:custGeom>
            <a:avLst/>
            <a:gdLst/>
            <a:ahLst/>
            <a:cxnLst/>
            <a:rect l="l" t="t" r="r" b="b"/>
            <a:pathLst>
              <a:path w="14828579" h="10783920">
                <a:moveTo>
                  <a:pt x="0" y="0"/>
                </a:moveTo>
                <a:lnTo>
                  <a:pt x="14828578" y="0"/>
                </a:lnTo>
                <a:lnTo>
                  <a:pt x="14828578" y="10783920"/>
                </a:lnTo>
                <a:lnTo>
                  <a:pt x="0" y="10783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98" b="-8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87813" y="1522163"/>
            <a:ext cx="11512375" cy="796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  <a:spcBef>
                <a:spcPct val="0"/>
              </a:spcBef>
            </a:pPr>
            <a:r>
              <a:rPr lang="en-US" sz="10400" b="1" spc="-43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Tak</a:t>
            </a:r>
            <a:r>
              <a:rPr lang="en-US" sz="10400" b="1" u="none" strike="noStrike" spc="-43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ing care of your mind is just </a:t>
            </a:r>
          </a:p>
          <a:p>
            <a:pPr marL="0" lvl="0" indent="0" algn="ctr">
              <a:lnSpc>
                <a:spcPts val="10400"/>
              </a:lnSpc>
              <a:spcBef>
                <a:spcPct val="0"/>
              </a:spcBef>
            </a:pPr>
            <a:r>
              <a:rPr lang="en-US" sz="10400" b="1" u="none" strike="noStrike" spc="-43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as important as caring for your body.</a:t>
            </a:r>
          </a:p>
          <a:p>
            <a:pPr marL="0" lvl="0" indent="0" algn="ctr">
              <a:lnSpc>
                <a:spcPts val="10400"/>
              </a:lnSpc>
              <a:spcBef>
                <a:spcPct val="0"/>
              </a:spcBef>
            </a:pPr>
            <a:endParaRPr lang="en-US" sz="10400" b="1" u="none" strike="noStrike" spc="-436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8813" y="465668"/>
            <a:ext cx="8280863" cy="4514148"/>
            <a:chOff x="0" y="0"/>
            <a:chExt cx="2180968" cy="1188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0968" cy="1188911"/>
            </a:xfrm>
            <a:custGeom>
              <a:avLst/>
              <a:gdLst/>
              <a:ahLst/>
              <a:cxnLst/>
              <a:rect l="l" t="t" r="r" b="b"/>
              <a:pathLst>
                <a:path w="2180968" h="1188911">
                  <a:moveTo>
                    <a:pt x="22438" y="0"/>
                  </a:moveTo>
                  <a:lnTo>
                    <a:pt x="2158530" y="0"/>
                  </a:lnTo>
                  <a:cubicBezTo>
                    <a:pt x="2170922" y="0"/>
                    <a:pt x="2180968" y="10046"/>
                    <a:pt x="2180968" y="22438"/>
                  </a:cubicBezTo>
                  <a:lnTo>
                    <a:pt x="2180968" y="1166473"/>
                  </a:lnTo>
                  <a:cubicBezTo>
                    <a:pt x="2180968" y="1178866"/>
                    <a:pt x="2170922" y="1188911"/>
                    <a:pt x="2158530" y="1188911"/>
                  </a:cubicBezTo>
                  <a:lnTo>
                    <a:pt x="22438" y="1188911"/>
                  </a:lnTo>
                  <a:cubicBezTo>
                    <a:pt x="10046" y="1188911"/>
                    <a:pt x="0" y="1178866"/>
                    <a:pt x="0" y="1166473"/>
                  </a:cubicBezTo>
                  <a:lnTo>
                    <a:pt x="0" y="22438"/>
                  </a:lnTo>
                  <a:cubicBezTo>
                    <a:pt x="0" y="10046"/>
                    <a:pt x="10046" y="0"/>
                    <a:pt x="22438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80968" cy="1227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94112" y="8576701"/>
            <a:ext cx="5853613" cy="44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5"/>
              </a:lnSpc>
            </a:pPr>
            <a:r>
              <a:rPr lang="en-US" sz="2799" b="1" i="1">
                <a:solidFill>
                  <a:srgbClr val="FFFFFF"/>
                </a:solidFill>
                <a:latin typeface="Kollektif Bold Italics"/>
                <a:ea typeface="Kollektif Bold Italics"/>
                <a:cs typeface="Kollektif Bold Italics"/>
                <a:sym typeface="Kollektif Bold Italics"/>
              </a:rPr>
              <a:t>kelli_cullen@caboces.org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86946" y="2443821"/>
            <a:ext cx="6067945" cy="240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2"/>
              </a:lnSpc>
            </a:pPr>
            <a:r>
              <a:rPr lang="en-US" sz="4712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Thank You!</a:t>
            </a:r>
          </a:p>
          <a:p>
            <a:pPr algn="ctr">
              <a:lnSpc>
                <a:spcPts val="4712"/>
              </a:lnSpc>
            </a:pPr>
            <a:endParaRPr lang="en-US" sz="4712" dirty="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0" lvl="0" indent="0" algn="ctr">
              <a:lnSpc>
                <a:spcPts val="4712"/>
              </a:lnSpc>
            </a:pPr>
            <a:r>
              <a:rPr lang="en-US" sz="4712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Credit: Dr. Justine Gonzales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506857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4192337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028700" y="6139754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28700" y="7563296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28700" y="9620250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531076" y="2677043"/>
            <a:ext cx="2728224" cy="1345108"/>
          </a:xfrm>
          <a:custGeom>
            <a:avLst/>
            <a:gdLst/>
            <a:ahLst/>
            <a:cxnLst/>
            <a:rect l="l" t="t" r="r" b="b"/>
            <a:pathLst>
              <a:path w="2728224" h="1345108">
                <a:moveTo>
                  <a:pt x="0" y="0"/>
                </a:moveTo>
                <a:lnTo>
                  <a:pt x="2728224" y="0"/>
                </a:lnTo>
                <a:lnTo>
                  <a:pt x="2728224" y="1345108"/>
                </a:lnTo>
                <a:lnTo>
                  <a:pt x="0" y="1345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24" t="-133599" r="-58325" b="-921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2948912"/>
            <a:ext cx="8155223" cy="801370"/>
            <a:chOff x="0" y="0"/>
            <a:chExt cx="10873631" cy="1068493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4408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INTRODUCTION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96688"/>
              <a:ext cx="108736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GRATITUDE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152525"/>
            <a:ext cx="85914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AGENDA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4634391"/>
            <a:ext cx="8155223" cy="1325245"/>
            <a:chOff x="0" y="0"/>
            <a:chExt cx="10873631" cy="176699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4408098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GRATUTUDE OVER BURNOUT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95188"/>
              <a:ext cx="108736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A FORMULA FOR TRANSFORMING CONFLICT INTO PEACE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6399976"/>
            <a:ext cx="8155223" cy="801370"/>
            <a:chOff x="0" y="0"/>
            <a:chExt cx="10873631" cy="106849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4408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STRATEGIES!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96688"/>
              <a:ext cx="108736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WHO DOESN’T LOVE STRATEGIES FOR SELF-CARE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7923530"/>
            <a:ext cx="8155223" cy="1325245"/>
            <a:chOff x="0" y="0"/>
            <a:chExt cx="10873631" cy="176699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4408098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KEY TAKEAWAYS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295188"/>
              <a:ext cx="108736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ELABORATE</a:t>
              </a:r>
              <a:r>
                <a:rPr lang="en-US" sz="2100" strike="noStrike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 ON WHAT YOU LEARNED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531076" y="4363787"/>
            <a:ext cx="2728224" cy="1345108"/>
          </a:xfrm>
          <a:custGeom>
            <a:avLst/>
            <a:gdLst/>
            <a:ahLst/>
            <a:cxnLst/>
            <a:rect l="l" t="t" r="r" b="b"/>
            <a:pathLst>
              <a:path w="2728224" h="1345108">
                <a:moveTo>
                  <a:pt x="0" y="0"/>
                </a:moveTo>
                <a:lnTo>
                  <a:pt x="2728224" y="0"/>
                </a:lnTo>
                <a:lnTo>
                  <a:pt x="2728224" y="1345107"/>
                </a:lnTo>
                <a:lnTo>
                  <a:pt x="0" y="1345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28" t="-212086" r="-49065" b="-1361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31076" y="6049266"/>
            <a:ext cx="2728224" cy="1345108"/>
          </a:xfrm>
          <a:custGeom>
            <a:avLst/>
            <a:gdLst/>
            <a:ahLst/>
            <a:cxnLst/>
            <a:rect l="l" t="t" r="r" b="b"/>
            <a:pathLst>
              <a:path w="2728224" h="1345108">
                <a:moveTo>
                  <a:pt x="0" y="0"/>
                </a:moveTo>
                <a:lnTo>
                  <a:pt x="2728224" y="0"/>
                </a:lnTo>
                <a:lnTo>
                  <a:pt x="2728224" y="1345108"/>
                </a:lnTo>
                <a:lnTo>
                  <a:pt x="0" y="1345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215" t="-131620" r="-67700" b="-1609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531076" y="7733481"/>
            <a:ext cx="2728224" cy="1345108"/>
          </a:xfrm>
          <a:custGeom>
            <a:avLst/>
            <a:gdLst/>
            <a:ahLst/>
            <a:cxnLst/>
            <a:rect l="l" t="t" r="r" b="b"/>
            <a:pathLst>
              <a:path w="2728224" h="1345108">
                <a:moveTo>
                  <a:pt x="0" y="0"/>
                </a:moveTo>
                <a:lnTo>
                  <a:pt x="2728224" y="0"/>
                </a:lnTo>
                <a:lnTo>
                  <a:pt x="2728224" y="1345108"/>
                </a:lnTo>
                <a:lnTo>
                  <a:pt x="0" y="134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135" t="-303102" r="-141783" b="-8586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3583" y="-11224988"/>
            <a:ext cx="34111196" cy="27885902"/>
          </a:xfrm>
          <a:custGeom>
            <a:avLst/>
            <a:gdLst/>
            <a:ahLst/>
            <a:cxnLst/>
            <a:rect l="l" t="t" r="r" b="b"/>
            <a:pathLst>
              <a:path w="34111196" h="27885902">
                <a:moveTo>
                  <a:pt x="0" y="0"/>
                </a:moveTo>
                <a:lnTo>
                  <a:pt x="34111196" y="0"/>
                </a:lnTo>
                <a:lnTo>
                  <a:pt x="34111196" y="27885902"/>
                </a:lnTo>
                <a:lnTo>
                  <a:pt x="0" y="27885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7545560"/>
            <a:ext cx="16230600" cy="201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094"/>
              </a:lnSpc>
              <a:spcBef>
                <a:spcPct val="0"/>
              </a:spcBef>
            </a:pPr>
            <a:r>
              <a:rPr lang="en-US" sz="15094" b="1" spc="-633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gratitude</a:t>
            </a:r>
            <a:r>
              <a:rPr lang="en-US" sz="15094" b="1" u="none" strike="noStrike" spc="-633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8985" y="1043776"/>
            <a:ext cx="12923541" cy="102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960" b="1" spc="-16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“What is one thing I’m looking forward to today, 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960" b="1" spc="-16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and why am I grateful for the opportunity to experience it?”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11083" y="5497319"/>
            <a:ext cx="13448222" cy="94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  <a:spcBef>
                <a:spcPct val="0"/>
              </a:spcBef>
            </a:pPr>
            <a:r>
              <a:rPr lang="en-US" sz="3678" b="1" spc="-154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“Which colleague am I thankful for this week, </a:t>
            </a:r>
          </a:p>
          <a:p>
            <a:pPr algn="ctr">
              <a:lnSpc>
                <a:spcPts val="3678"/>
              </a:lnSpc>
              <a:spcBef>
                <a:spcPct val="0"/>
              </a:spcBef>
            </a:pPr>
            <a:r>
              <a:rPr lang="en-US" sz="3678" b="1" spc="-154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and how have they made my work more meaningful or enjoyable?”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6465" y="3433026"/>
            <a:ext cx="10668899" cy="102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  <a:spcBef>
                <a:spcPct val="0"/>
              </a:spcBef>
            </a:pPr>
            <a:r>
              <a:rPr lang="en-US" sz="3958" b="1" spc="-16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“Who made a positive impact on my life recently, </a:t>
            </a:r>
          </a:p>
          <a:p>
            <a:pPr algn="ctr">
              <a:lnSpc>
                <a:spcPts val="3958"/>
              </a:lnSpc>
              <a:spcBef>
                <a:spcPct val="0"/>
              </a:spcBef>
            </a:pPr>
            <a:r>
              <a:rPr lang="en-US" sz="3958" b="1" spc="-16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and how can I show appreciation for them?”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18716" y="-1277293"/>
            <a:ext cx="15779408" cy="13471670"/>
          </a:xfrm>
          <a:custGeom>
            <a:avLst/>
            <a:gdLst/>
            <a:ahLst/>
            <a:cxnLst/>
            <a:rect l="l" t="t" r="r" b="b"/>
            <a:pathLst>
              <a:path w="15779408" h="13471670">
                <a:moveTo>
                  <a:pt x="0" y="0"/>
                </a:moveTo>
                <a:lnTo>
                  <a:pt x="15779408" y="0"/>
                </a:lnTo>
                <a:lnTo>
                  <a:pt x="15779408" y="13471670"/>
                </a:lnTo>
                <a:lnTo>
                  <a:pt x="0" y="1347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58876" y="250732"/>
            <a:ext cx="10871844" cy="9785536"/>
          </a:xfrm>
          <a:custGeom>
            <a:avLst/>
            <a:gdLst/>
            <a:ahLst/>
            <a:cxnLst/>
            <a:rect l="l" t="t" r="r" b="b"/>
            <a:pathLst>
              <a:path w="10871844" h="9785536">
                <a:moveTo>
                  <a:pt x="0" y="0"/>
                </a:moveTo>
                <a:lnTo>
                  <a:pt x="10871844" y="0"/>
                </a:lnTo>
                <a:lnTo>
                  <a:pt x="10871844" y="9785536"/>
                </a:lnTo>
                <a:lnTo>
                  <a:pt x="0" y="978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563558"/>
            <a:ext cx="8115300" cy="955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Perception</a:t>
            </a: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vs. </a:t>
            </a: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Perspective</a:t>
            </a: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7200"/>
              </a:lnSpc>
            </a:pPr>
            <a:endParaRPr lang="en-US" sz="7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0" lvl="0" indent="0" algn="l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*8 billion different tomorrows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8039951" y="-2113930"/>
            <a:ext cx="22707876" cy="18563688"/>
          </a:xfrm>
          <a:custGeom>
            <a:avLst/>
            <a:gdLst/>
            <a:ahLst/>
            <a:cxnLst/>
            <a:rect l="l" t="t" r="r" b="b"/>
            <a:pathLst>
              <a:path w="22707876" h="18563688">
                <a:moveTo>
                  <a:pt x="22707875" y="0"/>
                </a:moveTo>
                <a:lnTo>
                  <a:pt x="0" y="0"/>
                </a:lnTo>
                <a:lnTo>
                  <a:pt x="0" y="18563688"/>
                </a:lnTo>
                <a:lnTo>
                  <a:pt x="22707875" y="18563688"/>
                </a:lnTo>
                <a:lnTo>
                  <a:pt x="2270787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82890" y="353740"/>
            <a:ext cx="8486828" cy="280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Strategy 1:</a:t>
            </a:r>
          </a:p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Unpack on your cultural lens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17982" y="3463274"/>
            <a:ext cx="16655532" cy="6469919"/>
            <a:chOff x="0" y="0"/>
            <a:chExt cx="2953152" cy="11471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53152" cy="1147166"/>
            </a:xfrm>
            <a:custGeom>
              <a:avLst/>
              <a:gdLst/>
              <a:ahLst/>
              <a:cxnLst/>
              <a:rect l="l" t="t" r="r" b="b"/>
              <a:pathLst>
                <a:path w="2953152" h="1147166">
                  <a:moveTo>
                    <a:pt x="23706" y="0"/>
                  </a:moveTo>
                  <a:lnTo>
                    <a:pt x="2929446" y="0"/>
                  </a:lnTo>
                  <a:cubicBezTo>
                    <a:pt x="2942538" y="0"/>
                    <a:pt x="2953152" y="10614"/>
                    <a:pt x="2953152" y="23706"/>
                  </a:cubicBezTo>
                  <a:lnTo>
                    <a:pt x="2953152" y="1123459"/>
                  </a:lnTo>
                  <a:cubicBezTo>
                    <a:pt x="2953152" y="1136552"/>
                    <a:pt x="2942538" y="1147166"/>
                    <a:pt x="2929446" y="1147166"/>
                  </a:cubicBezTo>
                  <a:lnTo>
                    <a:pt x="23706" y="1147166"/>
                  </a:lnTo>
                  <a:cubicBezTo>
                    <a:pt x="10614" y="1147166"/>
                    <a:pt x="0" y="1136552"/>
                    <a:pt x="0" y="1123459"/>
                  </a:cubicBezTo>
                  <a:lnTo>
                    <a:pt x="0" y="23706"/>
                  </a:lnTo>
                  <a:cubicBezTo>
                    <a:pt x="0" y="10614"/>
                    <a:pt x="10614" y="0"/>
                    <a:pt x="23706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953152" cy="1194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62084" y="1085850"/>
            <a:ext cx="6751634" cy="154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5"/>
              </a:lnSpc>
              <a:spcBef>
                <a:spcPct val="0"/>
              </a:spcBef>
            </a:pPr>
            <a:r>
              <a:rPr lang="en-US" sz="299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Our FIRST tool for igniting emotional renewal has a large influence on how we examine data en our schools too! (in general)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50164" y="4186327"/>
            <a:ext cx="6175474" cy="483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Climate...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endParaRPr lang="en-US" sz="3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 Group's attitude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Easy to change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Based on perceptions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Can be felt when you enter a room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Surrounds us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 way we feel around here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 first thing that improves when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positive change is made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endParaRPr lang="en-US" sz="3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200"/>
              </a:lnSpc>
              <a:spcBef>
                <a:spcPct val="0"/>
              </a:spcBef>
            </a:pPr>
            <a:endParaRPr lang="en-US" sz="3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89974" y="4195852"/>
            <a:ext cx="6872660" cy="673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  <a:spcBef>
                <a:spcPct val="0"/>
              </a:spcBef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Culture...</a:t>
            </a: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Group’s Personalility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Takes years to evolve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Based on values and beliefs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Can't be felt, even by group member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Part of us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 way we do things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Determines whether or not</a:t>
            </a:r>
          </a:p>
          <a:p>
            <a:pPr algn="ctr">
              <a:lnSpc>
                <a:spcPts val="3347"/>
              </a:lnSpc>
            </a:pPr>
            <a:r>
              <a:rPr lang="en-US" sz="334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improvement is possible</a:t>
            </a: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3347"/>
              </a:lnSpc>
              <a:spcBef>
                <a:spcPct val="0"/>
              </a:spcBef>
            </a:pPr>
            <a:endParaRPr lang="en-US" sz="3347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23976" y="9480320"/>
            <a:ext cx="3643015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Gruenert &amp; Whitaker (2015)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9856"/>
            <a:ext cx="17627816" cy="8615595"/>
          </a:xfrm>
          <a:custGeom>
            <a:avLst/>
            <a:gdLst/>
            <a:ahLst/>
            <a:cxnLst/>
            <a:rect l="l" t="t" r="r" b="b"/>
            <a:pathLst>
              <a:path w="17627816" h="8615595">
                <a:moveTo>
                  <a:pt x="0" y="0"/>
                </a:moveTo>
                <a:lnTo>
                  <a:pt x="17627816" y="0"/>
                </a:lnTo>
                <a:lnTo>
                  <a:pt x="17627816" y="8615595"/>
                </a:lnTo>
                <a:lnTo>
                  <a:pt x="0" y="8615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3445" y="9268437"/>
            <a:ext cx="90267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 b="1" spc="-26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for such a time as this...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561" y="2010208"/>
            <a:ext cx="7014911" cy="6667757"/>
            <a:chOff x="0" y="0"/>
            <a:chExt cx="1243797" cy="1182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3797" cy="1182244"/>
            </a:xfrm>
            <a:custGeom>
              <a:avLst/>
              <a:gdLst/>
              <a:ahLst/>
              <a:cxnLst/>
              <a:rect l="l" t="t" r="r" b="b"/>
              <a:pathLst>
                <a:path w="1243797" h="1182244">
                  <a:moveTo>
                    <a:pt x="56286" y="0"/>
                  </a:moveTo>
                  <a:lnTo>
                    <a:pt x="1187511" y="0"/>
                  </a:lnTo>
                  <a:cubicBezTo>
                    <a:pt x="1202439" y="0"/>
                    <a:pt x="1216756" y="5930"/>
                    <a:pt x="1227311" y="16486"/>
                  </a:cubicBezTo>
                  <a:cubicBezTo>
                    <a:pt x="1237867" y="27041"/>
                    <a:pt x="1243797" y="41358"/>
                    <a:pt x="1243797" y="56286"/>
                  </a:cubicBezTo>
                  <a:lnTo>
                    <a:pt x="1243797" y="1125958"/>
                  </a:lnTo>
                  <a:cubicBezTo>
                    <a:pt x="1243797" y="1157044"/>
                    <a:pt x="1218597" y="1182244"/>
                    <a:pt x="1187511" y="1182244"/>
                  </a:cubicBezTo>
                  <a:lnTo>
                    <a:pt x="56286" y="1182244"/>
                  </a:lnTo>
                  <a:cubicBezTo>
                    <a:pt x="41358" y="1182244"/>
                    <a:pt x="27041" y="1176314"/>
                    <a:pt x="16486" y="1165758"/>
                  </a:cubicBezTo>
                  <a:cubicBezTo>
                    <a:pt x="5930" y="1155203"/>
                    <a:pt x="0" y="1140886"/>
                    <a:pt x="0" y="1125958"/>
                  </a:cubicBezTo>
                  <a:lnTo>
                    <a:pt x="0" y="56286"/>
                  </a:lnTo>
                  <a:cubicBezTo>
                    <a:pt x="0" y="41358"/>
                    <a:pt x="5930" y="27041"/>
                    <a:pt x="16486" y="16486"/>
                  </a:cubicBezTo>
                  <a:cubicBezTo>
                    <a:pt x="27041" y="5930"/>
                    <a:pt x="41358" y="0"/>
                    <a:pt x="56286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43797" cy="1229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99813" y="1388425"/>
            <a:ext cx="10406446" cy="7869875"/>
          </a:xfrm>
          <a:custGeom>
            <a:avLst/>
            <a:gdLst/>
            <a:ahLst/>
            <a:cxnLst/>
            <a:rect l="l" t="t" r="r" b="b"/>
            <a:pathLst>
              <a:path w="10406446" h="7869875">
                <a:moveTo>
                  <a:pt x="0" y="0"/>
                </a:moveTo>
                <a:lnTo>
                  <a:pt x="10406446" y="0"/>
                </a:lnTo>
                <a:lnTo>
                  <a:pt x="10406446" y="7869875"/>
                </a:lnTo>
                <a:lnTo>
                  <a:pt x="0" y="7869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9561" y="2503860"/>
            <a:ext cx="6819771" cy="67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Strategy #2: Introspective Practices=</a:t>
            </a:r>
          </a:p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Gratitude &gt; Burnout</a:t>
            </a:r>
          </a:p>
          <a:p>
            <a:pPr algn="ctr">
              <a:lnSpc>
                <a:spcPts val="4200"/>
              </a:lnSpc>
            </a:pPr>
            <a:endParaRPr lang="en-US" sz="4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4200"/>
              </a:lnSpc>
            </a:pPr>
            <a:endParaRPr lang="en-US" sz="4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HOW DO I FEEL?!?!</a:t>
            </a:r>
          </a:p>
          <a:p>
            <a:pPr algn="ctr">
              <a:lnSpc>
                <a:spcPts val="4200"/>
              </a:lnSpc>
            </a:pPr>
            <a:endParaRPr lang="en-US" sz="4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WHO AM I?</a:t>
            </a:r>
          </a:p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REALLY?!</a:t>
            </a:r>
          </a:p>
          <a:p>
            <a:pPr algn="l">
              <a:lnSpc>
                <a:spcPts val="7200"/>
              </a:lnSpc>
            </a:pPr>
            <a:endParaRPr lang="en-US" sz="4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endParaRPr lang="en-US" sz="4200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49049" y="-11016573"/>
            <a:ext cx="32800490" cy="26814401"/>
          </a:xfrm>
          <a:custGeom>
            <a:avLst/>
            <a:gdLst/>
            <a:ahLst/>
            <a:cxnLst/>
            <a:rect l="l" t="t" r="r" b="b"/>
            <a:pathLst>
              <a:path w="32800490" h="26814401">
                <a:moveTo>
                  <a:pt x="0" y="0"/>
                </a:moveTo>
                <a:lnTo>
                  <a:pt x="32800490" y="0"/>
                </a:lnTo>
                <a:lnTo>
                  <a:pt x="32800490" y="26814401"/>
                </a:lnTo>
                <a:lnTo>
                  <a:pt x="0" y="26814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95899" y="1348593"/>
            <a:ext cx="9896548" cy="8753704"/>
          </a:xfrm>
          <a:custGeom>
            <a:avLst/>
            <a:gdLst/>
            <a:ahLst/>
            <a:cxnLst/>
            <a:rect l="l" t="t" r="r" b="b"/>
            <a:pathLst>
              <a:path w="9896548" h="8753704">
                <a:moveTo>
                  <a:pt x="0" y="0"/>
                </a:moveTo>
                <a:lnTo>
                  <a:pt x="9896548" y="0"/>
                </a:lnTo>
                <a:lnTo>
                  <a:pt x="9896548" y="8753704"/>
                </a:lnTo>
                <a:lnTo>
                  <a:pt x="0" y="875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6" t="-4734" r="-1930" b="-4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5398" y="200513"/>
            <a:ext cx="16230600" cy="236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4200" b="1" spc="-17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Strategy #3: </a:t>
            </a:r>
          </a:p>
          <a:p>
            <a:pPr algn="just">
              <a:lnSpc>
                <a:spcPts val="4200"/>
              </a:lnSpc>
            </a:pPr>
            <a:r>
              <a:rPr lang="en-US" sz="4200" b="1" spc="-17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Reprogramming Your Nervous System=</a:t>
            </a:r>
          </a:p>
          <a:p>
            <a:pPr algn="just">
              <a:lnSpc>
                <a:spcPts val="4200"/>
              </a:lnSpc>
            </a:pPr>
            <a:r>
              <a:rPr lang="en-US" sz="4200" b="1" spc="-176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Your Energetic Frequency</a:t>
            </a:r>
          </a:p>
          <a:p>
            <a:pPr marL="0" lvl="0" indent="0" algn="r">
              <a:lnSpc>
                <a:spcPts val="5600"/>
              </a:lnSpc>
              <a:spcBef>
                <a:spcPct val="0"/>
              </a:spcBef>
            </a:pPr>
            <a:endParaRPr lang="en-US" sz="4200" b="1" spc="-176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3351147"/>
            <a:ext cx="7663401" cy="517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DFC"/>
                </a:solidFill>
                <a:latin typeface="Kollektif"/>
                <a:ea typeface="Kollektif"/>
                <a:cs typeface="Kollektif"/>
                <a:sym typeface="Kollektif"/>
              </a:rPr>
              <a:t>Unpack when you think about the frequencies of peace and joy.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DFC"/>
                </a:solidFill>
                <a:latin typeface="Kollektif"/>
                <a:ea typeface="Kollektif"/>
                <a:cs typeface="Kollektif"/>
                <a:sym typeface="Kollektif"/>
              </a:rPr>
              <a:t>What was an event in your life where your predominant emotional state was a frequency of bliss or serenity?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047" y="562055"/>
            <a:ext cx="18103907" cy="8825908"/>
          </a:xfrm>
          <a:custGeom>
            <a:avLst/>
            <a:gdLst/>
            <a:ahLst/>
            <a:cxnLst/>
            <a:rect l="l" t="t" r="r" b="b"/>
            <a:pathLst>
              <a:path w="18103907" h="8825908">
                <a:moveTo>
                  <a:pt x="0" y="0"/>
                </a:moveTo>
                <a:lnTo>
                  <a:pt x="18103906" y="0"/>
                </a:lnTo>
                <a:lnTo>
                  <a:pt x="18103906" y="8825908"/>
                </a:lnTo>
                <a:lnTo>
                  <a:pt x="0" y="8825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3" t="-2657" r="-72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899</Words>
  <Application>Microsoft Office PowerPoint</Application>
  <PresentationFormat>Custom</PresentationFormat>
  <Paragraphs>125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Reconnect</dc:title>
  <cp:lastModifiedBy>Cullen, Kelli</cp:lastModifiedBy>
  <cp:revision>3</cp:revision>
  <dcterms:created xsi:type="dcterms:W3CDTF">2006-08-16T00:00:00Z</dcterms:created>
  <dcterms:modified xsi:type="dcterms:W3CDTF">2026-02-12T14:03:26Z</dcterms:modified>
  <dc:identifier>DAHBB4pUouU</dc:identifier>
</cp:coreProperties>
</file>