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21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1" r:id="rId4"/>
    <p:sldMasterId id="2147483764" r:id="rId5"/>
  </p:sldMasterIdLst>
  <p:notesMasterIdLst>
    <p:notesMasterId r:id="rId57"/>
  </p:notesMasterIdLst>
  <p:sldIdLst>
    <p:sldId id="256" r:id="rId6"/>
    <p:sldId id="572" r:id="rId7"/>
    <p:sldId id="491" r:id="rId8"/>
    <p:sldId id="541" r:id="rId9"/>
    <p:sldId id="258" r:id="rId10"/>
    <p:sldId id="714" r:id="rId11"/>
    <p:sldId id="550" r:id="rId12"/>
    <p:sldId id="260" r:id="rId13"/>
    <p:sldId id="543" r:id="rId14"/>
    <p:sldId id="259" r:id="rId15"/>
    <p:sldId id="703" r:id="rId16"/>
    <p:sldId id="704" r:id="rId17"/>
    <p:sldId id="705" r:id="rId18"/>
    <p:sldId id="713" r:id="rId19"/>
    <p:sldId id="706" r:id="rId20"/>
    <p:sldId id="709" r:id="rId21"/>
    <p:sldId id="611" r:id="rId22"/>
    <p:sldId id="613" r:id="rId23"/>
    <p:sldId id="614" r:id="rId24"/>
    <p:sldId id="615" r:id="rId25"/>
    <p:sldId id="571" r:id="rId26"/>
    <p:sldId id="573" r:id="rId27"/>
    <p:sldId id="499" r:id="rId28"/>
    <p:sldId id="503" r:id="rId29"/>
    <p:sldId id="502" r:id="rId30"/>
    <p:sldId id="498" r:id="rId31"/>
    <p:sldId id="501" r:id="rId32"/>
    <p:sldId id="323" r:id="rId33"/>
    <p:sldId id="575" r:id="rId34"/>
    <p:sldId id="325" r:id="rId35"/>
    <p:sldId id="574" r:id="rId36"/>
    <p:sldId id="361" r:id="rId37"/>
    <p:sldId id="538" r:id="rId38"/>
    <p:sldId id="554" r:id="rId39"/>
    <p:sldId id="695" r:id="rId40"/>
    <p:sldId id="578" r:id="rId41"/>
    <p:sldId id="581" r:id="rId42"/>
    <p:sldId id="580" r:id="rId43"/>
    <p:sldId id="542" r:id="rId44"/>
    <p:sldId id="582" r:id="rId45"/>
    <p:sldId id="489" r:id="rId46"/>
    <p:sldId id="617" r:id="rId47"/>
    <p:sldId id="715" r:id="rId48"/>
    <p:sldId id="643" r:id="rId49"/>
    <p:sldId id="594" r:id="rId50"/>
    <p:sldId id="599" r:id="rId51"/>
    <p:sldId id="609" r:id="rId52"/>
    <p:sldId id="603" r:id="rId53"/>
    <p:sldId id="598" r:id="rId54"/>
    <p:sldId id="701" r:id="rId55"/>
    <p:sldId id="712" r:id="rId5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9277" autoAdjust="0"/>
  </p:normalViewPr>
  <p:slideViewPr>
    <p:cSldViewPr snapToGrid="0">
      <p:cViewPr varScale="1">
        <p:scale>
          <a:sx n="93" d="100"/>
          <a:sy n="93" d="100"/>
        </p:scale>
        <p:origin x="90" y="2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notesMaster" Target="notesMasters/notesMaster1.xml"/><Relationship Id="rId61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CF36ECD-FDD8-4322-A531-90DC358E90F2}" type="doc">
      <dgm:prSet loTypeId="urn:microsoft.com/office/officeart/2005/8/layout/default" loCatId="list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544514EC-0124-4866-B896-1B8400CC9088}">
      <dgm:prSet/>
      <dgm:spPr/>
      <dgm:t>
        <a:bodyPr/>
        <a:lstStyle/>
        <a:p>
          <a:r>
            <a:rPr lang="en-US"/>
            <a:t>N</a:t>
          </a:r>
          <a:r>
            <a:rPr lang="en-US" b="0" i="0"/>
            <a:t>early </a:t>
          </a:r>
          <a:r>
            <a:rPr lang="en-US" b="1" i="0"/>
            <a:t>70% </a:t>
          </a:r>
          <a:r>
            <a:rPr lang="en-US" b="0" i="0"/>
            <a:t>of adolescents who try an illicit drug &lt; age </a:t>
          </a:r>
          <a:r>
            <a:rPr lang="en-US" b="1" i="0"/>
            <a:t>13</a:t>
          </a:r>
          <a:r>
            <a:rPr lang="en-US" b="0" i="0"/>
            <a:t> will develop an addiction within 7 years</a:t>
          </a:r>
          <a:endParaRPr lang="en-US"/>
        </a:p>
      </dgm:t>
    </dgm:pt>
    <dgm:pt modelId="{FE5FFBDD-898D-4602-964A-951D63A67DC2}" type="parTrans" cxnId="{49E5656D-47BE-4D7B-A656-D1CA8E7A46F0}">
      <dgm:prSet/>
      <dgm:spPr/>
      <dgm:t>
        <a:bodyPr/>
        <a:lstStyle/>
        <a:p>
          <a:endParaRPr lang="en-US"/>
        </a:p>
      </dgm:t>
    </dgm:pt>
    <dgm:pt modelId="{3246E875-8FF5-4966-BE16-0B9489DECFF8}" type="sibTrans" cxnId="{49E5656D-47BE-4D7B-A656-D1CA8E7A46F0}">
      <dgm:prSet/>
      <dgm:spPr/>
      <dgm:t>
        <a:bodyPr/>
        <a:lstStyle/>
        <a:p>
          <a:endParaRPr lang="en-US"/>
        </a:p>
      </dgm:t>
    </dgm:pt>
    <dgm:pt modelId="{230A7014-6947-4CBF-83B4-5245E0DB0364}">
      <dgm:prSet/>
      <dgm:spPr/>
      <dgm:t>
        <a:bodyPr/>
        <a:lstStyle/>
        <a:p>
          <a:r>
            <a:rPr lang="en-US"/>
            <a:t>C</a:t>
          </a:r>
          <a:r>
            <a:rPr lang="en-US" b="0" i="0"/>
            <a:t>ompared with 27% for those who first try an illicit drug after age 17.​</a:t>
          </a:r>
          <a:endParaRPr lang="en-US"/>
        </a:p>
      </dgm:t>
    </dgm:pt>
    <dgm:pt modelId="{CB8F580B-F7E6-4D12-8558-192C5D9FABE5}" type="parTrans" cxnId="{C9A64AE2-BDBC-480A-8A62-3B06B2E43A0E}">
      <dgm:prSet/>
      <dgm:spPr/>
      <dgm:t>
        <a:bodyPr/>
        <a:lstStyle/>
        <a:p>
          <a:endParaRPr lang="en-US"/>
        </a:p>
      </dgm:t>
    </dgm:pt>
    <dgm:pt modelId="{AC0A8238-10D5-462E-88C7-1A606CAA5937}" type="sibTrans" cxnId="{C9A64AE2-BDBC-480A-8A62-3B06B2E43A0E}">
      <dgm:prSet/>
      <dgm:spPr/>
      <dgm:t>
        <a:bodyPr/>
        <a:lstStyle/>
        <a:p>
          <a:endParaRPr lang="en-US"/>
        </a:p>
      </dgm:t>
    </dgm:pt>
    <dgm:pt modelId="{971155D7-84CA-4255-B5F7-498649242E55}">
      <dgm:prSet/>
      <dgm:spPr/>
      <dgm:t>
        <a:bodyPr/>
        <a:lstStyle/>
        <a:p>
          <a:r>
            <a:rPr lang="en-US" dirty="0"/>
            <a:t>Critical period of brain development ages 12-30 </a:t>
          </a:r>
        </a:p>
      </dgm:t>
    </dgm:pt>
    <dgm:pt modelId="{EA4C489F-67BD-402F-9327-4058981BBF95}" type="parTrans" cxnId="{6C9478E5-BC43-48EE-8717-00D6AA2DD4BF}">
      <dgm:prSet/>
      <dgm:spPr/>
      <dgm:t>
        <a:bodyPr/>
        <a:lstStyle/>
        <a:p>
          <a:endParaRPr lang="en-US"/>
        </a:p>
      </dgm:t>
    </dgm:pt>
    <dgm:pt modelId="{CA889700-9AB4-4CA5-911C-9E56522A6F14}" type="sibTrans" cxnId="{6C9478E5-BC43-48EE-8717-00D6AA2DD4BF}">
      <dgm:prSet/>
      <dgm:spPr/>
      <dgm:t>
        <a:bodyPr/>
        <a:lstStyle/>
        <a:p>
          <a:endParaRPr lang="en-US"/>
        </a:p>
      </dgm:t>
    </dgm:pt>
    <dgm:pt modelId="{AC68D19A-8627-46DA-B38F-20F6D3E23EAA}">
      <dgm:prSet/>
      <dgm:spPr/>
      <dgm:t>
        <a:bodyPr/>
        <a:lstStyle/>
        <a:p>
          <a:r>
            <a:rPr lang="en-US" dirty="0"/>
            <a:t>Brains are highly neuroplastic and sensitive to toxic substances</a:t>
          </a:r>
        </a:p>
      </dgm:t>
    </dgm:pt>
    <dgm:pt modelId="{263DC3AE-B488-47C1-B3F3-3F7541FD3073}" type="parTrans" cxnId="{4DF6B797-22A6-4272-A34E-5F2F5A7DF72F}">
      <dgm:prSet/>
      <dgm:spPr/>
      <dgm:t>
        <a:bodyPr/>
        <a:lstStyle/>
        <a:p>
          <a:endParaRPr lang="en-US"/>
        </a:p>
      </dgm:t>
    </dgm:pt>
    <dgm:pt modelId="{6290A2A0-DC03-42FA-B062-40E58721A6A3}" type="sibTrans" cxnId="{4DF6B797-22A6-4272-A34E-5F2F5A7DF72F}">
      <dgm:prSet/>
      <dgm:spPr/>
      <dgm:t>
        <a:bodyPr/>
        <a:lstStyle/>
        <a:p>
          <a:endParaRPr lang="en-US"/>
        </a:p>
      </dgm:t>
    </dgm:pt>
    <dgm:pt modelId="{948FBBB3-FF81-4920-B3B6-DAA1AB1DD33D}">
      <dgm:prSet/>
      <dgm:spPr/>
      <dgm:t>
        <a:bodyPr/>
        <a:lstStyle/>
        <a:p>
          <a:r>
            <a:rPr lang="en-US"/>
            <a:t>More susceptible to developing addiction with early exposure </a:t>
          </a:r>
        </a:p>
      </dgm:t>
    </dgm:pt>
    <dgm:pt modelId="{805ACA33-4007-404F-BEFB-5A04C8338C1C}" type="parTrans" cxnId="{B39323CC-60B8-42E7-A1F9-4FA05F2DB65A}">
      <dgm:prSet/>
      <dgm:spPr/>
      <dgm:t>
        <a:bodyPr/>
        <a:lstStyle/>
        <a:p>
          <a:endParaRPr lang="en-US"/>
        </a:p>
      </dgm:t>
    </dgm:pt>
    <dgm:pt modelId="{C72C5DB6-54A1-44AF-B8CD-F23C29284800}" type="sibTrans" cxnId="{B39323CC-60B8-42E7-A1F9-4FA05F2DB65A}">
      <dgm:prSet/>
      <dgm:spPr/>
      <dgm:t>
        <a:bodyPr/>
        <a:lstStyle/>
        <a:p>
          <a:endParaRPr lang="en-US"/>
        </a:p>
      </dgm:t>
    </dgm:pt>
    <dgm:pt modelId="{4323AD5A-857C-4587-8CB6-5BF8131ABD98}">
      <dgm:prSet/>
      <dgm:spPr/>
      <dgm:t>
        <a:bodyPr/>
        <a:lstStyle/>
        <a:p>
          <a:r>
            <a:rPr lang="en-US"/>
            <a:t>Early Intervention – We can do better!  </a:t>
          </a:r>
        </a:p>
      </dgm:t>
    </dgm:pt>
    <dgm:pt modelId="{7FC36B79-D783-4B52-94F8-7A97F7304B7A}" type="parTrans" cxnId="{6242B63F-AE0D-4405-8B4E-BBC8E154DF0E}">
      <dgm:prSet/>
      <dgm:spPr/>
      <dgm:t>
        <a:bodyPr/>
        <a:lstStyle/>
        <a:p>
          <a:endParaRPr lang="en-US"/>
        </a:p>
      </dgm:t>
    </dgm:pt>
    <dgm:pt modelId="{2A5723B1-DF59-4129-8A84-96C253C194D4}" type="sibTrans" cxnId="{6242B63F-AE0D-4405-8B4E-BBC8E154DF0E}">
      <dgm:prSet/>
      <dgm:spPr/>
      <dgm:t>
        <a:bodyPr/>
        <a:lstStyle/>
        <a:p>
          <a:endParaRPr lang="en-US"/>
        </a:p>
      </dgm:t>
    </dgm:pt>
    <dgm:pt modelId="{CCA88A7E-08E9-4CF1-B027-164C196BDA98}" type="pres">
      <dgm:prSet presAssocID="{ACF36ECD-FDD8-4322-A531-90DC358E90F2}" presName="diagram" presStyleCnt="0">
        <dgm:presLayoutVars>
          <dgm:dir/>
          <dgm:resizeHandles val="exact"/>
        </dgm:presLayoutVars>
      </dgm:prSet>
      <dgm:spPr/>
    </dgm:pt>
    <dgm:pt modelId="{08C2C967-A97C-4001-8DE4-85214C318E6A}" type="pres">
      <dgm:prSet presAssocID="{544514EC-0124-4866-B896-1B8400CC9088}" presName="node" presStyleLbl="node1" presStyleIdx="0" presStyleCnt="6">
        <dgm:presLayoutVars>
          <dgm:bulletEnabled val="1"/>
        </dgm:presLayoutVars>
      </dgm:prSet>
      <dgm:spPr/>
    </dgm:pt>
    <dgm:pt modelId="{37F8D11A-6062-48E7-9F49-45563A4F3B32}" type="pres">
      <dgm:prSet presAssocID="{3246E875-8FF5-4966-BE16-0B9489DECFF8}" presName="sibTrans" presStyleCnt="0"/>
      <dgm:spPr/>
    </dgm:pt>
    <dgm:pt modelId="{AC3DAF0E-BFAA-46BD-A3EB-D7831DC5E776}" type="pres">
      <dgm:prSet presAssocID="{230A7014-6947-4CBF-83B4-5245E0DB0364}" presName="node" presStyleLbl="node1" presStyleIdx="1" presStyleCnt="6">
        <dgm:presLayoutVars>
          <dgm:bulletEnabled val="1"/>
        </dgm:presLayoutVars>
      </dgm:prSet>
      <dgm:spPr/>
    </dgm:pt>
    <dgm:pt modelId="{0009FE15-9D99-4578-94E3-6BE8C39C6CA2}" type="pres">
      <dgm:prSet presAssocID="{AC0A8238-10D5-462E-88C7-1A606CAA5937}" presName="sibTrans" presStyleCnt="0"/>
      <dgm:spPr/>
    </dgm:pt>
    <dgm:pt modelId="{5E89AFA4-7BDE-4D53-AB39-D1CDE805A29D}" type="pres">
      <dgm:prSet presAssocID="{971155D7-84CA-4255-B5F7-498649242E55}" presName="node" presStyleLbl="node1" presStyleIdx="2" presStyleCnt="6">
        <dgm:presLayoutVars>
          <dgm:bulletEnabled val="1"/>
        </dgm:presLayoutVars>
      </dgm:prSet>
      <dgm:spPr/>
    </dgm:pt>
    <dgm:pt modelId="{81F160F0-1DCE-40D9-9569-13823B172125}" type="pres">
      <dgm:prSet presAssocID="{CA889700-9AB4-4CA5-911C-9E56522A6F14}" presName="sibTrans" presStyleCnt="0"/>
      <dgm:spPr/>
    </dgm:pt>
    <dgm:pt modelId="{6C472311-8A78-4FF0-9B60-AEA00AAE67E5}" type="pres">
      <dgm:prSet presAssocID="{AC68D19A-8627-46DA-B38F-20F6D3E23EAA}" presName="node" presStyleLbl="node1" presStyleIdx="3" presStyleCnt="6">
        <dgm:presLayoutVars>
          <dgm:bulletEnabled val="1"/>
        </dgm:presLayoutVars>
      </dgm:prSet>
      <dgm:spPr/>
    </dgm:pt>
    <dgm:pt modelId="{4E0CE9FD-BAFD-4C8A-9946-FBAC2B180173}" type="pres">
      <dgm:prSet presAssocID="{6290A2A0-DC03-42FA-B062-40E58721A6A3}" presName="sibTrans" presStyleCnt="0"/>
      <dgm:spPr/>
    </dgm:pt>
    <dgm:pt modelId="{9D29728C-37E2-4EA0-891B-0DBD45E08F01}" type="pres">
      <dgm:prSet presAssocID="{948FBBB3-FF81-4920-B3B6-DAA1AB1DD33D}" presName="node" presStyleLbl="node1" presStyleIdx="4" presStyleCnt="6">
        <dgm:presLayoutVars>
          <dgm:bulletEnabled val="1"/>
        </dgm:presLayoutVars>
      </dgm:prSet>
      <dgm:spPr/>
    </dgm:pt>
    <dgm:pt modelId="{4BBAC875-FE71-4D99-BCF7-497850DD0356}" type="pres">
      <dgm:prSet presAssocID="{C72C5DB6-54A1-44AF-B8CD-F23C29284800}" presName="sibTrans" presStyleCnt="0"/>
      <dgm:spPr/>
    </dgm:pt>
    <dgm:pt modelId="{8872935C-8AC8-4386-822E-7E10336DD90A}" type="pres">
      <dgm:prSet presAssocID="{4323AD5A-857C-4587-8CB6-5BF8131ABD98}" presName="node" presStyleLbl="node1" presStyleIdx="5" presStyleCnt="6">
        <dgm:presLayoutVars>
          <dgm:bulletEnabled val="1"/>
        </dgm:presLayoutVars>
      </dgm:prSet>
      <dgm:spPr/>
    </dgm:pt>
  </dgm:ptLst>
  <dgm:cxnLst>
    <dgm:cxn modelId="{00E19A24-A23E-4B1D-8939-9FBE3210462C}" type="presOf" srcId="{948FBBB3-FF81-4920-B3B6-DAA1AB1DD33D}" destId="{9D29728C-37E2-4EA0-891B-0DBD45E08F01}" srcOrd="0" destOrd="0" presId="urn:microsoft.com/office/officeart/2005/8/layout/default"/>
    <dgm:cxn modelId="{6242B63F-AE0D-4405-8B4E-BBC8E154DF0E}" srcId="{ACF36ECD-FDD8-4322-A531-90DC358E90F2}" destId="{4323AD5A-857C-4587-8CB6-5BF8131ABD98}" srcOrd="5" destOrd="0" parTransId="{7FC36B79-D783-4B52-94F8-7A97F7304B7A}" sibTransId="{2A5723B1-DF59-4129-8A84-96C253C194D4}"/>
    <dgm:cxn modelId="{49E5656D-47BE-4D7B-A656-D1CA8E7A46F0}" srcId="{ACF36ECD-FDD8-4322-A531-90DC358E90F2}" destId="{544514EC-0124-4866-B896-1B8400CC9088}" srcOrd="0" destOrd="0" parTransId="{FE5FFBDD-898D-4602-964A-951D63A67DC2}" sibTransId="{3246E875-8FF5-4966-BE16-0B9489DECFF8}"/>
    <dgm:cxn modelId="{C1D7395A-745A-4216-BFC8-C1F69EFD1BE1}" type="presOf" srcId="{230A7014-6947-4CBF-83B4-5245E0DB0364}" destId="{AC3DAF0E-BFAA-46BD-A3EB-D7831DC5E776}" srcOrd="0" destOrd="0" presId="urn:microsoft.com/office/officeart/2005/8/layout/default"/>
    <dgm:cxn modelId="{1AC22786-611B-4C24-B1DD-006D94E48B7C}" type="presOf" srcId="{4323AD5A-857C-4587-8CB6-5BF8131ABD98}" destId="{8872935C-8AC8-4386-822E-7E10336DD90A}" srcOrd="0" destOrd="0" presId="urn:microsoft.com/office/officeart/2005/8/layout/default"/>
    <dgm:cxn modelId="{52F00E93-62F9-44BB-BA62-93347EB5219B}" type="presOf" srcId="{544514EC-0124-4866-B896-1B8400CC9088}" destId="{08C2C967-A97C-4001-8DE4-85214C318E6A}" srcOrd="0" destOrd="0" presId="urn:microsoft.com/office/officeart/2005/8/layout/default"/>
    <dgm:cxn modelId="{32C84495-7F37-43B8-9EC4-75961375D6A2}" type="presOf" srcId="{971155D7-84CA-4255-B5F7-498649242E55}" destId="{5E89AFA4-7BDE-4D53-AB39-D1CDE805A29D}" srcOrd="0" destOrd="0" presId="urn:microsoft.com/office/officeart/2005/8/layout/default"/>
    <dgm:cxn modelId="{4DF6B797-22A6-4272-A34E-5F2F5A7DF72F}" srcId="{ACF36ECD-FDD8-4322-A531-90DC358E90F2}" destId="{AC68D19A-8627-46DA-B38F-20F6D3E23EAA}" srcOrd="3" destOrd="0" parTransId="{263DC3AE-B488-47C1-B3F3-3F7541FD3073}" sibTransId="{6290A2A0-DC03-42FA-B062-40E58721A6A3}"/>
    <dgm:cxn modelId="{FAE88EAE-6C92-4896-8694-FB20B20D8031}" type="presOf" srcId="{ACF36ECD-FDD8-4322-A531-90DC358E90F2}" destId="{CCA88A7E-08E9-4CF1-B027-164C196BDA98}" srcOrd="0" destOrd="0" presId="urn:microsoft.com/office/officeart/2005/8/layout/default"/>
    <dgm:cxn modelId="{B39323CC-60B8-42E7-A1F9-4FA05F2DB65A}" srcId="{ACF36ECD-FDD8-4322-A531-90DC358E90F2}" destId="{948FBBB3-FF81-4920-B3B6-DAA1AB1DD33D}" srcOrd="4" destOrd="0" parTransId="{805ACA33-4007-404F-BEFB-5A04C8338C1C}" sibTransId="{C72C5DB6-54A1-44AF-B8CD-F23C29284800}"/>
    <dgm:cxn modelId="{49170ECD-B4BE-4C3C-B1A6-D93E9307AB0F}" type="presOf" srcId="{AC68D19A-8627-46DA-B38F-20F6D3E23EAA}" destId="{6C472311-8A78-4FF0-9B60-AEA00AAE67E5}" srcOrd="0" destOrd="0" presId="urn:microsoft.com/office/officeart/2005/8/layout/default"/>
    <dgm:cxn modelId="{C9A64AE2-BDBC-480A-8A62-3B06B2E43A0E}" srcId="{ACF36ECD-FDD8-4322-A531-90DC358E90F2}" destId="{230A7014-6947-4CBF-83B4-5245E0DB0364}" srcOrd="1" destOrd="0" parTransId="{CB8F580B-F7E6-4D12-8558-192C5D9FABE5}" sibTransId="{AC0A8238-10D5-462E-88C7-1A606CAA5937}"/>
    <dgm:cxn modelId="{6C9478E5-BC43-48EE-8717-00D6AA2DD4BF}" srcId="{ACF36ECD-FDD8-4322-A531-90DC358E90F2}" destId="{971155D7-84CA-4255-B5F7-498649242E55}" srcOrd="2" destOrd="0" parTransId="{EA4C489F-67BD-402F-9327-4058981BBF95}" sibTransId="{CA889700-9AB4-4CA5-911C-9E56522A6F14}"/>
    <dgm:cxn modelId="{27BD39E2-B715-41F5-83EE-BA683D797B73}" type="presParOf" srcId="{CCA88A7E-08E9-4CF1-B027-164C196BDA98}" destId="{08C2C967-A97C-4001-8DE4-85214C318E6A}" srcOrd="0" destOrd="0" presId="urn:microsoft.com/office/officeart/2005/8/layout/default"/>
    <dgm:cxn modelId="{BB3F03F4-1789-4693-83FA-3D88B3A34680}" type="presParOf" srcId="{CCA88A7E-08E9-4CF1-B027-164C196BDA98}" destId="{37F8D11A-6062-48E7-9F49-45563A4F3B32}" srcOrd="1" destOrd="0" presId="urn:microsoft.com/office/officeart/2005/8/layout/default"/>
    <dgm:cxn modelId="{3786B008-A367-43BB-B69F-795B7A2444D9}" type="presParOf" srcId="{CCA88A7E-08E9-4CF1-B027-164C196BDA98}" destId="{AC3DAF0E-BFAA-46BD-A3EB-D7831DC5E776}" srcOrd="2" destOrd="0" presId="urn:microsoft.com/office/officeart/2005/8/layout/default"/>
    <dgm:cxn modelId="{6799D0B5-0FE2-4681-92A4-F7BFC869CA6D}" type="presParOf" srcId="{CCA88A7E-08E9-4CF1-B027-164C196BDA98}" destId="{0009FE15-9D99-4578-94E3-6BE8C39C6CA2}" srcOrd="3" destOrd="0" presId="urn:microsoft.com/office/officeart/2005/8/layout/default"/>
    <dgm:cxn modelId="{C1A5C3BA-8B08-4C38-A8CE-4C0D80ABE21B}" type="presParOf" srcId="{CCA88A7E-08E9-4CF1-B027-164C196BDA98}" destId="{5E89AFA4-7BDE-4D53-AB39-D1CDE805A29D}" srcOrd="4" destOrd="0" presId="urn:microsoft.com/office/officeart/2005/8/layout/default"/>
    <dgm:cxn modelId="{83BDB67B-7C7E-4B66-AD1B-48254E5054C3}" type="presParOf" srcId="{CCA88A7E-08E9-4CF1-B027-164C196BDA98}" destId="{81F160F0-1DCE-40D9-9569-13823B172125}" srcOrd="5" destOrd="0" presId="urn:microsoft.com/office/officeart/2005/8/layout/default"/>
    <dgm:cxn modelId="{C371F6AC-3B5E-44E5-881F-FB85B441897C}" type="presParOf" srcId="{CCA88A7E-08E9-4CF1-B027-164C196BDA98}" destId="{6C472311-8A78-4FF0-9B60-AEA00AAE67E5}" srcOrd="6" destOrd="0" presId="urn:microsoft.com/office/officeart/2005/8/layout/default"/>
    <dgm:cxn modelId="{3E8E6D09-2DDE-470F-88B4-91468853D320}" type="presParOf" srcId="{CCA88A7E-08E9-4CF1-B027-164C196BDA98}" destId="{4E0CE9FD-BAFD-4C8A-9946-FBAC2B180173}" srcOrd="7" destOrd="0" presId="urn:microsoft.com/office/officeart/2005/8/layout/default"/>
    <dgm:cxn modelId="{A15D4406-0E3C-4D3B-B99D-813B76AE7849}" type="presParOf" srcId="{CCA88A7E-08E9-4CF1-B027-164C196BDA98}" destId="{9D29728C-37E2-4EA0-891B-0DBD45E08F01}" srcOrd="8" destOrd="0" presId="urn:microsoft.com/office/officeart/2005/8/layout/default"/>
    <dgm:cxn modelId="{234848FF-65B2-415A-ADFD-3F96AEE99096}" type="presParOf" srcId="{CCA88A7E-08E9-4CF1-B027-164C196BDA98}" destId="{4BBAC875-FE71-4D99-BCF7-497850DD0356}" srcOrd="9" destOrd="0" presId="urn:microsoft.com/office/officeart/2005/8/layout/default"/>
    <dgm:cxn modelId="{FC996DC8-36F4-4FDD-90F2-38D46D707EF1}" type="presParOf" srcId="{CCA88A7E-08E9-4CF1-B027-164C196BDA98}" destId="{8872935C-8AC8-4386-822E-7E10336DD90A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0BB71DA-3C4E-4497-B3EB-6B058233C6AB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07D8513F-7F98-42EF-822B-2307C12004D4}">
      <dgm:prSet/>
      <dgm:spPr/>
      <dgm:t>
        <a:bodyPr/>
        <a:lstStyle/>
        <a:p>
          <a:r>
            <a:rPr lang="en-US"/>
            <a:t>One Time SBIRT - Support and Reinforcement </a:t>
          </a:r>
        </a:p>
      </dgm:t>
    </dgm:pt>
    <dgm:pt modelId="{8E5B55BA-F445-4671-A512-72C6CF4CA099}" type="parTrans" cxnId="{F038FEE6-819A-4BF9-8CAA-44D138239847}">
      <dgm:prSet/>
      <dgm:spPr/>
      <dgm:t>
        <a:bodyPr/>
        <a:lstStyle/>
        <a:p>
          <a:endParaRPr lang="en-US"/>
        </a:p>
      </dgm:t>
    </dgm:pt>
    <dgm:pt modelId="{E27A408E-EA09-4EAE-BC32-3B73D612DD77}" type="sibTrans" cxnId="{F038FEE6-819A-4BF9-8CAA-44D138239847}">
      <dgm:prSet/>
      <dgm:spPr/>
      <dgm:t>
        <a:bodyPr/>
        <a:lstStyle/>
        <a:p>
          <a:endParaRPr lang="en-US"/>
        </a:p>
      </dgm:t>
    </dgm:pt>
    <dgm:pt modelId="{5BB43EF9-1AED-455D-AD52-37A169172CDB}">
      <dgm:prSet/>
      <dgm:spPr/>
      <dgm:t>
        <a:bodyPr/>
        <a:lstStyle/>
        <a:p>
          <a:r>
            <a:rPr lang="en-US"/>
            <a:t>Brief Intervention – 2-5 sessions </a:t>
          </a:r>
        </a:p>
      </dgm:t>
    </dgm:pt>
    <dgm:pt modelId="{77132969-B6A1-4909-9026-08CBC5250D0A}" type="parTrans" cxnId="{1D19600B-6A4C-40D3-A32F-91D0B8585A2D}">
      <dgm:prSet/>
      <dgm:spPr/>
      <dgm:t>
        <a:bodyPr/>
        <a:lstStyle/>
        <a:p>
          <a:endParaRPr lang="en-US"/>
        </a:p>
      </dgm:t>
    </dgm:pt>
    <dgm:pt modelId="{EDEE9444-7339-44CB-8BAE-B9F0C51D563E}" type="sibTrans" cxnId="{1D19600B-6A4C-40D3-A32F-91D0B8585A2D}">
      <dgm:prSet/>
      <dgm:spPr/>
      <dgm:t>
        <a:bodyPr/>
        <a:lstStyle/>
        <a:p>
          <a:endParaRPr lang="en-US"/>
        </a:p>
      </dgm:t>
    </dgm:pt>
    <dgm:pt modelId="{21A3F53C-6210-4819-8E3B-CDF7548EA660}">
      <dgm:prSet/>
      <dgm:spPr/>
      <dgm:t>
        <a:bodyPr/>
        <a:lstStyle/>
        <a:p>
          <a:r>
            <a:rPr lang="en-US"/>
            <a:t>Brief Treatment – 5-12 sessions </a:t>
          </a:r>
        </a:p>
      </dgm:t>
    </dgm:pt>
    <dgm:pt modelId="{227A86E9-FFE7-444F-80AE-B52A42F3F0E9}" type="parTrans" cxnId="{D6316EF0-91A2-46A1-A4B3-4284C231F141}">
      <dgm:prSet/>
      <dgm:spPr/>
      <dgm:t>
        <a:bodyPr/>
        <a:lstStyle/>
        <a:p>
          <a:endParaRPr lang="en-US"/>
        </a:p>
      </dgm:t>
    </dgm:pt>
    <dgm:pt modelId="{27D7B645-E708-4026-9D5A-C48ED6778E77}" type="sibTrans" cxnId="{D6316EF0-91A2-46A1-A4B3-4284C231F141}">
      <dgm:prSet/>
      <dgm:spPr/>
      <dgm:t>
        <a:bodyPr/>
        <a:lstStyle/>
        <a:p>
          <a:endParaRPr lang="en-US"/>
        </a:p>
      </dgm:t>
    </dgm:pt>
    <dgm:pt modelId="{005C00EB-91F1-4800-BE7D-AEE01B1F3F31}">
      <dgm:prSet/>
      <dgm:spPr/>
      <dgm:t>
        <a:bodyPr/>
        <a:lstStyle/>
        <a:p>
          <a:r>
            <a:rPr lang="en-US"/>
            <a:t>Referral to Treatment – warm linkage to community MH / SUD services </a:t>
          </a:r>
        </a:p>
      </dgm:t>
    </dgm:pt>
    <dgm:pt modelId="{D33AB43C-7B0A-4D24-A1A6-C67A7C412945}" type="parTrans" cxnId="{5ADC611F-FB1C-4C38-A8F3-A99BEFFE317E}">
      <dgm:prSet/>
      <dgm:spPr/>
      <dgm:t>
        <a:bodyPr/>
        <a:lstStyle/>
        <a:p>
          <a:endParaRPr lang="en-US"/>
        </a:p>
      </dgm:t>
    </dgm:pt>
    <dgm:pt modelId="{DB0E9F7E-6B08-4446-91C6-2F331E721470}" type="sibTrans" cxnId="{5ADC611F-FB1C-4C38-A8F3-A99BEFFE317E}">
      <dgm:prSet/>
      <dgm:spPr/>
      <dgm:t>
        <a:bodyPr/>
        <a:lstStyle/>
        <a:p>
          <a:endParaRPr lang="en-US"/>
        </a:p>
      </dgm:t>
    </dgm:pt>
    <dgm:pt modelId="{66CD72A2-4BC1-4F18-B7C5-5CE8B1FA2301}" type="pres">
      <dgm:prSet presAssocID="{A0BB71DA-3C4E-4497-B3EB-6B058233C6AB}" presName="linear" presStyleCnt="0">
        <dgm:presLayoutVars>
          <dgm:animLvl val="lvl"/>
          <dgm:resizeHandles val="exact"/>
        </dgm:presLayoutVars>
      </dgm:prSet>
      <dgm:spPr/>
    </dgm:pt>
    <dgm:pt modelId="{5DB58E09-5B26-4662-A479-6059A38A149D}" type="pres">
      <dgm:prSet presAssocID="{07D8513F-7F98-42EF-822B-2307C12004D4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509852ED-0D42-432D-8A82-3D09D7A718D1}" type="pres">
      <dgm:prSet presAssocID="{E27A408E-EA09-4EAE-BC32-3B73D612DD77}" presName="spacer" presStyleCnt="0"/>
      <dgm:spPr/>
    </dgm:pt>
    <dgm:pt modelId="{4F5E3115-A3EC-4028-943B-C87A868A6420}" type="pres">
      <dgm:prSet presAssocID="{5BB43EF9-1AED-455D-AD52-37A169172CDB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D1A76128-C7B9-4AD0-A446-F0CC79A64322}" type="pres">
      <dgm:prSet presAssocID="{EDEE9444-7339-44CB-8BAE-B9F0C51D563E}" presName="spacer" presStyleCnt="0"/>
      <dgm:spPr/>
    </dgm:pt>
    <dgm:pt modelId="{F906B355-9CAD-40DE-9023-1225FD1BC943}" type="pres">
      <dgm:prSet presAssocID="{21A3F53C-6210-4819-8E3B-CDF7548EA660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45E61F0D-4C55-4B04-A700-5BE01FE5C672}" type="pres">
      <dgm:prSet presAssocID="{27D7B645-E708-4026-9D5A-C48ED6778E77}" presName="spacer" presStyleCnt="0"/>
      <dgm:spPr/>
    </dgm:pt>
    <dgm:pt modelId="{BBB666AC-9E32-49C6-AF9A-1FD9A3439CD9}" type="pres">
      <dgm:prSet presAssocID="{005C00EB-91F1-4800-BE7D-AEE01B1F3F31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1D19600B-6A4C-40D3-A32F-91D0B8585A2D}" srcId="{A0BB71DA-3C4E-4497-B3EB-6B058233C6AB}" destId="{5BB43EF9-1AED-455D-AD52-37A169172CDB}" srcOrd="1" destOrd="0" parTransId="{77132969-B6A1-4909-9026-08CBC5250D0A}" sibTransId="{EDEE9444-7339-44CB-8BAE-B9F0C51D563E}"/>
    <dgm:cxn modelId="{53863415-000D-467C-8A69-E1BEDA4AABA1}" type="presOf" srcId="{21A3F53C-6210-4819-8E3B-CDF7548EA660}" destId="{F906B355-9CAD-40DE-9023-1225FD1BC943}" srcOrd="0" destOrd="0" presId="urn:microsoft.com/office/officeart/2005/8/layout/vList2"/>
    <dgm:cxn modelId="{5ADC611F-FB1C-4C38-A8F3-A99BEFFE317E}" srcId="{A0BB71DA-3C4E-4497-B3EB-6B058233C6AB}" destId="{005C00EB-91F1-4800-BE7D-AEE01B1F3F31}" srcOrd="3" destOrd="0" parTransId="{D33AB43C-7B0A-4D24-A1A6-C67A7C412945}" sibTransId="{DB0E9F7E-6B08-4446-91C6-2F331E721470}"/>
    <dgm:cxn modelId="{6EFB2328-8CA9-4C9B-B20E-A7E2DF98F39C}" type="presOf" srcId="{5BB43EF9-1AED-455D-AD52-37A169172CDB}" destId="{4F5E3115-A3EC-4028-943B-C87A868A6420}" srcOrd="0" destOrd="0" presId="urn:microsoft.com/office/officeart/2005/8/layout/vList2"/>
    <dgm:cxn modelId="{FCC8762A-CBCD-4FB6-B7B0-E597AFE32E21}" type="presOf" srcId="{07D8513F-7F98-42EF-822B-2307C12004D4}" destId="{5DB58E09-5B26-4662-A479-6059A38A149D}" srcOrd="0" destOrd="0" presId="urn:microsoft.com/office/officeart/2005/8/layout/vList2"/>
    <dgm:cxn modelId="{B809A260-645D-4FFE-8157-4B5394D0B6B3}" type="presOf" srcId="{A0BB71DA-3C4E-4497-B3EB-6B058233C6AB}" destId="{66CD72A2-4BC1-4F18-B7C5-5CE8B1FA2301}" srcOrd="0" destOrd="0" presId="urn:microsoft.com/office/officeart/2005/8/layout/vList2"/>
    <dgm:cxn modelId="{FF3C8680-D967-433C-98EE-A50F1BFEFD79}" type="presOf" srcId="{005C00EB-91F1-4800-BE7D-AEE01B1F3F31}" destId="{BBB666AC-9E32-49C6-AF9A-1FD9A3439CD9}" srcOrd="0" destOrd="0" presId="urn:microsoft.com/office/officeart/2005/8/layout/vList2"/>
    <dgm:cxn modelId="{F038FEE6-819A-4BF9-8CAA-44D138239847}" srcId="{A0BB71DA-3C4E-4497-B3EB-6B058233C6AB}" destId="{07D8513F-7F98-42EF-822B-2307C12004D4}" srcOrd="0" destOrd="0" parTransId="{8E5B55BA-F445-4671-A512-72C6CF4CA099}" sibTransId="{E27A408E-EA09-4EAE-BC32-3B73D612DD77}"/>
    <dgm:cxn modelId="{D6316EF0-91A2-46A1-A4B3-4284C231F141}" srcId="{A0BB71DA-3C4E-4497-B3EB-6B058233C6AB}" destId="{21A3F53C-6210-4819-8E3B-CDF7548EA660}" srcOrd="2" destOrd="0" parTransId="{227A86E9-FFE7-444F-80AE-B52A42F3F0E9}" sibTransId="{27D7B645-E708-4026-9D5A-C48ED6778E77}"/>
    <dgm:cxn modelId="{AADCD542-CFDF-49EF-A20B-51725C275476}" type="presParOf" srcId="{66CD72A2-4BC1-4F18-B7C5-5CE8B1FA2301}" destId="{5DB58E09-5B26-4662-A479-6059A38A149D}" srcOrd="0" destOrd="0" presId="urn:microsoft.com/office/officeart/2005/8/layout/vList2"/>
    <dgm:cxn modelId="{C6BAA006-C865-40C2-96EA-53B6D2C01DCE}" type="presParOf" srcId="{66CD72A2-4BC1-4F18-B7C5-5CE8B1FA2301}" destId="{509852ED-0D42-432D-8A82-3D09D7A718D1}" srcOrd="1" destOrd="0" presId="urn:microsoft.com/office/officeart/2005/8/layout/vList2"/>
    <dgm:cxn modelId="{D33BDDE7-23F6-452A-BEB4-30CD20EA2A7F}" type="presParOf" srcId="{66CD72A2-4BC1-4F18-B7C5-5CE8B1FA2301}" destId="{4F5E3115-A3EC-4028-943B-C87A868A6420}" srcOrd="2" destOrd="0" presId="urn:microsoft.com/office/officeart/2005/8/layout/vList2"/>
    <dgm:cxn modelId="{9FB4B473-3EF8-4332-AFB4-E50912103BD3}" type="presParOf" srcId="{66CD72A2-4BC1-4F18-B7C5-5CE8B1FA2301}" destId="{D1A76128-C7B9-4AD0-A446-F0CC79A64322}" srcOrd="3" destOrd="0" presId="urn:microsoft.com/office/officeart/2005/8/layout/vList2"/>
    <dgm:cxn modelId="{92EBAAF7-A30A-4468-8EAD-3CC1529D40FA}" type="presParOf" srcId="{66CD72A2-4BC1-4F18-B7C5-5CE8B1FA2301}" destId="{F906B355-9CAD-40DE-9023-1225FD1BC943}" srcOrd="4" destOrd="0" presId="urn:microsoft.com/office/officeart/2005/8/layout/vList2"/>
    <dgm:cxn modelId="{D5F85374-84F5-47F1-92D2-E9311361DE5E}" type="presParOf" srcId="{66CD72A2-4BC1-4F18-B7C5-5CE8B1FA2301}" destId="{45E61F0D-4C55-4B04-A700-5BE01FE5C672}" srcOrd="5" destOrd="0" presId="urn:microsoft.com/office/officeart/2005/8/layout/vList2"/>
    <dgm:cxn modelId="{48DAA7D3-7448-458E-8E27-1CBC9C931965}" type="presParOf" srcId="{66CD72A2-4BC1-4F18-B7C5-5CE8B1FA2301}" destId="{BBB666AC-9E32-49C6-AF9A-1FD9A3439CD9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9130047-8992-42CD-8A68-16C380052621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1998D15A-C16F-4EC6-8C3F-4FD296608FCE}">
      <dgm:prSet/>
      <dgm:spPr/>
      <dgm:t>
        <a:bodyPr/>
        <a:lstStyle/>
        <a:p>
          <a:r>
            <a:rPr lang="en-US"/>
            <a:t>Project Director: Erin Parr  </a:t>
          </a:r>
        </a:p>
      </dgm:t>
    </dgm:pt>
    <dgm:pt modelId="{E0ACE5BE-A204-488C-B9A0-63DD74F83541}" type="parTrans" cxnId="{CF9D6C01-0976-4BFE-9C95-2B52EC4F20D9}">
      <dgm:prSet/>
      <dgm:spPr/>
      <dgm:t>
        <a:bodyPr/>
        <a:lstStyle/>
        <a:p>
          <a:endParaRPr lang="en-US"/>
        </a:p>
      </dgm:t>
    </dgm:pt>
    <dgm:pt modelId="{3EE91B66-FAA8-494F-8853-8090B422149C}" type="sibTrans" cxnId="{CF9D6C01-0976-4BFE-9C95-2B52EC4F20D9}">
      <dgm:prSet/>
      <dgm:spPr/>
      <dgm:t>
        <a:bodyPr/>
        <a:lstStyle/>
        <a:p>
          <a:endParaRPr lang="en-US"/>
        </a:p>
      </dgm:t>
    </dgm:pt>
    <dgm:pt modelId="{2B7F6D2A-BB58-4276-AE7D-59E9CBAA8863}">
      <dgm:prSet/>
      <dgm:spPr/>
      <dgm:t>
        <a:bodyPr/>
        <a:lstStyle/>
        <a:p>
          <a:r>
            <a:rPr lang="en-US"/>
            <a:t>Project Coordinator: Emmanuela Deng Gac</a:t>
          </a:r>
        </a:p>
      </dgm:t>
    </dgm:pt>
    <dgm:pt modelId="{6DB1A27E-5CAD-430C-A07D-A652F124B3AC}" type="parTrans" cxnId="{E3F8DD23-5C67-4852-BD45-B32FC2147606}">
      <dgm:prSet/>
      <dgm:spPr/>
      <dgm:t>
        <a:bodyPr/>
        <a:lstStyle/>
        <a:p>
          <a:endParaRPr lang="en-US"/>
        </a:p>
      </dgm:t>
    </dgm:pt>
    <dgm:pt modelId="{35FCAE2E-680A-4CFB-862E-6E291C3FEDFB}" type="sibTrans" cxnId="{E3F8DD23-5C67-4852-BD45-B32FC2147606}">
      <dgm:prSet/>
      <dgm:spPr/>
      <dgm:t>
        <a:bodyPr/>
        <a:lstStyle/>
        <a:p>
          <a:endParaRPr lang="en-US"/>
        </a:p>
      </dgm:t>
    </dgm:pt>
    <dgm:pt modelId="{B31A374E-8A70-41F8-8D0A-6C98605F4895}">
      <dgm:prSet/>
      <dgm:spPr/>
      <dgm:t>
        <a:bodyPr/>
        <a:lstStyle/>
        <a:p>
          <a:r>
            <a:rPr lang="en-US"/>
            <a:t>Case Manager</a:t>
          </a:r>
        </a:p>
      </dgm:t>
    </dgm:pt>
    <dgm:pt modelId="{4197991E-DF51-4ECD-99C4-149F9A6ED0E4}" type="parTrans" cxnId="{6953A45C-7C40-4EB6-87DC-EF031CC849DD}">
      <dgm:prSet/>
      <dgm:spPr/>
      <dgm:t>
        <a:bodyPr/>
        <a:lstStyle/>
        <a:p>
          <a:endParaRPr lang="en-US"/>
        </a:p>
      </dgm:t>
    </dgm:pt>
    <dgm:pt modelId="{A47FD1CA-19EE-4D2A-965C-7E9A89AD85BE}" type="sibTrans" cxnId="{6953A45C-7C40-4EB6-87DC-EF031CC849DD}">
      <dgm:prSet/>
      <dgm:spPr/>
      <dgm:t>
        <a:bodyPr/>
        <a:lstStyle/>
        <a:p>
          <a:endParaRPr lang="en-US"/>
        </a:p>
      </dgm:t>
    </dgm:pt>
    <dgm:pt modelId="{1ECD09EF-3386-422A-B40D-FCE7E58886FD}">
      <dgm:prSet/>
      <dgm:spPr/>
      <dgm:t>
        <a:bodyPr/>
        <a:lstStyle/>
        <a:p>
          <a:r>
            <a:rPr lang="en-US"/>
            <a:t>Family Support Liaison</a:t>
          </a:r>
        </a:p>
      </dgm:t>
    </dgm:pt>
    <dgm:pt modelId="{71F02690-1429-475E-A48F-795C5FBD83AE}" type="parTrans" cxnId="{3D49D808-3BE5-45D5-B76D-7DB7F00430EE}">
      <dgm:prSet/>
      <dgm:spPr/>
      <dgm:t>
        <a:bodyPr/>
        <a:lstStyle/>
        <a:p>
          <a:endParaRPr lang="en-US"/>
        </a:p>
      </dgm:t>
    </dgm:pt>
    <dgm:pt modelId="{B3D1ED00-866F-496A-8989-F2C9F2D5D207}" type="sibTrans" cxnId="{3D49D808-3BE5-45D5-B76D-7DB7F00430EE}">
      <dgm:prSet/>
      <dgm:spPr/>
      <dgm:t>
        <a:bodyPr/>
        <a:lstStyle/>
        <a:p>
          <a:endParaRPr lang="en-US"/>
        </a:p>
      </dgm:t>
    </dgm:pt>
    <dgm:pt modelId="{DC6EA1EF-C3F3-4B15-9A3A-BA8AABDC8CED}">
      <dgm:prSet/>
      <dgm:spPr/>
      <dgm:t>
        <a:bodyPr/>
        <a:lstStyle/>
        <a:p>
          <a:r>
            <a:rPr lang="en-US"/>
            <a:t>3  SAFER program counselors </a:t>
          </a:r>
        </a:p>
      </dgm:t>
    </dgm:pt>
    <dgm:pt modelId="{89501B13-EF99-4C98-90DA-FFFD0845C8C3}" type="parTrans" cxnId="{D58018C6-15F0-4501-81AB-35E8A617DE5B}">
      <dgm:prSet/>
      <dgm:spPr/>
      <dgm:t>
        <a:bodyPr/>
        <a:lstStyle/>
        <a:p>
          <a:endParaRPr lang="en-US"/>
        </a:p>
      </dgm:t>
    </dgm:pt>
    <dgm:pt modelId="{326774E3-C930-4D2D-8410-4609BACCA70C}" type="sibTrans" cxnId="{D58018C6-15F0-4501-81AB-35E8A617DE5B}">
      <dgm:prSet/>
      <dgm:spPr/>
      <dgm:t>
        <a:bodyPr/>
        <a:lstStyle/>
        <a:p>
          <a:endParaRPr lang="en-US"/>
        </a:p>
      </dgm:t>
    </dgm:pt>
    <dgm:pt modelId="{F7843122-671B-47EF-9BC7-C6E6D099EF9D}">
      <dgm:prSet/>
      <dgm:spPr/>
      <dgm:t>
        <a:bodyPr/>
        <a:lstStyle/>
        <a:p>
          <a:r>
            <a:rPr lang="en-US"/>
            <a:t>26  school-based counselors</a:t>
          </a:r>
        </a:p>
      </dgm:t>
    </dgm:pt>
    <dgm:pt modelId="{2921276C-ABD5-4744-BD25-5F49545EDE1A}" type="parTrans" cxnId="{BA1201A2-8F4E-48EB-AC8D-3D6E48C20E0C}">
      <dgm:prSet/>
      <dgm:spPr/>
      <dgm:t>
        <a:bodyPr/>
        <a:lstStyle/>
        <a:p>
          <a:endParaRPr lang="en-US"/>
        </a:p>
      </dgm:t>
    </dgm:pt>
    <dgm:pt modelId="{E8369633-ADCC-4C80-98FA-29AC017876F0}" type="sibTrans" cxnId="{BA1201A2-8F4E-48EB-AC8D-3D6E48C20E0C}">
      <dgm:prSet/>
      <dgm:spPr/>
      <dgm:t>
        <a:bodyPr/>
        <a:lstStyle/>
        <a:p>
          <a:endParaRPr lang="en-US"/>
        </a:p>
      </dgm:t>
    </dgm:pt>
    <dgm:pt modelId="{449A6357-22FB-4256-BC8E-FFE2ED590452}" type="pres">
      <dgm:prSet presAssocID="{29130047-8992-42CD-8A68-16C380052621}" presName="diagram" presStyleCnt="0">
        <dgm:presLayoutVars>
          <dgm:dir/>
          <dgm:resizeHandles val="exact"/>
        </dgm:presLayoutVars>
      </dgm:prSet>
      <dgm:spPr/>
    </dgm:pt>
    <dgm:pt modelId="{DD150782-8649-4F3C-9DF0-1C3432A3C8CF}" type="pres">
      <dgm:prSet presAssocID="{1998D15A-C16F-4EC6-8C3F-4FD296608FCE}" presName="node" presStyleLbl="node1" presStyleIdx="0" presStyleCnt="6">
        <dgm:presLayoutVars>
          <dgm:bulletEnabled val="1"/>
        </dgm:presLayoutVars>
      </dgm:prSet>
      <dgm:spPr/>
    </dgm:pt>
    <dgm:pt modelId="{0971B7B2-BE71-4561-846E-094EDF6E5F91}" type="pres">
      <dgm:prSet presAssocID="{3EE91B66-FAA8-494F-8853-8090B422149C}" presName="sibTrans" presStyleCnt="0"/>
      <dgm:spPr/>
    </dgm:pt>
    <dgm:pt modelId="{D217C351-F11A-41BA-AABF-A07646B6C87A}" type="pres">
      <dgm:prSet presAssocID="{2B7F6D2A-BB58-4276-AE7D-59E9CBAA8863}" presName="node" presStyleLbl="node1" presStyleIdx="1" presStyleCnt="6">
        <dgm:presLayoutVars>
          <dgm:bulletEnabled val="1"/>
        </dgm:presLayoutVars>
      </dgm:prSet>
      <dgm:spPr/>
    </dgm:pt>
    <dgm:pt modelId="{1B688264-0FD6-4435-9598-8D2743C60A50}" type="pres">
      <dgm:prSet presAssocID="{35FCAE2E-680A-4CFB-862E-6E291C3FEDFB}" presName="sibTrans" presStyleCnt="0"/>
      <dgm:spPr/>
    </dgm:pt>
    <dgm:pt modelId="{E11FEA11-26D6-40F7-A0AF-6B57C91FE996}" type="pres">
      <dgm:prSet presAssocID="{B31A374E-8A70-41F8-8D0A-6C98605F4895}" presName="node" presStyleLbl="node1" presStyleIdx="2" presStyleCnt="6">
        <dgm:presLayoutVars>
          <dgm:bulletEnabled val="1"/>
        </dgm:presLayoutVars>
      </dgm:prSet>
      <dgm:spPr/>
    </dgm:pt>
    <dgm:pt modelId="{3A7EE76C-E2D5-4308-B214-94499953CAA9}" type="pres">
      <dgm:prSet presAssocID="{A47FD1CA-19EE-4D2A-965C-7E9A89AD85BE}" presName="sibTrans" presStyleCnt="0"/>
      <dgm:spPr/>
    </dgm:pt>
    <dgm:pt modelId="{4B0F3617-8DC6-4963-98BC-0A60127F6A54}" type="pres">
      <dgm:prSet presAssocID="{1ECD09EF-3386-422A-B40D-FCE7E58886FD}" presName="node" presStyleLbl="node1" presStyleIdx="3" presStyleCnt="6">
        <dgm:presLayoutVars>
          <dgm:bulletEnabled val="1"/>
        </dgm:presLayoutVars>
      </dgm:prSet>
      <dgm:spPr/>
    </dgm:pt>
    <dgm:pt modelId="{68BAE796-98BF-4639-98CF-8CFAABDFC205}" type="pres">
      <dgm:prSet presAssocID="{B3D1ED00-866F-496A-8989-F2C9F2D5D207}" presName="sibTrans" presStyleCnt="0"/>
      <dgm:spPr/>
    </dgm:pt>
    <dgm:pt modelId="{8CE512F9-D1F7-4B70-9D39-45CB65F0963F}" type="pres">
      <dgm:prSet presAssocID="{DC6EA1EF-C3F3-4B15-9A3A-BA8AABDC8CED}" presName="node" presStyleLbl="node1" presStyleIdx="4" presStyleCnt="6">
        <dgm:presLayoutVars>
          <dgm:bulletEnabled val="1"/>
        </dgm:presLayoutVars>
      </dgm:prSet>
      <dgm:spPr/>
    </dgm:pt>
    <dgm:pt modelId="{57C42B0A-1EAE-406F-AE68-C2A75A226D6F}" type="pres">
      <dgm:prSet presAssocID="{326774E3-C930-4D2D-8410-4609BACCA70C}" presName="sibTrans" presStyleCnt="0"/>
      <dgm:spPr/>
    </dgm:pt>
    <dgm:pt modelId="{88361A46-E752-4516-A3C3-FD8E0203DB2F}" type="pres">
      <dgm:prSet presAssocID="{F7843122-671B-47EF-9BC7-C6E6D099EF9D}" presName="node" presStyleLbl="node1" presStyleIdx="5" presStyleCnt="6">
        <dgm:presLayoutVars>
          <dgm:bulletEnabled val="1"/>
        </dgm:presLayoutVars>
      </dgm:prSet>
      <dgm:spPr/>
    </dgm:pt>
  </dgm:ptLst>
  <dgm:cxnLst>
    <dgm:cxn modelId="{CF9D6C01-0976-4BFE-9C95-2B52EC4F20D9}" srcId="{29130047-8992-42CD-8A68-16C380052621}" destId="{1998D15A-C16F-4EC6-8C3F-4FD296608FCE}" srcOrd="0" destOrd="0" parTransId="{E0ACE5BE-A204-488C-B9A0-63DD74F83541}" sibTransId="{3EE91B66-FAA8-494F-8853-8090B422149C}"/>
    <dgm:cxn modelId="{3D49D808-3BE5-45D5-B76D-7DB7F00430EE}" srcId="{29130047-8992-42CD-8A68-16C380052621}" destId="{1ECD09EF-3386-422A-B40D-FCE7E58886FD}" srcOrd="3" destOrd="0" parTransId="{71F02690-1429-475E-A48F-795C5FBD83AE}" sibTransId="{B3D1ED00-866F-496A-8989-F2C9F2D5D207}"/>
    <dgm:cxn modelId="{7734D215-85B3-40EA-ABB7-2DE55A53FFCA}" type="presOf" srcId="{DC6EA1EF-C3F3-4B15-9A3A-BA8AABDC8CED}" destId="{8CE512F9-D1F7-4B70-9D39-45CB65F0963F}" srcOrd="0" destOrd="0" presId="urn:microsoft.com/office/officeart/2005/8/layout/default"/>
    <dgm:cxn modelId="{EAE00F1D-83D4-4833-883B-31B1F47EC737}" type="presOf" srcId="{B31A374E-8A70-41F8-8D0A-6C98605F4895}" destId="{E11FEA11-26D6-40F7-A0AF-6B57C91FE996}" srcOrd="0" destOrd="0" presId="urn:microsoft.com/office/officeart/2005/8/layout/default"/>
    <dgm:cxn modelId="{39EE7F1F-D0BB-469C-B1CE-08EF14A1856D}" type="presOf" srcId="{1ECD09EF-3386-422A-B40D-FCE7E58886FD}" destId="{4B0F3617-8DC6-4963-98BC-0A60127F6A54}" srcOrd="0" destOrd="0" presId="urn:microsoft.com/office/officeart/2005/8/layout/default"/>
    <dgm:cxn modelId="{E3F8DD23-5C67-4852-BD45-B32FC2147606}" srcId="{29130047-8992-42CD-8A68-16C380052621}" destId="{2B7F6D2A-BB58-4276-AE7D-59E9CBAA8863}" srcOrd="1" destOrd="0" parTransId="{6DB1A27E-5CAD-430C-A07D-A652F124B3AC}" sibTransId="{35FCAE2E-680A-4CFB-862E-6E291C3FEDFB}"/>
    <dgm:cxn modelId="{6953A45C-7C40-4EB6-87DC-EF031CC849DD}" srcId="{29130047-8992-42CD-8A68-16C380052621}" destId="{B31A374E-8A70-41F8-8D0A-6C98605F4895}" srcOrd="2" destOrd="0" parTransId="{4197991E-DF51-4ECD-99C4-149F9A6ED0E4}" sibTransId="{A47FD1CA-19EE-4D2A-965C-7E9A89AD85BE}"/>
    <dgm:cxn modelId="{CCD21641-9685-428A-8284-7989A03EA86F}" type="presOf" srcId="{F7843122-671B-47EF-9BC7-C6E6D099EF9D}" destId="{88361A46-E752-4516-A3C3-FD8E0203DB2F}" srcOrd="0" destOrd="0" presId="urn:microsoft.com/office/officeart/2005/8/layout/default"/>
    <dgm:cxn modelId="{DFB1D876-11C2-4E1B-8F1F-4A1340C1878D}" type="presOf" srcId="{2B7F6D2A-BB58-4276-AE7D-59E9CBAA8863}" destId="{D217C351-F11A-41BA-AABF-A07646B6C87A}" srcOrd="0" destOrd="0" presId="urn:microsoft.com/office/officeart/2005/8/layout/default"/>
    <dgm:cxn modelId="{67F47F78-010C-43E7-8C35-5F51CED497B5}" type="presOf" srcId="{1998D15A-C16F-4EC6-8C3F-4FD296608FCE}" destId="{DD150782-8649-4F3C-9DF0-1C3432A3C8CF}" srcOrd="0" destOrd="0" presId="urn:microsoft.com/office/officeart/2005/8/layout/default"/>
    <dgm:cxn modelId="{8B64119B-A036-4DCC-87C2-25B06C0EB208}" type="presOf" srcId="{29130047-8992-42CD-8A68-16C380052621}" destId="{449A6357-22FB-4256-BC8E-FFE2ED590452}" srcOrd="0" destOrd="0" presId="urn:microsoft.com/office/officeart/2005/8/layout/default"/>
    <dgm:cxn modelId="{BA1201A2-8F4E-48EB-AC8D-3D6E48C20E0C}" srcId="{29130047-8992-42CD-8A68-16C380052621}" destId="{F7843122-671B-47EF-9BC7-C6E6D099EF9D}" srcOrd="5" destOrd="0" parTransId="{2921276C-ABD5-4744-BD25-5F49545EDE1A}" sibTransId="{E8369633-ADCC-4C80-98FA-29AC017876F0}"/>
    <dgm:cxn modelId="{D58018C6-15F0-4501-81AB-35E8A617DE5B}" srcId="{29130047-8992-42CD-8A68-16C380052621}" destId="{DC6EA1EF-C3F3-4B15-9A3A-BA8AABDC8CED}" srcOrd="4" destOrd="0" parTransId="{89501B13-EF99-4C98-90DA-FFFD0845C8C3}" sibTransId="{326774E3-C930-4D2D-8410-4609BACCA70C}"/>
    <dgm:cxn modelId="{8D856F52-0214-4519-B61D-F194F80745C6}" type="presParOf" srcId="{449A6357-22FB-4256-BC8E-FFE2ED590452}" destId="{DD150782-8649-4F3C-9DF0-1C3432A3C8CF}" srcOrd="0" destOrd="0" presId="urn:microsoft.com/office/officeart/2005/8/layout/default"/>
    <dgm:cxn modelId="{86EA5396-63CE-4E28-A4AC-D0C09AF7BE30}" type="presParOf" srcId="{449A6357-22FB-4256-BC8E-FFE2ED590452}" destId="{0971B7B2-BE71-4561-846E-094EDF6E5F91}" srcOrd="1" destOrd="0" presId="urn:microsoft.com/office/officeart/2005/8/layout/default"/>
    <dgm:cxn modelId="{66D048E2-0A9A-4A8E-BD9C-5E0207B5E1FD}" type="presParOf" srcId="{449A6357-22FB-4256-BC8E-FFE2ED590452}" destId="{D217C351-F11A-41BA-AABF-A07646B6C87A}" srcOrd="2" destOrd="0" presId="urn:microsoft.com/office/officeart/2005/8/layout/default"/>
    <dgm:cxn modelId="{61C44C18-4B00-408E-822B-BE9DEA390A79}" type="presParOf" srcId="{449A6357-22FB-4256-BC8E-FFE2ED590452}" destId="{1B688264-0FD6-4435-9598-8D2743C60A50}" srcOrd="3" destOrd="0" presId="urn:microsoft.com/office/officeart/2005/8/layout/default"/>
    <dgm:cxn modelId="{1E31E947-F63C-4CDE-ADC2-411AFA9816EA}" type="presParOf" srcId="{449A6357-22FB-4256-BC8E-FFE2ED590452}" destId="{E11FEA11-26D6-40F7-A0AF-6B57C91FE996}" srcOrd="4" destOrd="0" presId="urn:microsoft.com/office/officeart/2005/8/layout/default"/>
    <dgm:cxn modelId="{FA3C0716-79F1-418E-9CF0-88CCF5891130}" type="presParOf" srcId="{449A6357-22FB-4256-BC8E-FFE2ED590452}" destId="{3A7EE76C-E2D5-4308-B214-94499953CAA9}" srcOrd="5" destOrd="0" presId="urn:microsoft.com/office/officeart/2005/8/layout/default"/>
    <dgm:cxn modelId="{555EB20E-1578-4730-A8AC-091A3EF30719}" type="presParOf" srcId="{449A6357-22FB-4256-BC8E-FFE2ED590452}" destId="{4B0F3617-8DC6-4963-98BC-0A60127F6A54}" srcOrd="6" destOrd="0" presId="urn:microsoft.com/office/officeart/2005/8/layout/default"/>
    <dgm:cxn modelId="{7BE1C9F4-0584-4088-BE9B-9594E77F536F}" type="presParOf" srcId="{449A6357-22FB-4256-BC8E-FFE2ED590452}" destId="{68BAE796-98BF-4639-98CF-8CFAABDFC205}" srcOrd="7" destOrd="0" presId="urn:microsoft.com/office/officeart/2005/8/layout/default"/>
    <dgm:cxn modelId="{E3D979A6-5F21-461A-A085-38A7FA9A3E7B}" type="presParOf" srcId="{449A6357-22FB-4256-BC8E-FFE2ED590452}" destId="{8CE512F9-D1F7-4B70-9D39-45CB65F0963F}" srcOrd="8" destOrd="0" presId="urn:microsoft.com/office/officeart/2005/8/layout/default"/>
    <dgm:cxn modelId="{D0646C3F-230D-4AD3-8226-05066494BF99}" type="presParOf" srcId="{449A6357-22FB-4256-BC8E-FFE2ED590452}" destId="{57C42B0A-1EAE-406F-AE68-C2A75A226D6F}" srcOrd="9" destOrd="0" presId="urn:microsoft.com/office/officeart/2005/8/layout/default"/>
    <dgm:cxn modelId="{8CD098FE-2B2C-4A61-9CC8-F4FB76932C85}" type="presParOf" srcId="{449A6357-22FB-4256-BC8E-FFE2ED590452}" destId="{88361A46-E752-4516-A3C3-FD8E0203DB2F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9A4AB6E-913A-42FE-BC17-872B92235A9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89F7C3E-423D-4C64-ADAA-ABA98CB7684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DOSAGE</a:t>
          </a:r>
        </a:p>
      </dgm:t>
    </dgm:pt>
    <dgm:pt modelId="{A0D5C0A6-4DCB-40A6-A023-2DA6786C7DDA}" type="parTrans" cxnId="{66A45EA5-6DB3-484D-9333-B6663ECA48E9}">
      <dgm:prSet/>
      <dgm:spPr/>
      <dgm:t>
        <a:bodyPr/>
        <a:lstStyle/>
        <a:p>
          <a:endParaRPr lang="en-US"/>
        </a:p>
      </dgm:t>
    </dgm:pt>
    <dgm:pt modelId="{4DE30A8E-BE15-4244-8159-C98869AFAB95}" type="sibTrans" cxnId="{66A45EA5-6DB3-484D-9333-B6663ECA48E9}">
      <dgm:prSet/>
      <dgm:spPr/>
      <dgm:t>
        <a:bodyPr/>
        <a:lstStyle/>
        <a:p>
          <a:endParaRPr lang="en-US"/>
        </a:p>
      </dgm:t>
    </dgm:pt>
    <dgm:pt modelId="{E6093825-6F4A-4E4C-9B4B-5593CE74E5C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STRAIN</a:t>
          </a:r>
        </a:p>
      </dgm:t>
    </dgm:pt>
    <dgm:pt modelId="{B4BBDB01-20B5-4665-BB17-F7273DECCD14}" type="parTrans" cxnId="{ECF5CF52-5F5A-4F72-A9C7-E23811ADF620}">
      <dgm:prSet/>
      <dgm:spPr/>
      <dgm:t>
        <a:bodyPr/>
        <a:lstStyle/>
        <a:p>
          <a:endParaRPr lang="en-US"/>
        </a:p>
      </dgm:t>
    </dgm:pt>
    <dgm:pt modelId="{628C0486-D548-4BBC-A8FC-F6FDF6970839}" type="sibTrans" cxnId="{ECF5CF52-5F5A-4F72-A9C7-E23811ADF620}">
      <dgm:prSet/>
      <dgm:spPr/>
      <dgm:t>
        <a:bodyPr/>
        <a:lstStyle/>
        <a:p>
          <a:endParaRPr lang="en-US"/>
        </a:p>
      </dgm:t>
    </dgm:pt>
    <dgm:pt modelId="{0A122280-8906-408D-AFCD-B62EC5B9E5E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POTENCY / FREQUENCY</a:t>
          </a:r>
        </a:p>
      </dgm:t>
    </dgm:pt>
    <dgm:pt modelId="{55DB6913-583F-4099-AADB-AB15AF8A71B1}" type="parTrans" cxnId="{33D12328-9260-47CD-A66D-943B00C3C60B}">
      <dgm:prSet/>
      <dgm:spPr/>
      <dgm:t>
        <a:bodyPr/>
        <a:lstStyle/>
        <a:p>
          <a:endParaRPr lang="en-US"/>
        </a:p>
      </dgm:t>
    </dgm:pt>
    <dgm:pt modelId="{ACC58DE0-BADB-4458-9DA7-C3D0E867223D}" type="sibTrans" cxnId="{33D12328-9260-47CD-A66D-943B00C3C60B}">
      <dgm:prSet/>
      <dgm:spPr/>
      <dgm:t>
        <a:bodyPr/>
        <a:lstStyle/>
        <a:p>
          <a:endParaRPr lang="en-US"/>
        </a:p>
      </dgm:t>
    </dgm:pt>
    <dgm:pt modelId="{693A9D5D-53F2-41AE-9155-09CB39CC5D3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TERPENES</a:t>
          </a:r>
        </a:p>
      </dgm:t>
    </dgm:pt>
    <dgm:pt modelId="{C137A4A5-AE92-4657-B5BC-BA3AA529FEA6}" type="parTrans" cxnId="{57BF0AC3-E1D7-452E-A907-E27DE1D50DFC}">
      <dgm:prSet/>
      <dgm:spPr/>
      <dgm:t>
        <a:bodyPr/>
        <a:lstStyle/>
        <a:p>
          <a:endParaRPr lang="en-US"/>
        </a:p>
      </dgm:t>
    </dgm:pt>
    <dgm:pt modelId="{1034C70B-CC8E-4E45-AC68-3B8CA3E5B3EF}" type="sibTrans" cxnId="{57BF0AC3-E1D7-452E-A907-E27DE1D50DFC}">
      <dgm:prSet/>
      <dgm:spPr/>
      <dgm:t>
        <a:bodyPr/>
        <a:lstStyle/>
        <a:p>
          <a:endParaRPr lang="en-US"/>
        </a:p>
      </dgm:t>
    </dgm:pt>
    <dgm:pt modelId="{4CBF86B3-7310-4167-8CF5-E12EF709997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CANNABINOIDS</a:t>
          </a:r>
        </a:p>
      </dgm:t>
    </dgm:pt>
    <dgm:pt modelId="{4C427E74-ECF2-4A0A-B6C8-EB7622B8C718}" type="parTrans" cxnId="{67C288A3-794E-45D7-83A3-5B986FF4A153}">
      <dgm:prSet/>
      <dgm:spPr/>
      <dgm:t>
        <a:bodyPr/>
        <a:lstStyle/>
        <a:p>
          <a:endParaRPr lang="en-US"/>
        </a:p>
      </dgm:t>
    </dgm:pt>
    <dgm:pt modelId="{52EC4CAB-688E-4984-9146-F17648AF7C20}" type="sibTrans" cxnId="{67C288A3-794E-45D7-83A3-5B986FF4A153}">
      <dgm:prSet/>
      <dgm:spPr/>
      <dgm:t>
        <a:bodyPr/>
        <a:lstStyle/>
        <a:p>
          <a:endParaRPr lang="en-US"/>
        </a:p>
      </dgm:t>
    </dgm:pt>
    <dgm:pt modelId="{F3742D20-E9F6-4895-AFF6-6DEACA69577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METHOD OF USE</a:t>
          </a:r>
        </a:p>
      </dgm:t>
    </dgm:pt>
    <dgm:pt modelId="{FB888AC0-B77D-4F9F-9A64-0236888A8A59}" type="parTrans" cxnId="{E7A72D67-D23D-48C8-9729-ECAB0855BFCF}">
      <dgm:prSet/>
      <dgm:spPr/>
      <dgm:t>
        <a:bodyPr/>
        <a:lstStyle/>
        <a:p>
          <a:endParaRPr lang="en-US"/>
        </a:p>
      </dgm:t>
    </dgm:pt>
    <dgm:pt modelId="{2B3D9502-AABA-4FE7-BC77-C1F1A41E2E74}" type="sibTrans" cxnId="{E7A72D67-D23D-48C8-9729-ECAB0855BFCF}">
      <dgm:prSet/>
      <dgm:spPr/>
      <dgm:t>
        <a:bodyPr/>
        <a:lstStyle/>
        <a:p>
          <a:endParaRPr lang="en-US"/>
        </a:p>
      </dgm:t>
    </dgm:pt>
    <dgm:pt modelId="{3CC539AA-0DC8-4E67-8D33-B2D99E6C9DC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ENVIRONMENTAL FACTORS </a:t>
          </a:r>
        </a:p>
      </dgm:t>
    </dgm:pt>
    <dgm:pt modelId="{6A9ED820-FA80-4951-A8A9-32DFBCE17F39}" type="parTrans" cxnId="{8DD7B0A1-10E0-4412-A287-2734F44027FB}">
      <dgm:prSet/>
      <dgm:spPr/>
      <dgm:t>
        <a:bodyPr/>
        <a:lstStyle/>
        <a:p>
          <a:endParaRPr lang="en-US"/>
        </a:p>
      </dgm:t>
    </dgm:pt>
    <dgm:pt modelId="{FA0C27ED-C51B-448B-8B56-67E27BC8A18C}" type="sibTrans" cxnId="{8DD7B0A1-10E0-4412-A287-2734F44027FB}">
      <dgm:prSet/>
      <dgm:spPr/>
      <dgm:t>
        <a:bodyPr/>
        <a:lstStyle/>
        <a:p>
          <a:endParaRPr lang="en-US"/>
        </a:p>
      </dgm:t>
    </dgm:pt>
    <dgm:pt modelId="{11EB46DC-0B53-401B-A64D-00FAE6F23C6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PRODUCT CONTAMINENTS</a:t>
          </a:r>
        </a:p>
      </dgm:t>
    </dgm:pt>
    <dgm:pt modelId="{D1F69949-55F3-4EAA-9C7B-1934D2946E79}" type="parTrans" cxnId="{D0D48FB8-9B50-4AAE-86E4-511A4A870FAA}">
      <dgm:prSet/>
      <dgm:spPr/>
      <dgm:t>
        <a:bodyPr/>
        <a:lstStyle/>
        <a:p>
          <a:endParaRPr lang="en-US"/>
        </a:p>
      </dgm:t>
    </dgm:pt>
    <dgm:pt modelId="{0AAA143F-F052-4761-AF55-4E4FFD99C61E}" type="sibTrans" cxnId="{D0D48FB8-9B50-4AAE-86E4-511A4A870FAA}">
      <dgm:prSet/>
      <dgm:spPr/>
      <dgm:t>
        <a:bodyPr/>
        <a:lstStyle/>
        <a:p>
          <a:endParaRPr lang="en-US"/>
        </a:p>
      </dgm:t>
    </dgm:pt>
    <dgm:pt modelId="{246A850B-BBE7-43C2-87B8-05D672246C8D}" type="pres">
      <dgm:prSet presAssocID="{F9A4AB6E-913A-42FE-BC17-872B92235A94}" presName="linear" presStyleCnt="0">
        <dgm:presLayoutVars>
          <dgm:animLvl val="lvl"/>
          <dgm:resizeHandles val="exact"/>
        </dgm:presLayoutVars>
      </dgm:prSet>
      <dgm:spPr/>
    </dgm:pt>
    <dgm:pt modelId="{2A29C3FB-CEF2-4D08-A2CA-47E2000A9430}" type="pres">
      <dgm:prSet presAssocID="{689F7C3E-423D-4C64-ADAA-ABA98CB76842}" presName="parentText" presStyleLbl="node1" presStyleIdx="0" presStyleCnt="8">
        <dgm:presLayoutVars>
          <dgm:chMax val="0"/>
          <dgm:bulletEnabled val="1"/>
        </dgm:presLayoutVars>
      </dgm:prSet>
      <dgm:spPr/>
    </dgm:pt>
    <dgm:pt modelId="{54ED1CCD-0432-42A3-A8D9-9A4D4F3349D4}" type="pres">
      <dgm:prSet presAssocID="{4DE30A8E-BE15-4244-8159-C98869AFAB95}" presName="spacer" presStyleCnt="0"/>
      <dgm:spPr/>
    </dgm:pt>
    <dgm:pt modelId="{69B8894F-81C1-4B33-9ECE-68C46F462411}" type="pres">
      <dgm:prSet presAssocID="{E6093825-6F4A-4E4C-9B4B-5593CE74E5C7}" presName="parentText" presStyleLbl="node1" presStyleIdx="1" presStyleCnt="8">
        <dgm:presLayoutVars>
          <dgm:chMax val="0"/>
          <dgm:bulletEnabled val="1"/>
        </dgm:presLayoutVars>
      </dgm:prSet>
      <dgm:spPr/>
    </dgm:pt>
    <dgm:pt modelId="{A40C1880-B8B7-4C15-AD59-216A38A13F90}" type="pres">
      <dgm:prSet presAssocID="{628C0486-D548-4BBC-A8FC-F6FDF6970839}" presName="spacer" presStyleCnt="0"/>
      <dgm:spPr/>
    </dgm:pt>
    <dgm:pt modelId="{8FAEDCD0-C431-4429-85F0-2805919DE681}" type="pres">
      <dgm:prSet presAssocID="{0A122280-8906-408D-AFCD-B62EC5B9E5ED}" presName="parentText" presStyleLbl="node1" presStyleIdx="2" presStyleCnt="8">
        <dgm:presLayoutVars>
          <dgm:chMax val="0"/>
          <dgm:bulletEnabled val="1"/>
        </dgm:presLayoutVars>
      </dgm:prSet>
      <dgm:spPr/>
    </dgm:pt>
    <dgm:pt modelId="{E8B48919-B1C6-4D0F-BBFB-67747A713B27}" type="pres">
      <dgm:prSet presAssocID="{ACC58DE0-BADB-4458-9DA7-C3D0E867223D}" presName="spacer" presStyleCnt="0"/>
      <dgm:spPr/>
    </dgm:pt>
    <dgm:pt modelId="{3CFBBF45-9610-4CE8-A1B9-9E611E7DA62F}" type="pres">
      <dgm:prSet presAssocID="{693A9D5D-53F2-41AE-9155-09CB39CC5D35}" presName="parentText" presStyleLbl="node1" presStyleIdx="3" presStyleCnt="8">
        <dgm:presLayoutVars>
          <dgm:chMax val="0"/>
          <dgm:bulletEnabled val="1"/>
        </dgm:presLayoutVars>
      </dgm:prSet>
      <dgm:spPr/>
    </dgm:pt>
    <dgm:pt modelId="{792739F7-8AFB-46F1-94A4-C3554B3BC8ED}" type="pres">
      <dgm:prSet presAssocID="{1034C70B-CC8E-4E45-AC68-3B8CA3E5B3EF}" presName="spacer" presStyleCnt="0"/>
      <dgm:spPr/>
    </dgm:pt>
    <dgm:pt modelId="{B0C0B9A1-F316-402E-BDA6-11E66C036023}" type="pres">
      <dgm:prSet presAssocID="{4CBF86B3-7310-4167-8CF5-E12EF7099975}" presName="parentText" presStyleLbl="node1" presStyleIdx="4" presStyleCnt="8">
        <dgm:presLayoutVars>
          <dgm:chMax val="0"/>
          <dgm:bulletEnabled val="1"/>
        </dgm:presLayoutVars>
      </dgm:prSet>
      <dgm:spPr/>
    </dgm:pt>
    <dgm:pt modelId="{797C93AF-80CF-442D-802C-06A4392EB388}" type="pres">
      <dgm:prSet presAssocID="{52EC4CAB-688E-4984-9146-F17648AF7C20}" presName="spacer" presStyleCnt="0"/>
      <dgm:spPr/>
    </dgm:pt>
    <dgm:pt modelId="{C0071D24-C4D8-4188-8A7A-B76FAD850E0D}" type="pres">
      <dgm:prSet presAssocID="{F3742D20-E9F6-4895-AFF6-6DEACA695773}" presName="parentText" presStyleLbl="node1" presStyleIdx="5" presStyleCnt="8">
        <dgm:presLayoutVars>
          <dgm:chMax val="0"/>
          <dgm:bulletEnabled val="1"/>
        </dgm:presLayoutVars>
      </dgm:prSet>
      <dgm:spPr/>
    </dgm:pt>
    <dgm:pt modelId="{5A2B44FB-6B15-40A4-82FC-E1D15D3D73F1}" type="pres">
      <dgm:prSet presAssocID="{2B3D9502-AABA-4FE7-BC77-C1F1A41E2E74}" presName="spacer" presStyleCnt="0"/>
      <dgm:spPr/>
    </dgm:pt>
    <dgm:pt modelId="{B7A99CE1-0325-4A33-A572-DFBFC4F50F7F}" type="pres">
      <dgm:prSet presAssocID="{3CC539AA-0DC8-4E67-8D33-B2D99E6C9DC8}" presName="parentText" presStyleLbl="node1" presStyleIdx="6" presStyleCnt="8">
        <dgm:presLayoutVars>
          <dgm:chMax val="0"/>
          <dgm:bulletEnabled val="1"/>
        </dgm:presLayoutVars>
      </dgm:prSet>
      <dgm:spPr/>
    </dgm:pt>
    <dgm:pt modelId="{91C0D970-3210-49C2-B9CA-81F451102DDC}" type="pres">
      <dgm:prSet presAssocID="{FA0C27ED-C51B-448B-8B56-67E27BC8A18C}" presName="spacer" presStyleCnt="0"/>
      <dgm:spPr/>
    </dgm:pt>
    <dgm:pt modelId="{3E4014BA-F6A5-4D3E-AE53-D0AADDD0DB35}" type="pres">
      <dgm:prSet presAssocID="{11EB46DC-0B53-401B-A64D-00FAE6F23C6F}" presName="parentText" presStyleLbl="node1" presStyleIdx="7" presStyleCnt="8">
        <dgm:presLayoutVars>
          <dgm:chMax val="0"/>
          <dgm:bulletEnabled val="1"/>
        </dgm:presLayoutVars>
      </dgm:prSet>
      <dgm:spPr/>
    </dgm:pt>
  </dgm:ptLst>
  <dgm:cxnLst>
    <dgm:cxn modelId="{A4D9A31B-2F20-47A1-9D87-B4965F7AAB67}" type="presOf" srcId="{3CC539AA-0DC8-4E67-8D33-B2D99E6C9DC8}" destId="{B7A99CE1-0325-4A33-A572-DFBFC4F50F7F}" srcOrd="0" destOrd="0" presId="urn:microsoft.com/office/officeart/2005/8/layout/vList2"/>
    <dgm:cxn modelId="{FB174A25-AFC0-4A63-A06F-4177DB2E1783}" type="presOf" srcId="{0A122280-8906-408D-AFCD-B62EC5B9E5ED}" destId="{8FAEDCD0-C431-4429-85F0-2805919DE681}" srcOrd="0" destOrd="0" presId="urn:microsoft.com/office/officeart/2005/8/layout/vList2"/>
    <dgm:cxn modelId="{0CD72028-771F-494A-BFDE-BD0DDD34BDA2}" type="presOf" srcId="{E6093825-6F4A-4E4C-9B4B-5593CE74E5C7}" destId="{69B8894F-81C1-4B33-9ECE-68C46F462411}" srcOrd="0" destOrd="0" presId="urn:microsoft.com/office/officeart/2005/8/layout/vList2"/>
    <dgm:cxn modelId="{33D12328-9260-47CD-A66D-943B00C3C60B}" srcId="{F9A4AB6E-913A-42FE-BC17-872B92235A94}" destId="{0A122280-8906-408D-AFCD-B62EC5B9E5ED}" srcOrd="2" destOrd="0" parTransId="{55DB6913-583F-4099-AADB-AB15AF8A71B1}" sibTransId="{ACC58DE0-BADB-4458-9DA7-C3D0E867223D}"/>
    <dgm:cxn modelId="{E7A72D67-D23D-48C8-9729-ECAB0855BFCF}" srcId="{F9A4AB6E-913A-42FE-BC17-872B92235A94}" destId="{F3742D20-E9F6-4895-AFF6-6DEACA695773}" srcOrd="5" destOrd="0" parTransId="{FB888AC0-B77D-4F9F-9A64-0236888A8A59}" sibTransId="{2B3D9502-AABA-4FE7-BC77-C1F1A41E2E74}"/>
    <dgm:cxn modelId="{ECF5CF52-5F5A-4F72-A9C7-E23811ADF620}" srcId="{F9A4AB6E-913A-42FE-BC17-872B92235A94}" destId="{E6093825-6F4A-4E4C-9B4B-5593CE74E5C7}" srcOrd="1" destOrd="0" parTransId="{B4BBDB01-20B5-4665-BB17-F7273DECCD14}" sibTransId="{628C0486-D548-4BBC-A8FC-F6FDF6970839}"/>
    <dgm:cxn modelId="{FB2D4E7B-4812-4E4B-BF78-CF7B0BDBAAF5}" type="presOf" srcId="{F3742D20-E9F6-4895-AFF6-6DEACA695773}" destId="{C0071D24-C4D8-4188-8A7A-B76FAD850E0D}" srcOrd="0" destOrd="0" presId="urn:microsoft.com/office/officeart/2005/8/layout/vList2"/>
    <dgm:cxn modelId="{1922699D-25EC-4A90-8079-0F6D9192E354}" type="presOf" srcId="{F9A4AB6E-913A-42FE-BC17-872B92235A94}" destId="{246A850B-BBE7-43C2-87B8-05D672246C8D}" srcOrd="0" destOrd="0" presId="urn:microsoft.com/office/officeart/2005/8/layout/vList2"/>
    <dgm:cxn modelId="{8DD7B0A1-10E0-4412-A287-2734F44027FB}" srcId="{F9A4AB6E-913A-42FE-BC17-872B92235A94}" destId="{3CC539AA-0DC8-4E67-8D33-B2D99E6C9DC8}" srcOrd="6" destOrd="0" parTransId="{6A9ED820-FA80-4951-A8A9-32DFBCE17F39}" sibTransId="{FA0C27ED-C51B-448B-8B56-67E27BC8A18C}"/>
    <dgm:cxn modelId="{67C288A3-794E-45D7-83A3-5B986FF4A153}" srcId="{F9A4AB6E-913A-42FE-BC17-872B92235A94}" destId="{4CBF86B3-7310-4167-8CF5-E12EF7099975}" srcOrd="4" destOrd="0" parTransId="{4C427E74-ECF2-4A0A-B6C8-EB7622B8C718}" sibTransId="{52EC4CAB-688E-4984-9146-F17648AF7C20}"/>
    <dgm:cxn modelId="{66A45EA5-6DB3-484D-9333-B6663ECA48E9}" srcId="{F9A4AB6E-913A-42FE-BC17-872B92235A94}" destId="{689F7C3E-423D-4C64-ADAA-ABA98CB76842}" srcOrd="0" destOrd="0" parTransId="{A0D5C0A6-4DCB-40A6-A023-2DA6786C7DDA}" sibTransId="{4DE30A8E-BE15-4244-8159-C98869AFAB95}"/>
    <dgm:cxn modelId="{D0D48FB8-9B50-4AAE-86E4-511A4A870FAA}" srcId="{F9A4AB6E-913A-42FE-BC17-872B92235A94}" destId="{11EB46DC-0B53-401B-A64D-00FAE6F23C6F}" srcOrd="7" destOrd="0" parTransId="{D1F69949-55F3-4EAA-9C7B-1934D2946E79}" sibTransId="{0AAA143F-F052-4761-AF55-4E4FFD99C61E}"/>
    <dgm:cxn modelId="{57BF0AC3-E1D7-452E-A907-E27DE1D50DFC}" srcId="{F9A4AB6E-913A-42FE-BC17-872B92235A94}" destId="{693A9D5D-53F2-41AE-9155-09CB39CC5D35}" srcOrd="3" destOrd="0" parTransId="{C137A4A5-AE92-4657-B5BC-BA3AA529FEA6}" sibTransId="{1034C70B-CC8E-4E45-AC68-3B8CA3E5B3EF}"/>
    <dgm:cxn modelId="{E3C2FCC7-9B68-4056-A328-C3A6A1099B5E}" type="presOf" srcId="{4CBF86B3-7310-4167-8CF5-E12EF7099975}" destId="{B0C0B9A1-F316-402E-BDA6-11E66C036023}" srcOrd="0" destOrd="0" presId="urn:microsoft.com/office/officeart/2005/8/layout/vList2"/>
    <dgm:cxn modelId="{5EF3DDC8-5D54-4B87-987E-ABC2F6A93674}" type="presOf" srcId="{11EB46DC-0B53-401B-A64D-00FAE6F23C6F}" destId="{3E4014BA-F6A5-4D3E-AE53-D0AADDD0DB35}" srcOrd="0" destOrd="0" presId="urn:microsoft.com/office/officeart/2005/8/layout/vList2"/>
    <dgm:cxn modelId="{40C35EEA-D4F1-43FD-8636-66D9160E6C72}" type="presOf" srcId="{693A9D5D-53F2-41AE-9155-09CB39CC5D35}" destId="{3CFBBF45-9610-4CE8-A1B9-9E611E7DA62F}" srcOrd="0" destOrd="0" presId="urn:microsoft.com/office/officeart/2005/8/layout/vList2"/>
    <dgm:cxn modelId="{436720ED-301E-4459-B0B0-75D984BD4D41}" type="presOf" srcId="{689F7C3E-423D-4C64-ADAA-ABA98CB76842}" destId="{2A29C3FB-CEF2-4D08-A2CA-47E2000A9430}" srcOrd="0" destOrd="0" presId="urn:microsoft.com/office/officeart/2005/8/layout/vList2"/>
    <dgm:cxn modelId="{5F851E5D-2D28-494A-944C-D885FBADB83D}" type="presParOf" srcId="{246A850B-BBE7-43C2-87B8-05D672246C8D}" destId="{2A29C3FB-CEF2-4D08-A2CA-47E2000A9430}" srcOrd="0" destOrd="0" presId="urn:microsoft.com/office/officeart/2005/8/layout/vList2"/>
    <dgm:cxn modelId="{CD19FBC0-AE56-4B18-AB20-450835CA2AEC}" type="presParOf" srcId="{246A850B-BBE7-43C2-87B8-05D672246C8D}" destId="{54ED1CCD-0432-42A3-A8D9-9A4D4F3349D4}" srcOrd="1" destOrd="0" presId="urn:microsoft.com/office/officeart/2005/8/layout/vList2"/>
    <dgm:cxn modelId="{536D7303-3C04-43E7-88CE-2B2A63392D09}" type="presParOf" srcId="{246A850B-BBE7-43C2-87B8-05D672246C8D}" destId="{69B8894F-81C1-4B33-9ECE-68C46F462411}" srcOrd="2" destOrd="0" presId="urn:microsoft.com/office/officeart/2005/8/layout/vList2"/>
    <dgm:cxn modelId="{93F7979F-C7CC-43A4-9C16-01F09F9B31B0}" type="presParOf" srcId="{246A850B-BBE7-43C2-87B8-05D672246C8D}" destId="{A40C1880-B8B7-4C15-AD59-216A38A13F90}" srcOrd="3" destOrd="0" presId="urn:microsoft.com/office/officeart/2005/8/layout/vList2"/>
    <dgm:cxn modelId="{C0F778CB-8B00-460D-BAAB-C4360479FC3B}" type="presParOf" srcId="{246A850B-BBE7-43C2-87B8-05D672246C8D}" destId="{8FAEDCD0-C431-4429-85F0-2805919DE681}" srcOrd="4" destOrd="0" presId="urn:microsoft.com/office/officeart/2005/8/layout/vList2"/>
    <dgm:cxn modelId="{163EE326-EB64-45E8-B753-D6607907DD5E}" type="presParOf" srcId="{246A850B-BBE7-43C2-87B8-05D672246C8D}" destId="{E8B48919-B1C6-4D0F-BBFB-67747A713B27}" srcOrd="5" destOrd="0" presId="urn:microsoft.com/office/officeart/2005/8/layout/vList2"/>
    <dgm:cxn modelId="{9966D6E4-14A3-492C-A1C8-258C108616EE}" type="presParOf" srcId="{246A850B-BBE7-43C2-87B8-05D672246C8D}" destId="{3CFBBF45-9610-4CE8-A1B9-9E611E7DA62F}" srcOrd="6" destOrd="0" presId="urn:microsoft.com/office/officeart/2005/8/layout/vList2"/>
    <dgm:cxn modelId="{6908892C-FC97-4BD7-A530-A28C99DD934E}" type="presParOf" srcId="{246A850B-BBE7-43C2-87B8-05D672246C8D}" destId="{792739F7-8AFB-46F1-94A4-C3554B3BC8ED}" srcOrd="7" destOrd="0" presId="urn:microsoft.com/office/officeart/2005/8/layout/vList2"/>
    <dgm:cxn modelId="{854B2B2E-8009-4151-B98D-82C3F12D7519}" type="presParOf" srcId="{246A850B-BBE7-43C2-87B8-05D672246C8D}" destId="{B0C0B9A1-F316-402E-BDA6-11E66C036023}" srcOrd="8" destOrd="0" presId="urn:microsoft.com/office/officeart/2005/8/layout/vList2"/>
    <dgm:cxn modelId="{DE2CB104-CA73-4B63-B2D2-CFEFAD73F3AD}" type="presParOf" srcId="{246A850B-BBE7-43C2-87B8-05D672246C8D}" destId="{797C93AF-80CF-442D-802C-06A4392EB388}" srcOrd="9" destOrd="0" presId="urn:microsoft.com/office/officeart/2005/8/layout/vList2"/>
    <dgm:cxn modelId="{BC80A7AA-E3F8-4BAD-9189-FE84E0461128}" type="presParOf" srcId="{246A850B-BBE7-43C2-87B8-05D672246C8D}" destId="{C0071D24-C4D8-4188-8A7A-B76FAD850E0D}" srcOrd="10" destOrd="0" presId="urn:microsoft.com/office/officeart/2005/8/layout/vList2"/>
    <dgm:cxn modelId="{4B3C1DD4-1B25-4767-968C-210AC9469E99}" type="presParOf" srcId="{246A850B-BBE7-43C2-87B8-05D672246C8D}" destId="{5A2B44FB-6B15-40A4-82FC-E1D15D3D73F1}" srcOrd="11" destOrd="0" presId="urn:microsoft.com/office/officeart/2005/8/layout/vList2"/>
    <dgm:cxn modelId="{FBDDA037-BB9E-493B-B59D-0A40C6719891}" type="presParOf" srcId="{246A850B-BBE7-43C2-87B8-05D672246C8D}" destId="{B7A99CE1-0325-4A33-A572-DFBFC4F50F7F}" srcOrd="12" destOrd="0" presId="urn:microsoft.com/office/officeart/2005/8/layout/vList2"/>
    <dgm:cxn modelId="{D2180D0B-6D6E-4C10-88A8-0E26EA608E23}" type="presParOf" srcId="{246A850B-BBE7-43C2-87B8-05D672246C8D}" destId="{91C0D970-3210-49C2-B9CA-81F451102DDC}" srcOrd="13" destOrd="0" presId="urn:microsoft.com/office/officeart/2005/8/layout/vList2"/>
    <dgm:cxn modelId="{FEA0755C-6D50-4A4A-8E1A-732D3B623AEA}" type="presParOf" srcId="{246A850B-BBE7-43C2-87B8-05D672246C8D}" destId="{3E4014BA-F6A5-4D3E-AE53-D0AADDD0DB35}" srcOrd="1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39DC6AE-DB3F-4A1E-B34E-DCB5F0862950}" type="doc">
      <dgm:prSet loTypeId="urn:microsoft.com/office/officeart/2008/layout/Lin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8CBF165A-4DA3-46DC-8577-81F746B3E72C}">
      <dgm:prSet/>
      <dgm:spPr/>
      <dgm:t>
        <a:bodyPr/>
        <a:lstStyle/>
        <a:p>
          <a:r>
            <a:rPr lang="en-US"/>
            <a:t>Early cannabis users </a:t>
          </a:r>
        </a:p>
      </dgm:t>
    </dgm:pt>
    <dgm:pt modelId="{FB0FB1B8-4E06-44AC-89AE-04C6B0D535C7}" type="parTrans" cxnId="{6CC332BA-A838-494C-A6D4-22A78C2D2D02}">
      <dgm:prSet/>
      <dgm:spPr/>
      <dgm:t>
        <a:bodyPr/>
        <a:lstStyle/>
        <a:p>
          <a:endParaRPr lang="en-US"/>
        </a:p>
      </dgm:t>
    </dgm:pt>
    <dgm:pt modelId="{77619DB1-3D5A-42BE-AC4A-B3BD72F0B2F5}" type="sibTrans" cxnId="{6CC332BA-A838-494C-A6D4-22A78C2D2D02}">
      <dgm:prSet/>
      <dgm:spPr/>
      <dgm:t>
        <a:bodyPr/>
        <a:lstStyle/>
        <a:p>
          <a:endParaRPr lang="en-US"/>
        </a:p>
      </dgm:t>
    </dgm:pt>
    <dgm:pt modelId="{3A354BF5-BF44-4681-B66A-8C65C581110B}">
      <dgm:prSet/>
      <dgm:spPr/>
      <dgm:t>
        <a:bodyPr/>
        <a:lstStyle/>
        <a:p>
          <a:r>
            <a:rPr lang="en-US"/>
            <a:t>Frequent “chronic” users</a:t>
          </a:r>
        </a:p>
      </dgm:t>
    </dgm:pt>
    <dgm:pt modelId="{45DBCCA3-6EE1-4CE3-B892-9D37FD690A1C}" type="parTrans" cxnId="{1FB4300B-6BD6-49EC-BD3C-A8FADAEEDACF}">
      <dgm:prSet/>
      <dgm:spPr/>
      <dgm:t>
        <a:bodyPr/>
        <a:lstStyle/>
        <a:p>
          <a:endParaRPr lang="en-US"/>
        </a:p>
      </dgm:t>
    </dgm:pt>
    <dgm:pt modelId="{DA0A55EE-063C-462E-BC90-3114AA5C6DF4}" type="sibTrans" cxnId="{1FB4300B-6BD6-49EC-BD3C-A8FADAEEDACF}">
      <dgm:prSet/>
      <dgm:spPr/>
      <dgm:t>
        <a:bodyPr/>
        <a:lstStyle/>
        <a:p>
          <a:endParaRPr lang="en-US"/>
        </a:p>
      </dgm:t>
    </dgm:pt>
    <dgm:pt modelId="{EB04FFF3-3666-4B5A-921A-2B56DBC99D24}">
      <dgm:prSet/>
      <dgm:spPr/>
      <dgm:t>
        <a:bodyPr/>
        <a:lstStyle/>
        <a:p>
          <a:r>
            <a:rPr lang="en-US"/>
            <a:t>High potency users  </a:t>
          </a:r>
        </a:p>
      </dgm:t>
    </dgm:pt>
    <dgm:pt modelId="{959C39BA-7D74-410D-95C1-A22DA3611869}" type="parTrans" cxnId="{778D7A81-7E29-4DFE-BF65-5F248CE273FE}">
      <dgm:prSet/>
      <dgm:spPr/>
      <dgm:t>
        <a:bodyPr/>
        <a:lstStyle/>
        <a:p>
          <a:endParaRPr lang="en-US"/>
        </a:p>
      </dgm:t>
    </dgm:pt>
    <dgm:pt modelId="{98E4E5EF-F891-4CCE-B69B-A69CFC1FDFC9}" type="sibTrans" cxnId="{778D7A81-7E29-4DFE-BF65-5F248CE273FE}">
      <dgm:prSet/>
      <dgm:spPr/>
      <dgm:t>
        <a:bodyPr/>
        <a:lstStyle/>
        <a:p>
          <a:endParaRPr lang="en-US"/>
        </a:p>
      </dgm:t>
    </dgm:pt>
    <dgm:pt modelId="{634CA613-000D-4CAD-9A60-05BDEBE1F0E3}">
      <dgm:prSet/>
      <dgm:spPr/>
      <dgm:t>
        <a:bodyPr/>
        <a:lstStyle/>
        <a:p>
          <a:r>
            <a:rPr lang="en-US"/>
            <a:t>Family history of mental illness </a:t>
          </a:r>
        </a:p>
      </dgm:t>
    </dgm:pt>
    <dgm:pt modelId="{5487EF2E-43C0-4EC7-A7FC-16146806B5B2}" type="parTrans" cxnId="{3C85444A-9B34-4CC2-BB95-F78665D39329}">
      <dgm:prSet/>
      <dgm:spPr/>
      <dgm:t>
        <a:bodyPr/>
        <a:lstStyle/>
        <a:p>
          <a:endParaRPr lang="en-US"/>
        </a:p>
      </dgm:t>
    </dgm:pt>
    <dgm:pt modelId="{447199AF-01D7-49AE-91DF-969CACDD7B75}" type="sibTrans" cxnId="{3C85444A-9B34-4CC2-BB95-F78665D39329}">
      <dgm:prSet/>
      <dgm:spPr/>
      <dgm:t>
        <a:bodyPr/>
        <a:lstStyle/>
        <a:p>
          <a:endParaRPr lang="en-US"/>
        </a:p>
      </dgm:t>
    </dgm:pt>
    <dgm:pt modelId="{32B4DDAF-BEC4-4549-A851-5D3B5EE34938}">
      <dgm:prSet/>
      <dgm:spPr/>
      <dgm:t>
        <a:bodyPr/>
        <a:lstStyle/>
        <a:p>
          <a:r>
            <a:rPr lang="en-US"/>
            <a:t>Family history of substance use </a:t>
          </a:r>
        </a:p>
      </dgm:t>
    </dgm:pt>
    <dgm:pt modelId="{F0318287-E6F9-403A-A5D4-FAB68785A4D2}" type="parTrans" cxnId="{4FE32D3E-8818-4A54-9F6B-7CE6DC68EAFF}">
      <dgm:prSet/>
      <dgm:spPr/>
      <dgm:t>
        <a:bodyPr/>
        <a:lstStyle/>
        <a:p>
          <a:endParaRPr lang="en-US"/>
        </a:p>
      </dgm:t>
    </dgm:pt>
    <dgm:pt modelId="{A024C97E-D1A1-43ED-8376-965887325430}" type="sibTrans" cxnId="{4FE32D3E-8818-4A54-9F6B-7CE6DC68EAFF}">
      <dgm:prSet/>
      <dgm:spPr/>
      <dgm:t>
        <a:bodyPr/>
        <a:lstStyle/>
        <a:p>
          <a:endParaRPr lang="en-US"/>
        </a:p>
      </dgm:t>
    </dgm:pt>
    <dgm:pt modelId="{19C364F5-0DF6-45FF-BCD6-C71C19234A1D}">
      <dgm:prSet/>
      <dgm:spPr/>
      <dgm:t>
        <a:bodyPr/>
        <a:lstStyle/>
        <a:p>
          <a:r>
            <a:rPr lang="en-US" dirty="0"/>
            <a:t>Stressed out / Poor coping  </a:t>
          </a:r>
        </a:p>
      </dgm:t>
    </dgm:pt>
    <dgm:pt modelId="{B9DAF440-7010-4288-971A-DA02A855DAAF}" type="parTrans" cxnId="{D43DB299-DA6E-4B6A-9A6F-C9192BF1860A}">
      <dgm:prSet/>
      <dgm:spPr/>
      <dgm:t>
        <a:bodyPr/>
        <a:lstStyle/>
        <a:p>
          <a:endParaRPr lang="en-US"/>
        </a:p>
      </dgm:t>
    </dgm:pt>
    <dgm:pt modelId="{5C5755C4-8DB2-4799-8FD5-114B8AB41418}" type="sibTrans" cxnId="{D43DB299-DA6E-4B6A-9A6F-C9192BF1860A}">
      <dgm:prSet/>
      <dgm:spPr/>
      <dgm:t>
        <a:bodyPr/>
        <a:lstStyle/>
        <a:p>
          <a:endParaRPr lang="en-US"/>
        </a:p>
      </dgm:t>
    </dgm:pt>
    <dgm:pt modelId="{50B8BCFC-97EC-4182-B980-16ABD9306380}">
      <dgm:prSet/>
      <dgm:spPr/>
      <dgm:t>
        <a:bodyPr/>
        <a:lstStyle/>
        <a:p>
          <a:r>
            <a:rPr lang="en-US" dirty="0"/>
            <a:t>Preexisting mental health issues </a:t>
          </a:r>
        </a:p>
      </dgm:t>
    </dgm:pt>
    <dgm:pt modelId="{A6D29870-D755-4C37-8207-E8F2F3586BE6}" type="parTrans" cxnId="{11A6A1A3-C5F5-40BD-8A4C-ADF1F0130443}">
      <dgm:prSet/>
      <dgm:spPr/>
      <dgm:t>
        <a:bodyPr/>
        <a:lstStyle/>
        <a:p>
          <a:endParaRPr lang="en-US"/>
        </a:p>
      </dgm:t>
    </dgm:pt>
    <dgm:pt modelId="{B9B0F740-1DFB-4647-B247-B6DA5AF54C92}" type="sibTrans" cxnId="{11A6A1A3-C5F5-40BD-8A4C-ADF1F0130443}">
      <dgm:prSet/>
      <dgm:spPr/>
      <dgm:t>
        <a:bodyPr/>
        <a:lstStyle/>
        <a:p>
          <a:endParaRPr lang="en-US"/>
        </a:p>
      </dgm:t>
    </dgm:pt>
    <dgm:pt modelId="{4FE11D5E-E85B-49AE-AB9B-FBE550D384C8}" type="pres">
      <dgm:prSet presAssocID="{F39DC6AE-DB3F-4A1E-B34E-DCB5F0862950}" presName="vert0" presStyleCnt="0">
        <dgm:presLayoutVars>
          <dgm:dir/>
          <dgm:animOne val="branch"/>
          <dgm:animLvl val="lvl"/>
        </dgm:presLayoutVars>
      </dgm:prSet>
      <dgm:spPr/>
    </dgm:pt>
    <dgm:pt modelId="{C872DB8C-C20E-4CA8-9E6D-7A22B59373B0}" type="pres">
      <dgm:prSet presAssocID="{8CBF165A-4DA3-46DC-8577-81F746B3E72C}" presName="thickLine" presStyleLbl="alignNode1" presStyleIdx="0" presStyleCnt="7"/>
      <dgm:spPr/>
    </dgm:pt>
    <dgm:pt modelId="{D785B54F-316B-4F1B-AED3-7FAC483B61BF}" type="pres">
      <dgm:prSet presAssocID="{8CBF165A-4DA3-46DC-8577-81F746B3E72C}" presName="horz1" presStyleCnt="0"/>
      <dgm:spPr/>
    </dgm:pt>
    <dgm:pt modelId="{4394910C-0DBC-481F-9507-897D2060B632}" type="pres">
      <dgm:prSet presAssocID="{8CBF165A-4DA3-46DC-8577-81F746B3E72C}" presName="tx1" presStyleLbl="revTx" presStyleIdx="0" presStyleCnt="7"/>
      <dgm:spPr/>
    </dgm:pt>
    <dgm:pt modelId="{327630A1-E882-4179-8F60-C0A00122AED9}" type="pres">
      <dgm:prSet presAssocID="{8CBF165A-4DA3-46DC-8577-81F746B3E72C}" presName="vert1" presStyleCnt="0"/>
      <dgm:spPr/>
    </dgm:pt>
    <dgm:pt modelId="{992302B8-F9EC-4DAE-BF40-00D34B3DB6E7}" type="pres">
      <dgm:prSet presAssocID="{3A354BF5-BF44-4681-B66A-8C65C581110B}" presName="thickLine" presStyleLbl="alignNode1" presStyleIdx="1" presStyleCnt="7"/>
      <dgm:spPr/>
    </dgm:pt>
    <dgm:pt modelId="{CAF2E57F-FC85-4201-8555-48E244BDA32C}" type="pres">
      <dgm:prSet presAssocID="{3A354BF5-BF44-4681-B66A-8C65C581110B}" presName="horz1" presStyleCnt="0"/>
      <dgm:spPr/>
    </dgm:pt>
    <dgm:pt modelId="{1D82A56A-BBEA-4526-97BF-DCA4B0C00E69}" type="pres">
      <dgm:prSet presAssocID="{3A354BF5-BF44-4681-B66A-8C65C581110B}" presName="tx1" presStyleLbl="revTx" presStyleIdx="1" presStyleCnt="7"/>
      <dgm:spPr/>
    </dgm:pt>
    <dgm:pt modelId="{B62A258D-517A-4789-BBAC-1E2C5025EE25}" type="pres">
      <dgm:prSet presAssocID="{3A354BF5-BF44-4681-B66A-8C65C581110B}" presName="vert1" presStyleCnt="0"/>
      <dgm:spPr/>
    </dgm:pt>
    <dgm:pt modelId="{7E29EE8F-46B3-4779-BEC5-48C563209A24}" type="pres">
      <dgm:prSet presAssocID="{EB04FFF3-3666-4B5A-921A-2B56DBC99D24}" presName="thickLine" presStyleLbl="alignNode1" presStyleIdx="2" presStyleCnt="7"/>
      <dgm:spPr/>
    </dgm:pt>
    <dgm:pt modelId="{9AC3A398-2E51-4C93-97B9-DE645C04B112}" type="pres">
      <dgm:prSet presAssocID="{EB04FFF3-3666-4B5A-921A-2B56DBC99D24}" presName="horz1" presStyleCnt="0"/>
      <dgm:spPr/>
    </dgm:pt>
    <dgm:pt modelId="{1BEC6D49-FDA8-4F71-8D29-392A5DC2AC79}" type="pres">
      <dgm:prSet presAssocID="{EB04FFF3-3666-4B5A-921A-2B56DBC99D24}" presName="tx1" presStyleLbl="revTx" presStyleIdx="2" presStyleCnt="7"/>
      <dgm:spPr/>
    </dgm:pt>
    <dgm:pt modelId="{10CCDBD6-7E19-49DE-919A-7CE73E46305B}" type="pres">
      <dgm:prSet presAssocID="{EB04FFF3-3666-4B5A-921A-2B56DBC99D24}" presName="vert1" presStyleCnt="0"/>
      <dgm:spPr/>
    </dgm:pt>
    <dgm:pt modelId="{A0608ADD-FAB8-4B92-8473-CD479D1DB117}" type="pres">
      <dgm:prSet presAssocID="{634CA613-000D-4CAD-9A60-05BDEBE1F0E3}" presName="thickLine" presStyleLbl="alignNode1" presStyleIdx="3" presStyleCnt="7"/>
      <dgm:spPr/>
    </dgm:pt>
    <dgm:pt modelId="{38CE654A-803F-4A66-AF18-7BBBA2C003CF}" type="pres">
      <dgm:prSet presAssocID="{634CA613-000D-4CAD-9A60-05BDEBE1F0E3}" presName="horz1" presStyleCnt="0"/>
      <dgm:spPr/>
    </dgm:pt>
    <dgm:pt modelId="{AC05E686-D35E-40BB-8DEA-3353D6090E9A}" type="pres">
      <dgm:prSet presAssocID="{634CA613-000D-4CAD-9A60-05BDEBE1F0E3}" presName="tx1" presStyleLbl="revTx" presStyleIdx="3" presStyleCnt="7"/>
      <dgm:spPr/>
    </dgm:pt>
    <dgm:pt modelId="{AF870053-6D83-4557-B6C5-3CE718A6B1B8}" type="pres">
      <dgm:prSet presAssocID="{634CA613-000D-4CAD-9A60-05BDEBE1F0E3}" presName="vert1" presStyleCnt="0"/>
      <dgm:spPr/>
    </dgm:pt>
    <dgm:pt modelId="{A25A05D1-63B7-422B-80E5-B5CAAFC36EFB}" type="pres">
      <dgm:prSet presAssocID="{32B4DDAF-BEC4-4549-A851-5D3B5EE34938}" presName="thickLine" presStyleLbl="alignNode1" presStyleIdx="4" presStyleCnt="7"/>
      <dgm:spPr/>
    </dgm:pt>
    <dgm:pt modelId="{D26612AF-30F4-46C3-8811-0F0A43E002A3}" type="pres">
      <dgm:prSet presAssocID="{32B4DDAF-BEC4-4549-A851-5D3B5EE34938}" presName="horz1" presStyleCnt="0"/>
      <dgm:spPr/>
    </dgm:pt>
    <dgm:pt modelId="{8471A967-EC7C-4B7C-95FF-406090DE08C6}" type="pres">
      <dgm:prSet presAssocID="{32B4DDAF-BEC4-4549-A851-5D3B5EE34938}" presName="tx1" presStyleLbl="revTx" presStyleIdx="4" presStyleCnt="7"/>
      <dgm:spPr/>
    </dgm:pt>
    <dgm:pt modelId="{72BE7105-4CC6-4875-80E9-0E6A38E37E19}" type="pres">
      <dgm:prSet presAssocID="{32B4DDAF-BEC4-4549-A851-5D3B5EE34938}" presName="vert1" presStyleCnt="0"/>
      <dgm:spPr/>
    </dgm:pt>
    <dgm:pt modelId="{C0962A64-33B9-4A04-B46E-3A8DC1AF6A30}" type="pres">
      <dgm:prSet presAssocID="{19C364F5-0DF6-45FF-BCD6-C71C19234A1D}" presName="thickLine" presStyleLbl="alignNode1" presStyleIdx="5" presStyleCnt="7"/>
      <dgm:spPr/>
    </dgm:pt>
    <dgm:pt modelId="{A56D20C7-055A-4D6E-95C1-169D4FDEA9E3}" type="pres">
      <dgm:prSet presAssocID="{19C364F5-0DF6-45FF-BCD6-C71C19234A1D}" presName="horz1" presStyleCnt="0"/>
      <dgm:spPr/>
    </dgm:pt>
    <dgm:pt modelId="{8EEF5045-0B6B-4B7D-AFC4-2510A4F83B7C}" type="pres">
      <dgm:prSet presAssocID="{19C364F5-0DF6-45FF-BCD6-C71C19234A1D}" presName="tx1" presStyleLbl="revTx" presStyleIdx="5" presStyleCnt="7"/>
      <dgm:spPr/>
    </dgm:pt>
    <dgm:pt modelId="{8222C4DC-6400-4D59-9600-E1B76765E1AC}" type="pres">
      <dgm:prSet presAssocID="{19C364F5-0DF6-45FF-BCD6-C71C19234A1D}" presName="vert1" presStyleCnt="0"/>
      <dgm:spPr/>
    </dgm:pt>
    <dgm:pt modelId="{3CE5BDC5-D31F-453F-A5C0-2D83AB411D1B}" type="pres">
      <dgm:prSet presAssocID="{50B8BCFC-97EC-4182-B980-16ABD9306380}" presName="thickLine" presStyleLbl="alignNode1" presStyleIdx="6" presStyleCnt="7"/>
      <dgm:spPr/>
    </dgm:pt>
    <dgm:pt modelId="{359D19A8-6876-4423-BF54-44818CF81D0B}" type="pres">
      <dgm:prSet presAssocID="{50B8BCFC-97EC-4182-B980-16ABD9306380}" presName="horz1" presStyleCnt="0"/>
      <dgm:spPr/>
    </dgm:pt>
    <dgm:pt modelId="{859C3BFC-F4F1-4DE8-B1BD-4D1F14F42F63}" type="pres">
      <dgm:prSet presAssocID="{50B8BCFC-97EC-4182-B980-16ABD9306380}" presName="tx1" presStyleLbl="revTx" presStyleIdx="6" presStyleCnt="7"/>
      <dgm:spPr/>
    </dgm:pt>
    <dgm:pt modelId="{F6E3034C-2CB6-4E20-84DB-936997BBFF6F}" type="pres">
      <dgm:prSet presAssocID="{50B8BCFC-97EC-4182-B980-16ABD9306380}" presName="vert1" presStyleCnt="0"/>
      <dgm:spPr/>
    </dgm:pt>
  </dgm:ptLst>
  <dgm:cxnLst>
    <dgm:cxn modelId="{1FB4300B-6BD6-49EC-BD3C-A8FADAEEDACF}" srcId="{F39DC6AE-DB3F-4A1E-B34E-DCB5F0862950}" destId="{3A354BF5-BF44-4681-B66A-8C65C581110B}" srcOrd="1" destOrd="0" parTransId="{45DBCCA3-6EE1-4CE3-B892-9D37FD690A1C}" sibTransId="{DA0A55EE-063C-462E-BC90-3114AA5C6DF4}"/>
    <dgm:cxn modelId="{D82AEE0C-C74F-41C3-839B-CC2E009778F0}" type="presOf" srcId="{F39DC6AE-DB3F-4A1E-B34E-DCB5F0862950}" destId="{4FE11D5E-E85B-49AE-AB9B-FBE550D384C8}" srcOrd="0" destOrd="0" presId="urn:microsoft.com/office/officeart/2008/layout/LinedList"/>
    <dgm:cxn modelId="{9B98711F-998F-4B25-AC40-E77FB02994B1}" type="presOf" srcId="{8CBF165A-4DA3-46DC-8577-81F746B3E72C}" destId="{4394910C-0DBC-481F-9507-897D2060B632}" srcOrd="0" destOrd="0" presId="urn:microsoft.com/office/officeart/2008/layout/LinedList"/>
    <dgm:cxn modelId="{4FE32D3E-8818-4A54-9F6B-7CE6DC68EAFF}" srcId="{F39DC6AE-DB3F-4A1E-B34E-DCB5F0862950}" destId="{32B4DDAF-BEC4-4549-A851-5D3B5EE34938}" srcOrd="4" destOrd="0" parTransId="{F0318287-E6F9-403A-A5D4-FAB68785A4D2}" sibTransId="{A024C97E-D1A1-43ED-8376-965887325430}"/>
    <dgm:cxn modelId="{2E22575C-17A0-4F1C-939A-D5B15C4977C2}" type="presOf" srcId="{634CA613-000D-4CAD-9A60-05BDEBE1F0E3}" destId="{AC05E686-D35E-40BB-8DEA-3353D6090E9A}" srcOrd="0" destOrd="0" presId="urn:microsoft.com/office/officeart/2008/layout/LinedList"/>
    <dgm:cxn modelId="{3C85444A-9B34-4CC2-BB95-F78665D39329}" srcId="{F39DC6AE-DB3F-4A1E-B34E-DCB5F0862950}" destId="{634CA613-000D-4CAD-9A60-05BDEBE1F0E3}" srcOrd="3" destOrd="0" parTransId="{5487EF2E-43C0-4EC7-A7FC-16146806B5B2}" sibTransId="{447199AF-01D7-49AE-91DF-969CACDD7B75}"/>
    <dgm:cxn modelId="{778D7A81-7E29-4DFE-BF65-5F248CE273FE}" srcId="{F39DC6AE-DB3F-4A1E-B34E-DCB5F0862950}" destId="{EB04FFF3-3666-4B5A-921A-2B56DBC99D24}" srcOrd="2" destOrd="0" parTransId="{959C39BA-7D74-410D-95C1-A22DA3611869}" sibTransId="{98E4E5EF-F891-4CCE-B69B-A69CFC1FDFC9}"/>
    <dgm:cxn modelId="{D43DB299-DA6E-4B6A-9A6F-C9192BF1860A}" srcId="{F39DC6AE-DB3F-4A1E-B34E-DCB5F0862950}" destId="{19C364F5-0DF6-45FF-BCD6-C71C19234A1D}" srcOrd="5" destOrd="0" parTransId="{B9DAF440-7010-4288-971A-DA02A855DAAF}" sibTransId="{5C5755C4-8DB2-4799-8FD5-114B8AB41418}"/>
    <dgm:cxn modelId="{11A6A1A3-C5F5-40BD-8A4C-ADF1F0130443}" srcId="{F39DC6AE-DB3F-4A1E-B34E-DCB5F0862950}" destId="{50B8BCFC-97EC-4182-B980-16ABD9306380}" srcOrd="6" destOrd="0" parTransId="{A6D29870-D755-4C37-8207-E8F2F3586BE6}" sibTransId="{B9B0F740-1DFB-4647-B247-B6DA5AF54C92}"/>
    <dgm:cxn modelId="{2266D3AD-BFA0-4B4F-B8ED-1E2A5CCF2F3C}" type="presOf" srcId="{19C364F5-0DF6-45FF-BCD6-C71C19234A1D}" destId="{8EEF5045-0B6B-4B7D-AFC4-2510A4F83B7C}" srcOrd="0" destOrd="0" presId="urn:microsoft.com/office/officeart/2008/layout/LinedList"/>
    <dgm:cxn modelId="{6CC332BA-A838-494C-A6D4-22A78C2D2D02}" srcId="{F39DC6AE-DB3F-4A1E-B34E-DCB5F0862950}" destId="{8CBF165A-4DA3-46DC-8577-81F746B3E72C}" srcOrd="0" destOrd="0" parTransId="{FB0FB1B8-4E06-44AC-89AE-04C6B0D535C7}" sibTransId="{77619DB1-3D5A-42BE-AC4A-B3BD72F0B2F5}"/>
    <dgm:cxn modelId="{7E367BBB-7D1E-43FE-8ED2-A578DC540EB9}" type="presOf" srcId="{EB04FFF3-3666-4B5A-921A-2B56DBC99D24}" destId="{1BEC6D49-FDA8-4F71-8D29-392A5DC2AC79}" srcOrd="0" destOrd="0" presId="urn:microsoft.com/office/officeart/2008/layout/LinedList"/>
    <dgm:cxn modelId="{A534AFCD-3B0E-4734-BD25-A35505A8ADC5}" type="presOf" srcId="{50B8BCFC-97EC-4182-B980-16ABD9306380}" destId="{859C3BFC-F4F1-4DE8-B1BD-4D1F14F42F63}" srcOrd="0" destOrd="0" presId="urn:microsoft.com/office/officeart/2008/layout/LinedList"/>
    <dgm:cxn modelId="{B6A580E4-0E14-4FCA-8011-5A3F4106D73C}" type="presOf" srcId="{3A354BF5-BF44-4681-B66A-8C65C581110B}" destId="{1D82A56A-BBEA-4526-97BF-DCA4B0C00E69}" srcOrd="0" destOrd="0" presId="urn:microsoft.com/office/officeart/2008/layout/LinedList"/>
    <dgm:cxn modelId="{F2EA2BED-2796-4150-A783-E648572F5DFE}" type="presOf" srcId="{32B4DDAF-BEC4-4549-A851-5D3B5EE34938}" destId="{8471A967-EC7C-4B7C-95FF-406090DE08C6}" srcOrd="0" destOrd="0" presId="urn:microsoft.com/office/officeart/2008/layout/LinedList"/>
    <dgm:cxn modelId="{C8554C44-0855-444E-A033-67C1D77E0300}" type="presParOf" srcId="{4FE11D5E-E85B-49AE-AB9B-FBE550D384C8}" destId="{C872DB8C-C20E-4CA8-9E6D-7A22B59373B0}" srcOrd="0" destOrd="0" presId="urn:microsoft.com/office/officeart/2008/layout/LinedList"/>
    <dgm:cxn modelId="{E7B5A599-B134-4D00-8CAB-095917DDC135}" type="presParOf" srcId="{4FE11D5E-E85B-49AE-AB9B-FBE550D384C8}" destId="{D785B54F-316B-4F1B-AED3-7FAC483B61BF}" srcOrd="1" destOrd="0" presId="urn:microsoft.com/office/officeart/2008/layout/LinedList"/>
    <dgm:cxn modelId="{63CF49A3-0855-4617-AFDD-F3AE4C2829E4}" type="presParOf" srcId="{D785B54F-316B-4F1B-AED3-7FAC483B61BF}" destId="{4394910C-0DBC-481F-9507-897D2060B632}" srcOrd="0" destOrd="0" presId="urn:microsoft.com/office/officeart/2008/layout/LinedList"/>
    <dgm:cxn modelId="{7D8B1C94-2616-4C76-8BC3-B0EB78D0A434}" type="presParOf" srcId="{D785B54F-316B-4F1B-AED3-7FAC483B61BF}" destId="{327630A1-E882-4179-8F60-C0A00122AED9}" srcOrd="1" destOrd="0" presId="urn:microsoft.com/office/officeart/2008/layout/LinedList"/>
    <dgm:cxn modelId="{63492145-55C2-4053-B598-B69097871525}" type="presParOf" srcId="{4FE11D5E-E85B-49AE-AB9B-FBE550D384C8}" destId="{992302B8-F9EC-4DAE-BF40-00D34B3DB6E7}" srcOrd="2" destOrd="0" presId="urn:microsoft.com/office/officeart/2008/layout/LinedList"/>
    <dgm:cxn modelId="{BFC60F4B-C691-4077-B8D7-5E2184204603}" type="presParOf" srcId="{4FE11D5E-E85B-49AE-AB9B-FBE550D384C8}" destId="{CAF2E57F-FC85-4201-8555-48E244BDA32C}" srcOrd="3" destOrd="0" presId="urn:microsoft.com/office/officeart/2008/layout/LinedList"/>
    <dgm:cxn modelId="{C02F756D-BF48-40A1-8793-77F0F066DEA4}" type="presParOf" srcId="{CAF2E57F-FC85-4201-8555-48E244BDA32C}" destId="{1D82A56A-BBEA-4526-97BF-DCA4B0C00E69}" srcOrd="0" destOrd="0" presId="urn:microsoft.com/office/officeart/2008/layout/LinedList"/>
    <dgm:cxn modelId="{B3E25212-8F6C-49F1-90E8-62E84CCEE663}" type="presParOf" srcId="{CAF2E57F-FC85-4201-8555-48E244BDA32C}" destId="{B62A258D-517A-4789-BBAC-1E2C5025EE25}" srcOrd="1" destOrd="0" presId="urn:microsoft.com/office/officeart/2008/layout/LinedList"/>
    <dgm:cxn modelId="{E2B47BDF-8F36-4CD3-BAF7-D9D2ECDA7CE3}" type="presParOf" srcId="{4FE11D5E-E85B-49AE-AB9B-FBE550D384C8}" destId="{7E29EE8F-46B3-4779-BEC5-48C563209A24}" srcOrd="4" destOrd="0" presId="urn:microsoft.com/office/officeart/2008/layout/LinedList"/>
    <dgm:cxn modelId="{082C2439-3140-4F9F-985E-4D656A6938F4}" type="presParOf" srcId="{4FE11D5E-E85B-49AE-AB9B-FBE550D384C8}" destId="{9AC3A398-2E51-4C93-97B9-DE645C04B112}" srcOrd="5" destOrd="0" presId="urn:microsoft.com/office/officeart/2008/layout/LinedList"/>
    <dgm:cxn modelId="{39D4E345-AF5C-4400-A9A1-9F1B4EB48B3D}" type="presParOf" srcId="{9AC3A398-2E51-4C93-97B9-DE645C04B112}" destId="{1BEC6D49-FDA8-4F71-8D29-392A5DC2AC79}" srcOrd="0" destOrd="0" presId="urn:microsoft.com/office/officeart/2008/layout/LinedList"/>
    <dgm:cxn modelId="{4258F53E-FD1A-4543-BF5E-75FAD00DB5C0}" type="presParOf" srcId="{9AC3A398-2E51-4C93-97B9-DE645C04B112}" destId="{10CCDBD6-7E19-49DE-919A-7CE73E46305B}" srcOrd="1" destOrd="0" presId="urn:microsoft.com/office/officeart/2008/layout/LinedList"/>
    <dgm:cxn modelId="{73784707-9068-4407-876D-5D8F6E79F4E3}" type="presParOf" srcId="{4FE11D5E-E85B-49AE-AB9B-FBE550D384C8}" destId="{A0608ADD-FAB8-4B92-8473-CD479D1DB117}" srcOrd="6" destOrd="0" presId="urn:microsoft.com/office/officeart/2008/layout/LinedList"/>
    <dgm:cxn modelId="{91605784-C3E5-43F1-9F7E-1733C4707120}" type="presParOf" srcId="{4FE11D5E-E85B-49AE-AB9B-FBE550D384C8}" destId="{38CE654A-803F-4A66-AF18-7BBBA2C003CF}" srcOrd="7" destOrd="0" presId="urn:microsoft.com/office/officeart/2008/layout/LinedList"/>
    <dgm:cxn modelId="{6B025672-4E48-4F48-8036-B496444F65E2}" type="presParOf" srcId="{38CE654A-803F-4A66-AF18-7BBBA2C003CF}" destId="{AC05E686-D35E-40BB-8DEA-3353D6090E9A}" srcOrd="0" destOrd="0" presId="urn:microsoft.com/office/officeart/2008/layout/LinedList"/>
    <dgm:cxn modelId="{E90F5295-6A9E-42B1-8DC9-1A15B1025179}" type="presParOf" srcId="{38CE654A-803F-4A66-AF18-7BBBA2C003CF}" destId="{AF870053-6D83-4557-B6C5-3CE718A6B1B8}" srcOrd="1" destOrd="0" presId="urn:microsoft.com/office/officeart/2008/layout/LinedList"/>
    <dgm:cxn modelId="{1199E048-68FF-4103-8FD0-802D34969943}" type="presParOf" srcId="{4FE11D5E-E85B-49AE-AB9B-FBE550D384C8}" destId="{A25A05D1-63B7-422B-80E5-B5CAAFC36EFB}" srcOrd="8" destOrd="0" presId="urn:microsoft.com/office/officeart/2008/layout/LinedList"/>
    <dgm:cxn modelId="{10DA7A4E-625F-4E11-B193-99534470B340}" type="presParOf" srcId="{4FE11D5E-E85B-49AE-AB9B-FBE550D384C8}" destId="{D26612AF-30F4-46C3-8811-0F0A43E002A3}" srcOrd="9" destOrd="0" presId="urn:microsoft.com/office/officeart/2008/layout/LinedList"/>
    <dgm:cxn modelId="{8F3A453F-66E3-40B1-8628-9A81C71DBE43}" type="presParOf" srcId="{D26612AF-30F4-46C3-8811-0F0A43E002A3}" destId="{8471A967-EC7C-4B7C-95FF-406090DE08C6}" srcOrd="0" destOrd="0" presId="urn:microsoft.com/office/officeart/2008/layout/LinedList"/>
    <dgm:cxn modelId="{10620F15-7B2B-4168-B356-CC0A87B6E06C}" type="presParOf" srcId="{D26612AF-30F4-46C3-8811-0F0A43E002A3}" destId="{72BE7105-4CC6-4875-80E9-0E6A38E37E19}" srcOrd="1" destOrd="0" presId="urn:microsoft.com/office/officeart/2008/layout/LinedList"/>
    <dgm:cxn modelId="{5EF411BD-F914-4D74-8EF0-3293C760ABE4}" type="presParOf" srcId="{4FE11D5E-E85B-49AE-AB9B-FBE550D384C8}" destId="{C0962A64-33B9-4A04-B46E-3A8DC1AF6A30}" srcOrd="10" destOrd="0" presId="urn:microsoft.com/office/officeart/2008/layout/LinedList"/>
    <dgm:cxn modelId="{E4548E37-DE62-41C4-9389-D230CE029DAC}" type="presParOf" srcId="{4FE11D5E-E85B-49AE-AB9B-FBE550D384C8}" destId="{A56D20C7-055A-4D6E-95C1-169D4FDEA9E3}" srcOrd="11" destOrd="0" presId="urn:microsoft.com/office/officeart/2008/layout/LinedList"/>
    <dgm:cxn modelId="{CBDC932F-23F1-41D1-901A-7ADABC0652B0}" type="presParOf" srcId="{A56D20C7-055A-4D6E-95C1-169D4FDEA9E3}" destId="{8EEF5045-0B6B-4B7D-AFC4-2510A4F83B7C}" srcOrd="0" destOrd="0" presId="urn:microsoft.com/office/officeart/2008/layout/LinedList"/>
    <dgm:cxn modelId="{34F6DCCB-18C7-4246-82EC-9DE9A7C810F1}" type="presParOf" srcId="{A56D20C7-055A-4D6E-95C1-169D4FDEA9E3}" destId="{8222C4DC-6400-4D59-9600-E1B76765E1AC}" srcOrd="1" destOrd="0" presId="urn:microsoft.com/office/officeart/2008/layout/LinedList"/>
    <dgm:cxn modelId="{83B2DF17-B85F-48C7-8755-3EEF94C0DE71}" type="presParOf" srcId="{4FE11D5E-E85B-49AE-AB9B-FBE550D384C8}" destId="{3CE5BDC5-D31F-453F-A5C0-2D83AB411D1B}" srcOrd="12" destOrd="0" presId="urn:microsoft.com/office/officeart/2008/layout/LinedList"/>
    <dgm:cxn modelId="{CE168BE8-90C3-40CF-A818-833D6B5F0C16}" type="presParOf" srcId="{4FE11D5E-E85B-49AE-AB9B-FBE550D384C8}" destId="{359D19A8-6876-4423-BF54-44818CF81D0B}" srcOrd="13" destOrd="0" presId="urn:microsoft.com/office/officeart/2008/layout/LinedList"/>
    <dgm:cxn modelId="{A0A49482-0129-463C-8BC7-D7D434FB9646}" type="presParOf" srcId="{359D19A8-6876-4423-BF54-44818CF81D0B}" destId="{859C3BFC-F4F1-4DE8-B1BD-4D1F14F42F63}" srcOrd="0" destOrd="0" presId="urn:microsoft.com/office/officeart/2008/layout/LinedList"/>
    <dgm:cxn modelId="{D84A9CC7-70C1-45FD-815B-16823A844DC5}" type="presParOf" srcId="{359D19A8-6876-4423-BF54-44818CF81D0B}" destId="{F6E3034C-2CB6-4E20-84DB-936997BBFF6F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5EFCF36-4490-426B-B2F0-9BEDC792E99F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913AD0F9-656E-4D46-AC1E-69D36BC81260}">
      <dgm:prSet/>
      <dgm:spPr/>
      <dgm:t>
        <a:bodyPr/>
        <a:lstStyle/>
        <a:p>
          <a:r>
            <a:rPr lang="en-US" dirty="0"/>
            <a:t>Repurposed, refilled and unregulated vapes </a:t>
          </a:r>
        </a:p>
      </dgm:t>
    </dgm:pt>
    <dgm:pt modelId="{4B0C1F95-9461-4987-82A2-45D844ED72E3}" type="parTrans" cxnId="{DE3142F8-8A4E-47A3-881D-E0058CE2C03B}">
      <dgm:prSet/>
      <dgm:spPr/>
      <dgm:t>
        <a:bodyPr/>
        <a:lstStyle/>
        <a:p>
          <a:endParaRPr lang="en-US"/>
        </a:p>
      </dgm:t>
    </dgm:pt>
    <dgm:pt modelId="{3E4CBD62-6580-48A1-AC5D-E0205924DF22}" type="sibTrans" cxnId="{DE3142F8-8A4E-47A3-881D-E0058CE2C03B}">
      <dgm:prSet/>
      <dgm:spPr/>
      <dgm:t>
        <a:bodyPr/>
        <a:lstStyle/>
        <a:p>
          <a:endParaRPr lang="en-US"/>
        </a:p>
      </dgm:t>
    </dgm:pt>
    <dgm:pt modelId="{E1F00036-FC18-4553-BCDA-51DDA8CAE6FD}">
      <dgm:prSet/>
      <dgm:spPr/>
      <dgm:t>
        <a:bodyPr/>
        <a:lstStyle/>
        <a:p>
          <a:r>
            <a:rPr lang="en-US" dirty="0"/>
            <a:t>Non </a:t>
          </a:r>
          <a:r>
            <a:rPr lang="en-US" dirty="0" err="1"/>
            <a:t>rx</a:t>
          </a:r>
          <a:r>
            <a:rPr lang="en-US" dirty="0"/>
            <a:t> use of NRT to avoid vaping at school </a:t>
          </a:r>
        </a:p>
      </dgm:t>
    </dgm:pt>
    <dgm:pt modelId="{6E1E843E-8CBE-4A6A-9D01-FC6E9F68255C}" type="parTrans" cxnId="{F8BAC8D6-2A08-465F-B11C-9223FC689F9A}">
      <dgm:prSet/>
      <dgm:spPr/>
      <dgm:t>
        <a:bodyPr/>
        <a:lstStyle/>
        <a:p>
          <a:endParaRPr lang="en-US"/>
        </a:p>
      </dgm:t>
    </dgm:pt>
    <dgm:pt modelId="{B5DDBA5F-BAEF-4C2A-9BC5-0E49BD6641B9}" type="sibTrans" cxnId="{F8BAC8D6-2A08-465F-B11C-9223FC689F9A}">
      <dgm:prSet/>
      <dgm:spPr/>
      <dgm:t>
        <a:bodyPr/>
        <a:lstStyle/>
        <a:p>
          <a:endParaRPr lang="en-US"/>
        </a:p>
      </dgm:t>
    </dgm:pt>
    <dgm:pt modelId="{B526AE59-D067-4A7A-B0DE-EE719C33EF1C}">
      <dgm:prSet/>
      <dgm:spPr/>
      <dgm:t>
        <a:bodyPr/>
        <a:lstStyle/>
        <a:p>
          <a:r>
            <a:rPr lang="en-US"/>
            <a:t>Youth vaping rates declined from 7.7% in 2023 to 5.9% in 2024 </a:t>
          </a:r>
        </a:p>
      </dgm:t>
    </dgm:pt>
    <dgm:pt modelId="{64A952CF-80D5-44B2-A8B4-1102381BC38C}" type="parTrans" cxnId="{BB3FAC41-DE8F-42E9-B68B-2FCA091905F7}">
      <dgm:prSet/>
      <dgm:spPr/>
      <dgm:t>
        <a:bodyPr/>
        <a:lstStyle/>
        <a:p>
          <a:endParaRPr lang="en-US"/>
        </a:p>
      </dgm:t>
    </dgm:pt>
    <dgm:pt modelId="{71BAB76F-6F1D-4D23-94CC-F1396B028436}" type="sibTrans" cxnId="{BB3FAC41-DE8F-42E9-B68B-2FCA091905F7}">
      <dgm:prSet/>
      <dgm:spPr/>
      <dgm:t>
        <a:bodyPr/>
        <a:lstStyle/>
        <a:p>
          <a:endParaRPr lang="en-US"/>
        </a:p>
      </dgm:t>
    </dgm:pt>
    <dgm:pt modelId="{6DDE1BD9-01FF-4733-8CA6-41D1F5FD078C}">
      <dgm:prSet/>
      <dgm:spPr/>
      <dgm:t>
        <a:bodyPr/>
        <a:lstStyle/>
        <a:p>
          <a:r>
            <a:rPr lang="en-US"/>
            <a:t>One of the most common causes of school suspensions </a:t>
          </a:r>
        </a:p>
      </dgm:t>
    </dgm:pt>
    <dgm:pt modelId="{4A4AC572-D396-4984-A92E-B3DEDCDAB340}" type="parTrans" cxnId="{9191F686-D4C8-4603-A33F-F998369A43DD}">
      <dgm:prSet/>
      <dgm:spPr/>
      <dgm:t>
        <a:bodyPr/>
        <a:lstStyle/>
        <a:p>
          <a:endParaRPr lang="en-US"/>
        </a:p>
      </dgm:t>
    </dgm:pt>
    <dgm:pt modelId="{7AFC1296-C6FB-4C2F-8BF6-FC8E4508DA84}" type="sibTrans" cxnId="{9191F686-D4C8-4603-A33F-F998369A43DD}">
      <dgm:prSet/>
      <dgm:spPr/>
      <dgm:t>
        <a:bodyPr/>
        <a:lstStyle/>
        <a:p>
          <a:endParaRPr lang="en-US"/>
        </a:p>
      </dgm:t>
    </dgm:pt>
    <dgm:pt modelId="{A05A0D7D-7041-4521-9B95-1943C7FC524E}">
      <dgm:prSet/>
      <dgm:spPr/>
      <dgm:t>
        <a:bodyPr/>
        <a:lstStyle/>
        <a:p>
          <a:r>
            <a:rPr lang="en-US" dirty="0"/>
            <a:t>May be experiencing severe nicotine  dependency  </a:t>
          </a:r>
        </a:p>
      </dgm:t>
    </dgm:pt>
    <dgm:pt modelId="{B28F4AFD-016D-4A2F-B8D7-D8BFD0232F4E}" type="parTrans" cxnId="{0FDC013B-D6B9-482D-AE42-70ACC1CB3B53}">
      <dgm:prSet/>
      <dgm:spPr/>
      <dgm:t>
        <a:bodyPr/>
        <a:lstStyle/>
        <a:p>
          <a:endParaRPr lang="en-US"/>
        </a:p>
      </dgm:t>
    </dgm:pt>
    <dgm:pt modelId="{D69CD007-F1A5-4106-B8DA-4BCACC69E200}" type="sibTrans" cxnId="{0FDC013B-D6B9-482D-AE42-70ACC1CB3B53}">
      <dgm:prSet/>
      <dgm:spPr/>
      <dgm:t>
        <a:bodyPr/>
        <a:lstStyle/>
        <a:p>
          <a:endParaRPr lang="en-US"/>
        </a:p>
      </dgm:t>
    </dgm:pt>
    <dgm:pt modelId="{C35EB1F1-6564-4AB1-B398-610C79E9FC91}">
      <dgm:prSet/>
      <dgm:spPr/>
      <dgm:t>
        <a:bodyPr/>
        <a:lstStyle/>
        <a:p>
          <a:r>
            <a:rPr lang="en-US"/>
            <a:t>Nicotine withdrawal is impacting daily functioning </a:t>
          </a:r>
        </a:p>
      </dgm:t>
    </dgm:pt>
    <dgm:pt modelId="{C73B57E0-47C8-4A0F-9D4A-132F772185B1}" type="parTrans" cxnId="{5CC3425B-130A-4C90-9E18-0C096073CF04}">
      <dgm:prSet/>
      <dgm:spPr/>
      <dgm:t>
        <a:bodyPr/>
        <a:lstStyle/>
        <a:p>
          <a:endParaRPr lang="en-US"/>
        </a:p>
      </dgm:t>
    </dgm:pt>
    <dgm:pt modelId="{BC2DE339-0650-4224-A91E-EB6993DAE611}" type="sibTrans" cxnId="{5CC3425B-130A-4C90-9E18-0C096073CF04}">
      <dgm:prSet/>
      <dgm:spPr/>
      <dgm:t>
        <a:bodyPr/>
        <a:lstStyle/>
        <a:p>
          <a:endParaRPr lang="en-US"/>
        </a:p>
      </dgm:t>
    </dgm:pt>
    <dgm:pt modelId="{87939089-DF51-4BB6-9F72-6669499C7C0E}">
      <dgm:prSet/>
      <dgm:spPr/>
      <dgm:t>
        <a:bodyPr/>
        <a:lstStyle/>
        <a:p>
          <a:r>
            <a:rPr lang="en-US"/>
            <a:t>Need to improve access to quit supports  </a:t>
          </a:r>
        </a:p>
      </dgm:t>
    </dgm:pt>
    <dgm:pt modelId="{9D81CA5C-FB8E-4098-B90C-D82ACDC19F67}" type="parTrans" cxnId="{2D664812-DA3E-4DA1-B23E-963093C070F1}">
      <dgm:prSet/>
      <dgm:spPr/>
      <dgm:t>
        <a:bodyPr/>
        <a:lstStyle/>
        <a:p>
          <a:endParaRPr lang="en-US"/>
        </a:p>
      </dgm:t>
    </dgm:pt>
    <dgm:pt modelId="{AF4E648C-F59E-42CE-B206-574A9755C6CF}" type="sibTrans" cxnId="{2D664812-DA3E-4DA1-B23E-963093C070F1}">
      <dgm:prSet/>
      <dgm:spPr/>
      <dgm:t>
        <a:bodyPr/>
        <a:lstStyle/>
        <a:p>
          <a:endParaRPr lang="en-US"/>
        </a:p>
      </dgm:t>
    </dgm:pt>
    <dgm:pt modelId="{B100ACD8-5C77-4732-B795-DD407BC0E092}" type="pres">
      <dgm:prSet presAssocID="{85EFCF36-4490-426B-B2F0-9BEDC792E99F}" presName="diagram" presStyleCnt="0">
        <dgm:presLayoutVars>
          <dgm:dir/>
          <dgm:resizeHandles val="exact"/>
        </dgm:presLayoutVars>
      </dgm:prSet>
      <dgm:spPr/>
    </dgm:pt>
    <dgm:pt modelId="{BFD747A3-0045-44FE-95C3-909F70AAB04D}" type="pres">
      <dgm:prSet presAssocID="{913AD0F9-656E-4D46-AC1E-69D36BC81260}" presName="node" presStyleLbl="node1" presStyleIdx="0" presStyleCnt="7">
        <dgm:presLayoutVars>
          <dgm:bulletEnabled val="1"/>
        </dgm:presLayoutVars>
      </dgm:prSet>
      <dgm:spPr/>
    </dgm:pt>
    <dgm:pt modelId="{F7BD731C-43C8-421F-9A5A-9C96B83022FF}" type="pres">
      <dgm:prSet presAssocID="{3E4CBD62-6580-48A1-AC5D-E0205924DF22}" presName="sibTrans" presStyleCnt="0"/>
      <dgm:spPr/>
    </dgm:pt>
    <dgm:pt modelId="{FECC4291-1CEC-4F2E-9606-25D35699A9B1}" type="pres">
      <dgm:prSet presAssocID="{E1F00036-FC18-4553-BCDA-51DDA8CAE6FD}" presName="node" presStyleLbl="node1" presStyleIdx="1" presStyleCnt="7">
        <dgm:presLayoutVars>
          <dgm:bulletEnabled val="1"/>
        </dgm:presLayoutVars>
      </dgm:prSet>
      <dgm:spPr/>
    </dgm:pt>
    <dgm:pt modelId="{5B0FC121-1E6A-406C-B5DD-1B9B5173EBD1}" type="pres">
      <dgm:prSet presAssocID="{B5DDBA5F-BAEF-4C2A-9BC5-0E49BD6641B9}" presName="sibTrans" presStyleCnt="0"/>
      <dgm:spPr/>
    </dgm:pt>
    <dgm:pt modelId="{836B5BED-1FF2-4AA2-9B1D-15BC6619CAB8}" type="pres">
      <dgm:prSet presAssocID="{B526AE59-D067-4A7A-B0DE-EE719C33EF1C}" presName="node" presStyleLbl="node1" presStyleIdx="2" presStyleCnt="7">
        <dgm:presLayoutVars>
          <dgm:bulletEnabled val="1"/>
        </dgm:presLayoutVars>
      </dgm:prSet>
      <dgm:spPr/>
    </dgm:pt>
    <dgm:pt modelId="{2913EC49-B287-4A74-970C-2A7F929D5489}" type="pres">
      <dgm:prSet presAssocID="{71BAB76F-6F1D-4D23-94CC-F1396B028436}" presName="sibTrans" presStyleCnt="0"/>
      <dgm:spPr/>
    </dgm:pt>
    <dgm:pt modelId="{96D283A3-FDFE-4817-B29E-302735175027}" type="pres">
      <dgm:prSet presAssocID="{6DDE1BD9-01FF-4733-8CA6-41D1F5FD078C}" presName="node" presStyleLbl="node1" presStyleIdx="3" presStyleCnt="7">
        <dgm:presLayoutVars>
          <dgm:bulletEnabled val="1"/>
        </dgm:presLayoutVars>
      </dgm:prSet>
      <dgm:spPr/>
    </dgm:pt>
    <dgm:pt modelId="{E58A4EE3-C7EB-454F-B205-351048A53335}" type="pres">
      <dgm:prSet presAssocID="{7AFC1296-C6FB-4C2F-8BF6-FC8E4508DA84}" presName="sibTrans" presStyleCnt="0"/>
      <dgm:spPr/>
    </dgm:pt>
    <dgm:pt modelId="{D2E3CDE5-1ABB-426A-BDB4-AB9F4EB81B84}" type="pres">
      <dgm:prSet presAssocID="{A05A0D7D-7041-4521-9B95-1943C7FC524E}" presName="node" presStyleLbl="node1" presStyleIdx="4" presStyleCnt="7">
        <dgm:presLayoutVars>
          <dgm:bulletEnabled val="1"/>
        </dgm:presLayoutVars>
      </dgm:prSet>
      <dgm:spPr/>
    </dgm:pt>
    <dgm:pt modelId="{EF580A22-E832-424F-A114-CA9A1D8A54BE}" type="pres">
      <dgm:prSet presAssocID="{D69CD007-F1A5-4106-B8DA-4BCACC69E200}" presName="sibTrans" presStyleCnt="0"/>
      <dgm:spPr/>
    </dgm:pt>
    <dgm:pt modelId="{DD30A571-7039-45DC-B781-1783C801E233}" type="pres">
      <dgm:prSet presAssocID="{C35EB1F1-6564-4AB1-B398-610C79E9FC91}" presName="node" presStyleLbl="node1" presStyleIdx="5" presStyleCnt="7">
        <dgm:presLayoutVars>
          <dgm:bulletEnabled val="1"/>
        </dgm:presLayoutVars>
      </dgm:prSet>
      <dgm:spPr/>
    </dgm:pt>
    <dgm:pt modelId="{252313B1-840A-474B-8FCF-677C73D503F8}" type="pres">
      <dgm:prSet presAssocID="{BC2DE339-0650-4224-A91E-EB6993DAE611}" presName="sibTrans" presStyleCnt="0"/>
      <dgm:spPr/>
    </dgm:pt>
    <dgm:pt modelId="{465D5DB5-45DF-4C70-859B-FB424319CE62}" type="pres">
      <dgm:prSet presAssocID="{87939089-DF51-4BB6-9F72-6669499C7C0E}" presName="node" presStyleLbl="node1" presStyleIdx="6" presStyleCnt="7">
        <dgm:presLayoutVars>
          <dgm:bulletEnabled val="1"/>
        </dgm:presLayoutVars>
      </dgm:prSet>
      <dgm:spPr/>
    </dgm:pt>
  </dgm:ptLst>
  <dgm:cxnLst>
    <dgm:cxn modelId="{6D459A0B-B21C-45A7-89EB-E4262CF65DE8}" type="presOf" srcId="{B526AE59-D067-4A7A-B0DE-EE719C33EF1C}" destId="{836B5BED-1FF2-4AA2-9B1D-15BC6619CAB8}" srcOrd="0" destOrd="0" presId="urn:microsoft.com/office/officeart/2005/8/layout/default"/>
    <dgm:cxn modelId="{78013810-AE80-41EC-B51B-E0A59E8A161C}" type="presOf" srcId="{E1F00036-FC18-4553-BCDA-51DDA8CAE6FD}" destId="{FECC4291-1CEC-4F2E-9606-25D35699A9B1}" srcOrd="0" destOrd="0" presId="urn:microsoft.com/office/officeart/2005/8/layout/default"/>
    <dgm:cxn modelId="{2D664812-DA3E-4DA1-B23E-963093C070F1}" srcId="{85EFCF36-4490-426B-B2F0-9BEDC792E99F}" destId="{87939089-DF51-4BB6-9F72-6669499C7C0E}" srcOrd="6" destOrd="0" parTransId="{9D81CA5C-FB8E-4098-B90C-D82ACDC19F67}" sibTransId="{AF4E648C-F59E-42CE-B206-574A9755C6CF}"/>
    <dgm:cxn modelId="{0FDC013B-D6B9-482D-AE42-70ACC1CB3B53}" srcId="{85EFCF36-4490-426B-B2F0-9BEDC792E99F}" destId="{A05A0D7D-7041-4521-9B95-1943C7FC524E}" srcOrd="4" destOrd="0" parTransId="{B28F4AFD-016D-4A2F-B8D7-D8BFD0232F4E}" sibTransId="{D69CD007-F1A5-4106-B8DA-4BCACC69E200}"/>
    <dgm:cxn modelId="{5CC3425B-130A-4C90-9E18-0C096073CF04}" srcId="{85EFCF36-4490-426B-B2F0-9BEDC792E99F}" destId="{C35EB1F1-6564-4AB1-B398-610C79E9FC91}" srcOrd="5" destOrd="0" parTransId="{C73B57E0-47C8-4A0F-9D4A-132F772185B1}" sibTransId="{BC2DE339-0650-4224-A91E-EB6993DAE611}"/>
    <dgm:cxn modelId="{100D215D-B4BE-4D77-82C1-96996F68FD07}" type="presOf" srcId="{C35EB1F1-6564-4AB1-B398-610C79E9FC91}" destId="{DD30A571-7039-45DC-B781-1783C801E233}" srcOrd="0" destOrd="0" presId="urn:microsoft.com/office/officeart/2005/8/layout/default"/>
    <dgm:cxn modelId="{BB3FAC41-DE8F-42E9-B68B-2FCA091905F7}" srcId="{85EFCF36-4490-426B-B2F0-9BEDC792E99F}" destId="{B526AE59-D067-4A7A-B0DE-EE719C33EF1C}" srcOrd="2" destOrd="0" parTransId="{64A952CF-80D5-44B2-A8B4-1102381BC38C}" sibTransId="{71BAB76F-6F1D-4D23-94CC-F1396B028436}"/>
    <dgm:cxn modelId="{94185865-A614-4F43-B054-DCA2324AE964}" type="presOf" srcId="{85EFCF36-4490-426B-B2F0-9BEDC792E99F}" destId="{B100ACD8-5C77-4732-B795-DD407BC0E092}" srcOrd="0" destOrd="0" presId="urn:microsoft.com/office/officeart/2005/8/layout/default"/>
    <dgm:cxn modelId="{107E9067-3C55-4D2A-8D99-8353C6E396FF}" type="presOf" srcId="{913AD0F9-656E-4D46-AC1E-69D36BC81260}" destId="{BFD747A3-0045-44FE-95C3-909F70AAB04D}" srcOrd="0" destOrd="0" presId="urn:microsoft.com/office/officeart/2005/8/layout/default"/>
    <dgm:cxn modelId="{B9ADD973-D215-412F-A8C2-1433E15B1E37}" type="presOf" srcId="{6DDE1BD9-01FF-4733-8CA6-41D1F5FD078C}" destId="{96D283A3-FDFE-4817-B29E-302735175027}" srcOrd="0" destOrd="0" presId="urn:microsoft.com/office/officeart/2005/8/layout/default"/>
    <dgm:cxn modelId="{9191F686-D4C8-4603-A33F-F998369A43DD}" srcId="{85EFCF36-4490-426B-B2F0-9BEDC792E99F}" destId="{6DDE1BD9-01FF-4733-8CA6-41D1F5FD078C}" srcOrd="3" destOrd="0" parTransId="{4A4AC572-D396-4984-A92E-B3DEDCDAB340}" sibTransId="{7AFC1296-C6FB-4C2F-8BF6-FC8E4508DA84}"/>
    <dgm:cxn modelId="{B354C0C8-E55C-4058-8245-3C6D7D146BE2}" type="presOf" srcId="{A05A0D7D-7041-4521-9B95-1943C7FC524E}" destId="{D2E3CDE5-1ABB-426A-BDB4-AB9F4EB81B84}" srcOrd="0" destOrd="0" presId="urn:microsoft.com/office/officeart/2005/8/layout/default"/>
    <dgm:cxn modelId="{F8BAC8D6-2A08-465F-B11C-9223FC689F9A}" srcId="{85EFCF36-4490-426B-B2F0-9BEDC792E99F}" destId="{E1F00036-FC18-4553-BCDA-51DDA8CAE6FD}" srcOrd="1" destOrd="0" parTransId="{6E1E843E-8CBE-4A6A-9D01-FC6E9F68255C}" sibTransId="{B5DDBA5F-BAEF-4C2A-9BC5-0E49BD6641B9}"/>
    <dgm:cxn modelId="{B36C20D8-1939-4BA0-8FAB-264D4524024F}" type="presOf" srcId="{87939089-DF51-4BB6-9F72-6669499C7C0E}" destId="{465D5DB5-45DF-4C70-859B-FB424319CE62}" srcOrd="0" destOrd="0" presId="urn:microsoft.com/office/officeart/2005/8/layout/default"/>
    <dgm:cxn modelId="{DE3142F8-8A4E-47A3-881D-E0058CE2C03B}" srcId="{85EFCF36-4490-426B-B2F0-9BEDC792E99F}" destId="{913AD0F9-656E-4D46-AC1E-69D36BC81260}" srcOrd="0" destOrd="0" parTransId="{4B0C1F95-9461-4987-82A2-45D844ED72E3}" sibTransId="{3E4CBD62-6580-48A1-AC5D-E0205924DF22}"/>
    <dgm:cxn modelId="{4F48B991-52FA-41A9-8399-FB1FBD960B21}" type="presParOf" srcId="{B100ACD8-5C77-4732-B795-DD407BC0E092}" destId="{BFD747A3-0045-44FE-95C3-909F70AAB04D}" srcOrd="0" destOrd="0" presId="urn:microsoft.com/office/officeart/2005/8/layout/default"/>
    <dgm:cxn modelId="{61760F4A-987D-4C0F-8E16-100ED4630A1F}" type="presParOf" srcId="{B100ACD8-5C77-4732-B795-DD407BC0E092}" destId="{F7BD731C-43C8-421F-9A5A-9C96B83022FF}" srcOrd="1" destOrd="0" presId="urn:microsoft.com/office/officeart/2005/8/layout/default"/>
    <dgm:cxn modelId="{C003308E-8C00-4FEC-8738-80C38C387B5B}" type="presParOf" srcId="{B100ACD8-5C77-4732-B795-DD407BC0E092}" destId="{FECC4291-1CEC-4F2E-9606-25D35699A9B1}" srcOrd="2" destOrd="0" presId="urn:microsoft.com/office/officeart/2005/8/layout/default"/>
    <dgm:cxn modelId="{372DE3A7-E50D-4366-B0FA-8F77896A5F1A}" type="presParOf" srcId="{B100ACD8-5C77-4732-B795-DD407BC0E092}" destId="{5B0FC121-1E6A-406C-B5DD-1B9B5173EBD1}" srcOrd="3" destOrd="0" presId="urn:microsoft.com/office/officeart/2005/8/layout/default"/>
    <dgm:cxn modelId="{9A6B8621-36B5-443A-834C-C58DF1530A5D}" type="presParOf" srcId="{B100ACD8-5C77-4732-B795-DD407BC0E092}" destId="{836B5BED-1FF2-4AA2-9B1D-15BC6619CAB8}" srcOrd="4" destOrd="0" presId="urn:microsoft.com/office/officeart/2005/8/layout/default"/>
    <dgm:cxn modelId="{4186FB34-6E85-4533-8A92-0BB698ABA726}" type="presParOf" srcId="{B100ACD8-5C77-4732-B795-DD407BC0E092}" destId="{2913EC49-B287-4A74-970C-2A7F929D5489}" srcOrd="5" destOrd="0" presId="urn:microsoft.com/office/officeart/2005/8/layout/default"/>
    <dgm:cxn modelId="{0D8B849F-6F7B-41ED-9442-FD20B5E954E1}" type="presParOf" srcId="{B100ACD8-5C77-4732-B795-DD407BC0E092}" destId="{96D283A3-FDFE-4817-B29E-302735175027}" srcOrd="6" destOrd="0" presId="urn:microsoft.com/office/officeart/2005/8/layout/default"/>
    <dgm:cxn modelId="{17A5D2BB-18E8-433E-BB3E-9E0DFD94D3C2}" type="presParOf" srcId="{B100ACD8-5C77-4732-B795-DD407BC0E092}" destId="{E58A4EE3-C7EB-454F-B205-351048A53335}" srcOrd="7" destOrd="0" presId="urn:microsoft.com/office/officeart/2005/8/layout/default"/>
    <dgm:cxn modelId="{BE7CEF0F-6299-42D9-B666-25AB173AFE4D}" type="presParOf" srcId="{B100ACD8-5C77-4732-B795-DD407BC0E092}" destId="{D2E3CDE5-1ABB-426A-BDB4-AB9F4EB81B84}" srcOrd="8" destOrd="0" presId="urn:microsoft.com/office/officeart/2005/8/layout/default"/>
    <dgm:cxn modelId="{FBE53A09-0E4E-4CB5-B994-0BE44A60B3BD}" type="presParOf" srcId="{B100ACD8-5C77-4732-B795-DD407BC0E092}" destId="{EF580A22-E832-424F-A114-CA9A1D8A54BE}" srcOrd="9" destOrd="0" presId="urn:microsoft.com/office/officeart/2005/8/layout/default"/>
    <dgm:cxn modelId="{63069AFE-ABC4-4A86-A1DD-0C059B3D21E9}" type="presParOf" srcId="{B100ACD8-5C77-4732-B795-DD407BC0E092}" destId="{DD30A571-7039-45DC-B781-1783C801E233}" srcOrd="10" destOrd="0" presId="urn:microsoft.com/office/officeart/2005/8/layout/default"/>
    <dgm:cxn modelId="{79E56ED5-0BB0-4FB6-B7A1-FF25FE658E10}" type="presParOf" srcId="{B100ACD8-5C77-4732-B795-DD407BC0E092}" destId="{252313B1-840A-474B-8FCF-677C73D503F8}" srcOrd="11" destOrd="0" presId="urn:microsoft.com/office/officeart/2005/8/layout/default"/>
    <dgm:cxn modelId="{144E3A9F-C6AF-4C6D-BFC8-01377EE86508}" type="presParOf" srcId="{B100ACD8-5C77-4732-B795-DD407BC0E092}" destId="{465D5DB5-45DF-4C70-859B-FB424319CE62}" srcOrd="1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926074B-12AB-4276-B4F7-36670D418504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1D987651-0978-4315-9102-7231AF2614FD}">
      <dgm:prSet/>
      <dgm:spPr/>
      <dgm:t>
        <a:bodyPr/>
        <a:lstStyle/>
        <a:p>
          <a:r>
            <a:rPr lang="en-US"/>
            <a:t>Reports of young children accidentally eating nicotine pouches rose 763% between 2020 and 2023. </a:t>
          </a:r>
        </a:p>
      </dgm:t>
    </dgm:pt>
    <dgm:pt modelId="{8CB4293F-333F-464C-94C4-1A201175B0E1}" type="parTrans" cxnId="{5F16FA59-5102-496D-AD82-352246595D53}">
      <dgm:prSet/>
      <dgm:spPr/>
      <dgm:t>
        <a:bodyPr/>
        <a:lstStyle/>
        <a:p>
          <a:endParaRPr lang="en-US"/>
        </a:p>
      </dgm:t>
    </dgm:pt>
    <dgm:pt modelId="{65725C8F-A642-4816-9229-869646B66504}" type="sibTrans" cxnId="{5F16FA59-5102-496D-AD82-352246595D53}">
      <dgm:prSet/>
      <dgm:spPr/>
      <dgm:t>
        <a:bodyPr/>
        <a:lstStyle/>
        <a:p>
          <a:endParaRPr lang="en-US"/>
        </a:p>
      </dgm:t>
    </dgm:pt>
    <dgm:pt modelId="{92763ED1-225D-4A99-B1DB-3CB157C92953}">
      <dgm:prSet/>
      <dgm:spPr/>
      <dgm:t>
        <a:bodyPr/>
        <a:lstStyle/>
        <a:p>
          <a:r>
            <a:rPr lang="en-US"/>
            <a:t>134,663 cases of unintended ingestion between 2010 and 2023</a:t>
          </a:r>
        </a:p>
      </dgm:t>
    </dgm:pt>
    <dgm:pt modelId="{374D39E2-FB19-47F7-8AF0-4D3E77C20484}" type="parTrans" cxnId="{3D12587F-CDD7-4605-B563-246E9D42387C}">
      <dgm:prSet/>
      <dgm:spPr/>
      <dgm:t>
        <a:bodyPr/>
        <a:lstStyle/>
        <a:p>
          <a:endParaRPr lang="en-US"/>
        </a:p>
      </dgm:t>
    </dgm:pt>
    <dgm:pt modelId="{162D1604-2BCD-4122-A229-76DF39A5B52C}" type="sibTrans" cxnId="{3D12587F-CDD7-4605-B563-246E9D42387C}">
      <dgm:prSet/>
      <dgm:spPr/>
      <dgm:t>
        <a:bodyPr/>
        <a:lstStyle/>
        <a:p>
          <a:endParaRPr lang="en-US"/>
        </a:p>
      </dgm:t>
    </dgm:pt>
    <dgm:pt modelId="{0C906165-0A3A-4FD7-99D2-F1972930FA07}">
      <dgm:prSet/>
      <dgm:spPr/>
      <dgm:t>
        <a:bodyPr/>
        <a:lstStyle/>
        <a:p>
          <a:r>
            <a:rPr lang="en-US"/>
            <a:t>Nausea and vomiting most common outcome</a:t>
          </a:r>
        </a:p>
      </dgm:t>
    </dgm:pt>
    <dgm:pt modelId="{74718603-9BFC-4A41-B747-D5177C234F5B}" type="parTrans" cxnId="{2A6081B1-EB23-44C7-9CDE-F4BDB868EE26}">
      <dgm:prSet/>
      <dgm:spPr/>
      <dgm:t>
        <a:bodyPr/>
        <a:lstStyle/>
        <a:p>
          <a:endParaRPr lang="en-US"/>
        </a:p>
      </dgm:t>
    </dgm:pt>
    <dgm:pt modelId="{8CA271D7-E2F0-44CC-8425-929BA7D24EB2}" type="sibTrans" cxnId="{2A6081B1-EB23-44C7-9CDE-F4BDB868EE26}">
      <dgm:prSet/>
      <dgm:spPr/>
      <dgm:t>
        <a:bodyPr/>
        <a:lstStyle/>
        <a:p>
          <a:endParaRPr lang="en-US"/>
        </a:p>
      </dgm:t>
    </dgm:pt>
    <dgm:pt modelId="{9CA045AB-8947-4EC8-9695-D67BBE488622}">
      <dgm:prSet/>
      <dgm:spPr/>
      <dgm:t>
        <a:bodyPr/>
        <a:lstStyle/>
        <a:p>
          <a:r>
            <a:rPr lang="en-US"/>
            <a:t>Can be severe consequences including seizures, respiratory failure, and death (particularly with liquid nicotine ingestion) </a:t>
          </a:r>
        </a:p>
      </dgm:t>
    </dgm:pt>
    <dgm:pt modelId="{77CA5502-AFEE-4184-B2F9-784E17915381}" type="parTrans" cxnId="{82B452A4-2599-4B3B-81F8-CC1EF14275DF}">
      <dgm:prSet/>
      <dgm:spPr/>
      <dgm:t>
        <a:bodyPr/>
        <a:lstStyle/>
        <a:p>
          <a:endParaRPr lang="en-US"/>
        </a:p>
      </dgm:t>
    </dgm:pt>
    <dgm:pt modelId="{ACDF650D-1720-4EAD-A463-5845531AF244}" type="sibTrans" cxnId="{82B452A4-2599-4B3B-81F8-CC1EF14275DF}">
      <dgm:prSet/>
      <dgm:spPr/>
      <dgm:t>
        <a:bodyPr/>
        <a:lstStyle/>
        <a:p>
          <a:endParaRPr lang="en-US"/>
        </a:p>
      </dgm:t>
    </dgm:pt>
    <dgm:pt modelId="{F98AEF00-9A48-40D0-B623-3A8140BF261F}">
      <dgm:prSet/>
      <dgm:spPr/>
      <dgm:t>
        <a:bodyPr/>
        <a:lstStyle/>
        <a:p>
          <a:r>
            <a:rPr lang="en-US"/>
            <a:t>Nicotine pouch ingestions were 1.5 times more likely to lead to serious medical outcomes compared to other nicotine products.  </a:t>
          </a:r>
        </a:p>
      </dgm:t>
    </dgm:pt>
    <dgm:pt modelId="{A1744E70-42DF-4885-B2F8-301D42811B08}" type="parTrans" cxnId="{164C51BE-60D0-408D-8C82-924DD5AF8C7C}">
      <dgm:prSet/>
      <dgm:spPr/>
      <dgm:t>
        <a:bodyPr/>
        <a:lstStyle/>
        <a:p>
          <a:endParaRPr lang="en-US"/>
        </a:p>
      </dgm:t>
    </dgm:pt>
    <dgm:pt modelId="{19ED4079-2046-4B5E-8359-54A021453D0B}" type="sibTrans" cxnId="{164C51BE-60D0-408D-8C82-924DD5AF8C7C}">
      <dgm:prSet/>
      <dgm:spPr/>
      <dgm:t>
        <a:bodyPr/>
        <a:lstStyle/>
        <a:p>
          <a:endParaRPr lang="en-US"/>
        </a:p>
      </dgm:t>
    </dgm:pt>
    <dgm:pt modelId="{9ABD3FF7-30BA-4EC7-B453-07FEF4596A61}" type="pres">
      <dgm:prSet presAssocID="{A926074B-12AB-4276-B4F7-36670D418504}" presName="linear" presStyleCnt="0">
        <dgm:presLayoutVars>
          <dgm:animLvl val="lvl"/>
          <dgm:resizeHandles val="exact"/>
        </dgm:presLayoutVars>
      </dgm:prSet>
      <dgm:spPr/>
    </dgm:pt>
    <dgm:pt modelId="{75547EC5-F62F-4AA0-A0C8-89271627166A}" type="pres">
      <dgm:prSet presAssocID="{1D987651-0978-4315-9102-7231AF2614FD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93A18CB5-BFDE-419F-B429-001BA04CAF5A}" type="pres">
      <dgm:prSet presAssocID="{65725C8F-A642-4816-9229-869646B66504}" presName="spacer" presStyleCnt="0"/>
      <dgm:spPr/>
    </dgm:pt>
    <dgm:pt modelId="{9B06A2F4-976F-4CC7-8445-F874F8589283}" type="pres">
      <dgm:prSet presAssocID="{92763ED1-225D-4A99-B1DB-3CB157C92953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102E1D77-8BD9-41EB-B1FD-8568DA71DEC9}" type="pres">
      <dgm:prSet presAssocID="{162D1604-2BCD-4122-A229-76DF39A5B52C}" presName="spacer" presStyleCnt="0"/>
      <dgm:spPr/>
    </dgm:pt>
    <dgm:pt modelId="{B4621531-6845-4958-9B5B-7C76B083657E}" type="pres">
      <dgm:prSet presAssocID="{0C906165-0A3A-4FD7-99D2-F1972930FA07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780833EF-317F-4C41-AD0B-277375D2BB59}" type="pres">
      <dgm:prSet presAssocID="{8CA271D7-E2F0-44CC-8425-929BA7D24EB2}" presName="spacer" presStyleCnt="0"/>
      <dgm:spPr/>
    </dgm:pt>
    <dgm:pt modelId="{C19C2C7E-6291-4585-9961-9BB5C907BDEF}" type="pres">
      <dgm:prSet presAssocID="{9CA045AB-8947-4EC8-9695-D67BBE488622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00AF761E-5CE6-411E-9307-69FD059E7564}" type="pres">
      <dgm:prSet presAssocID="{ACDF650D-1720-4EAD-A463-5845531AF244}" presName="spacer" presStyleCnt="0"/>
      <dgm:spPr/>
    </dgm:pt>
    <dgm:pt modelId="{FAC63160-B29B-4908-A99D-E99436C27585}" type="pres">
      <dgm:prSet presAssocID="{F98AEF00-9A48-40D0-B623-3A8140BF261F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2D11C81E-6DE9-4221-B48F-3A1CCE2C74D9}" type="presOf" srcId="{F98AEF00-9A48-40D0-B623-3A8140BF261F}" destId="{FAC63160-B29B-4908-A99D-E99436C27585}" srcOrd="0" destOrd="0" presId="urn:microsoft.com/office/officeart/2005/8/layout/vList2"/>
    <dgm:cxn modelId="{F1ADA03C-32D9-47F0-875A-EC80116FF751}" type="presOf" srcId="{0C906165-0A3A-4FD7-99D2-F1972930FA07}" destId="{B4621531-6845-4958-9B5B-7C76B083657E}" srcOrd="0" destOrd="0" presId="urn:microsoft.com/office/officeart/2005/8/layout/vList2"/>
    <dgm:cxn modelId="{6CDE3B6F-552B-4035-8D9E-2DBFF6B91C27}" type="presOf" srcId="{92763ED1-225D-4A99-B1DB-3CB157C92953}" destId="{9B06A2F4-976F-4CC7-8445-F874F8589283}" srcOrd="0" destOrd="0" presId="urn:microsoft.com/office/officeart/2005/8/layout/vList2"/>
    <dgm:cxn modelId="{5F16FA59-5102-496D-AD82-352246595D53}" srcId="{A926074B-12AB-4276-B4F7-36670D418504}" destId="{1D987651-0978-4315-9102-7231AF2614FD}" srcOrd="0" destOrd="0" parTransId="{8CB4293F-333F-464C-94C4-1A201175B0E1}" sibTransId="{65725C8F-A642-4816-9229-869646B66504}"/>
    <dgm:cxn modelId="{3D12587F-CDD7-4605-B563-246E9D42387C}" srcId="{A926074B-12AB-4276-B4F7-36670D418504}" destId="{92763ED1-225D-4A99-B1DB-3CB157C92953}" srcOrd="1" destOrd="0" parTransId="{374D39E2-FB19-47F7-8AF0-4D3E77C20484}" sibTransId="{162D1604-2BCD-4122-A229-76DF39A5B52C}"/>
    <dgm:cxn modelId="{687DA387-8DA0-426E-9087-5CE73320DE51}" type="presOf" srcId="{9CA045AB-8947-4EC8-9695-D67BBE488622}" destId="{C19C2C7E-6291-4585-9961-9BB5C907BDEF}" srcOrd="0" destOrd="0" presId="urn:microsoft.com/office/officeart/2005/8/layout/vList2"/>
    <dgm:cxn modelId="{82B452A4-2599-4B3B-81F8-CC1EF14275DF}" srcId="{A926074B-12AB-4276-B4F7-36670D418504}" destId="{9CA045AB-8947-4EC8-9695-D67BBE488622}" srcOrd="3" destOrd="0" parTransId="{77CA5502-AFEE-4184-B2F9-784E17915381}" sibTransId="{ACDF650D-1720-4EAD-A463-5845531AF244}"/>
    <dgm:cxn modelId="{2A6081B1-EB23-44C7-9CDE-F4BDB868EE26}" srcId="{A926074B-12AB-4276-B4F7-36670D418504}" destId="{0C906165-0A3A-4FD7-99D2-F1972930FA07}" srcOrd="2" destOrd="0" parTransId="{74718603-9BFC-4A41-B747-D5177C234F5B}" sibTransId="{8CA271D7-E2F0-44CC-8425-929BA7D24EB2}"/>
    <dgm:cxn modelId="{164C51BE-60D0-408D-8C82-924DD5AF8C7C}" srcId="{A926074B-12AB-4276-B4F7-36670D418504}" destId="{F98AEF00-9A48-40D0-B623-3A8140BF261F}" srcOrd="4" destOrd="0" parTransId="{A1744E70-42DF-4885-B2F8-301D42811B08}" sibTransId="{19ED4079-2046-4B5E-8359-54A021453D0B}"/>
    <dgm:cxn modelId="{EABA41E6-313B-4F1B-B59A-72F7D43BE8B1}" type="presOf" srcId="{A926074B-12AB-4276-B4F7-36670D418504}" destId="{9ABD3FF7-30BA-4EC7-B453-07FEF4596A61}" srcOrd="0" destOrd="0" presId="urn:microsoft.com/office/officeart/2005/8/layout/vList2"/>
    <dgm:cxn modelId="{C084F7FC-DAC4-4352-8344-FF480E3F805B}" type="presOf" srcId="{1D987651-0978-4315-9102-7231AF2614FD}" destId="{75547EC5-F62F-4AA0-A0C8-89271627166A}" srcOrd="0" destOrd="0" presId="urn:microsoft.com/office/officeart/2005/8/layout/vList2"/>
    <dgm:cxn modelId="{10985E73-8AFF-4C73-9430-CCA619ABE190}" type="presParOf" srcId="{9ABD3FF7-30BA-4EC7-B453-07FEF4596A61}" destId="{75547EC5-F62F-4AA0-A0C8-89271627166A}" srcOrd="0" destOrd="0" presId="urn:microsoft.com/office/officeart/2005/8/layout/vList2"/>
    <dgm:cxn modelId="{018C1B8B-362D-4C96-B1DB-3968B831BAC8}" type="presParOf" srcId="{9ABD3FF7-30BA-4EC7-B453-07FEF4596A61}" destId="{93A18CB5-BFDE-419F-B429-001BA04CAF5A}" srcOrd="1" destOrd="0" presId="urn:microsoft.com/office/officeart/2005/8/layout/vList2"/>
    <dgm:cxn modelId="{C41C30ED-F982-40E7-A329-9B3413F73A80}" type="presParOf" srcId="{9ABD3FF7-30BA-4EC7-B453-07FEF4596A61}" destId="{9B06A2F4-976F-4CC7-8445-F874F8589283}" srcOrd="2" destOrd="0" presId="urn:microsoft.com/office/officeart/2005/8/layout/vList2"/>
    <dgm:cxn modelId="{5FD75A4D-6FB2-4F8E-9961-9D000553407C}" type="presParOf" srcId="{9ABD3FF7-30BA-4EC7-B453-07FEF4596A61}" destId="{102E1D77-8BD9-41EB-B1FD-8568DA71DEC9}" srcOrd="3" destOrd="0" presId="urn:microsoft.com/office/officeart/2005/8/layout/vList2"/>
    <dgm:cxn modelId="{508084F0-B51B-43C7-9960-0EF9534F3735}" type="presParOf" srcId="{9ABD3FF7-30BA-4EC7-B453-07FEF4596A61}" destId="{B4621531-6845-4958-9B5B-7C76B083657E}" srcOrd="4" destOrd="0" presId="urn:microsoft.com/office/officeart/2005/8/layout/vList2"/>
    <dgm:cxn modelId="{BB162A3B-808C-4F0F-BC7F-12C5CD95701B}" type="presParOf" srcId="{9ABD3FF7-30BA-4EC7-B453-07FEF4596A61}" destId="{780833EF-317F-4C41-AD0B-277375D2BB59}" srcOrd="5" destOrd="0" presId="urn:microsoft.com/office/officeart/2005/8/layout/vList2"/>
    <dgm:cxn modelId="{1B4908C6-C5CD-4D42-B52E-06324E80BB41}" type="presParOf" srcId="{9ABD3FF7-30BA-4EC7-B453-07FEF4596A61}" destId="{C19C2C7E-6291-4585-9961-9BB5C907BDEF}" srcOrd="6" destOrd="0" presId="urn:microsoft.com/office/officeart/2005/8/layout/vList2"/>
    <dgm:cxn modelId="{69A76548-4AC9-4C67-9EF6-13DE60E2656E}" type="presParOf" srcId="{9ABD3FF7-30BA-4EC7-B453-07FEF4596A61}" destId="{00AF761E-5CE6-411E-9307-69FD059E7564}" srcOrd="7" destOrd="0" presId="urn:microsoft.com/office/officeart/2005/8/layout/vList2"/>
    <dgm:cxn modelId="{8FB7C843-C963-4F1D-A617-E4606F8010C9}" type="presParOf" srcId="{9ABD3FF7-30BA-4EC7-B453-07FEF4596A61}" destId="{FAC63160-B29B-4908-A99D-E99436C27585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6A9AECE4-11F0-4BD5-A994-0CCAB6E70056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36F18DAD-4372-4145-A6A5-F0675A57719C}">
      <dgm:prSet/>
      <dgm:spPr/>
      <dgm:t>
        <a:bodyPr/>
        <a:lstStyle/>
        <a:p>
          <a:r>
            <a:rPr lang="en-US"/>
            <a:t>Remains in indoor reservoirs </a:t>
          </a:r>
        </a:p>
      </dgm:t>
    </dgm:pt>
    <dgm:pt modelId="{628F52CA-AD2A-463A-88E0-A36097775FF2}" type="parTrans" cxnId="{AD5F4373-3FFA-4DCE-9C5B-14489FE3FAAB}">
      <dgm:prSet/>
      <dgm:spPr/>
      <dgm:t>
        <a:bodyPr/>
        <a:lstStyle/>
        <a:p>
          <a:endParaRPr lang="en-US"/>
        </a:p>
      </dgm:t>
    </dgm:pt>
    <dgm:pt modelId="{62A29AA0-77F1-4E05-9C30-B1CBCA8BD28C}" type="sibTrans" cxnId="{AD5F4373-3FFA-4DCE-9C5B-14489FE3FAAB}">
      <dgm:prSet/>
      <dgm:spPr/>
      <dgm:t>
        <a:bodyPr/>
        <a:lstStyle/>
        <a:p>
          <a:endParaRPr lang="en-US"/>
        </a:p>
      </dgm:t>
    </dgm:pt>
    <dgm:pt modelId="{271BCA4D-EC48-4BEE-981C-940302BBE16E}">
      <dgm:prSet/>
      <dgm:spPr/>
      <dgm:t>
        <a:bodyPr/>
        <a:lstStyle/>
        <a:p>
          <a:r>
            <a:rPr lang="en-US"/>
            <a:t>Re-emitted back into the gas phase </a:t>
          </a:r>
        </a:p>
      </dgm:t>
    </dgm:pt>
    <dgm:pt modelId="{8A689360-BD58-4DB2-8844-5B4FE3EA77DC}" type="parTrans" cxnId="{8A82776B-52DB-4228-9971-1F674283661E}">
      <dgm:prSet/>
      <dgm:spPr/>
      <dgm:t>
        <a:bodyPr/>
        <a:lstStyle/>
        <a:p>
          <a:endParaRPr lang="en-US"/>
        </a:p>
      </dgm:t>
    </dgm:pt>
    <dgm:pt modelId="{001D8380-0639-47CE-8598-C21CECD79152}" type="sibTrans" cxnId="{8A82776B-52DB-4228-9971-1F674283661E}">
      <dgm:prSet/>
      <dgm:spPr/>
      <dgm:t>
        <a:bodyPr/>
        <a:lstStyle/>
        <a:p>
          <a:endParaRPr lang="en-US"/>
        </a:p>
      </dgm:t>
    </dgm:pt>
    <dgm:pt modelId="{4B996A55-C829-4613-B186-950F2ECF9AAF}">
      <dgm:prSet/>
      <dgm:spPr/>
      <dgm:t>
        <a:bodyPr/>
        <a:lstStyle/>
        <a:p>
          <a:r>
            <a:rPr lang="en-US"/>
            <a:t>Re-suspended in dust </a:t>
          </a:r>
        </a:p>
      </dgm:t>
    </dgm:pt>
    <dgm:pt modelId="{9E146B7C-EF8F-4E17-8788-147F6C4D8283}" type="parTrans" cxnId="{5B32FFD1-79D6-40C8-8530-90868A5A2DEC}">
      <dgm:prSet/>
      <dgm:spPr/>
      <dgm:t>
        <a:bodyPr/>
        <a:lstStyle/>
        <a:p>
          <a:endParaRPr lang="en-US"/>
        </a:p>
      </dgm:t>
    </dgm:pt>
    <dgm:pt modelId="{4B0E3CB1-B5C8-4F2B-999C-56570DDCE967}" type="sibTrans" cxnId="{5B32FFD1-79D6-40C8-8530-90868A5A2DEC}">
      <dgm:prSet/>
      <dgm:spPr/>
      <dgm:t>
        <a:bodyPr/>
        <a:lstStyle/>
        <a:p>
          <a:endParaRPr lang="en-US"/>
        </a:p>
      </dgm:t>
    </dgm:pt>
    <dgm:pt modelId="{28B660B7-9FD9-4619-8D0C-BA1DB47DEF3C}">
      <dgm:prSet/>
      <dgm:spPr/>
      <dgm:t>
        <a:bodyPr/>
        <a:lstStyle/>
        <a:p>
          <a:r>
            <a:rPr lang="en-US"/>
            <a:t>Re-acts with oxidants to yield potentially harmful byproducts </a:t>
          </a:r>
        </a:p>
      </dgm:t>
    </dgm:pt>
    <dgm:pt modelId="{2622B90F-D4A9-49D2-80BB-3CC7B4396DC0}" type="parTrans" cxnId="{86E0E68E-7C2A-482B-B69C-0098451A552A}">
      <dgm:prSet/>
      <dgm:spPr/>
      <dgm:t>
        <a:bodyPr/>
        <a:lstStyle/>
        <a:p>
          <a:endParaRPr lang="en-US"/>
        </a:p>
      </dgm:t>
    </dgm:pt>
    <dgm:pt modelId="{C58928FD-B73A-41ED-A4C2-649C3E95809B}" type="sibTrans" cxnId="{86E0E68E-7C2A-482B-B69C-0098451A552A}">
      <dgm:prSet/>
      <dgm:spPr/>
      <dgm:t>
        <a:bodyPr/>
        <a:lstStyle/>
        <a:p>
          <a:endParaRPr lang="en-US"/>
        </a:p>
      </dgm:t>
    </dgm:pt>
    <dgm:pt modelId="{DDF594A0-2339-4E48-BFD5-6857A2D119B0}">
      <dgm:prSet/>
      <dgm:spPr/>
      <dgm:t>
        <a:bodyPr/>
        <a:lstStyle/>
        <a:p>
          <a:r>
            <a:rPr lang="en-US"/>
            <a:t>Exposure can last hours, days, months, or years </a:t>
          </a:r>
        </a:p>
      </dgm:t>
    </dgm:pt>
    <dgm:pt modelId="{557A6AAB-8747-4E6C-B786-E98FF8645922}" type="parTrans" cxnId="{F53D4828-B4FC-4A98-A75F-DFC80E3521A0}">
      <dgm:prSet/>
      <dgm:spPr/>
      <dgm:t>
        <a:bodyPr/>
        <a:lstStyle/>
        <a:p>
          <a:endParaRPr lang="en-US"/>
        </a:p>
      </dgm:t>
    </dgm:pt>
    <dgm:pt modelId="{BE253C89-361B-475F-BA9B-AD469127E597}" type="sibTrans" cxnId="{F53D4828-B4FC-4A98-A75F-DFC80E3521A0}">
      <dgm:prSet/>
      <dgm:spPr/>
      <dgm:t>
        <a:bodyPr/>
        <a:lstStyle/>
        <a:p>
          <a:endParaRPr lang="en-US"/>
        </a:p>
      </dgm:t>
    </dgm:pt>
    <dgm:pt modelId="{8EED3082-6F6D-4646-95E7-DA5F9215A6DF}" type="pres">
      <dgm:prSet presAssocID="{6A9AECE4-11F0-4BD5-A994-0CCAB6E70056}" presName="linear" presStyleCnt="0">
        <dgm:presLayoutVars>
          <dgm:animLvl val="lvl"/>
          <dgm:resizeHandles val="exact"/>
        </dgm:presLayoutVars>
      </dgm:prSet>
      <dgm:spPr/>
    </dgm:pt>
    <dgm:pt modelId="{0CC0E645-5268-4E3D-8339-717B91AFD7F1}" type="pres">
      <dgm:prSet presAssocID="{36F18DAD-4372-4145-A6A5-F0675A57719C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AC5C4D20-378B-478E-8585-BD92C82C3292}" type="pres">
      <dgm:prSet presAssocID="{62A29AA0-77F1-4E05-9C30-B1CBCA8BD28C}" presName="spacer" presStyleCnt="0"/>
      <dgm:spPr/>
    </dgm:pt>
    <dgm:pt modelId="{AC185EBD-18BF-4592-ADF7-1C8324DF3090}" type="pres">
      <dgm:prSet presAssocID="{271BCA4D-EC48-4BEE-981C-940302BBE16E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D71480C2-F06E-4A18-B922-1989F1C572F6}" type="pres">
      <dgm:prSet presAssocID="{001D8380-0639-47CE-8598-C21CECD79152}" presName="spacer" presStyleCnt="0"/>
      <dgm:spPr/>
    </dgm:pt>
    <dgm:pt modelId="{AB541895-085C-4D31-8217-492D42D38618}" type="pres">
      <dgm:prSet presAssocID="{4B996A55-C829-4613-B186-950F2ECF9AAF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1C8B18CC-339B-46F7-9460-F23E2BBC3B31}" type="pres">
      <dgm:prSet presAssocID="{4B0E3CB1-B5C8-4F2B-999C-56570DDCE967}" presName="spacer" presStyleCnt="0"/>
      <dgm:spPr/>
    </dgm:pt>
    <dgm:pt modelId="{ABC6E404-0CE6-4FFA-8101-30F58E8D88D2}" type="pres">
      <dgm:prSet presAssocID="{28B660B7-9FD9-4619-8D0C-BA1DB47DEF3C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925B4719-F5AC-46B2-B29A-445F51CD8191}" type="pres">
      <dgm:prSet presAssocID="{C58928FD-B73A-41ED-A4C2-649C3E95809B}" presName="spacer" presStyleCnt="0"/>
      <dgm:spPr/>
    </dgm:pt>
    <dgm:pt modelId="{A4801DBA-A740-4EF4-A5A9-1DE0315F7C0A}" type="pres">
      <dgm:prSet presAssocID="{DDF594A0-2339-4E48-BFD5-6857A2D119B0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CBE3FA22-4691-4CAF-84E4-E57EE2578D1F}" type="presOf" srcId="{271BCA4D-EC48-4BEE-981C-940302BBE16E}" destId="{AC185EBD-18BF-4592-ADF7-1C8324DF3090}" srcOrd="0" destOrd="0" presId="urn:microsoft.com/office/officeart/2005/8/layout/vList2"/>
    <dgm:cxn modelId="{F53D4828-B4FC-4A98-A75F-DFC80E3521A0}" srcId="{6A9AECE4-11F0-4BD5-A994-0CCAB6E70056}" destId="{DDF594A0-2339-4E48-BFD5-6857A2D119B0}" srcOrd="4" destOrd="0" parTransId="{557A6AAB-8747-4E6C-B786-E98FF8645922}" sibTransId="{BE253C89-361B-475F-BA9B-AD469127E597}"/>
    <dgm:cxn modelId="{8A82776B-52DB-4228-9971-1F674283661E}" srcId="{6A9AECE4-11F0-4BD5-A994-0CCAB6E70056}" destId="{271BCA4D-EC48-4BEE-981C-940302BBE16E}" srcOrd="1" destOrd="0" parTransId="{8A689360-BD58-4DB2-8844-5B4FE3EA77DC}" sibTransId="{001D8380-0639-47CE-8598-C21CECD79152}"/>
    <dgm:cxn modelId="{ACC9796C-9AFC-410F-8117-DFCBE3B559C6}" type="presOf" srcId="{DDF594A0-2339-4E48-BFD5-6857A2D119B0}" destId="{A4801DBA-A740-4EF4-A5A9-1DE0315F7C0A}" srcOrd="0" destOrd="0" presId="urn:microsoft.com/office/officeart/2005/8/layout/vList2"/>
    <dgm:cxn modelId="{AD5F4373-3FFA-4DCE-9C5B-14489FE3FAAB}" srcId="{6A9AECE4-11F0-4BD5-A994-0CCAB6E70056}" destId="{36F18DAD-4372-4145-A6A5-F0675A57719C}" srcOrd="0" destOrd="0" parTransId="{628F52CA-AD2A-463A-88E0-A36097775FF2}" sibTransId="{62A29AA0-77F1-4E05-9C30-B1CBCA8BD28C}"/>
    <dgm:cxn modelId="{86E0E68E-7C2A-482B-B69C-0098451A552A}" srcId="{6A9AECE4-11F0-4BD5-A994-0CCAB6E70056}" destId="{28B660B7-9FD9-4619-8D0C-BA1DB47DEF3C}" srcOrd="3" destOrd="0" parTransId="{2622B90F-D4A9-49D2-80BB-3CC7B4396DC0}" sibTransId="{C58928FD-B73A-41ED-A4C2-649C3E95809B}"/>
    <dgm:cxn modelId="{2116EF97-EB5D-405D-86B1-32830E202780}" type="presOf" srcId="{6A9AECE4-11F0-4BD5-A994-0CCAB6E70056}" destId="{8EED3082-6F6D-4646-95E7-DA5F9215A6DF}" srcOrd="0" destOrd="0" presId="urn:microsoft.com/office/officeart/2005/8/layout/vList2"/>
    <dgm:cxn modelId="{39E3509F-EDEA-4532-ABBB-4E7CF833FA7D}" type="presOf" srcId="{4B996A55-C829-4613-B186-950F2ECF9AAF}" destId="{AB541895-085C-4D31-8217-492D42D38618}" srcOrd="0" destOrd="0" presId="urn:microsoft.com/office/officeart/2005/8/layout/vList2"/>
    <dgm:cxn modelId="{A0ADADB1-E6A1-424C-A4C5-AA7C96A8A732}" type="presOf" srcId="{28B660B7-9FD9-4619-8D0C-BA1DB47DEF3C}" destId="{ABC6E404-0CE6-4FFA-8101-30F58E8D88D2}" srcOrd="0" destOrd="0" presId="urn:microsoft.com/office/officeart/2005/8/layout/vList2"/>
    <dgm:cxn modelId="{5B32FFD1-79D6-40C8-8530-90868A5A2DEC}" srcId="{6A9AECE4-11F0-4BD5-A994-0CCAB6E70056}" destId="{4B996A55-C829-4613-B186-950F2ECF9AAF}" srcOrd="2" destOrd="0" parTransId="{9E146B7C-EF8F-4E17-8788-147F6C4D8283}" sibTransId="{4B0E3CB1-B5C8-4F2B-999C-56570DDCE967}"/>
    <dgm:cxn modelId="{6C2C59E0-F461-4958-92F4-11979C0832F4}" type="presOf" srcId="{36F18DAD-4372-4145-A6A5-F0675A57719C}" destId="{0CC0E645-5268-4E3D-8339-717B91AFD7F1}" srcOrd="0" destOrd="0" presId="urn:microsoft.com/office/officeart/2005/8/layout/vList2"/>
    <dgm:cxn modelId="{8D23671D-BE85-4FFC-9933-316BC65D9005}" type="presParOf" srcId="{8EED3082-6F6D-4646-95E7-DA5F9215A6DF}" destId="{0CC0E645-5268-4E3D-8339-717B91AFD7F1}" srcOrd="0" destOrd="0" presId="urn:microsoft.com/office/officeart/2005/8/layout/vList2"/>
    <dgm:cxn modelId="{8C8EEF8F-FA31-4219-BA9B-EE78E71DE8A7}" type="presParOf" srcId="{8EED3082-6F6D-4646-95E7-DA5F9215A6DF}" destId="{AC5C4D20-378B-478E-8585-BD92C82C3292}" srcOrd="1" destOrd="0" presId="urn:microsoft.com/office/officeart/2005/8/layout/vList2"/>
    <dgm:cxn modelId="{7B406396-180B-4A20-8D82-5D80511CE1CB}" type="presParOf" srcId="{8EED3082-6F6D-4646-95E7-DA5F9215A6DF}" destId="{AC185EBD-18BF-4592-ADF7-1C8324DF3090}" srcOrd="2" destOrd="0" presId="urn:microsoft.com/office/officeart/2005/8/layout/vList2"/>
    <dgm:cxn modelId="{5099C7B8-1AD1-45A5-9D2E-4F9EA5A3B1E3}" type="presParOf" srcId="{8EED3082-6F6D-4646-95E7-DA5F9215A6DF}" destId="{D71480C2-F06E-4A18-B922-1989F1C572F6}" srcOrd="3" destOrd="0" presId="urn:microsoft.com/office/officeart/2005/8/layout/vList2"/>
    <dgm:cxn modelId="{C6D64BB3-4985-4C80-8EEE-5D7049E36C7B}" type="presParOf" srcId="{8EED3082-6F6D-4646-95E7-DA5F9215A6DF}" destId="{AB541895-085C-4D31-8217-492D42D38618}" srcOrd="4" destOrd="0" presId="urn:microsoft.com/office/officeart/2005/8/layout/vList2"/>
    <dgm:cxn modelId="{500E727D-504C-4DF8-93CE-A7DDC2222B0E}" type="presParOf" srcId="{8EED3082-6F6D-4646-95E7-DA5F9215A6DF}" destId="{1C8B18CC-339B-46F7-9460-F23E2BBC3B31}" srcOrd="5" destOrd="0" presId="urn:microsoft.com/office/officeart/2005/8/layout/vList2"/>
    <dgm:cxn modelId="{31C89E6F-F52E-4113-90E5-A91AD81FFB68}" type="presParOf" srcId="{8EED3082-6F6D-4646-95E7-DA5F9215A6DF}" destId="{ABC6E404-0CE6-4FFA-8101-30F58E8D88D2}" srcOrd="6" destOrd="0" presId="urn:microsoft.com/office/officeart/2005/8/layout/vList2"/>
    <dgm:cxn modelId="{5357C917-6868-4FB1-8FA8-01277AE09A36}" type="presParOf" srcId="{8EED3082-6F6D-4646-95E7-DA5F9215A6DF}" destId="{925B4719-F5AC-46B2-B29A-445F51CD8191}" srcOrd="7" destOrd="0" presId="urn:microsoft.com/office/officeart/2005/8/layout/vList2"/>
    <dgm:cxn modelId="{12D2B823-9751-4630-A830-247B918E8BDB}" type="presParOf" srcId="{8EED3082-6F6D-4646-95E7-DA5F9215A6DF}" destId="{A4801DBA-A740-4EF4-A5A9-1DE0315F7C0A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C2C967-A97C-4001-8DE4-85214C318E6A}">
      <dsp:nvSpPr>
        <dsp:cNvPr id="0" name=""/>
        <dsp:cNvSpPr/>
      </dsp:nvSpPr>
      <dsp:spPr>
        <a:xfrm>
          <a:off x="269955" y="3019"/>
          <a:ext cx="2916484" cy="1749890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N</a:t>
          </a:r>
          <a:r>
            <a:rPr lang="en-US" sz="2200" b="0" i="0" kern="1200"/>
            <a:t>early </a:t>
          </a:r>
          <a:r>
            <a:rPr lang="en-US" sz="2200" b="1" i="0" kern="1200"/>
            <a:t>70% </a:t>
          </a:r>
          <a:r>
            <a:rPr lang="en-US" sz="2200" b="0" i="0" kern="1200"/>
            <a:t>of adolescents who try an illicit drug &lt; age </a:t>
          </a:r>
          <a:r>
            <a:rPr lang="en-US" sz="2200" b="1" i="0" kern="1200"/>
            <a:t>13</a:t>
          </a:r>
          <a:r>
            <a:rPr lang="en-US" sz="2200" b="0" i="0" kern="1200"/>
            <a:t> will develop an addiction within 7 years</a:t>
          </a:r>
          <a:endParaRPr lang="en-US" sz="2200" kern="1200"/>
        </a:p>
      </dsp:txBody>
      <dsp:txXfrm>
        <a:off x="269955" y="3019"/>
        <a:ext cx="2916484" cy="1749890"/>
      </dsp:txXfrm>
    </dsp:sp>
    <dsp:sp modelId="{AC3DAF0E-BFAA-46BD-A3EB-D7831DC5E776}">
      <dsp:nvSpPr>
        <dsp:cNvPr id="0" name=""/>
        <dsp:cNvSpPr/>
      </dsp:nvSpPr>
      <dsp:spPr>
        <a:xfrm>
          <a:off x="3478089" y="3019"/>
          <a:ext cx="2916484" cy="1749890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C</a:t>
          </a:r>
          <a:r>
            <a:rPr lang="en-US" sz="2200" b="0" i="0" kern="1200"/>
            <a:t>ompared with 27% for those who first try an illicit drug after age 17.​</a:t>
          </a:r>
          <a:endParaRPr lang="en-US" sz="2200" kern="1200"/>
        </a:p>
      </dsp:txBody>
      <dsp:txXfrm>
        <a:off x="3478089" y="3019"/>
        <a:ext cx="2916484" cy="1749890"/>
      </dsp:txXfrm>
    </dsp:sp>
    <dsp:sp modelId="{5E89AFA4-7BDE-4D53-AB39-D1CDE805A29D}">
      <dsp:nvSpPr>
        <dsp:cNvPr id="0" name=""/>
        <dsp:cNvSpPr/>
      </dsp:nvSpPr>
      <dsp:spPr>
        <a:xfrm>
          <a:off x="6686222" y="3019"/>
          <a:ext cx="2916484" cy="1749890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Critical period of brain development ages 12-30 </a:t>
          </a:r>
        </a:p>
      </dsp:txBody>
      <dsp:txXfrm>
        <a:off x="6686222" y="3019"/>
        <a:ext cx="2916484" cy="1749890"/>
      </dsp:txXfrm>
    </dsp:sp>
    <dsp:sp modelId="{6C472311-8A78-4FF0-9B60-AEA00AAE67E5}">
      <dsp:nvSpPr>
        <dsp:cNvPr id="0" name=""/>
        <dsp:cNvSpPr/>
      </dsp:nvSpPr>
      <dsp:spPr>
        <a:xfrm>
          <a:off x="269955" y="2044559"/>
          <a:ext cx="2916484" cy="1749890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Brains are highly neuroplastic and sensitive to toxic substances</a:t>
          </a:r>
        </a:p>
      </dsp:txBody>
      <dsp:txXfrm>
        <a:off x="269955" y="2044559"/>
        <a:ext cx="2916484" cy="1749890"/>
      </dsp:txXfrm>
    </dsp:sp>
    <dsp:sp modelId="{9D29728C-37E2-4EA0-891B-0DBD45E08F01}">
      <dsp:nvSpPr>
        <dsp:cNvPr id="0" name=""/>
        <dsp:cNvSpPr/>
      </dsp:nvSpPr>
      <dsp:spPr>
        <a:xfrm>
          <a:off x="3478089" y="2044559"/>
          <a:ext cx="2916484" cy="1749890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More susceptible to developing addiction with early exposure </a:t>
          </a:r>
        </a:p>
      </dsp:txBody>
      <dsp:txXfrm>
        <a:off x="3478089" y="2044559"/>
        <a:ext cx="2916484" cy="1749890"/>
      </dsp:txXfrm>
    </dsp:sp>
    <dsp:sp modelId="{8872935C-8AC8-4386-822E-7E10336DD90A}">
      <dsp:nvSpPr>
        <dsp:cNvPr id="0" name=""/>
        <dsp:cNvSpPr/>
      </dsp:nvSpPr>
      <dsp:spPr>
        <a:xfrm>
          <a:off x="6686222" y="2044559"/>
          <a:ext cx="2916484" cy="1749890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Early Intervention – We can do better!  </a:t>
          </a:r>
        </a:p>
      </dsp:txBody>
      <dsp:txXfrm>
        <a:off x="6686222" y="2044559"/>
        <a:ext cx="2916484" cy="174989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B58E09-5B26-4662-A479-6059A38A149D}">
      <dsp:nvSpPr>
        <dsp:cNvPr id="0" name=""/>
        <dsp:cNvSpPr/>
      </dsp:nvSpPr>
      <dsp:spPr>
        <a:xfrm>
          <a:off x="0" y="53063"/>
          <a:ext cx="6451943" cy="103428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One Time SBIRT - Support and Reinforcement </a:t>
          </a:r>
        </a:p>
      </dsp:txBody>
      <dsp:txXfrm>
        <a:off x="50489" y="103552"/>
        <a:ext cx="6350965" cy="933302"/>
      </dsp:txXfrm>
    </dsp:sp>
    <dsp:sp modelId="{4F5E3115-A3EC-4028-943B-C87A868A6420}">
      <dsp:nvSpPr>
        <dsp:cNvPr id="0" name=""/>
        <dsp:cNvSpPr/>
      </dsp:nvSpPr>
      <dsp:spPr>
        <a:xfrm>
          <a:off x="0" y="1162223"/>
          <a:ext cx="6451943" cy="1034280"/>
        </a:xfrm>
        <a:prstGeom prst="roundRect">
          <a:avLst/>
        </a:prstGeom>
        <a:solidFill>
          <a:schemeClr val="accent5">
            <a:hueOff val="3625003"/>
            <a:satOff val="-21162"/>
            <a:lumOff val="-169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Brief Intervention – 2-5 sessions </a:t>
          </a:r>
        </a:p>
      </dsp:txBody>
      <dsp:txXfrm>
        <a:off x="50489" y="1212712"/>
        <a:ext cx="6350965" cy="933302"/>
      </dsp:txXfrm>
    </dsp:sp>
    <dsp:sp modelId="{F906B355-9CAD-40DE-9023-1225FD1BC943}">
      <dsp:nvSpPr>
        <dsp:cNvPr id="0" name=""/>
        <dsp:cNvSpPr/>
      </dsp:nvSpPr>
      <dsp:spPr>
        <a:xfrm>
          <a:off x="0" y="2271383"/>
          <a:ext cx="6451943" cy="1034280"/>
        </a:xfrm>
        <a:prstGeom prst="roundRect">
          <a:avLst/>
        </a:prstGeom>
        <a:solidFill>
          <a:schemeClr val="accent5">
            <a:hueOff val="7250006"/>
            <a:satOff val="-42323"/>
            <a:lumOff val="-3398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Brief Treatment – 5-12 sessions </a:t>
          </a:r>
        </a:p>
      </dsp:txBody>
      <dsp:txXfrm>
        <a:off x="50489" y="2321872"/>
        <a:ext cx="6350965" cy="933302"/>
      </dsp:txXfrm>
    </dsp:sp>
    <dsp:sp modelId="{BBB666AC-9E32-49C6-AF9A-1FD9A3439CD9}">
      <dsp:nvSpPr>
        <dsp:cNvPr id="0" name=""/>
        <dsp:cNvSpPr/>
      </dsp:nvSpPr>
      <dsp:spPr>
        <a:xfrm>
          <a:off x="0" y="3380543"/>
          <a:ext cx="6451943" cy="1034280"/>
        </a:xfrm>
        <a:prstGeom prst="roundRect">
          <a:avLst/>
        </a:prstGeom>
        <a:solidFill>
          <a:schemeClr val="accent5">
            <a:hueOff val="10875008"/>
            <a:satOff val="-63485"/>
            <a:lumOff val="-509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Referral to Treatment – warm linkage to community MH / SUD services </a:t>
          </a:r>
        </a:p>
      </dsp:txBody>
      <dsp:txXfrm>
        <a:off x="50489" y="3431032"/>
        <a:ext cx="6350965" cy="93330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150782-8649-4F3C-9DF0-1C3432A3C8CF}">
      <dsp:nvSpPr>
        <dsp:cNvPr id="0" name=""/>
        <dsp:cNvSpPr/>
      </dsp:nvSpPr>
      <dsp:spPr>
        <a:xfrm>
          <a:off x="0" y="13873"/>
          <a:ext cx="3085272" cy="185116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Project Director: Erin Parr  </a:t>
          </a:r>
        </a:p>
      </dsp:txBody>
      <dsp:txXfrm>
        <a:off x="0" y="13873"/>
        <a:ext cx="3085272" cy="1851163"/>
      </dsp:txXfrm>
    </dsp:sp>
    <dsp:sp modelId="{D217C351-F11A-41BA-AABF-A07646B6C87A}">
      <dsp:nvSpPr>
        <dsp:cNvPr id="0" name=""/>
        <dsp:cNvSpPr/>
      </dsp:nvSpPr>
      <dsp:spPr>
        <a:xfrm>
          <a:off x="3393799" y="13873"/>
          <a:ext cx="3085272" cy="185116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Project Coordinator: Emmanuela Deng Gac</a:t>
          </a:r>
        </a:p>
      </dsp:txBody>
      <dsp:txXfrm>
        <a:off x="3393799" y="13873"/>
        <a:ext cx="3085272" cy="1851163"/>
      </dsp:txXfrm>
    </dsp:sp>
    <dsp:sp modelId="{E11FEA11-26D6-40F7-A0AF-6B57C91FE996}">
      <dsp:nvSpPr>
        <dsp:cNvPr id="0" name=""/>
        <dsp:cNvSpPr/>
      </dsp:nvSpPr>
      <dsp:spPr>
        <a:xfrm>
          <a:off x="6787598" y="13873"/>
          <a:ext cx="3085272" cy="185116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Case Manager</a:t>
          </a:r>
        </a:p>
      </dsp:txBody>
      <dsp:txXfrm>
        <a:off x="6787598" y="13873"/>
        <a:ext cx="3085272" cy="1851163"/>
      </dsp:txXfrm>
    </dsp:sp>
    <dsp:sp modelId="{4B0F3617-8DC6-4963-98BC-0A60127F6A54}">
      <dsp:nvSpPr>
        <dsp:cNvPr id="0" name=""/>
        <dsp:cNvSpPr/>
      </dsp:nvSpPr>
      <dsp:spPr>
        <a:xfrm>
          <a:off x="0" y="2173563"/>
          <a:ext cx="3085272" cy="185116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Family Support Liaison</a:t>
          </a:r>
        </a:p>
      </dsp:txBody>
      <dsp:txXfrm>
        <a:off x="0" y="2173563"/>
        <a:ext cx="3085272" cy="1851163"/>
      </dsp:txXfrm>
    </dsp:sp>
    <dsp:sp modelId="{8CE512F9-D1F7-4B70-9D39-45CB65F0963F}">
      <dsp:nvSpPr>
        <dsp:cNvPr id="0" name=""/>
        <dsp:cNvSpPr/>
      </dsp:nvSpPr>
      <dsp:spPr>
        <a:xfrm>
          <a:off x="3393799" y="2173563"/>
          <a:ext cx="3085272" cy="185116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3  SAFER program counselors </a:t>
          </a:r>
        </a:p>
      </dsp:txBody>
      <dsp:txXfrm>
        <a:off x="3393799" y="2173563"/>
        <a:ext cx="3085272" cy="1851163"/>
      </dsp:txXfrm>
    </dsp:sp>
    <dsp:sp modelId="{88361A46-E752-4516-A3C3-FD8E0203DB2F}">
      <dsp:nvSpPr>
        <dsp:cNvPr id="0" name=""/>
        <dsp:cNvSpPr/>
      </dsp:nvSpPr>
      <dsp:spPr>
        <a:xfrm>
          <a:off x="6787598" y="2173563"/>
          <a:ext cx="3085272" cy="185116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26  school-based counselors</a:t>
          </a:r>
        </a:p>
      </dsp:txBody>
      <dsp:txXfrm>
        <a:off x="6787598" y="2173563"/>
        <a:ext cx="3085272" cy="185116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29C3FB-CEF2-4D08-A2CA-47E2000A9430}">
      <dsp:nvSpPr>
        <dsp:cNvPr id="0" name=""/>
        <dsp:cNvSpPr/>
      </dsp:nvSpPr>
      <dsp:spPr>
        <a:xfrm>
          <a:off x="0" y="90000"/>
          <a:ext cx="4754880" cy="4375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DOSAGE</a:t>
          </a:r>
        </a:p>
      </dsp:txBody>
      <dsp:txXfrm>
        <a:off x="21361" y="111361"/>
        <a:ext cx="4712158" cy="394858"/>
      </dsp:txXfrm>
    </dsp:sp>
    <dsp:sp modelId="{69B8894F-81C1-4B33-9ECE-68C46F462411}">
      <dsp:nvSpPr>
        <dsp:cNvPr id="0" name=""/>
        <dsp:cNvSpPr/>
      </dsp:nvSpPr>
      <dsp:spPr>
        <a:xfrm>
          <a:off x="0" y="576540"/>
          <a:ext cx="4754880" cy="4375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STRAIN</a:t>
          </a:r>
        </a:p>
      </dsp:txBody>
      <dsp:txXfrm>
        <a:off x="21361" y="597901"/>
        <a:ext cx="4712158" cy="394858"/>
      </dsp:txXfrm>
    </dsp:sp>
    <dsp:sp modelId="{8FAEDCD0-C431-4429-85F0-2805919DE681}">
      <dsp:nvSpPr>
        <dsp:cNvPr id="0" name=""/>
        <dsp:cNvSpPr/>
      </dsp:nvSpPr>
      <dsp:spPr>
        <a:xfrm>
          <a:off x="0" y="1063080"/>
          <a:ext cx="4754880" cy="4375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POTENCY / FREQUENCY</a:t>
          </a:r>
        </a:p>
      </dsp:txBody>
      <dsp:txXfrm>
        <a:off x="21361" y="1084441"/>
        <a:ext cx="4712158" cy="394858"/>
      </dsp:txXfrm>
    </dsp:sp>
    <dsp:sp modelId="{3CFBBF45-9610-4CE8-A1B9-9E611E7DA62F}">
      <dsp:nvSpPr>
        <dsp:cNvPr id="0" name=""/>
        <dsp:cNvSpPr/>
      </dsp:nvSpPr>
      <dsp:spPr>
        <a:xfrm>
          <a:off x="0" y="1549620"/>
          <a:ext cx="4754880" cy="4375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TERPENES</a:t>
          </a:r>
        </a:p>
      </dsp:txBody>
      <dsp:txXfrm>
        <a:off x="21361" y="1570981"/>
        <a:ext cx="4712158" cy="394858"/>
      </dsp:txXfrm>
    </dsp:sp>
    <dsp:sp modelId="{B0C0B9A1-F316-402E-BDA6-11E66C036023}">
      <dsp:nvSpPr>
        <dsp:cNvPr id="0" name=""/>
        <dsp:cNvSpPr/>
      </dsp:nvSpPr>
      <dsp:spPr>
        <a:xfrm>
          <a:off x="0" y="2036160"/>
          <a:ext cx="4754880" cy="4375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CANNABINOIDS</a:t>
          </a:r>
        </a:p>
      </dsp:txBody>
      <dsp:txXfrm>
        <a:off x="21361" y="2057521"/>
        <a:ext cx="4712158" cy="394858"/>
      </dsp:txXfrm>
    </dsp:sp>
    <dsp:sp modelId="{C0071D24-C4D8-4188-8A7A-B76FAD850E0D}">
      <dsp:nvSpPr>
        <dsp:cNvPr id="0" name=""/>
        <dsp:cNvSpPr/>
      </dsp:nvSpPr>
      <dsp:spPr>
        <a:xfrm>
          <a:off x="0" y="2522700"/>
          <a:ext cx="4754880" cy="4375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METHOD OF USE</a:t>
          </a:r>
        </a:p>
      </dsp:txBody>
      <dsp:txXfrm>
        <a:off x="21361" y="2544061"/>
        <a:ext cx="4712158" cy="394858"/>
      </dsp:txXfrm>
    </dsp:sp>
    <dsp:sp modelId="{B7A99CE1-0325-4A33-A572-DFBFC4F50F7F}">
      <dsp:nvSpPr>
        <dsp:cNvPr id="0" name=""/>
        <dsp:cNvSpPr/>
      </dsp:nvSpPr>
      <dsp:spPr>
        <a:xfrm>
          <a:off x="0" y="3009240"/>
          <a:ext cx="4754880" cy="4375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ENVIRONMENTAL FACTORS </a:t>
          </a:r>
        </a:p>
      </dsp:txBody>
      <dsp:txXfrm>
        <a:off x="21361" y="3030601"/>
        <a:ext cx="4712158" cy="394858"/>
      </dsp:txXfrm>
    </dsp:sp>
    <dsp:sp modelId="{3E4014BA-F6A5-4D3E-AE53-D0AADDD0DB35}">
      <dsp:nvSpPr>
        <dsp:cNvPr id="0" name=""/>
        <dsp:cNvSpPr/>
      </dsp:nvSpPr>
      <dsp:spPr>
        <a:xfrm>
          <a:off x="0" y="3495780"/>
          <a:ext cx="4754880" cy="4375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PRODUCT CONTAMINENTS</a:t>
          </a:r>
        </a:p>
      </dsp:txBody>
      <dsp:txXfrm>
        <a:off x="21361" y="3517141"/>
        <a:ext cx="4712158" cy="39485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72DB8C-C20E-4CA8-9E6D-7A22B59373B0}">
      <dsp:nvSpPr>
        <dsp:cNvPr id="0" name=""/>
        <dsp:cNvSpPr/>
      </dsp:nvSpPr>
      <dsp:spPr>
        <a:xfrm>
          <a:off x="0" y="675"/>
          <a:ext cx="690051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94910C-0DBC-481F-9507-897D2060B632}">
      <dsp:nvSpPr>
        <dsp:cNvPr id="0" name=""/>
        <dsp:cNvSpPr/>
      </dsp:nvSpPr>
      <dsp:spPr>
        <a:xfrm>
          <a:off x="0" y="675"/>
          <a:ext cx="6900512" cy="7906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/>
            <a:t>Early cannabis users </a:t>
          </a:r>
        </a:p>
      </dsp:txBody>
      <dsp:txXfrm>
        <a:off x="0" y="675"/>
        <a:ext cx="6900512" cy="790684"/>
      </dsp:txXfrm>
    </dsp:sp>
    <dsp:sp modelId="{992302B8-F9EC-4DAE-BF40-00D34B3DB6E7}">
      <dsp:nvSpPr>
        <dsp:cNvPr id="0" name=""/>
        <dsp:cNvSpPr/>
      </dsp:nvSpPr>
      <dsp:spPr>
        <a:xfrm>
          <a:off x="0" y="791359"/>
          <a:ext cx="6900512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82A56A-BBEA-4526-97BF-DCA4B0C00E69}">
      <dsp:nvSpPr>
        <dsp:cNvPr id="0" name=""/>
        <dsp:cNvSpPr/>
      </dsp:nvSpPr>
      <dsp:spPr>
        <a:xfrm>
          <a:off x="0" y="791359"/>
          <a:ext cx="6900512" cy="7906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/>
            <a:t>Frequent “chronic” users</a:t>
          </a:r>
        </a:p>
      </dsp:txBody>
      <dsp:txXfrm>
        <a:off x="0" y="791359"/>
        <a:ext cx="6900512" cy="790684"/>
      </dsp:txXfrm>
    </dsp:sp>
    <dsp:sp modelId="{7E29EE8F-46B3-4779-BEC5-48C563209A24}">
      <dsp:nvSpPr>
        <dsp:cNvPr id="0" name=""/>
        <dsp:cNvSpPr/>
      </dsp:nvSpPr>
      <dsp:spPr>
        <a:xfrm>
          <a:off x="0" y="1582044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EC6D49-FDA8-4F71-8D29-392A5DC2AC79}">
      <dsp:nvSpPr>
        <dsp:cNvPr id="0" name=""/>
        <dsp:cNvSpPr/>
      </dsp:nvSpPr>
      <dsp:spPr>
        <a:xfrm>
          <a:off x="0" y="1582044"/>
          <a:ext cx="6900512" cy="7906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/>
            <a:t>High potency users  </a:t>
          </a:r>
        </a:p>
      </dsp:txBody>
      <dsp:txXfrm>
        <a:off x="0" y="1582044"/>
        <a:ext cx="6900512" cy="790684"/>
      </dsp:txXfrm>
    </dsp:sp>
    <dsp:sp modelId="{A0608ADD-FAB8-4B92-8473-CD479D1DB117}">
      <dsp:nvSpPr>
        <dsp:cNvPr id="0" name=""/>
        <dsp:cNvSpPr/>
      </dsp:nvSpPr>
      <dsp:spPr>
        <a:xfrm>
          <a:off x="0" y="2372728"/>
          <a:ext cx="6900512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05E686-D35E-40BB-8DEA-3353D6090E9A}">
      <dsp:nvSpPr>
        <dsp:cNvPr id="0" name=""/>
        <dsp:cNvSpPr/>
      </dsp:nvSpPr>
      <dsp:spPr>
        <a:xfrm>
          <a:off x="0" y="2372728"/>
          <a:ext cx="6900512" cy="7906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/>
            <a:t>Family history of mental illness </a:t>
          </a:r>
        </a:p>
      </dsp:txBody>
      <dsp:txXfrm>
        <a:off x="0" y="2372728"/>
        <a:ext cx="6900512" cy="790684"/>
      </dsp:txXfrm>
    </dsp:sp>
    <dsp:sp modelId="{A25A05D1-63B7-422B-80E5-B5CAAFC36EFB}">
      <dsp:nvSpPr>
        <dsp:cNvPr id="0" name=""/>
        <dsp:cNvSpPr/>
      </dsp:nvSpPr>
      <dsp:spPr>
        <a:xfrm>
          <a:off x="0" y="3163412"/>
          <a:ext cx="6900512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71A967-EC7C-4B7C-95FF-406090DE08C6}">
      <dsp:nvSpPr>
        <dsp:cNvPr id="0" name=""/>
        <dsp:cNvSpPr/>
      </dsp:nvSpPr>
      <dsp:spPr>
        <a:xfrm>
          <a:off x="0" y="3163412"/>
          <a:ext cx="6900512" cy="7906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/>
            <a:t>Family history of substance use </a:t>
          </a:r>
        </a:p>
      </dsp:txBody>
      <dsp:txXfrm>
        <a:off x="0" y="3163412"/>
        <a:ext cx="6900512" cy="790684"/>
      </dsp:txXfrm>
    </dsp:sp>
    <dsp:sp modelId="{C0962A64-33B9-4A04-B46E-3A8DC1AF6A30}">
      <dsp:nvSpPr>
        <dsp:cNvPr id="0" name=""/>
        <dsp:cNvSpPr/>
      </dsp:nvSpPr>
      <dsp:spPr>
        <a:xfrm>
          <a:off x="0" y="3954096"/>
          <a:ext cx="690051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EF5045-0B6B-4B7D-AFC4-2510A4F83B7C}">
      <dsp:nvSpPr>
        <dsp:cNvPr id="0" name=""/>
        <dsp:cNvSpPr/>
      </dsp:nvSpPr>
      <dsp:spPr>
        <a:xfrm>
          <a:off x="0" y="3954096"/>
          <a:ext cx="6900512" cy="7906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Stressed out / Poor coping  </a:t>
          </a:r>
        </a:p>
      </dsp:txBody>
      <dsp:txXfrm>
        <a:off x="0" y="3954096"/>
        <a:ext cx="6900512" cy="790684"/>
      </dsp:txXfrm>
    </dsp:sp>
    <dsp:sp modelId="{3CE5BDC5-D31F-453F-A5C0-2D83AB411D1B}">
      <dsp:nvSpPr>
        <dsp:cNvPr id="0" name=""/>
        <dsp:cNvSpPr/>
      </dsp:nvSpPr>
      <dsp:spPr>
        <a:xfrm>
          <a:off x="0" y="4744781"/>
          <a:ext cx="6900512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9C3BFC-F4F1-4DE8-B1BD-4D1F14F42F63}">
      <dsp:nvSpPr>
        <dsp:cNvPr id="0" name=""/>
        <dsp:cNvSpPr/>
      </dsp:nvSpPr>
      <dsp:spPr>
        <a:xfrm>
          <a:off x="0" y="4744781"/>
          <a:ext cx="6900512" cy="7906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Preexisting mental health issues </a:t>
          </a:r>
        </a:p>
      </dsp:txBody>
      <dsp:txXfrm>
        <a:off x="0" y="4744781"/>
        <a:ext cx="6900512" cy="79068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D747A3-0045-44FE-95C3-909F70AAB04D}">
      <dsp:nvSpPr>
        <dsp:cNvPr id="0" name=""/>
        <dsp:cNvSpPr/>
      </dsp:nvSpPr>
      <dsp:spPr>
        <a:xfrm>
          <a:off x="2892" y="407230"/>
          <a:ext cx="2294622" cy="137677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Repurposed, refilled and unregulated vapes </a:t>
          </a:r>
        </a:p>
      </dsp:txBody>
      <dsp:txXfrm>
        <a:off x="2892" y="407230"/>
        <a:ext cx="2294622" cy="1376773"/>
      </dsp:txXfrm>
    </dsp:sp>
    <dsp:sp modelId="{FECC4291-1CEC-4F2E-9606-25D35699A9B1}">
      <dsp:nvSpPr>
        <dsp:cNvPr id="0" name=""/>
        <dsp:cNvSpPr/>
      </dsp:nvSpPr>
      <dsp:spPr>
        <a:xfrm>
          <a:off x="2526977" y="407230"/>
          <a:ext cx="2294622" cy="1376773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Non </a:t>
          </a:r>
          <a:r>
            <a:rPr lang="en-US" sz="2100" kern="1200" dirty="0" err="1"/>
            <a:t>rx</a:t>
          </a:r>
          <a:r>
            <a:rPr lang="en-US" sz="2100" kern="1200" dirty="0"/>
            <a:t> use of NRT to avoid vaping at school </a:t>
          </a:r>
        </a:p>
      </dsp:txBody>
      <dsp:txXfrm>
        <a:off x="2526977" y="407230"/>
        <a:ext cx="2294622" cy="1376773"/>
      </dsp:txXfrm>
    </dsp:sp>
    <dsp:sp modelId="{836B5BED-1FF2-4AA2-9B1D-15BC6619CAB8}">
      <dsp:nvSpPr>
        <dsp:cNvPr id="0" name=""/>
        <dsp:cNvSpPr/>
      </dsp:nvSpPr>
      <dsp:spPr>
        <a:xfrm>
          <a:off x="5051062" y="407230"/>
          <a:ext cx="2294622" cy="1376773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Youth vaping rates declined from 7.7% in 2023 to 5.9% in 2024 </a:t>
          </a:r>
        </a:p>
      </dsp:txBody>
      <dsp:txXfrm>
        <a:off x="5051062" y="407230"/>
        <a:ext cx="2294622" cy="1376773"/>
      </dsp:txXfrm>
    </dsp:sp>
    <dsp:sp modelId="{96D283A3-FDFE-4817-B29E-302735175027}">
      <dsp:nvSpPr>
        <dsp:cNvPr id="0" name=""/>
        <dsp:cNvSpPr/>
      </dsp:nvSpPr>
      <dsp:spPr>
        <a:xfrm>
          <a:off x="7575147" y="407230"/>
          <a:ext cx="2294622" cy="1376773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One of the most common causes of school suspensions </a:t>
          </a:r>
        </a:p>
      </dsp:txBody>
      <dsp:txXfrm>
        <a:off x="7575147" y="407230"/>
        <a:ext cx="2294622" cy="1376773"/>
      </dsp:txXfrm>
    </dsp:sp>
    <dsp:sp modelId="{D2E3CDE5-1ABB-426A-BDB4-AB9F4EB81B84}">
      <dsp:nvSpPr>
        <dsp:cNvPr id="0" name=""/>
        <dsp:cNvSpPr/>
      </dsp:nvSpPr>
      <dsp:spPr>
        <a:xfrm>
          <a:off x="1264934" y="2013466"/>
          <a:ext cx="2294622" cy="1376773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May be experiencing severe nicotine  dependency  </a:t>
          </a:r>
        </a:p>
      </dsp:txBody>
      <dsp:txXfrm>
        <a:off x="1264934" y="2013466"/>
        <a:ext cx="2294622" cy="1376773"/>
      </dsp:txXfrm>
    </dsp:sp>
    <dsp:sp modelId="{DD30A571-7039-45DC-B781-1783C801E233}">
      <dsp:nvSpPr>
        <dsp:cNvPr id="0" name=""/>
        <dsp:cNvSpPr/>
      </dsp:nvSpPr>
      <dsp:spPr>
        <a:xfrm>
          <a:off x="3789020" y="2013466"/>
          <a:ext cx="2294622" cy="137677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Nicotine withdrawal is impacting daily functioning </a:t>
          </a:r>
        </a:p>
      </dsp:txBody>
      <dsp:txXfrm>
        <a:off x="3789020" y="2013466"/>
        <a:ext cx="2294622" cy="1376773"/>
      </dsp:txXfrm>
    </dsp:sp>
    <dsp:sp modelId="{465D5DB5-45DF-4C70-859B-FB424319CE62}">
      <dsp:nvSpPr>
        <dsp:cNvPr id="0" name=""/>
        <dsp:cNvSpPr/>
      </dsp:nvSpPr>
      <dsp:spPr>
        <a:xfrm>
          <a:off x="6313105" y="2013466"/>
          <a:ext cx="2294622" cy="1376773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Need to improve access to quit supports  </a:t>
          </a:r>
        </a:p>
      </dsp:txBody>
      <dsp:txXfrm>
        <a:off x="6313105" y="2013466"/>
        <a:ext cx="2294622" cy="137677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547EC5-F62F-4AA0-A0C8-89271627166A}">
      <dsp:nvSpPr>
        <dsp:cNvPr id="0" name=""/>
        <dsp:cNvSpPr/>
      </dsp:nvSpPr>
      <dsp:spPr>
        <a:xfrm>
          <a:off x="0" y="340163"/>
          <a:ext cx="6451943" cy="71604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Reports of young children accidentally eating nicotine pouches rose 763% between 2020 and 2023. </a:t>
          </a:r>
        </a:p>
      </dsp:txBody>
      <dsp:txXfrm>
        <a:off x="34954" y="375117"/>
        <a:ext cx="6382035" cy="646132"/>
      </dsp:txXfrm>
    </dsp:sp>
    <dsp:sp modelId="{9B06A2F4-976F-4CC7-8445-F874F8589283}">
      <dsp:nvSpPr>
        <dsp:cNvPr id="0" name=""/>
        <dsp:cNvSpPr/>
      </dsp:nvSpPr>
      <dsp:spPr>
        <a:xfrm>
          <a:off x="0" y="1108043"/>
          <a:ext cx="6451943" cy="716040"/>
        </a:xfrm>
        <a:prstGeom prst="roundRect">
          <a:avLst/>
        </a:prstGeom>
        <a:solidFill>
          <a:schemeClr val="accent2">
            <a:hueOff val="344629"/>
            <a:satOff val="6452"/>
            <a:lumOff val="-392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134,663 cases of unintended ingestion between 2010 and 2023</a:t>
          </a:r>
        </a:p>
      </dsp:txBody>
      <dsp:txXfrm>
        <a:off x="34954" y="1142997"/>
        <a:ext cx="6382035" cy="646132"/>
      </dsp:txXfrm>
    </dsp:sp>
    <dsp:sp modelId="{B4621531-6845-4958-9B5B-7C76B083657E}">
      <dsp:nvSpPr>
        <dsp:cNvPr id="0" name=""/>
        <dsp:cNvSpPr/>
      </dsp:nvSpPr>
      <dsp:spPr>
        <a:xfrm>
          <a:off x="0" y="1875923"/>
          <a:ext cx="6451943" cy="716040"/>
        </a:xfrm>
        <a:prstGeom prst="roundRect">
          <a:avLst/>
        </a:prstGeom>
        <a:solidFill>
          <a:schemeClr val="accent2">
            <a:hueOff val="689259"/>
            <a:satOff val="12903"/>
            <a:lumOff val="-78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Nausea and vomiting most common outcome</a:t>
          </a:r>
        </a:p>
      </dsp:txBody>
      <dsp:txXfrm>
        <a:off x="34954" y="1910877"/>
        <a:ext cx="6382035" cy="646132"/>
      </dsp:txXfrm>
    </dsp:sp>
    <dsp:sp modelId="{C19C2C7E-6291-4585-9961-9BB5C907BDEF}">
      <dsp:nvSpPr>
        <dsp:cNvPr id="0" name=""/>
        <dsp:cNvSpPr/>
      </dsp:nvSpPr>
      <dsp:spPr>
        <a:xfrm>
          <a:off x="0" y="2643803"/>
          <a:ext cx="6451943" cy="716040"/>
        </a:xfrm>
        <a:prstGeom prst="roundRect">
          <a:avLst/>
        </a:prstGeom>
        <a:solidFill>
          <a:schemeClr val="accent2">
            <a:hueOff val="1033888"/>
            <a:satOff val="19355"/>
            <a:lumOff val="-117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Can be severe consequences including seizures, respiratory failure, and death (particularly with liquid nicotine ingestion) </a:t>
          </a:r>
        </a:p>
      </dsp:txBody>
      <dsp:txXfrm>
        <a:off x="34954" y="2678757"/>
        <a:ext cx="6382035" cy="646132"/>
      </dsp:txXfrm>
    </dsp:sp>
    <dsp:sp modelId="{FAC63160-B29B-4908-A99D-E99436C27585}">
      <dsp:nvSpPr>
        <dsp:cNvPr id="0" name=""/>
        <dsp:cNvSpPr/>
      </dsp:nvSpPr>
      <dsp:spPr>
        <a:xfrm>
          <a:off x="0" y="3411683"/>
          <a:ext cx="6451943" cy="716040"/>
        </a:xfrm>
        <a:prstGeom prst="roundRect">
          <a:avLst/>
        </a:prstGeom>
        <a:solidFill>
          <a:schemeClr val="accent2">
            <a:hueOff val="1378517"/>
            <a:satOff val="25807"/>
            <a:lumOff val="-156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Nicotine pouch ingestions were 1.5 times more likely to lead to serious medical outcomes compared to other nicotine products.  </a:t>
          </a:r>
        </a:p>
      </dsp:txBody>
      <dsp:txXfrm>
        <a:off x="34954" y="3446637"/>
        <a:ext cx="6382035" cy="64613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C0E645-5268-4E3D-8339-717B91AFD7F1}">
      <dsp:nvSpPr>
        <dsp:cNvPr id="0" name=""/>
        <dsp:cNvSpPr/>
      </dsp:nvSpPr>
      <dsp:spPr>
        <a:xfrm>
          <a:off x="0" y="58505"/>
          <a:ext cx="9872663" cy="67158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Remains in indoor reservoirs </a:t>
          </a:r>
        </a:p>
      </dsp:txBody>
      <dsp:txXfrm>
        <a:off x="32784" y="91289"/>
        <a:ext cx="9807095" cy="606012"/>
      </dsp:txXfrm>
    </dsp:sp>
    <dsp:sp modelId="{AC185EBD-18BF-4592-ADF7-1C8324DF3090}">
      <dsp:nvSpPr>
        <dsp:cNvPr id="0" name=""/>
        <dsp:cNvSpPr/>
      </dsp:nvSpPr>
      <dsp:spPr>
        <a:xfrm>
          <a:off x="0" y="810725"/>
          <a:ext cx="9872663" cy="67158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Re-emitted back into the gas phase </a:t>
          </a:r>
        </a:p>
      </dsp:txBody>
      <dsp:txXfrm>
        <a:off x="32784" y="843509"/>
        <a:ext cx="9807095" cy="606012"/>
      </dsp:txXfrm>
    </dsp:sp>
    <dsp:sp modelId="{AB541895-085C-4D31-8217-492D42D38618}">
      <dsp:nvSpPr>
        <dsp:cNvPr id="0" name=""/>
        <dsp:cNvSpPr/>
      </dsp:nvSpPr>
      <dsp:spPr>
        <a:xfrm>
          <a:off x="0" y="1562945"/>
          <a:ext cx="9872663" cy="67158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Re-suspended in dust </a:t>
          </a:r>
        </a:p>
      </dsp:txBody>
      <dsp:txXfrm>
        <a:off x="32784" y="1595729"/>
        <a:ext cx="9807095" cy="606012"/>
      </dsp:txXfrm>
    </dsp:sp>
    <dsp:sp modelId="{ABC6E404-0CE6-4FFA-8101-30F58E8D88D2}">
      <dsp:nvSpPr>
        <dsp:cNvPr id="0" name=""/>
        <dsp:cNvSpPr/>
      </dsp:nvSpPr>
      <dsp:spPr>
        <a:xfrm>
          <a:off x="0" y="2315165"/>
          <a:ext cx="9872663" cy="67158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Re-acts with oxidants to yield potentially harmful byproducts </a:t>
          </a:r>
        </a:p>
      </dsp:txBody>
      <dsp:txXfrm>
        <a:off x="32784" y="2347949"/>
        <a:ext cx="9807095" cy="606012"/>
      </dsp:txXfrm>
    </dsp:sp>
    <dsp:sp modelId="{A4801DBA-A740-4EF4-A5A9-1DE0315F7C0A}">
      <dsp:nvSpPr>
        <dsp:cNvPr id="0" name=""/>
        <dsp:cNvSpPr/>
      </dsp:nvSpPr>
      <dsp:spPr>
        <a:xfrm>
          <a:off x="0" y="3067384"/>
          <a:ext cx="9872663" cy="67158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Exposure can last hours, days, months, or years </a:t>
          </a:r>
        </a:p>
      </dsp:txBody>
      <dsp:txXfrm>
        <a:off x="32784" y="3100168"/>
        <a:ext cx="9807095" cy="60601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F8D282-DA7C-41C9-A2D5-86AB62FEC305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A3E77B-24B8-4C4E-A25D-6CF4C5B371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8059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books.google.pt/books?id=_tVJAQAAIAAJ&amp;dq=marijuana+chemistry&amp;q=&amp;redir_esc=y" TargetMode="External"/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direct.com/journal/addictive-behaviors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sciencedirect.com/journal/addictive-behaviors/vol/153/suppl/C" TargetMode="Externa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My Lens</a:t>
            </a:r>
          </a:p>
          <a:p>
            <a:r>
              <a:rPr lang="en-US" dirty="0"/>
              <a:t>Unofficial “Weed Girl” now the </a:t>
            </a:r>
            <a:r>
              <a:rPr lang="en-US"/>
              <a:t>“Cannabis </a:t>
            </a:r>
            <a:r>
              <a:rPr lang="en-US" dirty="0"/>
              <a:t>Queen” </a:t>
            </a:r>
          </a:p>
          <a:p>
            <a:r>
              <a:rPr lang="en-US" dirty="0"/>
              <a:t>Netherlands – Dutch farming family </a:t>
            </a:r>
          </a:p>
          <a:p>
            <a:r>
              <a:rPr lang="en-US" dirty="0"/>
              <a:t>Canada legalized Federally in 2018 </a:t>
            </a:r>
          </a:p>
          <a:p>
            <a:r>
              <a:rPr lang="en-US" dirty="0"/>
              <a:t>NYS legalized on March 31, 2021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C8BFCF-9993-4018-8454-019F8C64E72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9931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Potency remained pretty low into the 80s and 90s – 4-5 % </a:t>
            </a:r>
          </a:p>
          <a:p>
            <a:r>
              <a:rPr lang="en-US" dirty="0"/>
              <a:t>2008 – 10%</a:t>
            </a:r>
          </a:p>
          <a:p>
            <a:r>
              <a:rPr lang="en-US" dirty="0"/>
              <a:t>2014 – 12% </a:t>
            </a:r>
          </a:p>
          <a:p>
            <a:r>
              <a:rPr lang="en-US" dirty="0"/>
              <a:t>2018 – 18 -20% </a:t>
            </a:r>
          </a:p>
          <a:p>
            <a:r>
              <a:rPr lang="en-US" dirty="0"/>
              <a:t>Present day – 30% for flower 80-90% for dabs / concentrates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C8BFCF-9993-4018-8454-019F8C64E72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6748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HHC = </a:t>
            </a:r>
            <a:r>
              <a:rPr lang="en-US" dirty="0" err="1"/>
              <a:t>hexahydrocannabinol</a:t>
            </a:r>
            <a:r>
              <a:rPr lang="en-US" dirty="0"/>
              <a:t> similar to THC. Semi synthetic. Found in trace amounts in the cannabis plant and modified. </a:t>
            </a:r>
          </a:p>
          <a:p>
            <a:r>
              <a:rPr lang="en-US" dirty="0"/>
              <a:t>THCP = 9 </a:t>
            </a:r>
            <a:r>
              <a:rPr lang="en-US" dirty="0" err="1"/>
              <a:t>tetrahyrocannabiphorol</a:t>
            </a:r>
            <a:r>
              <a:rPr lang="en-US" dirty="0"/>
              <a:t>. Most potent cannabinoid. Stronger than THC but does not produce hallucinations</a:t>
            </a:r>
          </a:p>
          <a:p>
            <a:r>
              <a:rPr lang="en-US" dirty="0"/>
              <a:t>DELTA-8</a:t>
            </a:r>
          </a:p>
          <a:p>
            <a:pPr lvl="0"/>
            <a:r>
              <a:rPr lang="en-US" sz="1200" dirty="0"/>
              <a:t>Delta-8 is more similar to THC than CBD </a:t>
            </a:r>
          </a:p>
          <a:p>
            <a:pPr lvl="0"/>
            <a:r>
              <a:rPr lang="en-US" sz="1200" dirty="0"/>
              <a:t>“hazy” legality when first on the market  </a:t>
            </a:r>
          </a:p>
          <a:p>
            <a:pPr lvl="0"/>
            <a:r>
              <a:rPr lang="en-US" sz="1200" dirty="0"/>
              <a:t>Primarily extracted from hemp derived CBD. </a:t>
            </a:r>
          </a:p>
          <a:p>
            <a:pPr lvl="0"/>
            <a:r>
              <a:rPr lang="en-US" sz="1200" dirty="0"/>
              <a:t>Unwanted or negative side effects are the same at THC.  Safe dosing is unclear. </a:t>
            </a:r>
          </a:p>
          <a:p>
            <a:pPr lvl="0"/>
            <a:r>
              <a:rPr lang="en-US" sz="1200" dirty="0"/>
              <a:t>Very little research on Delta-8 to date and is an unregulated product. </a:t>
            </a:r>
          </a:p>
          <a:p>
            <a:pPr lvl="0"/>
            <a:r>
              <a:rPr lang="en-US" sz="1200" dirty="0"/>
              <a:t>Recently placed on DEA list as a schedule 1 drug and is now considered illegal because it is not naturally derived and can only be obtained synthetically </a:t>
            </a:r>
          </a:p>
          <a:p>
            <a:r>
              <a:rPr lang="en-US" dirty="0"/>
              <a:t>CAUTION </a:t>
            </a:r>
          </a:p>
          <a:p>
            <a:r>
              <a:rPr lang="en-US" dirty="0"/>
              <a:t>U.S. Cannabis Council trade group and other researchers found high levels of intoxicants in several of the products, as well as metals in some of them.</a:t>
            </a:r>
          </a:p>
          <a:p>
            <a:r>
              <a:rPr lang="en-US" dirty="0"/>
              <a:t>Delta-8 is particularly concerning to some scientists because it can be easy to make. Users can simply mix over-the-counter CBD with battery acid, pool chemicals or even household vinegar to produce it, although there are methods that don’t use acids.</a:t>
            </a:r>
          </a:p>
          <a:p>
            <a:r>
              <a:rPr lang="en-US" dirty="0"/>
              <a:t>Uptick in poison reports and hospitalizations</a:t>
            </a:r>
          </a:p>
          <a:p>
            <a:r>
              <a:rPr lang="en-US" dirty="0"/>
              <a:t>DELTA-10 </a:t>
            </a:r>
          </a:p>
          <a:p>
            <a:r>
              <a:rPr lang="en-US" sz="1200" dirty="0"/>
              <a:t>Delta-10 is a cannabinoid found in trace amounts in the cannabis plant. Like regular THC, it can get you high, but it is less potent than Delta-9.  This makes it similar to Delta-8.</a:t>
            </a:r>
          </a:p>
          <a:p>
            <a:r>
              <a:rPr lang="en-US" sz="1200" dirty="0"/>
              <a:t>CBD oil is first extracted from legally grown hemp. The resulting oil is processed into either delta-10 THC or delta-8 THC.  Delta 8 and 10 are sometimes combined in the same product. </a:t>
            </a:r>
          </a:p>
          <a:p>
            <a:r>
              <a:rPr lang="en-US" sz="1200" dirty="0"/>
              <a:t> Delta-10 is commonly reported to provide </a:t>
            </a:r>
            <a:r>
              <a:rPr lang="en-US" sz="1200" b="1" dirty="0"/>
              <a:t>energizing effects</a:t>
            </a:r>
          </a:p>
          <a:p>
            <a:r>
              <a:rPr lang="en-US" sz="1200" dirty="0"/>
              <a:t> Delta-8 is reported to be more </a:t>
            </a:r>
            <a:r>
              <a:rPr lang="en-US" sz="1200" b="1" dirty="0"/>
              <a:t>sedating</a:t>
            </a:r>
            <a:r>
              <a:rPr lang="en-US" sz="1200" dirty="0"/>
              <a:t>.</a:t>
            </a:r>
          </a:p>
          <a:p>
            <a:r>
              <a:rPr lang="en-US" sz="1200" b="1" dirty="0"/>
              <a:t>CAUTION</a:t>
            </a:r>
            <a:r>
              <a:rPr lang="en-US" sz="1200" dirty="0"/>
              <a:t> - Delta-10 THC is not easy to manufacture. It must be refined extensively, so you usually don’t see it in abundance. If you see a product out there that says 99% delta-10,  don’t believe it. </a:t>
            </a:r>
          </a:p>
          <a:p>
            <a:r>
              <a:rPr lang="en-US" dirty="0"/>
              <a:t>THC-O</a:t>
            </a:r>
          </a:p>
          <a:p>
            <a:r>
              <a:rPr lang="en-US" dirty="0">
                <a:solidFill>
                  <a:schemeClr val="tx1"/>
                </a:solidFill>
                <a:latin typeface="Gill Sans MT" panose="020B0502020104020203" pitchFamily="34" charset="0"/>
              </a:rPr>
              <a:t>Created by </a:t>
            </a:r>
            <a:r>
              <a:rPr lang="en-US" b="0" i="0" dirty="0">
                <a:solidFill>
                  <a:schemeClr val="tx1"/>
                </a:solidFill>
                <a:effectLst/>
                <a:latin typeface="Gill Sans MT" panose="020B0502020104020203" pitchFamily="34" charset="0"/>
              </a:rPr>
              <a:t>chemically converting CBD into either Delta 9 THC or Delta 8 THC, and then converting those cannabinoids into their acetate ester form, which is called THC-O</a:t>
            </a:r>
          </a:p>
          <a:p>
            <a:r>
              <a:rPr lang="en-US" dirty="0">
                <a:solidFill>
                  <a:schemeClr val="tx1"/>
                </a:solidFill>
                <a:latin typeface="Gill Sans MT" panose="020B0502020104020203" pitchFamily="34" charset="0"/>
              </a:rPr>
              <a:t>More intoxicating than the Deltas because it binds more tightly to receptors which can create more psychedelic / hallucinogenic effects </a:t>
            </a:r>
            <a:endParaRPr lang="en-US" b="0" i="0" dirty="0">
              <a:solidFill>
                <a:schemeClr val="tx1"/>
              </a:solidFill>
              <a:effectLst/>
              <a:latin typeface="Gill Sans MT" panose="020B0502020104020203" pitchFamily="34" charset="0"/>
            </a:endParaRPr>
          </a:p>
          <a:p>
            <a:r>
              <a:rPr lang="en-US" b="0" i="0" dirty="0">
                <a:solidFill>
                  <a:schemeClr val="tx1"/>
                </a:solidFill>
                <a:effectLst/>
                <a:latin typeface="Gill Sans MT" panose="020B0502020104020203" pitchFamily="34" charset="0"/>
              </a:rPr>
              <a:t>thermal degradation can cause the formation of a dangerous lung toxicant called ketene</a:t>
            </a:r>
          </a:p>
          <a:p>
            <a:r>
              <a:rPr lang="en-US" dirty="0">
                <a:solidFill>
                  <a:schemeClr val="tx1"/>
                </a:solidFill>
                <a:latin typeface="Gill Sans MT" panose="020B0502020104020203" pitchFamily="34" charset="0"/>
              </a:rPr>
              <a:t>Vitamin E acetate (a common vape filler) when over heated can also create ketene </a:t>
            </a:r>
          </a:p>
          <a:p>
            <a:r>
              <a:rPr lang="en-US" dirty="0">
                <a:solidFill>
                  <a:schemeClr val="tx1"/>
                </a:solidFill>
                <a:latin typeface="Gill Sans MT" panose="020B0502020104020203" pitchFamily="34" charset="0"/>
              </a:rPr>
              <a:t>Is also NOT considered legal by the DEA as it is not naturally occurring the hemp plant </a:t>
            </a:r>
          </a:p>
          <a:p>
            <a:r>
              <a:rPr lang="en-US" dirty="0">
                <a:solidFill>
                  <a:schemeClr val="tx1"/>
                </a:solidFill>
                <a:latin typeface="Gill Sans MT" panose="020B0502020104020203" pitchFamily="34" charset="0"/>
              </a:rPr>
              <a:t>THC-O is considered a “pro-drug” so the effects take longer (20-60 minutes) and are not experienced until it is fully processed by the body </a:t>
            </a:r>
          </a:p>
          <a:p>
            <a:r>
              <a:rPr lang="en-US" dirty="0">
                <a:solidFill>
                  <a:srgbClr val="333333"/>
                </a:solidFill>
                <a:latin typeface="Public Sans"/>
              </a:rPr>
              <a:t> </a:t>
            </a:r>
            <a:r>
              <a:rPr lang="en-US" dirty="0">
                <a:solidFill>
                  <a:srgbClr val="333333"/>
                </a:solidFill>
                <a:latin typeface="Gill Sans MT" panose="020B0502020104020203" pitchFamily="34" charset="0"/>
              </a:rPr>
              <a:t>a synthetic compound derived from hemp called THC-O acetate—often referred to simply as THC-O (pronounced “THC oh”)</a:t>
            </a:r>
          </a:p>
          <a:p>
            <a:r>
              <a:rPr lang="en-US" dirty="0"/>
              <a:t>THC-O’s appeal lies in its potency and its legal status. Research has found that it’s </a:t>
            </a:r>
            <a:r>
              <a:rPr lang="en-US" u="sng" dirty="0">
                <a:hlinkClick r:id="rId3"/>
              </a:rPr>
              <a:t>roughly three times stronger</a:t>
            </a:r>
            <a:r>
              <a:rPr lang="en-US" dirty="0"/>
              <a:t> than conventional THC. It has been called “the psychedelic cannabinoid” for its borderline hallucinatory effects. </a:t>
            </a:r>
          </a:p>
          <a:p>
            <a:r>
              <a:rPr lang="en-US" dirty="0"/>
              <a:t>Because it’s derived from federally legal hemp, THC-O products are becoming increasingly popular in the states where consumers don’t have access to legal, state-licensed delta-9 THC products. </a:t>
            </a:r>
          </a:p>
          <a:p>
            <a:r>
              <a:rPr lang="en-US" dirty="0"/>
              <a:t>While THC-O products like vape carts and tinctures are available for purchase online, both their legal status and their safety remain unproven.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EB8A2B-B45B-423E-98BB-FCF245E473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75619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High potency THC poses the greatest risk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C8BFCF-9993-4018-8454-019F8C64E72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3524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Does not mean that if you are over 25 you are free and clear. </a:t>
            </a:r>
          </a:p>
          <a:p>
            <a:r>
              <a:rPr lang="en-US" dirty="0"/>
              <a:t>Regular / Heavy users in middle age can experience up to 5 point IQ drop </a:t>
            </a:r>
          </a:p>
          <a:p>
            <a:r>
              <a:rPr lang="en-US" dirty="0"/>
              <a:t>Increased risk of early dementia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C8BFCF-9993-4018-8454-019F8C64E72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2402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Age is a key risk factor for developing a cannabis use disorder</a:t>
            </a:r>
          </a:p>
          <a:p>
            <a:r>
              <a:rPr lang="en-US" sz="1200" dirty="0"/>
              <a:t>NIDA researchers found that 10.7% of teenagers between the age of 12 and 17 developed cannabis use disorders, versus 6.4% of young adults between the age of 18 and 25.</a:t>
            </a:r>
          </a:p>
          <a:p>
            <a:r>
              <a:rPr lang="en-US" sz="1200" dirty="0"/>
              <a:t>Adolescents may develop addiction faster than adults </a:t>
            </a:r>
          </a:p>
          <a:p>
            <a:r>
              <a:rPr lang="en-US" sz="1200" b="1" dirty="0"/>
              <a:t>YOUTH TALK TO YOUR ADULTS – ADULTS TALK TO YOUR YOUTH </a:t>
            </a:r>
            <a:r>
              <a:rPr lang="en-US" sz="1200" dirty="0"/>
              <a:t>about family history of SUD/MH so everyone can make the most informed choices based on history and genetic factors</a:t>
            </a:r>
          </a:p>
          <a:p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C8BFCF-9993-4018-8454-019F8C64E72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7324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tx1"/>
                </a:solidFill>
              </a:rPr>
              <a:t>Greater presence of cannabis in the school setting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3E77B-24B8-4C4E-A25D-6CF4C5B3716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815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buClr>
                <a:srgbClr val="171312"/>
              </a:buClr>
            </a:pPr>
            <a:r>
              <a:rPr lang="en-US" dirty="0">
                <a:solidFill>
                  <a:prstClr val="black">
                    <a:lumMod val="65000"/>
                    <a:lumOff val="35000"/>
                  </a:prstClr>
                </a:solidFill>
              </a:rPr>
              <a:t>When ingested,  THC is metabolized through the liver and broken down into metabolites. </a:t>
            </a:r>
            <a:r>
              <a:rPr lang="en-US" dirty="0"/>
              <a:t>11-OH-THC is a metabolite formed within the human body after ingestion </a:t>
            </a:r>
          </a:p>
          <a:p>
            <a:r>
              <a:rPr lang="en-US" b="1" dirty="0"/>
              <a:t>Highly psychoactive </a:t>
            </a:r>
            <a:r>
              <a:rPr lang="en-US" dirty="0"/>
              <a:t>– even more so than THC in some cases! </a:t>
            </a:r>
          </a:p>
          <a:p>
            <a:r>
              <a:rPr lang="en-US" dirty="0"/>
              <a:t>These metabolites can be </a:t>
            </a:r>
            <a:r>
              <a:rPr lang="en-US" b="1" dirty="0"/>
              <a:t>10 x higher </a:t>
            </a:r>
            <a:r>
              <a:rPr lang="en-US" dirty="0"/>
              <a:t>with edibles vs. smoking / vaping </a:t>
            </a:r>
          </a:p>
          <a:p>
            <a:r>
              <a:rPr lang="en-US" dirty="0"/>
              <a:t>Some people will have over </a:t>
            </a:r>
            <a:r>
              <a:rPr lang="en-US" b="1" dirty="0"/>
              <a:t>3 x more 11-OH-THC </a:t>
            </a:r>
            <a:r>
              <a:rPr lang="en-US" dirty="0"/>
              <a:t>in their blood than THC after ingestion! </a:t>
            </a:r>
          </a:p>
          <a:p>
            <a:r>
              <a:rPr lang="en-US" dirty="0"/>
              <a:t>11 Hydroxy gets people higher, faster, and longer than THC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1DF692-94E3-49E7-9D26-A00B95C58E2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55268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CDC data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3E77B-24B8-4C4E-A25D-6CF4C5B3716F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0746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Vaping is most common among ages 13-40. Chance are very high that if you become addicted to nicotine as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3E77B-24B8-4C4E-A25D-6CF4C5B3716F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7195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NYS Smokers Quitline – free smoking cessation supplies </a:t>
            </a:r>
          </a:p>
          <a:p>
            <a:r>
              <a:rPr lang="en-US" dirty="0"/>
              <a:t>Zyn pouches – do not contain cancer-causing chemicals and other toxic substances found in cigarette smoke. </a:t>
            </a:r>
          </a:p>
          <a:p>
            <a:r>
              <a:rPr lang="en-US" b="1" dirty="0"/>
              <a:t>Risks: </a:t>
            </a:r>
          </a:p>
          <a:p>
            <a:pPr lvl="1"/>
            <a:r>
              <a:rPr lang="en-US" sz="1200" dirty="0"/>
              <a:t>Addiction </a:t>
            </a:r>
          </a:p>
          <a:p>
            <a:pPr lvl="1"/>
            <a:r>
              <a:rPr lang="en-US" sz="1200" dirty="0"/>
              <a:t>Cardiovascular effects </a:t>
            </a:r>
          </a:p>
          <a:p>
            <a:pPr lvl="1"/>
            <a:r>
              <a:rPr lang="en-US" sz="1200" dirty="0"/>
              <a:t>Gum damage </a:t>
            </a:r>
          </a:p>
          <a:p>
            <a:pPr lvl="1"/>
            <a:r>
              <a:rPr lang="en-US" sz="1200" dirty="0"/>
              <a:t>Nausea </a:t>
            </a:r>
          </a:p>
          <a:p>
            <a:pPr lvl="1"/>
            <a:r>
              <a:rPr lang="en-US" sz="1200" dirty="0"/>
              <a:t>Appealing to kids </a:t>
            </a:r>
          </a:p>
          <a:p>
            <a:pPr lvl="1"/>
            <a:r>
              <a:rPr lang="en-US" sz="1200" dirty="0"/>
              <a:t>Sleeping with the pouches in mouth overnight 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Nicotine Toothpicks &amp; Pouches: Discreet, But Dangerous</a:t>
            </a:r>
            <a:b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It's important to know that even when products are labeled as “smoke-free” or “tobacco-free,” they are not risk-free. Side effects and long-term health issues may include: Nicotine addiction. Tooth wear, staining, and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discoloration.Oct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13, 2025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C8BFCF-9993-4018-8454-019F8C64E728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5905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dirty="0">
                <a:solidFill>
                  <a:srgbClr val="000000"/>
                </a:solidFill>
                <a:effectLst/>
                <a:highlight>
                  <a:srgbClr val="F5F5F5"/>
                </a:highlight>
                <a:latin typeface="Open Sans" panose="020B0606030504020204" pitchFamily="34" charset="0"/>
              </a:rPr>
              <a:t>https://addiction.surgeongeneral.gov/table-of-contents</a:t>
            </a:r>
            <a:endParaRPr lang="en-US" b="0" i="0" dirty="0">
              <a:solidFill>
                <a:srgbClr val="000000"/>
              </a:solidFill>
              <a:effectLst/>
              <a:highlight>
                <a:srgbClr val="F5F5F5"/>
              </a:highlight>
              <a:latin typeface="Segoe UI" panose="020B0502040204020203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1DF692-94E3-49E7-9D26-A00B95C58E2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8706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Study in Pediatrics journal </a:t>
            </a:r>
          </a:p>
          <a:p>
            <a:r>
              <a:rPr lang="en-US" dirty="0"/>
              <a:t>Analysis of Poison Control data </a:t>
            </a:r>
          </a:p>
          <a:p>
            <a:r>
              <a:rPr lang="en-US" dirty="0"/>
              <a:t>6 – 15mg nicotine per pouch x 15 pouches = 90 mg nicotine if the entire container is consumed.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3E77B-24B8-4C4E-A25D-6CF4C5B3716F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71333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Tobacco products kill 8 million people a year. They need the next generation to become the “replacement” smokers.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1E249-67FD-4950-B17A-467E4BB02E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5729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American Association of Pediatrics presentation – Bonnie Halpern-Fletcher </a:t>
            </a:r>
          </a:p>
          <a:p>
            <a:r>
              <a:rPr lang="en-US" dirty="0"/>
              <a:t>Primes the brain to expect passive dopamine hits rather than youth “earning” their dopamine through natural rewards.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1DF692-94E3-49E7-9D26-A00B95C58E2C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6999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Looking to screen patients in the light green and yellow zones.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FCFBEF-61C5-49DC-906C-B1846CF5B82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9940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SUD psychoeducation focus on Nicotine, Cannabis and overdose prevention </a:t>
            </a:r>
          </a:p>
          <a:p>
            <a:r>
              <a:rPr lang="en-US" b="1" dirty="0"/>
              <a:t>Screening and Reinforcement of healthy choices </a:t>
            </a:r>
          </a:p>
          <a:p>
            <a:r>
              <a:rPr lang="en-US" b="1" dirty="0"/>
              <a:t>Brief intervention </a:t>
            </a:r>
          </a:p>
          <a:p>
            <a:r>
              <a:rPr lang="en-US" dirty="0"/>
              <a:t>1-5 sessions </a:t>
            </a:r>
          </a:p>
          <a:p>
            <a:r>
              <a:rPr lang="en-US" b="1" dirty="0"/>
              <a:t>Extended intervention </a:t>
            </a:r>
          </a:p>
          <a:p>
            <a:r>
              <a:rPr lang="en-US" dirty="0"/>
              <a:t>Up to 12 sessions </a:t>
            </a:r>
          </a:p>
          <a:p>
            <a:r>
              <a:rPr lang="en-US" b="1" dirty="0"/>
              <a:t>Referral to Treatment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3E77B-24B8-4C4E-A25D-6CF4C5B3716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3544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Pre-admission services are filling a meaningful gap in the treatment continuum.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3E77B-24B8-4C4E-A25D-6CF4C5B3716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9861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fontAlgn="ctr">
              <a:spcAft>
                <a:spcPts val="600"/>
              </a:spcAft>
            </a:pPr>
            <a:r>
              <a:rPr lang="en-US" b="0" i="0" u="none" strike="noStrike" dirty="0">
                <a:solidFill>
                  <a:schemeClr val="tx1"/>
                </a:solidFill>
                <a:effectLst/>
                <a:latin typeface="ElsevierSans"/>
                <a:hlinkClick r:id="rId3" tooltip="Go to Addictive Behaviors on ScienceDirect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Impact of exposure to cannabis marketing on youth intentions to use and perception of safety which are predictors of future use. </a:t>
            </a:r>
          </a:p>
          <a:p>
            <a:pPr algn="ctr" fontAlgn="ctr">
              <a:spcAft>
                <a:spcPts val="600"/>
              </a:spcAft>
            </a:pPr>
            <a:r>
              <a:rPr lang="en-US" b="0" i="0" u="none" strike="noStrike" dirty="0">
                <a:solidFill>
                  <a:srgbClr val="467886"/>
                </a:solidFill>
                <a:effectLst/>
                <a:latin typeface="ElsevierSans"/>
                <a:hlinkClick r:id="rId3" tooltip="Go to Addictive Behaviors on ScienceDirect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Addictive Behaviors</a:t>
            </a:r>
            <a:endParaRPr lang="en-US" b="0" i="0" dirty="0">
              <a:solidFill>
                <a:srgbClr val="1F1F1F"/>
              </a:solidFill>
              <a:effectLst/>
              <a:latin typeface="ElsevierSans"/>
            </a:endParaRPr>
          </a:p>
          <a:p>
            <a:pPr algn="ctr" fontAlgn="ctr">
              <a:spcAft>
                <a:spcPts val="600"/>
              </a:spcAft>
            </a:pPr>
            <a:r>
              <a:rPr lang="en-US" b="0" i="0" u="none" strike="noStrike" dirty="0">
                <a:solidFill>
                  <a:srgbClr val="1F1F1F"/>
                </a:solidFill>
                <a:effectLst/>
                <a:latin typeface="ElsevierSans"/>
                <a:hlinkClick r:id="rId4" tooltip="Go to table of contents for this volume/issue"/>
              </a:rPr>
              <a:t>Volume 153</a:t>
            </a:r>
            <a:r>
              <a:rPr lang="en-US" b="0" i="0" dirty="0">
                <a:solidFill>
                  <a:srgbClr val="1F1F1F"/>
                </a:solidFill>
                <a:effectLst/>
                <a:latin typeface="ElsevierSans"/>
              </a:rPr>
              <a:t>, June 2024, 107981</a:t>
            </a:r>
          </a:p>
          <a:p>
            <a:pPr algn="l">
              <a:spcBef>
                <a:spcPts val="1200"/>
              </a:spcBef>
              <a:spcAft>
                <a:spcPts val="1200"/>
              </a:spcAft>
            </a:pPr>
            <a:r>
              <a:rPr lang="en-US" b="0" i="0" dirty="0">
                <a:solidFill>
                  <a:srgbClr val="1F1F1F"/>
                </a:solidFill>
                <a:effectLst/>
                <a:latin typeface="ElsevierGulliver"/>
              </a:rPr>
              <a:t>Cannabis advertising impacts on youth cannabis use intentions following recreational legalization in Canada: An Ecological Momentary Assessment (EMA) study</a:t>
            </a:r>
          </a:p>
          <a:p>
            <a:pPr algn="l">
              <a:spcAft>
                <a:spcPts val="1650"/>
              </a:spcAft>
            </a:pPr>
            <a:r>
              <a:rPr lang="en-US" b="0" i="0" dirty="0">
                <a:solidFill>
                  <a:srgbClr val="1F1F1F"/>
                </a:solidFill>
                <a:effectLst/>
                <a:latin typeface="ElsevierSans"/>
              </a:rPr>
              <a:t>Author links open overlay </a:t>
            </a:r>
            <a:r>
              <a:rPr lang="en-US" b="0" i="0" dirty="0" err="1">
                <a:solidFill>
                  <a:srgbClr val="1F1F1F"/>
                </a:solidFill>
                <a:effectLst/>
                <a:latin typeface="ElsevierSans"/>
              </a:rPr>
              <a:t>panelChelsea</a:t>
            </a:r>
            <a:r>
              <a:rPr lang="en-US" b="0" i="0" dirty="0">
                <a:solidFill>
                  <a:srgbClr val="1F1F1F"/>
                </a:solidFill>
                <a:effectLst/>
                <a:latin typeface="ElsevierSans"/>
              </a:rPr>
              <a:t> Noël </a:t>
            </a:r>
            <a:r>
              <a:rPr lang="en-US" b="0" i="0" baseline="30000" dirty="0">
                <a:solidFill>
                  <a:srgbClr val="1F1F1F"/>
                </a:solidFill>
                <a:effectLst/>
                <a:latin typeface="ElsevierSans"/>
              </a:rPr>
              <a:t>a</a:t>
            </a:r>
            <a:r>
              <a:rPr lang="en-US" b="0" i="0" dirty="0">
                <a:solidFill>
                  <a:srgbClr val="1F1F1F"/>
                </a:solidFill>
                <a:effectLst/>
                <a:latin typeface="ElsevierSans"/>
              </a:rPr>
              <a:t>, Deborah Scharf </a:t>
            </a:r>
            <a:r>
              <a:rPr lang="en-US" b="0" i="0" baseline="30000" dirty="0">
                <a:solidFill>
                  <a:srgbClr val="1F1F1F"/>
                </a:solidFill>
                <a:effectLst/>
                <a:latin typeface="ElsevierSans"/>
              </a:rPr>
              <a:t>a</a:t>
            </a:r>
            <a:r>
              <a:rPr lang="en-US" b="0" i="0" dirty="0">
                <a:solidFill>
                  <a:srgbClr val="1F1F1F"/>
                </a:solidFill>
                <a:effectLst/>
                <a:latin typeface="ElsevierSans"/>
              </a:rPr>
              <a:t> </a:t>
            </a:r>
            <a:r>
              <a:rPr lang="en-US" b="0" i="0" baseline="30000" dirty="0">
                <a:solidFill>
                  <a:srgbClr val="1F1F1F"/>
                </a:solidFill>
                <a:effectLst/>
                <a:latin typeface="ElsevierSans"/>
              </a:rPr>
              <a:t>b</a:t>
            </a:r>
            <a:r>
              <a:rPr lang="en-US" b="0" i="0" dirty="0">
                <a:solidFill>
                  <a:srgbClr val="1F1F1F"/>
                </a:solidFill>
                <a:effectLst/>
                <a:latin typeface="ElsevierSans"/>
              </a:rPr>
              <a:t>, Anna Koné </a:t>
            </a:r>
            <a:r>
              <a:rPr lang="en-US" b="0" i="0" baseline="30000" dirty="0">
                <a:solidFill>
                  <a:srgbClr val="1F1F1F"/>
                </a:solidFill>
                <a:effectLst/>
                <a:latin typeface="ElsevierSans"/>
              </a:rPr>
              <a:t>b</a:t>
            </a:r>
            <a:r>
              <a:rPr lang="en-US" b="0" i="0" dirty="0">
                <a:solidFill>
                  <a:srgbClr val="1F1F1F"/>
                </a:solidFill>
                <a:effectLst/>
                <a:latin typeface="ElsevierSans"/>
              </a:rPr>
              <a:t>, Christopher </a:t>
            </a:r>
            <a:r>
              <a:rPr lang="en-US" b="0" i="0" dirty="0" err="1">
                <a:solidFill>
                  <a:srgbClr val="1F1F1F"/>
                </a:solidFill>
                <a:effectLst/>
                <a:latin typeface="ElsevierSans"/>
              </a:rPr>
              <a:t>Armiento</a:t>
            </a:r>
            <a:r>
              <a:rPr lang="en-US" b="0" i="0" dirty="0">
                <a:solidFill>
                  <a:srgbClr val="1F1F1F"/>
                </a:solidFill>
                <a:effectLst/>
                <a:latin typeface="ElsevierSans"/>
              </a:rPr>
              <a:t> </a:t>
            </a:r>
            <a:r>
              <a:rPr lang="en-US" b="0" i="0" baseline="30000" dirty="0">
                <a:solidFill>
                  <a:srgbClr val="1F1F1F"/>
                </a:solidFill>
                <a:effectLst/>
                <a:latin typeface="ElsevierSans"/>
              </a:rPr>
              <a:t>a</a:t>
            </a:r>
            <a:r>
              <a:rPr lang="en-US" b="0" i="0" dirty="0">
                <a:solidFill>
                  <a:srgbClr val="1F1F1F"/>
                </a:solidFill>
                <a:effectLst/>
                <a:latin typeface="ElsevierSans"/>
              </a:rPr>
              <a:t>, Daniel Dylan </a:t>
            </a:r>
            <a:r>
              <a:rPr lang="en-US" b="0" i="0" baseline="30000" dirty="0">
                <a:solidFill>
                  <a:srgbClr val="1F1F1F"/>
                </a:solidFill>
                <a:effectLst/>
                <a:latin typeface="ElsevierSans"/>
              </a:rPr>
              <a:t>c</a:t>
            </a:r>
            <a:endParaRPr lang="en-US" b="0" i="0" dirty="0">
              <a:solidFill>
                <a:srgbClr val="1F1F1F"/>
              </a:solidFill>
              <a:effectLst/>
              <a:latin typeface="ElsevierSan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EB8A2B-B45B-423E-98BB-FCF245E473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12280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Gastrointestinal activity / metabolism</a:t>
            </a:r>
          </a:p>
          <a:p>
            <a:r>
              <a:rPr lang="en-US" sz="1200" dirty="0"/>
              <a:t>Cardiovascular activity</a:t>
            </a:r>
          </a:p>
          <a:p>
            <a:r>
              <a:rPr lang="en-US" sz="1200" dirty="0"/>
              <a:t>Pain perception </a:t>
            </a:r>
          </a:p>
          <a:p>
            <a:r>
              <a:rPr lang="en-US" sz="1200" dirty="0"/>
              <a:t>Modulation of neurotransmitter release</a:t>
            </a:r>
          </a:p>
          <a:p>
            <a:r>
              <a:rPr lang="en-US" sz="1200" dirty="0"/>
              <a:t>Maintenance of bone mass </a:t>
            </a:r>
          </a:p>
          <a:p>
            <a:r>
              <a:rPr lang="en-US" sz="1200" dirty="0"/>
              <a:t>Protection and growth of neurons </a:t>
            </a:r>
          </a:p>
          <a:p>
            <a:r>
              <a:rPr lang="en-US" sz="1200" dirty="0"/>
              <a:t>Immune function </a:t>
            </a:r>
          </a:p>
          <a:p>
            <a:r>
              <a:rPr lang="en-US" sz="1200" dirty="0"/>
              <a:t>Inflammatory reactions</a:t>
            </a:r>
          </a:p>
          <a:p>
            <a:r>
              <a:rPr lang="en-US" sz="1200" dirty="0"/>
              <a:t>Inhibition of tumor cells </a:t>
            </a:r>
          </a:p>
          <a:p>
            <a:r>
              <a:rPr lang="en-US" sz="1200" dirty="0"/>
              <a:t>Hormonal regulation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C8BFCF-9993-4018-8454-019F8C64E72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59019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Intoxicant </a:t>
            </a:r>
          </a:p>
          <a:p>
            <a:r>
              <a:rPr lang="en-US" dirty="0"/>
              <a:t>Stimulant </a:t>
            </a:r>
          </a:p>
          <a:p>
            <a:r>
              <a:rPr lang="en-US" dirty="0"/>
              <a:t>Depressant </a:t>
            </a:r>
          </a:p>
          <a:p>
            <a:r>
              <a:rPr lang="en-US" dirty="0"/>
              <a:t>Hallucinogen </a:t>
            </a:r>
          </a:p>
          <a:p>
            <a:r>
              <a:rPr lang="en-US" dirty="0"/>
              <a:t>Teratogen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C8BFCF-9993-4018-8454-019F8C64E72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3448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C8BFCF-9993-4018-8454-019F8C64E72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5917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EC743F4-8769-40B4-85DF-6CB8DE9F66AA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86329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3067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4097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9A1AE6-AC21-3A8C-4668-7FCC4A44A0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C16EEE-748E-6EF8-9A67-D5A7C2B82B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602226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E32685-AFCB-06A5-5DC3-C65A29A694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451C8B-1933-E53B-97B3-8FBDA2C899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741906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AD7B11-33C6-68F2-497C-2FC4C439C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374" y="1709738"/>
            <a:ext cx="1025207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3CDCBA-8305-0537-B989-893A41F348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5374" y="4589463"/>
            <a:ext cx="10252076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661587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417688-031C-A97A-8B89-1DCA493503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4848" y="365125"/>
            <a:ext cx="9304177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539F6D-7598-B4E0-BED3-63B5E353FD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09674" y="1825625"/>
            <a:ext cx="4705353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278296-6630-173D-88A5-D3A75AE2B8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6974" y="1825625"/>
            <a:ext cx="497205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639864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73B4AD-6A48-844E-84D5-84C14C5C0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9750" y="365125"/>
            <a:ext cx="9545638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09E863-8090-F5C9-8848-CC897C5812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09750" y="1681163"/>
            <a:ext cx="418782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297177-505D-A785-B659-FAA4C351A1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809750" y="2505075"/>
            <a:ext cx="4187825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951A14D-C804-D25E-BE0C-EA627C32FA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15124" y="1681163"/>
            <a:ext cx="464026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B950587-B56D-FA16-51F1-84C2E98E18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715124" y="2505075"/>
            <a:ext cx="4640263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522782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5917C8-B0AF-423C-F16D-44A9DB64AE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734524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08277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F3E795-87BD-14A0-E4FD-B239A65F4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4950" y="457200"/>
            <a:ext cx="32670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FCDDC9-E015-8ACB-1E5C-B3317CD95F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C6E956-1155-8773-044A-1EF3DEF124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04950" y="2057400"/>
            <a:ext cx="32670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933925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2790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0F74EE-7600-B700-656C-4A92866A31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2575" y="457200"/>
            <a:ext cx="321945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E79BA27-A6B3-FBE9-8F9B-EED1EB08772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7E8046-DC03-E488-99E7-429395C528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52575" y="2057400"/>
            <a:ext cx="321945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807407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FAC8A8-4440-F80E-2454-79EB604794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A3A693-F56A-3DD5-C07F-F28B3EB6D0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872189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956B195-421C-C402-839F-356978C224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9C3EF4-CA1B-D5FA-15D0-68BB9275F5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144905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mparis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90EAB665-9090-4940-9CBD-04BE9264B4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 flipV="1">
            <a:off x="7660988" y="-9590"/>
            <a:ext cx="4288839" cy="2239437"/>
          </a:xfrm>
          <a:custGeom>
            <a:avLst/>
            <a:gdLst>
              <a:gd name="connsiteX0" fmla="*/ 2347485 w 4865144"/>
              <a:gd name="connsiteY0" fmla="*/ 2540357 h 2540357"/>
              <a:gd name="connsiteX1" fmla="*/ 566486 w 4865144"/>
              <a:gd name="connsiteY1" fmla="*/ 1558284 h 2540357"/>
              <a:gd name="connsiteX2" fmla="*/ 376684 w 4865144"/>
              <a:gd name="connsiteY2" fmla="*/ 1307041 h 2540357"/>
              <a:gd name="connsiteX3" fmla="*/ 0 w 4865144"/>
              <a:gd name="connsiteY3" fmla="*/ 515488 h 2540357"/>
              <a:gd name="connsiteX4" fmla="*/ 57187 w 4865144"/>
              <a:gd name="connsiteY4" fmla="*/ 83613 h 2540357"/>
              <a:gd name="connsiteX5" fmla="*/ 85241 w 4865144"/>
              <a:gd name="connsiteY5" fmla="*/ 0 h 2540357"/>
              <a:gd name="connsiteX6" fmla="*/ 4819156 w 4865144"/>
              <a:gd name="connsiteY6" fmla="*/ 0 h 2540357"/>
              <a:gd name="connsiteX7" fmla="*/ 4827943 w 4865144"/>
              <a:gd name="connsiteY7" fmla="*/ 42917 h 2540357"/>
              <a:gd name="connsiteX8" fmla="*/ 4865144 w 4865144"/>
              <a:gd name="connsiteY8" fmla="*/ 515488 h 2540357"/>
              <a:gd name="connsiteX9" fmla="*/ 4612386 w 4865144"/>
              <a:gd name="connsiteY9" fmla="*/ 1189035 h 2540357"/>
              <a:gd name="connsiteX10" fmla="*/ 3864031 w 4865144"/>
              <a:gd name="connsiteY10" fmla="*/ 1816207 h 2540357"/>
              <a:gd name="connsiteX11" fmla="*/ 3699494 w 4865144"/>
              <a:gd name="connsiteY11" fmla="*/ 1936178 h 2540357"/>
              <a:gd name="connsiteX12" fmla="*/ 2347485 w 4865144"/>
              <a:gd name="connsiteY12" fmla="*/ 2540357 h 2540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865144" h="2540357">
                <a:moveTo>
                  <a:pt x="2347485" y="2540357"/>
                </a:moveTo>
                <a:cubicBezTo>
                  <a:pt x="1595370" y="2540357"/>
                  <a:pt x="1062712" y="2246669"/>
                  <a:pt x="566486" y="1558284"/>
                </a:cubicBezTo>
                <a:cubicBezTo>
                  <a:pt x="501550" y="1468181"/>
                  <a:pt x="438072" y="1386236"/>
                  <a:pt x="376684" y="1307041"/>
                </a:cubicBezTo>
                <a:cubicBezTo>
                  <a:pt x="122255" y="978668"/>
                  <a:pt x="0" y="807898"/>
                  <a:pt x="0" y="515488"/>
                </a:cubicBezTo>
                <a:cubicBezTo>
                  <a:pt x="0" y="370314"/>
                  <a:pt x="19158" y="226024"/>
                  <a:pt x="57187" y="83613"/>
                </a:cubicBezTo>
                <a:lnTo>
                  <a:pt x="85241" y="0"/>
                </a:lnTo>
                <a:lnTo>
                  <a:pt x="4819156" y="0"/>
                </a:lnTo>
                <a:lnTo>
                  <a:pt x="4827943" y="42917"/>
                </a:lnTo>
                <a:cubicBezTo>
                  <a:pt x="4852551" y="195232"/>
                  <a:pt x="4865144" y="353315"/>
                  <a:pt x="4865144" y="515488"/>
                </a:cubicBezTo>
                <a:cubicBezTo>
                  <a:pt x="4865144" y="774296"/>
                  <a:pt x="4787155" y="982010"/>
                  <a:pt x="4612386" y="1189035"/>
                </a:cubicBezTo>
                <a:cubicBezTo>
                  <a:pt x="4429578" y="1405594"/>
                  <a:pt x="4154895" y="1605055"/>
                  <a:pt x="3864031" y="1816207"/>
                </a:cubicBezTo>
                <a:cubicBezTo>
                  <a:pt x="3810369" y="1855117"/>
                  <a:pt x="3754930" y="1895402"/>
                  <a:pt x="3699494" y="1936178"/>
                </a:cubicBezTo>
                <a:cubicBezTo>
                  <a:pt x="3203269" y="2301103"/>
                  <a:pt x="2841097" y="2540357"/>
                  <a:pt x="2347485" y="2540357"/>
                </a:cubicBez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21154322-7D00-4603-927A-E531026578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 flipV="1">
            <a:off x="7440557" y="-22925"/>
            <a:ext cx="4629749" cy="2423160"/>
          </a:xfrm>
          <a:custGeom>
            <a:avLst/>
            <a:gdLst>
              <a:gd name="connsiteX0" fmla="*/ 2534081 w 5251863"/>
              <a:gd name="connsiteY0" fmla="*/ 2733640 h 2733640"/>
              <a:gd name="connsiteX1" fmla="*/ 611515 w 5251863"/>
              <a:gd name="connsiteY1" fmla="*/ 1637197 h 2733640"/>
              <a:gd name="connsiteX2" fmla="*/ 406625 w 5251863"/>
              <a:gd name="connsiteY2" fmla="*/ 1356697 h 2733640"/>
              <a:gd name="connsiteX3" fmla="*/ 0 w 5251863"/>
              <a:gd name="connsiteY3" fmla="*/ 472961 h 2733640"/>
              <a:gd name="connsiteX4" fmla="*/ 15472 w 5251863"/>
              <a:gd name="connsiteY4" fmla="*/ 230720 h 2733640"/>
              <a:gd name="connsiteX5" fmla="*/ 59957 w 5251863"/>
              <a:gd name="connsiteY5" fmla="*/ 0 h 2733640"/>
              <a:gd name="connsiteX6" fmla="*/ 5218026 w 5251863"/>
              <a:gd name="connsiteY6" fmla="*/ 0 h 2733640"/>
              <a:gd name="connsiteX7" fmla="*/ 5241745 w 5251863"/>
              <a:gd name="connsiteY7" fmla="*/ 205032 h 2733640"/>
              <a:gd name="connsiteX8" fmla="*/ 5251863 w 5251863"/>
              <a:gd name="connsiteY8" fmla="*/ 472961 h 2733640"/>
              <a:gd name="connsiteX9" fmla="*/ 4979014 w 5251863"/>
              <a:gd name="connsiteY9" fmla="*/ 1224949 h 2733640"/>
              <a:gd name="connsiteX10" fmla="*/ 4171175 w 5251863"/>
              <a:gd name="connsiteY10" fmla="*/ 1925157 h 2733640"/>
              <a:gd name="connsiteX11" fmla="*/ 3993558 w 5251863"/>
              <a:gd name="connsiteY11" fmla="*/ 2059101 h 2733640"/>
              <a:gd name="connsiteX12" fmla="*/ 2534081 w 5251863"/>
              <a:gd name="connsiteY12" fmla="*/ 2733640 h 2733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251863" h="2733640">
                <a:moveTo>
                  <a:pt x="2534081" y="2733640"/>
                </a:moveTo>
                <a:cubicBezTo>
                  <a:pt x="1722182" y="2733640"/>
                  <a:pt x="1147184" y="2405750"/>
                  <a:pt x="611515" y="1637197"/>
                </a:cubicBezTo>
                <a:cubicBezTo>
                  <a:pt x="541416" y="1536604"/>
                  <a:pt x="472894" y="1445115"/>
                  <a:pt x="406625" y="1356697"/>
                </a:cubicBezTo>
                <a:cubicBezTo>
                  <a:pt x="131973" y="990082"/>
                  <a:pt x="0" y="799426"/>
                  <a:pt x="0" y="472961"/>
                </a:cubicBezTo>
                <a:cubicBezTo>
                  <a:pt x="0" y="391921"/>
                  <a:pt x="5170" y="311128"/>
                  <a:pt x="15472" y="230720"/>
                </a:cubicBezTo>
                <a:lnTo>
                  <a:pt x="59957" y="0"/>
                </a:lnTo>
                <a:lnTo>
                  <a:pt x="5218026" y="0"/>
                </a:lnTo>
                <a:lnTo>
                  <a:pt x="5241745" y="205032"/>
                </a:lnTo>
                <a:cubicBezTo>
                  <a:pt x="5248464" y="293044"/>
                  <a:pt x="5251863" y="382432"/>
                  <a:pt x="5251863" y="472961"/>
                </a:cubicBezTo>
                <a:cubicBezTo>
                  <a:pt x="5251863" y="761910"/>
                  <a:pt x="5167674" y="993814"/>
                  <a:pt x="4979014" y="1224949"/>
                </a:cubicBezTo>
                <a:cubicBezTo>
                  <a:pt x="4781676" y="1466726"/>
                  <a:pt x="4485157" y="1689416"/>
                  <a:pt x="4171175" y="1925157"/>
                </a:cubicBezTo>
                <a:cubicBezTo>
                  <a:pt x="4113246" y="1968599"/>
                  <a:pt x="4053402" y="2013577"/>
                  <a:pt x="3993558" y="2059101"/>
                </a:cubicBezTo>
                <a:cubicBezTo>
                  <a:pt x="3457890" y="2466524"/>
                  <a:pt x="3066929" y="2733640"/>
                  <a:pt x="2534081" y="2733640"/>
                </a:cubicBezTo>
                <a:close/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570CB6C4-9B58-9A3F-9D5D-12C0B58A44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1038" y="442913"/>
            <a:ext cx="6901699" cy="1843087"/>
          </a:xfrm>
        </p:spPr>
        <p:txBody>
          <a:bodyPr anchor="b"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Click to add title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81039" y="2606040"/>
            <a:ext cx="5276480" cy="3394062"/>
          </a:xfrm>
        </p:spPr>
        <p:txBody>
          <a:bodyPr>
            <a:normAutofit/>
          </a:bodyPr>
          <a:lstStyle>
            <a:lvl1pPr marL="283464" indent="-283464">
              <a:buFont typeface="Arial" panose="020B0604020202020204" pitchFamily="34" charset="0"/>
              <a:buChar char="•"/>
              <a:defRPr sz="1800"/>
            </a:lvl1pPr>
            <a:lvl2pPr marL="548640" indent="-283464">
              <a:buFont typeface="Arial" panose="020B0604020202020204" pitchFamily="34" charset="0"/>
              <a:buChar char="•"/>
              <a:defRPr sz="1800"/>
            </a:lvl2pPr>
            <a:lvl3pPr marL="914400" indent="-283464">
              <a:defRPr sz="1800"/>
            </a:lvl3pPr>
            <a:lvl4pPr marL="1371600" indent="-283464">
              <a:defRPr sz="1800"/>
            </a:lvl4pPr>
            <a:lvl5pPr marL="1828800" indent="-283464"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236159" y="2606040"/>
            <a:ext cx="5274802" cy="3394062"/>
          </a:xfrm>
        </p:spPr>
        <p:txBody>
          <a:bodyPr>
            <a:normAutofit/>
          </a:bodyPr>
          <a:lstStyle>
            <a:lvl1pPr marL="283464" indent="-283464">
              <a:buFont typeface="Arial" panose="020B0604020202020204" pitchFamily="34" charset="0"/>
              <a:buChar char="•"/>
              <a:defRPr sz="1800"/>
            </a:lvl1pPr>
            <a:lvl2pPr marL="548640" indent="-283464">
              <a:buFont typeface="Arial" panose="020B0604020202020204" pitchFamily="34" charset="0"/>
              <a:buChar char="•"/>
              <a:defRPr sz="1800"/>
            </a:lvl2pPr>
            <a:lvl3pPr marL="914400" indent="-283464">
              <a:defRPr sz="1800"/>
            </a:lvl3pPr>
            <a:lvl4pPr marL="1371600" indent="-283464">
              <a:defRPr sz="1800"/>
            </a:lvl4pPr>
            <a:lvl5pPr marL="1828800" indent="-283464"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66DDA6B1-6025-FEA3-B8BB-05F6EBA55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850727" y="-9589"/>
            <a:ext cx="3828033" cy="2051003"/>
          </a:xfrm>
          <a:custGeom>
            <a:avLst/>
            <a:gdLst>
              <a:gd name="connsiteX0" fmla="*/ 48561 w 3828033"/>
              <a:gd name="connsiteY0" fmla="*/ 0 h 2051003"/>
              <a:gd name="connsiteX1" fmla="*/ 3738569 w 3828033"/>
              <a:gd name="connsiteY1" fmla="*/ 0 h 2051003"/>
              <a:gd name="connsiteX2" fmla="*/ 3783037 w 3828033"/>
              <a:gd name="connsiteY2" fmla="*/ 131595 h 2051003"/>
              <a:gd name="connsiteX3" fmla="*/ 3828033 w 3828033"/>
              <a:gd name="connsiteY3" fmla="*/ 469010 h 2051003"/>
              <a:gd name="connsiteX4" fmla="*/ 3531647 w 3828033"/>
              <a:gd name="connsiteY4" fmla="*/ 1087435 h 2051003"/>
              <a:gd name="connsiteX5" fmla="*/ 3382306 w 3828033"/>
              <a:gd name="connsiteY5" fmla="*/ 1283727 h 2051003"/>
              <a:gd name="connsiteX6" fmla="*/ 1980966 w 3828033"/>
              <a:gd name="connsiteY6" fmla="*/ 2051003 h 2051003"/>
              <a:gd name="connsiteX7" fmla="*/ 917167 w 3828033"/>
              <a:gd name="connsiteY7" fmla="*/ 1578970 h 2051003"/>
              <a:gd name="connsiteX8" fmla="*/ 787704 w 3828033"/>
              <a:gd name="connsiteY8" fmla="*/ 1485237 h 2051003"/>
              <a:gd name="connsiteX9" fmla="*/ 198877 w 3828033"/>
              <a:gd name="connsiteY9" fmla="*/ 995240 h 2051003"/>
              <a:gd name="connsiteX10" fmla="*/ 0 w 3828033"/>
              <a:gd name="connsiteY10" fmla="*/ 469010 h 2051003"/>
              <a:gd name="connsiteX11" fmla="*/ 45559 w 3828033"/>
              <a:gd name="connsiteY11" fmla="*/ 11416 h 2051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28033" h="2051003">
                <a:moveTo>
                  <a:pt x="48561" y="0"/>
                </a:moveTo>
                <a:lnTo>
                  <a:pt x="3738569" y="0"/>
                </a:lnTo>
                <a:lnTo>
                  <a:pt x="3783037" y="131595"/>
                </a:lnTo>
                <a:cubicBezTo>
                  <a:pt x="3812959" y="242859"/>
                  <a:pt x="3828033" y="355590"/>
                  <a:pt x="3828033" y="469010"/>
                </a:cubicBezTo>
                <a:cubicBezTo>
                  <a:pt x="3828033" y="697465"/>
                  <a:pt x="3731840" y="830884"/>
                  <a:pt x="3531647" y="1087435"/>
                </a:cubicBezTo>
                <a:cubicBezTo>
                  <a:pt x="3483347" y="1149310"/>
                  <a:pt x="3433400" y="1213332"/>
                  <a:pt x="3382306" y="1283727"/>
                </a:cubicBezTo>
                <a:cubicBezTo>
                  <a:pt x="2991862" y="1821551"/>
                  <a:pt x="2572752" y="2051003"/>
                  <a:pt x="1980966" y="2051003"/>
                </a:cubicBezTo>
                <a:cubicBezTo>
                  <a:pt x="1592577" y="2051003"/>
                  <a:pt x="1307610" y="1864080"/>
                  <a:pt x="917167" y="1578970"/>
                </a:cubicBezTo>
                <a:cubicBezTo>
                  <a:pt x="873548" y="1547112"/>
                  <a:pt x="829927" y="1515637"/>
                  <a:pt x="787704" y="1485237"/>
                </a:cubicBezTo>
                <a:cubicBezTo>
                  <a:pt x="558844" y="1320269"/>
                  <a:pt x="342715" y="1164433"/>
                  <a:pt x="198877" y="995240"/>
                </a:cubicBezTo>
                <a:cubicBezTo>
                  <a:pt x="61365" y="833495"/>
                  <a:pt x="0" y="671213"/>
                  <a:pt x="0" y="469010"/>
                </a:cubicBezTo>
                <a:cubicBezTo>
                  <a:pt x="0" y="310633"/>
                  <a:pt x="15484" y="157247"/>
                  <a:pt x="45559" y="11416"/>
                </a:cubicBezTo>
                <a:close/>
              </a:path>
            </a:pathLst>
          </a:custGeom>
          <a:blipFill dpi="0" rotWithShape="1">
            <a:blip r:embed="rId2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6EE14614-7B6B-2144-6181-C2C516D058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1039" y="6170491"/>
            <a:ext cx="2405062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l">
              <a:defRPr sz="11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2/3/20XX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0B15B36F-FBDF-DF28-B03B-6D512C4C01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62313" y="6170490"/>
            <a:ext cx="5667375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l">
              <a:defRPr sz="1100" cap="all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algn="ctr"/>
            <a:r>
              <a:rPr lang="en-US" dirty="0"/>
              <a:t>Presentation Title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9F1BC0A8-A262-DF6C-DB53-DBB7E73BA9B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105900" y="6170490"/>
            <a:ext cx="2405062" cy="457200"/>
          </a:xfrm>
          <a:prstGeom prst="rect">
            <a:avLst/>
          </a:prstGeom>
        </p:spPr>
        <p:txBody>
          <a:bodyPr vert="horz" lIns="109728" tIns="109728" rIns="109728" bIns="91440" rtlCol="0" anchor="b"/>
          <a:lstStyle>
            <a:lvl1pPr algn="r">
              <a:defRPr sz="16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97467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ection Brea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35F199FA-581E-485F-8470-9B9F10DBBD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198368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FDD4E4E3-A06F-4EA0-9228-3B72D4CE6A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648079" y="0"/>
            <a:ext cx="2827669" cy="6858000"/>
          </a:xfrm>
          <a:custGeom>
            <a:avLst/>
            <a:gdLst>
              <a:gd name="connsiteX0" fmla="*/ 952351 w 2827669"/>
              <a:gd name="connsiteY0" fmla="*/ 0 h 6858000"/>
              <a:gd name="connsiteX1" fmla="*/ 1298165 w 2827669"/>
              <a:gd name="connsiteY1" fmla="*/ 0 h 6858000"/>
              <a:gd name="connsiteX2" fmla="*/ 1414021 w 2827669"/>
              <a:gd name="connsiteY2" fmla="*/ 91085 h 6858000"/>
              <a:gd name="connsiteX3" fmla="*/ 2827669 w 2827669"/>
              <a:gd name="connsiteY3" fmla="*/ 3590451 h 6858000"/>
              <a:gd name="connsiteX4" fmla="*/ 953320 w 2827669"/>
              <a:gd name="connsiteY4" fmla="*/ 6374083 h 6858000"/>
              <a:gd name="connsiteX5" fmla="*/ 436671 w 2827669"/>
              <a:gd name="connsiteY5" fmla="*/ 6784359 h 6858000"/>
              <a:gd name="connsiteX6" fmla="*/ 331508 w 2827669"/>
              <a:gd name="connsiteY6" fmla="*/ 6858000 h 6858000"/>
              <a:gd name="connsiteX7" fmla="*/ 0 w 2827669"/>
              <a:gd name="connsiteY7" fmla="*/ 6858000 h 6858000"/>
              <a:gd name="connsiteX8" fmla="*/ 92067 w 2827669"/>
              <a:gd name="connsiteY8" fmla="*/ 6794395 h 6858000"/>
              <a:gd name="connsiteX9" fmla="*/ 615750 w 2827669"/>
              <a:gd name="connsiteY9" fmla="*/ 6384118 h 6858000"/>
              <a:gd name="connsiteX10" fmla="*/ 2515617 w 2827669"/>
              <a:gd name="connsiteY10" fmla="*/ 3600487 h 6858000"/>
              <a:gd name="connsiteX11" fmla="*/ 1082723 w 2827669"/>
              <a:gd name="connsiteY11" fmla="*/ 10112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827669" h="6858000">
                <a:moveTo>
                  <a:pt x="952351" y="0"/>
                </a:moveTo>
                <a:lnTo>
                  <a:pt x="1298165" y="0"/>
                </a:lnTo>
                <a:lnTo>
                  <a:pt x="1414021" y="91085"/>
                </a:lnTo>
                <a:cubicBezTo>
                  <a:pt x="2323409" y="861623"/>
                  <a:pt x="2827669" y="2141656"/>
                  <a:pt x="2827669" y="3590451"/>
                </a:cubicBezTo>
                <a:cubicBezTo>
                  <a:pt x="2827669" y="4952841"/>
                  <a:pt x="1898944" y="5593563"/>
                  <a:pt x="953320" y="6374083"/>
                </a:cubicBezTo>
                <a:cubicBezTo>
                  <a:pt x="781116" y="6516221"/>
                  <a:pt x="610489" y="6655457"/>
                  <a:pt x="436671" y="6784359"/>
                </a:cubicBezTo>
                <a:lnTo>
                  <a:pt x="331508" y="6858000"/>
                </a:lnTo>
                <a:lnTo>
                  <a:pt x="0" y="6858000"/>
                </a:lnTo>
                <a:lnTo>
                  <a:pt x="92067" y="6794395"/>
                </a:lnTo>
                <a:cubicBezTo>
                  <a:pt x="268252" y="6665493"/>
                  <a:pt x="441202" y="6526257"/>
                  <a:pt x="615750" y="6384118"/>
                </a:cubicBezTo>
                <a:cubicBezTo>
                  <a:pt x="1574248" y="5603599"/>
                  <a:pt x="2515617" y="4962877"/>
                  <a:pt x="2515617" y="3600487"/>
                </a:cubicBezTo>
                <a:cubicBezTo>
                  <a:pt x="2515617" y="2151691"/>
                  <a:pt x="2004492" y="871659"/>
                  <a:pt x="1082723" y="10112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50A4F2B-CA9C-2019-E84C-7C17DFD9812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81038" y="718457"/>
            <a:ext cx="5718534" cy="339158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4000" spc="0"/>
            </a:lvl1pPr>
          </a:lstStyle>
          <a:p>
            <a:r>
              <a:rPr lang="en-US" sz="6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Click to add title</a:t>
            </a:r>
            <a:endParaRPr lang="en-US" sz="6000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1E191378-FF48-4A6B-70C2-CFB4A267A00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81038" y="4110038"/>
            <a:ext cx="4598328" cy="1879124"/>
          </a:xfrm>
        </p:spPr>
        <p:txBody>
          <a:bodyPr anchor="t"/>
          <a:lstStyle>
            <a:lvl1pPr marL="0" indent="0">
              <a:buFont typeface="Arial" panose="020B0604020202020204" pitchFamily="34" charset="0"/>
              <a:buNone/>
              <a:defRPr strike="noStrike"/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75A0127-ED9F-6E5C-4014-5E75D6C58E1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974143" y="0"/>
            <a:ext cx="7217857" cy="6858000"/>
          </a:xfrm>
          <a:custGeom>
            <a:avLst/>
            <a:gdLst>
              <a:gd name="connsiteX0" fmla="*/ 1494409 w 7217857"/>
              <a:gd name="connsiteY0" fmla="*/ 0 h 6858000"/>
              <a:gd name="connsiteX1" fmla="*/ 4632500 w 7217857"/>
              <a:gd name="connsiteY1" fmla="*/ 0 h 6858000"/>
              <a:gd name="connsiteX2" fmla="*/ 5764493 w 7217857"/>
              <a:gd name="connsiteY2" fmla="*/ 0 h 6858000"/>
              <a:gd name="connsiteX3" fmla="*/ 7217857 w 7217857"/>
              <a:gd name="connsiteY3" fmla="*/ 0 h 6858000"/>
              <a:gd name="connsiteX4" fmla="*/ 7217857 w 7217857"/>
              <a:gd name="connsiteY4" fmla="*/ 6858000 h 6858000"/>
              <a:gd name="connsiteX5" fmla="*/ 5764493 w 7217857"/>
              <a:gd name="connsiteY5" fmla="*/ 6858000 h 6858000"/>
              <a:gd name="connsiteX6" fmla="*/ 4632500 w 7217857"/>
              <a:gd name="connsiteY6" fmla="*/ 6858000 h 6858000"/>
              <a:gd name="connsiteX7" fmla="*/ 238313 w 7217857"/>
              <a:gd name="connsiteY7" fmla="*/ 6858000 h 6858000"/>
              <a:gd name="connsiteX8" fmla="*/ 251264 w 7217857"/>
              <a:gd name="connsiteY8" fmla="*/ 6849373 h 6858000"/>
              <a:gd name="connsiteX9" fmla="*/ 776282 w 7217857"/>
              <a:gd name="connsiteY9" fmla="*/ 6451411 h 6858000"/>
              <a:gd name="connsiteX10" fmla="*/ 2741607 w 7217857"/>
              <a:gd name="connsiteY10" fmla="*/ 3678515 h 6858000"/>
              <a:gd name="connsiteX11" fmla="*/ 1521342 w 7217857"/>
              <a:gd name="connsiteY11" fmla="*/ 24338 h 6858000"/>
              <a:gd name="connsiteX12" fmla="*/ 879874 w 7217857"/>
              <a:gd name="connsiteY12" fmla="*/ 0 h 6858000"/>
              <a:gd name="connsiteX13" fmla="*/ 1477051 w 7217857"/>
              <a:gd name="connsiteY13" fmla="*/ 0 h 6858000"/>
              <a:gd name="connsiteX14" fmla="*/ 1503062 w 7217857"/>
              <a:gd name="connsiteY14" fmla="*/ 23504 h 6858000"/>
              <a:gd name="connsiteX15" fmla="*/ 2723328 w 7217857"/>
              <a:gd name="connsiteY15" fmla="*/ 3677682 h 6858000"/>
              <a:gd name="connsiteX16" fmla="*/ 758003 w 7217857"/>
              <a:gd name="connsiteY16" fmla="*/ 6450578 h 6858000"/>
              <a:gd name="connsiteX17" fmla="*/ 232984 w 7217857"/>
              <a:gd name="connsiteY17" fmla="*/ 6848540 h 6858000"/>
              <a:gd name="connsiteX18" fmla="*/ 218782 w 7217857"/>
              <a:gd name="connsiteY18" fmla="*/ 6858000 h 6858000"/>
              <a:gd name="connsiteX19" fmla="*/ 0 w 7217857"/>
              <a:gd name="connsiteY19" fmla="*/ 6858000 h 6858000"/>
              <a:gd name="connsiteX20" fmla="*/ 105163 w 7217857"/>
              <a:gd name="connsiteY20" fmla="*/ 6785068 h 6858000"/>
              <a:gd name="connsiteX21" fmla="*/ 621812 w 7217857"/>
              <a:gd name="connsiteY21" fmla="*/ 6378742 h 6858000"/>
              <a:gd name="connsiteX22" fmla="*/ 2496161 w 7217857"/>
              <a:gd name="connsiteY22" fmla="*/ 3621913 h 6858000"/>
              <a:gd name="connsiteX23" fmla="*/ 895263 w 7217857"/>
              <a:gd name="connsiteY23" fmla="*/ 1044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7217857" h="6858000">
                <a:moveTo>
                  <a:pt x="1494409" y="0"/>
                </a:moveTo>
                <a:lnTo>
                  <a:pt x="4632500" y="0"/>
                </a:lnTo>
                <a:lnTo>
                  <a:pt x="5764493" y="0"/>
                </a:lnTo>
                <a:lnTo>
                  <a:pt x="7217857" y="0"/>
                </a:lnTo>
                <a:lnTo>
                  <a:pt x="7217857" y="6858000"/>
                </a:lnTo>
                <a:lnTo>
                  <a:pt x="5764493" y="6858000"/>
                </a:lnTo>
                <a:lnTo>
                  <a:pt x="4632500" y="6858000"/>
                </a:lnTo>
                <a:lnTo>
                  <a:pt x="238313" y="6858000"/>
                </a:lnTo>
                <a:lnTo>
                  <a:pt x="251264" y="6849373"/>
                </a:lnTo>
                <a:cubicBezTo>
                  <a:pt x="427471" y="6724853"/>
                  <a:pt x="601037" y="6589587"/>
                  <a:pt x="776282" y="6451411"/>
                </a:cubicBezTo>
                <a:cubicBezTo>
                  <a:pt x="1738612" y="5692656"/>
                  <a:pt x="2677854" y="5076606"/>
                  <a:pt x="2741607" y="3678515"/>
                </a:cubicBezTo>
                <a:cubicBezTo>
                  <a:pt x="2809404" y="2191755"/>
                  <a:pt x="2375613" y="855667"/>
                  <a:pt x="1521342" y="24338"/>
                </a:cubicBezTo>
                <a:close/>
                <a:moveTo>
                  <a:pt x="879874" y="0"/>
                </a:moveTo>
                <a:lnTo>
                  <a:pt x="1477051" y="0"/>
                </a:lnTo>
                <a:lnTo>
                  <a:pt x="1503062" y="23504"/>
                </a:lnTo>
                <a:cubicBezTo>
                  <a:pt x="2357333" y="854834"/>
                  <a:pt x="2791125" y="2190921"/>
                  <a:pt x="2723328" y="3677682"/>
                </a:cubicBezTo>
                <a:cubicBezTo>
                  <a:pt x="2659574" y="5075773"/>
                  <a:pt x="1720332" y="5691822"/>
                  <a:pt x="758003" y="6450578"/>
                </a:cubicBezTo>
                <a:cubicBezTo>
                  <a:pt x="582758" y="6588754"/>
                  <a:pt x="409191" y="6724020"/>
                  <a:pt x="232984" y="6848540"/>
                </a:cubicBezTo>
                <a:lnTo>
                  <a:pt x="218782" y="6858000"/>
                </a:lnTo>
                <a:lnTo>
                  <a:pt x="0" y="6858000"/>
                </a:lnTo>
                <a:lnTo>
                  <a:pt x="105163" y="6785068"/>
                </a:lnTo>
                <a:cubicBezTo>
                  <a:pt x="278981" y="6657407"/>
                  <a:pt x="449608" y="6519512"/>
                  <a:pt x="621812" y="6378742"/>
                </a:cubicBezTo>
                <a:cubicBezTo>
                  <a:pt x="1567436" y="5605738"/>
                  <a:pt x="2496161" y="4971185"/>
                  <a:pt x="2496161" y="3621913"/>
                </a:cubicBezTo>
                <a:cubicBezTo>
                  <a:pt x="2496161" y="2091411"/>
                  <a:pt x="1922425" y="751075"/>
                  <a:pt x="895263" y="10445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>
            <a:lvl1pPr algn="ctr"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43088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2/9/2026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43668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0226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2714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1700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0355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7167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7477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4EC743F4-8769-40B4-85DF-6CB8DE9F66AA}" type="datetimeFigureOut">
              <a:rPr lang="en-US" smtClean="0"/>
              <a:pPr/>
              <a:t>2/9/2026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FF2BD96E-3838-45D2-9031-D3AF67C920A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5000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8FA8C9B-12AE-FE6B-C955-4B4FE1060C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4848" y="365125"/>
            <a:ext cx="940895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67815F-C26D-E577-7672-72FCDD4C06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44846" y="1825625"/>
            <a:ext cx="940895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 descr="A picture containing text, transport, aircraft&#10;&#10;Description automatically generated">
            <a:extLst>
              <a:ext uri="{FF2B5EF4-FFF2-40B4-BE49-F238E27FC236}">
                <a16:creationId xmlns:a16="http://schemas.microsoft.com/office/drawing/2014/main" id="{B7BE765B-51D8-A61E-334B-71C6FE4EA776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780" y="6311900"/>
            <a:ext cx="454439" cy="47732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F753E9A-5538-7D14-C9AC-49B369290C31}"/>
              </a:ext>
            </a:extLst>
          </p:cNvPr>
          <p:cNvSpPr/>
          <p:nvPr userDrawn="1"/>
        </p:nvSpPr>
        <p:spPr>
          <a:xfrm rot="1017190">
            <a:off x="-843690" y="-631602"/>
            <a:ext cx="1801114" cy="5719160"/>
          </a:xfrm>
          <a:prstGeom prst="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38733DC-52D1-FA8F-777F-3B2EA0FEE195}"/>
              </a:ext>
            </a:extLst>
          </p:cNvPr>
          <p:cNvSpPr/>
          <p:nvPr userDrawn="1"/>
        </p:nvSpPr>
        <p:spPr>
          <a:xfrm rot="9655793">
            <a:off x="-782249" y="2169095"/>
            <a:ext cx="1601775" cy="5181613"/>
          </a:xfrm>
          <a:prstGeom prst="rect">
            <a:avLst/>
          </a:prstGeom>
          <a:ln>
            <a:solidFill>
              <a:schemeClr val="accent4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392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  <p:sldLayoutId id="214748377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6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6C9CCC80-7A96-41CB-8626-BBA75D236F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DAD7A7A-010A-4015-B647-7A27BB535D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5323114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CCC99940-0A68-BC0B-64DD-42FC35215B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9980" y="3895344"/>
            <a:ext cx="9966960" cy="1490472"/>
          </a:xfrm>
        </p:spPr>
        <p:txBody>
          <a:bodyPr>
            <a:normAutofit/>
          </a:bodyPr>
          <a:lstStyle/>
          <a:p>
            <a:r>
              <a:rPr lang="en-US" sz="4100">
                <a:solidFill>
                  <a:schemeClr val="accent1"/>
                </a:solidFill>
              </a:rPr>
              <a:t>NAVIGATING THE YOUTH VAPING CRISIS</a:t>
            </a:r>
            <a:br>
              <a:rPr lang="en-US" sz="4100">
                <a:solidFill>
                  <a:schemeClr val="accent1"/>
                </a:solidFill>
              </a:rPr>
            </a:br>
            <a:r>
              <a:rPr lang="en-US" sz="4100">
                <a:solidFill>
                  <a:schemeClr val="accent1"/>
                </a:solidFill>
              </a:rPr>
              <a:t>WITH THE SAFER PROGRAM </a:t>
            </a:r>
          </a:p>
        </p:txBody>
      </p:sp>
      <p:pic>
        <p:nvPicPr>
          <p:cNvPr id="5" name="Picture 4" descr="Horizon Health Services | Mental Health ...">
            <a:extLst>
              <a:ext uri="{FF2B5EF4-FFF2-40B4-BE49-F238E27FC236}">
                <a16:creationId xmlns:a16="http://schemas.microsoft.com/office/drawing/2014/main" id="{F1B37FA9-875D-744C-D60C-4226C7B383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69803" y="1500594"/>
            <a:ext cx="8452394" cy="2134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2240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4C6595-1475-42AF-23ED-AF7A3D97F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The SBIRT Intervention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834F8EF-1C0B-E247-3645-2339933CBB7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5496" y="2215299"/>
            <a:ext cx="4762975" cy="2958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6806139-E0E6-F25B-ECFB-691DD5EA4D61}"/>
              </a:ext>
            </a:extLst>
          </p:cNvPr>
          <p:cNvSpPr txBox="1"/>
          <p:nvPr/>
        </p:nvSpPr>
        <p:spPr>
          <a:xfrm>
            <a:off x="963529" y="1835910"/>
            <a:ext cx="4762975" cy="44124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lvl="0" indent="-182880" defTabSz="914400">
              <a:lnSpc>
                <a:spcPct val="90000"/>
              </a:lnSpc>
              <a:spcBef>
                <a:spcPts val="1400"/>
              </a:spcBef>
              <a:buClr>
                <a:srgbClr val="A6B727"/>
              </a:buClr>
              <a:buSzPct val="80000"/>
              <a:buFont typeface="Corbel" pitchFamily="34" charset="0"/>
              <a:buChar char="•"/>
              <a:defRPr/>
            </a:pPr>
            <a:r>
              <a:rPr kumimoji="0" lang="en-US" sz="2200" b="1" u="none" strike="noStrike" kern="1200" cap="none" spc="0" normalizeH="0" baseline="0" noProof="0" dirty="0">
                <a:ln>
                  <a:noFill/>
                </a:ln>
                <a:solidFill>
                  <a:srgbClr val="A6B727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Screening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srgbClr val="A6B727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quickly assesses the severity of substance use and identifies the appropriate level of treatment. </a:t>
            </a:r>
          </a:p>
          <a:p>
            <a:pPr marL="228600" lvl="0" indent="-182880" defTabSz="914400">
              <a:lnSpc>
                <a:spcPct val="90000"/>
              </a:lnSpc>
              <a:spcBef>
                <a:spcPts val="1400"/>
              </a:spcBef>
              <a:buClr>
                <a:srgbClr val="A6B727"/>
              </a:buClr>
              <a:buSzPct val="80000"/>
              <a:buFont typeface="Corbel" pitchFamily="34" charset="0"/>
              <a:buChar char="•"/>
              <a:defRPr/>
            </a:pPr>
            <a:r>
              <a:rPr kumimoji="0" lang="en-US" sz="2200" b="1" u="none" strike="noStrike" kern="1200" cap="none" spc="0" normalizeH="0" baseline="0" noProof="0" dirty="0">
                <a:ln>
                  <a:noFill/>
                </a:ln>
                <a:solidFill>
                  <a:srgbClr val="A6B727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Brief intervention 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srgbClr val="A6B727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focuses on increasing insight and awareness regarding substance use and motivation toward behavioral change. </a:t>
            </a:r>
          </a:p>
          <a:p>
            <a:pPr marL="228600" lvl="0" indent="-182880" defTabSz="914400">
              <a:lnSpc>
                <a:spcPct val="90000"/>
              </a:lnSpc>
              <a:spcBef>
                <a:spcPts val="1400"/>
              </a:spcBef>
              <a:buClr>
                <a:srgbClr val="A6B727"/>
              </a:buClr>
              <a:buSzPct val="80000"/>
              <a:buFont typeface="Corbel" pitchFamily="34" charset="0"/>
              <a:buChar char="•"/>
              <a:defRPr/>
            </a:pPr>
            <a:r>
              <a:rPr kumimoji="0" lang="en-US" sz="2200" b="1" u="none" strike="noStrike" kern="1200" cap="none" spc="0" normalizeH="0" baseline="0" noProof="0" dirty="0">
                <a:ln>
                  <a:noFill/>
                </a:ln>
                <a:solidFill>
                  <a:srgbClr val="A6B727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Referral to treatment 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srgbClr val="A6B727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provides those identified as needing more extensive treatment with access to specialty care</a:t>
            </a:r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srgbClr val="A6B727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.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A6B727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97F09C9-6AC9-B51B-D303-4229B17132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0196" y="6073447"/>
            <a:ext cx="495300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9401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9F2C6F8-EDE7-A843-1A29-711B6DE215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F00CFD-D696-6B77-32AD-6F7818FBF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145" y="609599"/>
            <a:ext cx="3364378" cy="5606143"/>
          </a:xfrm>
        </p:spPr>
        <p:txBody>
          <a:bodyPr>
            <a:normAutofit/>
          </a:bodyPr>
          <a:lstStyle/>
          <a:p>
            <a:r>
              <a:rPr lang="en-US" sz="4800"/>
              <a:t>SBIRT Intervention Outcomes 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C0F826ED-8749-BBC4-7C4D-6508A9BE8EE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2997688"/>
              </p:ext>
            </p:extLst>
          </p:nvPr>
        </p:nvGraphicFramePr>
        <p:xfrm>
          <a:off x="4545013" y="1199858"/>
          <a:ext cx="6451943" cy="44678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9915143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AE74E4-BB9D-42FC-D482-E843D09D54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0587A3-3254-5394-8469-C2FB4AECD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Meet The Team</a:t>
            </a: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408CD60C-D420-291E-405C-DE3BFAF5D40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143000" y="2057400"/>
          <a:ext cx="9872871" cy="4038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903FA7EE-0550-B454-AD28-B2C83C8A17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86729" y="6096000"/>
            <a:ext cx="495300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0176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9D96072-47D5-9007-04FC-A217A1B83F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1D4B5D5B-2EA5-2B62-E833-70F8E440E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B7CF88-0965-A9B4-541E-683CC5A565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6704" y="609600"/>
            <a:ext cx="5364444" cy="1356360"/>
          </a:xfrm>
        </p:spPr>
        <p:txBody>
          <a:bodyPr>
            <a:normAutofit/>
          </a:bodyPr>
          <a:lstStyle/>
          <a:p>
            <a:r>
              <a:rPr lang="en-US" dirty="0"/>
              <a:t>MHA Youth Peers </a:t>
            </a:r>
          </a:p>
        </p:txBody>
      </p:sp>
      <p:pic>
        <p:nvPicPr>
          <p:cNvPr id="1026" name="Picture 2" descr="MHA – Home Page - MHAWNY">
            <a:extLst>
              <a:ext uri="{FF2B5EF4-FFF2-40B4-BE49-F238E27FC236}">
                <a16:creationId xmlns:a16="http://schemas.microsoft.com/office/drawing/2014/main" id="{4542AE39-AD33-1FE7-7712-862958010F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2064" y="2560945"/>
            <a:ext cx="4593715" cy="1734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74067F-BCB2-748D-AE4C-F8878DE09A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06703" y="2057400"/>
            <a:ext cx="5364444" cy="4038600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sz="2800" dirty="0"/>
              <a:t>Partnership with Mental Health Advocates of WNY </a:t>
            </a:r>
          </a:p>
          <a:p>
            <a:r>
              <a:rPr lang="en-US" sz="2800" dirty="0"/>
              <a:t>Youth peers with SUD and MH lived experience </a:t>
            </a:r>
          </a:p>
          <a:p>
            <a:r>
              <a:rPr lang="en-US" sz="2800" dirty="0"/>
              <a:t>Minimum of 4 free peers to peer sessions through the grant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01390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2ABE273-A57A-4523-99C5-F4D7F45110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1A15CF5-392D-404A-8095-DD2085F2F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9E1D78-375B-76F8-2E26-3C64E405C9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855" y="696686"/>
            <a:ext cx="3570511" cy="5399314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FFFFFF"/>
                </a:solidFill>
              </a:rPr>
              <a:t>ERIE 1 BOCES PARTNERSHIP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D0F74E7-7AA9-4171-BCD1-C325B7632D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653842" y="2054826"/>
            <a:ext cx="0" cy="274320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BAB615-C11C-6B83-78C8-C4530D134A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75318" y="609600"/>
            <a:ext cx="6359029" cy="5486400"/>
          </a:xfrm>
        </p:spPr>
        <p:txBody>
          <a:bodyPr anchor="ctr">
            <a:normAutofit lnSpcReduction="10000"/>
          </a:bodyPr>
          <a:lstStyle/>
          <a:p>
            <a:endParaRPr lang="en-US" sz="2800" dirty="0">
              <a:solidFill>
                <a:srgbClr val="FFFFFF"/>
              </a:solidFill>
            </a:endParaRPr>
          </a:p>
          <a:p>
            <a:r>
              <a:rPr lang="en-US" sz="2800" dirty="0">
                <a:solidFill>
                  <a:srgbClr val="FFFFFF"/>
                </a:solidFill>
              </a:rPr>
              <a:t>Utilized JUUL funding to hire a Part time coordinator tasked with the identification of at-risk students within the Erie 1 BOCES Community Schools Network </a:t>
            </a:r>
          </a:p>
          <a:p>
            <a:endParaRPr lang="en-US" sz="2800" dirty="0">
              <a:solidFill>
                <a:srgbClr val="FFFFFF"/>
              </a:solidFill>
            </a:endParaRPr>
          </a:p>
          <a:p>
            <a:r>
              <a:rPr lang="en-US" sz="2800" dirty="0">
                <a:solidFill>
                  <a:srgbClr val="FFFFFF"/>
                </a:solidFill>
              </a:rPr>
              <a:t>Collaborative partnership with Horizon to provide prevention, early identification, and referral support for students experiencing substance use including vaping and related behavioral health concerns through the SAFER Program. </a:t>
            </a:r>
          </a:p>
          <a:p>
            <a:endParaRPr lang="en-US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0288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83EC5FF-477B-48D4-C910-0128B449AB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017AA2-212E-1681-FB2D-72E5A7D48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1070335"/>
            <a:ext cx="5199926" cy="1443269"/>
          </a:xfrm>
        </p:spPr>
        <p:txBody>
          <a:bodyPr>
            <a:normAutofit/>
          </a:bodyPr>
          <a:lstStyle/>
          <a:p>
            <a:r>
              <a:rPr lang="en-US" sz="4000" dirty="0"/>
              <a:t>Horizon Speakers Bureau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EE963F-4313-A14F-0515-726D334CCD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2" y="2546429"/>
            <a:ext cx="5084178" cy="3982707"/>
          </a:xfrm>
        </p:spPr>
        <p:txBody>
          <a:bodyPr>
            <a:normAutofit/>
          </a:bodyPr>
          <a:lstStyle/>
          <a:p>
            <a:r>
              <a:rPr lang="en-US" sz="2400" dirty="0"/>
              <a:t>Students, faculty, clinical staff, parents and community organizations </a:t>
            </a:r>
          </a:p>
          <a:p>
            <a:r>
              <a:rPr lang="en-US" sz="2400" dirty="0"/>
              <a:t>Vaping 101 </a:t>
            </a:r>
          </a:p>
          <a:p>
            <a:r>
              <a:rPr lang="en-US" sz="2400" dirty="0"/>
              <a:t>Cannabis &amp; The Adolescent Brain </a:t>
            </a:r>
          </a:p>
          <a:p>
            <a:r>
              <a:rPr lang="en-US" sz="2400" dirty="0"/>
              <a:t>Harm Reduction </a:t>
            </a:r>
          </a:p>
          <a:p>
            <a:r>
              <a:rPr lang="en-US" sz="2400" dirty="0"/>
              <a:t>Youth Drug Trends  </a:t>
            </a:r>
          </a:p>
          <a:p>
            <a:r>
              <a:rPr lang="en-US" sz="2400" dirty="0"/>
              <a:t>How to be a Coping Coach </a:t>
            </a:r>
          </a:p>
          <a:p>
            <a:endParaRPr lang="en-US" sz="1800" dirty="0"/>
          </a:p>
          <a:p>
            <a:endParaRPr lang="en-US" sz="1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8C5C30-E77D-193F-FB31-BD66D59028F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778" r="20825" b="2"/>
          <a:stretch/>
        </p:blipFill>
        <p:spPr>
          <a:xfrm>
            <a:off x="6636743" y="1238487"/>
            <a:ext cx="4741120" cy="4493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7714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978DF1B-8469-B861-D763-C6B884F19B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" name="Rectangle 2067">
            <a:extLst>
              <a:ext uri="{FF2B5EF4-FFF2-40B4-BE49-F238E27FC236}">
                <a16:creationId xmlns:a16="http://schemas.microsoft.com/office/drawing/2014/main" id="{5D8CEC9A-FE02-64F0-4BD2-9423B4A2DD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2070" name="Rectangle 2069">
            <a:extLst>
              <a:ext uri="{FF2B5EF4-FFF2-40B4-BE49-F238E27FC236}">
                <a16:creationId xmlns:a16="http://schemas.microsoft.com/office/drawing/2014/main" id="{4D2E519B-4039-D75B-1AB6-492DA354C0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cxnSp>
        <p:nvCxnSpPr>
          <p:cNvPr id="2072" name="Straight Connector 2071">
            <a:extLst>
              <a:ext uri="{FF2B5EF4-FFF2-40B4-BE49-F238E27FC236}">
                <a16:creationId xmlns:a16="http://schemas.microsoft.com/office/drawing/2014/main" id="{1F98C510-5AAB-35C7-EA44-29136959EB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74" name="Rectangle 2073">
            <a:extLst>
              <a:ext uri="{FF2B5EF4-FFF2-40B4-BE49-F238E27FC236}">
                <a16:creationId xmlns:a16="http://schemas.microsoft.com/office/drawing/2014/main" id="{18D34A42-BAEB-45DD-E30F-9BFC0577FC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2076" name="Rectangle 2075">
            <a:extLst>
              <a:ext uri="{FF2B5EF4-FFF2-40B4-BE49-F238E27FC236}">
                <a16:creationId xmlns:a16="http://schemas.microsoft.com/office/drawing/2014/main" id="{A23B7A23-C239-E43A-2154-D3D3E8FDAD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3840" y="256540"/>
            <a:ext cx="11704320" cy="63652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cxnSp>
        <p:nvCxnSpPr>
          <p:cNvPr id="2078" name="Straight Connector 2077">
            <a:extLst>
              <a:ext uri="{FF2B5EF4-FFF2-40B4-BE49-F238E27FC236}">
                <a16:creationId xmlns:a16="http://schemas.microsoft.com/office/drawing/2014/main" id="{F9FBB1C9-2087-EE1F-1CC0-036A712AED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545896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3E28A336-CE53-558C-5B08-945F86DC9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9980" y="4206240"/>
            <a:ext cx="9966960" cy="132588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85000"/>
              </a:lnSpc>
            </a:pPr>
            <a:r>
              <a:rPr lang="en-US" sz="6600" b="1" cap="all"/>
              <a:t>Referrals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97D3D7-B4DD-F6D4-7AD8-DD729A3BF4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9530" y="5596128"/>
            <a:ext cx="8767860" cy="557784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2000"/>
              <a:t>SAFERreferrals@horizon-health.org</a:t>
            </a:r>
          </a:p>
        </p:txBody>
      </p:sp>
      <p:pic>
        <p:nvPicPr>
          <p:cNvPr id="2050" name="Picture 2" descr="5 Simple Tips For Boosting Referrals">
            <a:extLst>
              <a:ext uri="{FF2B5EF4-FFF2-40B4-BE49-F238E27FC236}">
                <a16:creationId xmlns:a16="http://schemas.microsoft.com/office/drawing/2014/main" id="{80D8BBCF-7524-B6A8-3A7E-FC62EA6A81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11" r="1" b="22226"/>
          <a:stretch/>
        </p:blipFill>
        <p:spPr bwMode="auto">
          <a:xfrm>
            <a:off x="243840" y="256540"/>
            <a:ext cx="11704320" cy="3764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3329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4FE3F9-F586-EC19-F0A7-C02BB01C90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n abstract burst of blue and pink">
            <a:extLst>
              <a:ext uri="{FF2B5EF4-FFF2-40B4-BE49-F238E27FC236}">
                <a16:creationId xmlns:a16="http://schemas.microsoft.com/office/drawing/2014/main" id="{B1CE4121-D7A5-B4CD-413F-1A295A52628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FDBDB4E-F06D-D9DE-E084-59DD9D958D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en-US" dirty="0"/>
              <a:t>CANNABIS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/>
              <a:t>BRIEFING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61714F-995E-B61D-6E37-256A11DA7F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>
            <a:normAutofit/>
          </a:bodyPr>
          <a:lstStyle/>
          <a:p>
            <a:r>
              <a:rPr lang="en-US" dirty="0"/>
              <a:t>CLEARING THE HAZE</a:t>
            </a:r>
            <a:r>
              <a:rPr lang="en-US" dirty="0">
                <a:solidFill>
                  <a:srgbClr val="FFFFF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64752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EEDB6E8-58E0-B3CE-DAA0-352A996E58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1038" y="718457"/>
            <a:ext cx="5718534" cy="2522743"/>
          </a:xfrm>
        </p:spPr>
        <p:txBody>
          <a:bodyPr anchor="b">
            <a:normAutofit/>
          </a:bodyPr>
          <a:lstStyle/>
          <a:p>
            <a:r>
              <a:rPr lang="en-US" sz="6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CULTURAL SHIFT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AD88E54-AFAC-BD9E-603A-F99456EA34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1038" y="4110038"/>
            <a:ext cx="4598328" cy="1879124"/>
          </a:xfrm>
        </p:spPr>
        <p:txBody>
          <a:bodyPr anchor="t">
            <a:normAutofit fontScale="92500"/>
          </a:bodyPr>
          <a:lstStyle/>
          <a:p>
            <a:r>
              <a:rPr lang="en-US" dirty="0">
                <a:latin typeface="Corbel" panose="020B0503020204020204" pitchFamily="34" charset="0"/>
              </a:rPr>
              <a:t>Increased perception of safety following legalization </a:t>
            </a:r>
          </a:p>
          <a:p>
            <a:r>
              <a:rPr lang="en-US" dirty="0">
                <a:latin typeface="Corbel" panose="020B0503020204020204" pitchFamily="34" charset="0"/>
              </a:rPr>
              <a:t>Perpetuation of misinformation</a:t>
            </a:r>
          </a:p>
          <a:p>
            <a:r>
              <a:rPr lang="en-US" dirty="0">
                <a:latin typeface="Corbel" panose="020B0503020204020204" pitchFamily="34" charset="0"/>
              </a:rPr>
              <a:t>Impact of Cannabis marketing 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098" name="Picture 2" descr="If you use cannabis, do it safely - Harvard Health">
            <a:extLst>
              <a:ext uri="{FF2B5EF4-FFF2-40B4-BE49-F238E27FC236}">
                <a16:creationId xmlns:a16="http://schemas.microsoft.com/office/drawing/2014/main" id="{6F7B9452-96BA-833D-4B30-80DE62398B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96" r="12750" b="-1"/>
          <a:stretch/>
        </p:blipFill>
        <p:spPr bwMode="auto">
          <a:xfrm>
            <a:off x="4974143" y="10"/>
            <a:ext cx="7217857" cy="6857990"/>
          </a:xfrm>
          <a:custGeom>
            <a:avLst/>
            <a:gdLst>
              <a:gd name="connsiteX0" fmla="*/ 1494409 w 7217857"/>
              <a:gd name="connsiteY0" fmla="*/ 0 h 6858000"/>
              <a:gd name="connsiteX1" fmla="*/ 4632500 w 7217857"/>
              <a:gd name="connsiteY1" fmla="*/ 0 h 6858000"/>
              <a:gd name="connsiteX2" fmla="*/ 5764493 w 7217857"/>
              <a:gd name="connsiteY2" fmla="*/ 0 h 6858000"/>
              <a:gd name="connsiteX3" fmla="*/ 7217857 w 7217857"/>
              <a:gd name="connsiteY3" fmla="*/ 0 h 6858000"/>
              <a:gd name="connsiteX4" fmla="*/ 7217857 w 7217857"/>
              <a:gd name="connsiteY4" fmla="*/ 6858000 h 6858000"/>
              <a:gd name="connsiteX5" fmla="*/ 5764493 w 7217857"/>
              <a:gd name="connsiteY5" fmla="*/ 6858000 h 6858000"/>
              <a:gd name="connsiteX6" fmla="*/ 4632500 w 7217857"/>
              <a:gd name="connsiteY6" fmla="*/ 6858000 h 6858000"/>
              <a:gd name="connsiteX7" fmla="*/ 238313 w 7217857"/>
              <a:gd name="connsiteY7" fmla="*/ 6858000 h 6858000"/>
              <a:gd name="connsiteX8" fmla="*/ 251264 w 7217857"/>
              <a:gd name="connsiteY8" fmla="*/ 6849373 h 6858000"/>
              <a:gd name="connsiteX9" fmla="*/ 776282 w 7217857"/>
              <a:gd name="connsiteY9" fmla="*/ 6451411 h 6858000"/>
              <a:gd name="connsiteX10" fmla="*/ 2741607 w 7217857"/>
              <a:gd name="connsiteY10" fmla="*/ 3678515 h 6858000"/>
              <a:gd name="connsiteX11" fmla="*/ 1521342 w 7217857"/>
              <a:gd name="connsiteY11" fmla="*/ 24338 h 6858000"/>
              <a:gd name="connsiteX12" fmla="*/ 879874 w 7217857"/>
              <a:gd name="connsiteY12" fmla="*/ 0 h 6858000"/>
              <a:gd name="connsiteX13" fmla="*/ 1477051 w 7217857"/>
              <a:gd name="connsiteY13" fmla="*/ 0 h 6858000"/>
              <a:gd name="connsiteX14" fmla="*/ 1503062 w 7217857"/>
              <a:gd name="connsiteY14" fmla="*/ 23504 h 6858000"/>
              <a:gd name="connsiteX15" fmla="*/ 2723328 w 7217857"/>
              <a:gd name="connsiteY15" fmla="*/ 3677682 h 6858000"/>
              <a:gd name="connsiteX16" fmla="*/ 758003 w 7217857"/>
              <a:gd name="connsiteY16" fmla="*/ 6450578 h 6858000"/>
              <a:gd name="connsiteX17" fmla="*/ 232984 w 7217857"/>
              <a:gd name="connsiteY17" fmla="*/ 6848540 h 6858000"/>
              <a:gd name="connsiteX18" fmla="*/ 218782 w 7217857"/>
              <a:gd name="connsiteY18" fmla="*/ 6858000 h 6858000"/>
              <a:gd name="connsiteX19" fmla="*/ 0 w 7217857"/>
              <a:gd name="connsiteY19" fmla="*/ 6858000 h 6858000"/>
              <a:gd name="connsiteX20" fmla="*/ 105163 w 7217857"/>
              <a:gd name="connsiteY20" fmla="*/ 6785068 h 6858000"/>
              <a:gd name="connsiteX21" fmla="*/ 621812 w 7217857"/>
              <a:gd name="connsiteY21" fmla="*/ 6378742 h 6858000"/>
              <a:gd name="connsiteX22" fmla="*/ 2496161 w 7217857"/>
              <a:gd name="connsiteY22" fmla="*/ 3621913 h 6858000"/>
              <a:gd name="connsiteX23" fmla="*/ 895263 w 7217857"/>
              <a:gd name="connsiteY23" fmla="*/ 1044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7217857" h="6858000">
                <a:moveTo>
                  <a:pt x="1494409" y="0"/>
                </a:moveTo>
                <a:lnTo>
                  <a:pt x="4632500" y="0"/>
                </a:lnTo>
                <a:lnTo>
                  <a:pt x="5764493" y="0"/>
                </a:lnTo>
                <a:lnTo>
                  <a:pt x="7217857" y="0"/>
                </a:lnTo>
                <a:lnTo>
                  <a:pt x="7217857" y="6858000"/>
                </a:lnTo>
                <a:lnTo>
                  <a:pt x="5764493" y="6858000"/>
                </a:lnTo>
                <a:lnTo>
                  <a:pt x="4632500" y="6858000"/>
                </a:lnTo>
                <a:lnTo>
                  <a:pt x="238313" y="6858000"/>
                </a:lnTo>
                <a:lnTo>
                  <a:pt x="251264" y="6849373"/>
                </a:lnTo>
                <a:cubicBezTo>
                  <a:pt x="427471" y="6724853"/>
                  <a:pt x="601037" y="6589587"/>
                  <a:pt x="776282" y="6451411"/>
                </a:cubicBezTo>
                <a:cubicBezTo>
                  <a:pt x="1738612" y="5692656"/>
                  <a:pt x="2677854" y="5076606"/>
                  <a:pt x="2741607" y="3678515"/>
                </a:cubicBezTo>
                <a:cubicBezTo>
                  <a:pt x="2809404" y="2191755"/>
                  <a:pt x="2375613" y="855667"/>
                  <a:pt x="1521342" y="24338"/>
                </a:cubicBezTo>
                <a:close/>
                <a:moveTo>
                  <a:pt x="879874" y="0"/>
                </a:moveTo>
                <a:lnTo>
                  <a:pt x="1477051" y="0"/>
                </a:lnTo>
                <a:lnTo>
                  <a:pt x="1503062" y="23504"/>
                </a:lnTo>
                <a:cubicBezTo>
                  <a:pt x="2357333" y="854834"/>
                  <a:pt x="2791125" y="2190921"/>
                  <a:pt x="2723328" y="3677682"/>
                </a:cubicBezTo>
                <a:cubicBezTo>
                  <a:pt x="2659574" y="5075773"/>
                  <a:pt x="1720332" y="5691822"/>
                  <a:pt x="758003" y="6450578"/>
                </a:cubicBezTo>
                <a:cubicBezTo>
                  <a:pt x="582758" y="6588754"/>
                  <a:pt x="409191" y="6724020"/>
                  <a:pt x="232984" y="6848540"/>
                </a:cubicBezTo>
                <a:lnTo>
                  <a:pt x="218782" y="6858000"/>
                </a:lnTo>
                <a:lnTo>
                  <a:pt x="0" y="6858000"/>
                </a:lnTo>
                <a:lnTo>
                  <a:pt x="105163" y="6785068"/>
                </a:lnTo>
                <a:cubicBezTo>
                  <a:pt x="278981" y="6657407"/>
                  <a:pt x="449608" y="6519512"/>
                  <a:pt x="621812" y="6378742"/>
                </a:cubicBezTo>
                <a:cubicBezTo>
                  <a:pt x="1567436" y="5605738"/>
                  <a:pt x="2496161" y="4971185"/>
                  <a:pt x="2496161" y="3621913"/>
                </a:cubicBezTo>
                <a:cubicBezTo>
                  <a:pt x="2496161" y="2091411"/>
                  <a:pt x="1922425" y="751075"/>
                  <a:pt x="895263" y="10445"/>
                </a:cubicBezTo>
                <a:close/>
              </a:path>
            </a:pathLst>
          </a:cu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38821069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B9BD2A-6641-498D-AFD0-F23B1FABA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4848" y="365125"/>
            <a:ext cx="9304177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LEGAL DOESN’T MEAN SAFE FOR EVERYONE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DBC770-C2B5-FFE4-ABDF-06A2E0808B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09674" y="1825625"/>
            <a:ext cx="4705353" cy="4351338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dirty="0">
                <a:latin typeface="Corbel" panose="020B0503020204020204" pitchFamily="34" charset="0"/>
              </a:rPr>
              <a:t>Pregnant or breastfeeding </a:t>
            </a:r>
          </a:p>
          <a:p>
            <a:r>
              <a:rPr lang="en-US" dirty="0">
                <a:latin typeface="Corbel" panose="020B0503020204020204" pitchFamily="34" charset="0"/>
              </a:rPr>
              <a:t>Under age 25 ( or 30!) </a:t>
            </a:r>
          </a:p>
          <a:p>
            <a:r>
              <a:rPr lang="en-US" dirty="0">
                <a:latin typeface="Corbel" panose="020B0503020204020204" pitchFamily="34" charset="0"/>
              </a:rPr>
              <a:t>Older adults </a:t>
            </a:r>
          </a:p>
          <a:p>
            <a:r>
              <a:rPr lang="en-US" dirty="0">
                <a:latin typeface="Corbel" panose="020B0503020204020204" pitchFamily="34" charset="0"/>
              </a:rPr>
              <a:t>Cardiac conditions </a:t>
            </a:r>
          </a:p>
          <a:p>
            <a:r>
              <a:rPr lang="en-US" dirty="0">
                <a:latin typeface="Corbel" panose="020B0503020204020204" pitchFamily="34" charset="0"/>
              </a:rPr>
              <a:t>Pre-existing SPMI  </a:t>
            </a:r>
          </a:p>
          <a:p>
            <a:r>
              <a:rPr lang="en-US" dirty="0">
                <a:latin typeface="Corbel" panose="020B0503020204020204" pitchFamily="34" charset="0"/>
              </a:rPr>
              <a:t>Family </a:t>
            </a:r>
            <a:r>
              <a:rPr lang="en-US" dirty="0" err="1">
                <a:latin typeface="Corbel" panose="020B0503020204020204" pitchFamily="34" charset="0"/>
              </a:rPr>
              <a:t>hx</a:t>
            </a:r>
            <a:r>
              <a:rPr lang="en-US" dirty="0">
                <a:latin typeface="Corbel" panose="020B0503020204020204" pitchFamily="34" charset="0"/>
              </a:rPr>
              <a:t> of SPMI  </a:t>
            </a:r>
          </a:p>
        </p:txBody>
      </p:sp>
      <p:pic>
        <p:nvPicPr>
          <p:cNvPr id="2050" name="Picture 2" descr="Taking Cannabis For Anxiety Probably Isn't Helping - WSJ">
            <a:extLst>
              <a:ext uri="{FF2B5EF4-FFF2-40B4-BE49-F238E27FC236}">
                <a16:creationId xmlns:a16="http://schemas.microsoft.com/office/drawing/2014/main" id="{176EB770-34A2-E1C2-28E4-02462CF72A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76974" y="2136775"/>
            <a:ext cx="4972051" cy="3729038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16430742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E58768-73C3-21C1-E1EC-E4156C3AEA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1070335"/>
            <a:ext cx="5199926" cy="1443269"/>
          </a:xfrm>
        </p:spPr>
        <p:txBody>
          <a:bodyPr>
            <a:normAutofit/>
          </a:bodyPr>
          <a:lstStyle/>
          <a:p>
            <a:r>
              <a:rPr lang="en-US" sz="4000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BAE100-88BD-4DB7-D3B5-D910186F4D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2" y="2546430"/>
            <a:ext cx="5084178" cy="3549570"/>
          </a:xfrm>
        </p:spPr>
        <p:txBody>
          <a:bodyPr>
            <a:normAutofit/>
          </a:bodyPr>
          <a:lstStyle/>
          <a:p>
            <a:r>
              <a:rPr lang="en-US" sz="3600" dirty="0"/>
              <a:t>The SAFER Program </a:t>
            </a:r>
          </a:p>
          <a:p>
            <a:r>
              <a:rPr lang="en-US" sz="3600" dirty="0"/>
              <a:t>Cannabis briefing </a:t>
            </a:r>
          </a:p>
          <a:p>
            <a:r>
              <a:rPr lang="en-US" sz="3600" dirty="0"/>
              <a:t>Vaping briefing </a:t>
            </a:r>
          </a:p>
          <a:p>
            <a:r>
              <a:rPr lang="en-US" sz="3600"/>
              <a:t>Q &amp; A</a:t>
            </a:r>
            <a:r>
              <a:rPr lang="en-US" sz="3600" dirty="0"/>
              <a:t> </a:t>
            </a:r>
          </a:p>
        </p:txBody>
      </p:sp>
      <p:pic>
        <p:nvPicPr>
          <p:cNvPr id="1026" name="Picture 2" descr="Youth cannabis vaping highest in ...">
            <a:extLst>
              <a:ext uri="{FF2B5EF4-FFF2-40B4-BE49-F238E27FC236}">
                <a16:creationId xmlns:a16="http://schemas.microsoft.com/office/drawing/2014/main" id="{8058FC53-6E40-87AD-C8FC-B3F8A740B2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2" r="27705" b="-1"/>
          <a:stretch>
            <a:fillRect/>
          </a:stretch>
        </p:blipFill>
        <p:spPr bwMode="auto">
          <a:xfrm>
            <a:off x="6636743" y="1238487"/>
            <a:ext cx="4741120" cy="4493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50445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5" name="Rectangle 7174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0D88346-194D-49EC-B99F-59926C700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>
            <a:normAutofit/>
          </a:bodyPr>
          <a:lstStyle/>
          <a:p>
            <a:pPr algn="ctr"/>
            <a:r>
              <a:rPr lang="en-US" sz="3200">
                <a:solidFill>
                  <a:schemeClr val="bg1"/>
                </a:solidFill>
              </a:rPr>
              <a:t>THE ENDOCANNABINOID SYSTEM 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7506C76-35B2-4132-B14D-A3C9BC41452A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0" y="1874838"/>
            <a:ext cx="4800600" cy="4922837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1026" name="Picture 2" descr="Google Nest Pro White Learning Thermostat">
            <a:extLst>
              <a:ext uri="{FF2B5EF4-FFF2-40B4-BE49-F238E27FC236}">
                <a16:creationId xmlns:a16="http://schemas.microsoft.com/office/drawing/2014/main" id="{51A229DB-5B5F-0250-9C1D-0840565E55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0944" y="1720303"/>
            <a:ext cx="4394199" cy="4394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A blue silhouette of a person with labels&#10;&#10;AI-generated content may be incorrect.">
            <a:extLst>
              <a:ext uri="{FF2B5EF4-FFF2-40B4-BE49-F238E27FC236}">
                <a16:creationId xmlns:a16="http://schemas.microsoft.com/office/drawing/2014/main" id="{79C86F2A-DEE3-39E8-0546-B7D362B5DB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0574" y="1583885"/>
            <a:ext cx="5943600" cy="441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0844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C2F2EC-7D2B-E397-F40D-1664EF0DE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17576"/>
            <a:ext cx="10909640" cy="124939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MIXED EFFECT DRUG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5F133A-19E4-1B61-55AD-EAC81760609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38881" y="1809541"/>
            <a:ext cx="10909643" cy="68740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ctr">
              <a:buNone/>
            </a:pPr>
            <a:r>
              <a:rPr lang="en-US" sz="24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</p:txBody>
      </p:sp>
      <p:pic>
        <p:nvPicPr>
          <p:cNvPr id="2050" name="Picture 2" descr="Marijuana Abuse Facts | Sign &amp; Symptoms of Marijuana (THC) Abuse">
            <a:extLst>
              <a:ext uri="{FF2B5EF4-FFF2-40B4-BE49-F238E27FC236}">
                <a16:creationId xmlns:a16="http://schemas.microsoft.com/office/drawing/2014/main" id="{C6FF09C6-6C26-2C9A-F6E2-F03C77986B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34255" y="2633472"/>
            <a:ext cx="10320442" cy="3586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41996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8A7F79-3C18-D79D-0D47-9028C22F1C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PLANT &amp; PERSON VARIABLES </a:t>
            </a:r>
          </a:p>
        </p:txBody>
      </p:sp>
      <p:graphicFrame>
        <p:nvGraphicFramePr>
          <p:cNvPr id="7" name="Content Placeholder 3">
            <a:extLst>
              <a:ext uri="{FF2B5EF4-FFF2-40B4-BE49-F238E27FC236}">
                <a16:creationId xmlns:a16="http://schemas.microsoft.com/office/drawing/2014/main" id="{F2B16D9E-001A-2DE9-3180-4E2C73B616E8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011964561"/>
              </p:ext>
            </p:extLst>
          </p:nvPr>
        </p:nvGraphicFramePr>
        <p:xfrm>
          <a:off x="1143000" y="2057399"/>
          <a:ext cx="4754880" cy="4023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61CED95-C5AE-C6BA-6306-9479D957D38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z="2000" dirty="0"/>
              <a:t>HISTORY OF MENTAL ILLNESS</a:t>
            </a:r>
          </a:p>
          <a:p>
            <a:r>
              <a:rPr lang="en-US" sz="2000" dirty="0"/>
              <a:t>GENETIC VULNERABILITES </a:t>
            </a:r>
          </a:p>
          <a:p>
            <a:r>
              <a:rPr lang="en-US" sz="2000" dirty="0"/>
              <a:t>METABOLISM / TOLERANCE</a:t>
            </a:r>
          </a:p>
          <a:p>
            <a:r>
              <a:rPr lang="en-US" sz="2000" dirty="0"/>
              <a:t>GENERAL PHYSICAL HEALTH</a:t>
            </a:r>
          </a:p>
          <a:p>
            <a:r>
              <a:rPr lang="en-US" sz="2000" dirty="0"/>
              <a:t>CHRONIC HEALTH CONDITIONS </a:t>
            </a:r>
          </a:p>
          <a:p>
            <a:r>
              <a:rPr lang="en-US" sz="2000" dirty="0"/>
              <a:t>SENSITIVITY TO TERPENES</a:t>
            </a:r>
          </a:p>
          <a:p>
            <a:r>
              <a:rPr lang="en-US" sz="2000" dirty="0"/>
              <a:t>GENDER / AGE </a:t>
            </a:r>
          </a:p>
          <a:p>
            <a:r>
              <a:rPr lang="en-US" sz="2000" dirty="0"/>
              <a:t>EXPECTATIONS </a:t>
            </a:r>
          </a:p>
          <a:p>
            <a:r>
              <a:rPr lang="en-US" sz="2000" dirty="0"/>
              <a:t>ENVIRONMENT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92672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A673A3-BB30-B695-0FC4-5CBFC0932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anchor="ctr">
            <a:normAutofit/>
          </a:bodyPr>
          <a:lstStyle/>
          <a:p>
            <a:r>
              <a:rPr lang="en-US" sz="3700"/>
              <a:t>DOSE DEPENDENT EFFECTS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1604A4-ECB2-0C84-07F4-8BAFAA0AD1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719" y="2330505"/>
            <a:ext cx="4559425" cy="3979585"/>
          </a:xfrm>
        </p:spPr>
        <p:txBody>
          <a:bodyPr anchor="ctr">
            <a:normAutofit/>
          </a:bodyPr>
          <a:lstStyle/>
          <a:p>
            <a:r>
              <a:rPr lang="en-US" sz="2400" b="1" dirty="0"/>
              <a:t>LOW</a:t>
            </a:r>
            <a:r>
              <a:rPr lang="en-US" sz="2400" dirty="0"/>
              <a:t> – reduced anxiety, high, sense of calm or energy, munchies </a:t>
            </a:r>
          </a:p>
          <a:p>
            <a:r>
              <a:rPr lang="en-US" sz="2400" b="1" dirty="0"/>
              <a:t>MODERATE</a:t>
            </a:r>
            <a:r>
              <a:rPr lang="en-US" sz="2400" dirty="0"/>
              <a:t> – impaired coordination, concentration, memory and judgement </a:t>
            </a:r>
          </a:p>
          <a:p>
            <a:r>
              <a:rPr lang="en-US" sz="2400" b="1" dirty="0"/>
              <a:t>HIGH</a:t>
            </a:r>
            <a:r>
              <a:rPr lang="en-US" sz="2400" dirty="0"/>
              <a:t> – paranoia, high anxiety, perceptual changes and psychosis, persistent vomiting</a:t>
            </a:r>
          </a:p>
          <a:p>
            <a:endParaRPr lang="en-US" sz="2000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281DB211-F9C8-4899-6181-E061FABB14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33" r="21766"/>
          <a:stretch/>
        </p:blipFill>
        <p:spPr bwMode="auto">
          <a:xfrm>
            <a:off x="5977788" y="799352"/>
            <a:ext cx="5425410" cy="5259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49973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F1A341-5C62-2B78-03DB-02E74EFB4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064" y="525982"/>
            <a:ext cx="4282983" cy="1200361"/>
          </a:xfrm>
        </p:spPr>
        <p:txBody>
          <a:bodyPr anchor="b">
            <a:normAutofit/>
          </a:bodyPr>
          <a:lstStyle/>
          <a:p>
            <a:r>
              <a:rPr lang="en-US" sz="3600"/>
              <a:t>WOODSTOCK 1969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7D8064-90A5-4B06-796E-90DE6ACDA6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20240" y="2114228"/>
            <a:ext cx="4282984" cy="3511943"/>
          </a:xfrm>
        </p:spPr>
        <p:txBody>
          <a:bodyPr anchor="ctr">
            <a:normAutofit/>
          </a:bodyPr>
          <a:lstStyle/>
          <a:p>
            <a:r>
              <a:rPr lang="en-US" sz="2800" dirty="0"/>
              <a:t>National average for THC potency in 1969 was 1-3% </a:t>
            </a:r>
          </a:p>
          <a:p>
            <a:endParaRPr lang="en-US" sz="2800" dirty="0"/>
          </a:p>
          <a:p>
            <a:r>
              <a:rPr lang="en-US" sz="2800" dirty="0"/>
              <a:t>Today’s cannabis is a completely different substance. </a:t>
            </a:r>
          </a:p>
        </p:txBody>
      </p:sp>
      <p:pic>
        <p:nvPicPr>
          <p:cNvPr id="1026" name="Picture 2" descr="Woodstock - Wikipedia">
            <a:extLst>
              <a:ext uri="{FF2B5EF4-FFF2-40B4-BE49-F238E27FC236}">
                <a16:creationId xmlns:a16="http://schemas.microsoft.com/office/drawing/2014/main" id="{959A9A77-07FD-4EC9-E580-D2C2F3E91D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78401" y="650494"/>
            <a:ext cx="3846692" cy="5324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95995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BFB858-0B94-0E4E-633F-85A229C73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752849"/>
            <a:ext cx="3290887" cy="2452687"/>
          </a:xfrm>
        </p:spPr>
        <p:txBody>
          <a:bodyPr anchor="ctr">
            <a:normAutofit/>
          </a:bodyPr>
          <a:lstStyle/>
          <a:p>
            <a:r>
              <a:rPr lang="en-US" sz="3600"/>
              <a:t>POTENCY MATTERS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D6423DA-6E78-ACE6-160A-96C82BBA14C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39" b="11369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FA45AE-BECE-038E-8C66-297D0CAC32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6252" y="4243447"/>
            <a:ext cx="7485413" cy="2452687"/>
          </a:xfrm>
        </p:spPr>
        <p:txBody>
          <a:bodyPr anchor="ctr">
            <a:normAutofit/>
          </a:bodyPr>
          <a:lstStyle/>
          <a:p>
            <a:r>
              <a:rPr lang="en-CA" sz="2400" dirty="0"/>
              <a:t>THC levels above 18% are considered </a:t>
            </a:r>
            <a:r>
              <a:rPr lang="en-CA" sz="2400" b="1" dirty="0"/>
              <a:t>HIGH</a:t>
            </a:r>
          </a:p>
          <a:p>
            <a:r>
              <a:rPr lang="en-CA" sz="2400" dirty="0"/>
              <a:t>Most street weed contains </a:t>
            </a:r>
            <a:r>
              <a:rPr lang="en-CA" sz="2400" dirty="0" err="1"/>
              <a:t>approx</a:t>
            </a:r>
            <a:r>
              <a:rPr lang="en-CA" sz="2400" dirty="0"/>
              <a:t> </a:t>
            </a:r>
            <a:r>
              <a:rPr lang="en-CA" sz="2400" b="1" dirty="0"/>
              <a:t>30% THC or higher</a:t>
            </a:r>
          </a:p>
          <a:p>
            <a:r>
              <a:rPr lang="en-CA" sz="2400" dirty="0"/>
              <a:t>THC oils (shatter, wax, dabs) can contain up to </a:t>
            </a:r>
            <a:r>
              <a:rPr lang="en-CA" sz="2400" b="1" dirty="0"/>
              <a:t>80-90% THC </a:t>
            </a:r>
          </a:p>
          <a:p>
            <a:endParaRPr lang="en-CA" sz="1800" dirty="0"/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8475782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43CBDE-1497-6D08-7767-E88EDF2FC29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20689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4B6C85-78DE-D832-2435-84933826D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/>
          </a:bodyPr>
          <a:lstStyle/>
          <a:p>
            <a:r>
              <a:rPr lang="en-US" sz="3700"/>
              <a:t>“SYNTHETIC” CANNABINOIDS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B75922-60AF-3404-45BD-41C1D2703A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27127" y="2434201"/>
            <a:ext cx="2126672" cy="3742762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Delta 8 </a:t>
            </a:r>
          </a:p>
          <a:p>
            <a:r>
              <a:rPr lang="en-US" dirty="0"/>
              <a:t>Delta 10 </a:t>
            </a:r>
          </a:p>
          <a:p>
            <a:r>
              <a:rPr lang="en-US" dirty="0"/>
              <a:t>THC-0 </a:t>
            </a:r>
          </a:p>
          <a:p>
            <a:r>
              <a:rPr lang="en-US" dirty="0"/>
              <a:t>HHC </a:t>
            </a:r>
          </a:p>
          <a:p>
            <a:r>
              <a:rPr lang="en-US" dirty="0"/>
              <a:t>THCP</a:t>
            </a:r>
          </a:p>
          <a:p>
            <a:r>
              <a:rPr lang="en-US" dirty="0"/>
              <a:t>K2 /SPICE </a:t>
            </a:r>
          </a:p>
        </p:txBody>
      </p:sp>
    </p:spTree>
    <p:extLst>
      <p:ext uri="{BB962C8B-B14F-4D97-AF65-F5344CB8AC3E}">
        <p14:creationId xmlns:p14="http://schemas.microsoft.com/office/powerpoint/2010/main" val="13630630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50BF037-6470-6D91-8883-80569BDAD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0365" y="609600"/>
            <a:ext cx="5410117" cy="1351472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POT &amp; PEANUTS </a:t>
            </a:r>
          </a:p>
        </p:txBody>
      </p:sp>
      <p:pic>
        <p:nvPicPr>
          <p:cNvPr id="9" name="Picture 2" descr="Peanut allergy: Six genes found that drive allergic reaction">
            <a:extLst>
              <a:ext uri="{FF2B5EF4-FFF2-40B4-BE49-F238E27FC236}">
                <a16:creationId xmlns:a16="http://schemas.microsoft.com/office/drawing/2014/main" id="{68E04DB5-3447-24A9-292A-826B9A3B05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2" r="14646"/>
          <a:stretch/>
        </p:blipFill>
        <p:spPr bwMode="auto">
          <a:xfrm>
            <a:off x="3" y="1"/>
            <a:ext cx="3695699" cy="6858001"/>
          </a:xfrm>
          <a:custGeom>
            <a:avLst/>
            <a:gdLst/>
            <a:ahLst/>
            <a:cxnLst/>
            <a:rect l="l" t="t" r="r" b="b"/>
            <a:pathLst>
              <a:path w="3695699" h="6858001">
                <a:moveTo>
                  <a:pt x="0" y="0"/>
                </a:moveTo>
                <a:lnTo>
                  <a:pt x="3435129" y="0"/>
                </a:lnTo>
                <a:lnTo>
                  <a:pt x="3430599" y="17349"/>
                </a:lnTo>
                <a:cubicBezTo>
                  <a:pt x="3437542" y="19835"/>
                  <a:pt x="3423757" y="30822"/>
                  <a:pt x="3427683" y="38871"/>
                </a:cubicBezTo>
                <a:cubicBezTo>
                  <a:pt x="3431230" y="44698"/>
                  <a:pt x="3427877" y="49388"/>
                  <a:pt x="3427096" y="55116"/>
                </a:cubicBezTo>
                <a:cubicBezTo>
                  <a:pt x="3429620" y="62945"/>
                  <a:pt x="3421946" y="87211"/>
                  <a:pt x="3417356" y="93331"/>
                </a:cubicBezTo>
                <a:cubicBezTo>
                  <a:pt x="3401974" y="107607"/>
                  <a:pt x="3409629" y="143436"/>
                  <a:pt x="3397765" y="155370"/>
                </a:cubicBezTo>
                <a:cubicBezTo>
                  <a:pt x="3395800" y="159886"/>
                  <a:pt x="3394789" y="164378"/>
                  <a:pt x="3394373" y="168831"/>
                </a:cubicBezTo>
                <a:lnTo>
                  <a:pt x="3394553" y="181402"/>
                </a:lnTo>
                <a:lnTo>
                  <a:pt x="3397293" y="185192"/>
                </a:lnTo>
                <a:lnTo>
                  <a:pt x="3395923" y="192756"/>
                </a:lnTo>
                <a:cubicBezTo>
                  <a:pt x="3396018" y="193497"/>
                  <a:pt x="3396112" y="194237"/>
                  <a:pt x="3396207" y="194978"/>
                </a:cubicBezTo>
                <a:cubicBezTo>
                  <a:pt x="3396531" y="199154"/>
                  <a:pt x="3396856" y="203330"/>
                  <a:pt x="3397180" y="207506"/>
                </a:cubicBezTo>
                <a:cubicBezTo>
                  <a:pt x="3382438" y="200939"/>
                  <a:pt x="3394549" y="241317"/>
                  <a:pt x="3383191" y="229051"/>
                </a:cubicBezTo>
                <a:cubicBezTo>
                  <a:pt x="3382519" y="234401"/>
                  <a:pt x="3381383" y="237332"/>
                  <a:pt x="3380194" y="239137"/>
                </a:cubicBezTo>
                <a:lnTo>
                  <a:pt x="3349267" y="310262"/>
                </a:lnTo>
                <a:lnTo>
                  <a:pt x="3344455" y="381704"/>
                </a:lnTo>
                <a:cubicBezTo>
                  <a:pt x="3343420" y="464598"/>
                  <a:pt x="3338482" y="511985"/>
                  <a:pt x="3327551" y="571873"/>
                </a:cubicBezTo>
                <a:cubicBezTo>
                  <a:pt x="3316620" y="631761"/>
                  <a:pt x="3309762" y="702429"/>
                  <a:pt x="3278869" y="741030"/>
                </a:cubicBezTo>
                <a:lnTo>
                  <a:pt x="3239259" y="957888"/>
                </a:lnTo>
                <a:cubicBezTo>
                  <a:pt x="3267597" y="1021376"/>
                  <a:pt x="3235647" y="1004478"/>
                  <a:pt x="3243890" y="1047869"/>
                </a:cubicBezTo>
                <a:cubicBezTo>
                  <a:pt x="3245988" y="1077107"/>
                  <a:pt x="3228006" y="1101189"/>
                  <a:pt x="3221700" y="1118244"/>
                </a:cubicBezTo>
                <a:cubicBezTo>
                  <a:pt x="3220198" y="1120922"/>
                  <a:pt x="3213346" y="1188569"/>
                  <a:pt x="3211078" y="1190394"/>
                </a:cubicBezTo>
                <a:cubicBezTo>
                  <a:pt x="3204899" y="1218939"/>
                  <a:pt x="3210276" y="1253036"/>
                  <a:pt x="3199704" y="1304585"/>
                </a:cubicBezTo>
                <a:cubicBezTo>
                  <a:pt x="3199438" y="1346246"/>
                  <a:pt x="3168623" y="1413431"/>
                  <a:pt x="3167741" y="1449444"/>
                </a:cubicBezTo>
                <a:cubicBezTo>
                  <a:pt x="3180911" y="1471132"/>
                  <a:pt x="3193362" y="1499173"/>
                  <a:pt x="3194410" y="1520667"/>
                </a:cubicBezTo>
                <a:cubicBezTo>
                  <a:pt x="3181228" y="1513763"/>
                  <a:pt x="3199978" y="1547097"/>
                  <a:pt x="3184473" y="1547038"/>
                </a:cubicBezTo>
                <a:cubicBezTo>
                  <a:pt x="3185153" y="1550949"/>
                  <a:pt x="3186303" y="1554741"/>
                  <a:pt x="3187573" y="1558550"/>
                </a:cubicBezTo>
                <a:lnTo>
                  <a:pt x="3188231" y="1560544"/>
                </a:lnTo>
                <a:lnTo>
                  <a:pt x="3188195" y="1568317"/>
                </a:lnTo>
                <a:lnTo>
                  <a:pt x="3191518" y="1570772"/>
                </a:lnTo>
                <a:lnTo>
                  <a:pt x="3193853" y="1582659"/>
                </a:lnTo>
                <a:cubicBezTo>
                  <a:pt x="3194213" y="1587070"/>
                  <a:pt x="3193997" y="1591769"/>
                  <a:pt x="3192857" y="1596890"/>
                </a:cubicBezTo>
                <a:cubicBezTo>
                  <a:pt x="3185716" y="1609144"/>
                  <a:pt x="3191593" y="1629575"/>
                  <a:pt x="3189686" y="1647479"/>
                </a:cubicBezTo>
                <a:lnTo>
                  <a:pt x="3187125" y="1655568"/>
                </a:lnTo>
                <a:cubicBezTo>
                  <a:pt x="3187259" y="1659315"/>
                  <a:pt x="3192418" y="1733399"/>
                  <a:pt x="3192552" y="1737146"/>
                </a:cubicBezTo>
                <a:cubicBezTo>
                  <a:pt x="3236684" y="1834597"/>
                  <a:pt x="3210475" y="1851660"/>
                  <a:pt x="3219437" y="1908917"/>
                </a:cubicBezTo>
                <a:lnTo>
                  <a:pt x="3220572" y="1915235"/>
                </a:lnTo>
                <a:cubicBezTo>
                  <a:pt x="3225642" y="1919319"/>
                  <a:pt x="3228448" y="1945519"/>
                  <a:pt x="3226946" y="1954447"/>
                </a:cubicBezTo>
                <a:cubicBezTo>
                  <a:pt x="3219553" y="1979351"/>
                  <a:pt x="3239504" y="2001442"/>
                  <a:pt x="3234148" y="2021397"/>
                </a:cubicBezTo>
                <a:cubicBezTo>
                  <a:pt x="3234224" y="2026740"/>
                  <a:pt x="3235084" y="2031233"/>
                  <a:pt x="3236424" y="2035173"/>
                </a:cubicBezTo>
                <a:lnTo>
                  <a:pt x="3241339" y="2045116"/>
                </a:lnTo>
                <a:lnTo>
                  <a:pt x="3233470" y="2098623"/>
                </a:lnTo>
                <a:cubicBezTo>
                  <a:pt x="3230495" y="2129687"/>
                  <a:pt x="3232618" y="2188321"/>
                  <a:pt x="3230016" y="2240964"/>
                </a:cubicBezTo>
                <a:cubicBezTo>
                  <a:pt x="3226602" y="2283982"/>
                  <a:pt x="3232644" y="2342030"/>
                  <a:pt x="3237809" y="2379644"/>
                </a:cubicBezTo>
                <a:cubicBezTo>
                  <a:pt x="3244462" y="2409884"/>
                  <a:pt x="3221747" y="2435219"/>
                  <a:pt x="3237054" y="2459103"/>
                </a:cubicBezTo>
                <a:cubicBezTo>
                  <a:pt x="3245536" y="2488997"/>
                  <a:pt x="3251426" y="2510390"/>
                  <a:pt x="3255285" y="2538679"/>
                </a:cubicBezTo>
                <a:cubicBezTo>
                  <a:pt x="3258296" y="2574322"/>
                  <a:pt x="3245460" y="2589819"/>
                  <a:pt x="3245073" y="2622720"/>
                </a:cubicBezTo>
                <a:lnTo>
                  <a:pt x="3252960" y="2736087"/>
                </a:lnTo>
                <a:cubicBezTo>
                  <a:pt x="3245577" y="2772183"/>
                  <a:pt x="3230063" y="2856752"/>
                  <a:pt x="3218681" y="2902964"/>
                </a:cubicBezTo>
                <a:cubicBezTo>
                  <a:pt x="3212624" y="2927969"/>
                  <a:pt x="3209733" y="2973979"/>
                  <a:pt x="3203641" y="3008786"/>
                </a:cubicBezTo>
                <a:cubicBezTo>
                  <a:pt x="3197547" y="3043595"/>
                  <a:pt x="3186644" y="3093251"/>
                  <a:pt x="3182123" y="3111815"/>
                </a:cubicBezTo>
                <a:lnTo>
                  <a:pt x="3176517" y="3120169"/>
                </a:lnTo>
                <a:lnTo>
                  <a:pt x="3177035" y="3121646"/>
                </a:lnTo>
                <a:cubicBezTo>
                  <a:pt x="3177423" y="3127588"/>
                  <a:pt x="3176129" y="3130763"/>
                  <a:pt x="3174093" y="3132705"/>
                </a:cubicBezTo>
                <a:lnTo>
                  <a:pt x="3171045" y="3134220"/>
                </a:lnTo>
                <a:lnTo>
                  <a:pt x="3168274" y="3141524"/>
                </a:lnTo>
                <a:lnTo>
                  <a:pt x="3160781" y="3155149"/>
                </a:lnTo>
                <a:cubicBezTo>
                  <a:pt x="3160949" y="3156237"/>
                  <a:pt x="3161116" y="3157326"/>
                  <a:pt x="3161284" y="3158414"/>
                </a:cubicBezTo>
                <a:lnTo>
                  <a:pt x="3152950" y="3180080"/>
                </a:lnTo>
                <a:lnTo>
                  <a:pt x="3153739" y="3180719"/>
                </a:lnTo>
                <a:cubicBezTo>
                  <a:pt x="3155321" y="3182647"/>
                  <a:pt x="3156128" y="3184999"/>
                  <a:pt x="3155342" y="3188313"/>
                </a:cubicBezTo>
                <a:cubicBezTo>
                  <a:pt x="3169797" y="3188216"/>
                  <a:pt x="3159934" y="3192271"/>
                  <a:pt x="3156340" y="3202049"/>
                </a:cubicBezTo>
                <a:cubicBezTo>
                  <a:pt x="3177988" y="3204083"/>
                  <a:pt x="3159779" y="3228842"/>
                  <a:pt x="3169832" y="3237938"/>
                </a:cubicBezTo>
                <a:cubicBezTo>
                  <a:pt x="3166705" y="3245075"/>
                  <a:pt x="3163793" y="3252659"/>
                  <a:pt x="3161244" y="3260564"/>
                </a:cubicBezTo>
                <a:lnTo>
                  <a:pt x="3160005" y="3265314"/>
                </a:lnTo>
                <a:cubicBezTo>
                  <a:pt x="3160063" y="3265371"/>
                  <a:pt x="3160124" y="3265428"/>
                  <a:pt x="3160184" y="3265486"/>
                </a:cubicBezTo>
                <a:cubicBezTo>
                  <a:pt x="3160345" y="3266694"/>
                  <a:pt x="3160101" y="3268319"/>
                  <a:pt x="3159279" y="3270659"/>
                </a:cubicBezTo>
                <a:lnTo>
                  <a:pt x="3157747" y="3273971"/>
                </a:lnTo>
                <a:lnTo>
                  <a:pt x="3155343" y="3283185"/>
                </a:lnTo>
                <a:cubicBezTo>
                  <a:pt x="3155517" y="3284422"/>
                  <a:pt x="3155689" y="3285657"/>
                  <a:pt x="3155860" y="3286893"/>
                </a:cubicBezTo>
                <a:lnTo>
                  <a:pt x="3158001" y="3289146"/>
                </a:lnTo>
                <a:lnTo>
                  <a:pt x="3157508" y="3289877"/>
                </a:lnTo>
                <a:cubicBezTo>
                  <a:pt x="3151604" y="3294411"/>
                  <a:pt x="3144966" y="3293561"/>
                  <a:pt x="3159853" y="3309833"/>
                </a:cubicBezTo>
                <a:cubicBezTo>
                  <a:pt x="3149181" y="3321561"/>
                  <a:pt x="3158789" y="3329345"/>
                  <a:pt x="3157392" y="3351579"/>
                </a:cubicBezTo>
                <a:cubicBezTo>
                  <a:pt x="3148710" y="3357083"/>
                  <a:pt x="3149361" y="3365079"/>
                  <a:pt x="3152871" y="3374240"/>
                </a:cubicBezTo>
                <a:cubicBezTo>
                  <a:pt x="3148885" y="3383513"/>
                  <a:pt x="3145239" y="3392740"/>
                  <a:pt x="3142119" y="3402557"/>
                </a:cubicBezTo>
                <a:lnTo>
                  <a:pt x="3138061" y="3419585"/>
                </a:lnTo>
                <a:lnTo>
                  <a:pt x="3139796" y="3424940"/>
                </a:lnTo>
                <a:cubicBezTo>
                  <a:pt x="3142520" y="3434326"/>
                  <a:pt x="3143300" y="3443700"/>
                  <a:pt x="3137669" y="3463264"/>
                </a:cubicBezTo>
                <a:cubicBezTo>
                  <a:pt x="3147380" y="3480689"/>
                  <a:pt x="3167781" y="3490510"/>
                  <a:pt x="3168140" y="3518969"/>
                </a:cubicBezTo>
                <a:cubicBezTo>
                  <a:pt x="3159473" y="3545761"/>
                  <a:pt x="3191152" y="3574399"/>
                  <a:pt x="3179206" y="3607864"/>
                </a:cubicBezTo>
                <a:cubicBezTo>
                  <a:pt x="3176757" y="3619813"/>
                  <a:pt x="3181069" y="3654600"/>
                  <a:pt x="3189125" y="3659839"/>
                </a:cubicBezTo>
                <a:cubicBezTo>
                  <a:pt x="3191518" y="3666815"/>
                  <a:pt x="3189857" y="3675779"/>
                  <a:pt x="3198077" y="3677681"/>
                </a:cubicBezTo>
                <a:cubicBezTo>
                  <a:pt x="3208136" y="3681475"/>
                  <a:pt x="3196345" y="3709561"/>
                  <a:pt x="3207094" y="3703876"/>
                </a:cubicBezTo>
                <a:cubicBezTo>
                  <a:pt x="3199084" y="3723751"/>
                  <a:pt x="3220453" y="3734396"/>
                  <a:pt x="3227016" y="3748633"/>
                </a:cubicBezTo>
                <a:cubicBezTo>
                  <a:pt x="3218663" y="3764666"/>
                  <a:pt x="3240667" y="3778725"/>
                  <a:pt x="3246806" y="3811324"/>
                </a:cubicBezTo>
                <a:cubicBezTo>
                  <a:pt x="3237058" y="3829063"/>
                  <a:pt x="3251097" y="3833247"/>
                  <a:pt x="3239091" y="3865102"/>
                </a:cubicBezTo>
                <a:cubicBezTo>
                  <a:pt x="3240755" y="3865725"/>
                  <a:pt x="3242340" y="3866659"/>
                  <a:pt x="3243800" y="3867874"/>
                </a:cubicBezTo>
                <a:cubicBezTo>
                  <a:pt x="3252276" y="3874935"/>
                  <a:pt x="3254724" y="3889782"/>
                  <a:pt x="3249268" y="3901031"/>
                </a:cubicBezTo>
                <a:cubicBezTo>
                  <a:pt x="3234180" y="3950514"/>
                  <a:pt x="3270886" y="3938724"/>
                  <a:pt x="3271850" y="3976535"/>
                </a:cubicBezTo>
                <a:cubicBezTo>
                  <a:pt x="3275333" y="4018513"/>
                  <a:pt x="3265836" y="4033210"/>
                  <a:pt x="3253128" y="4091308"/>
                </a:cubicBezTo>
                <a:cubicBezTo>
                  <a:pt x="3262530" y="4093945"/>
                  <a:pt x="3263925" y="4100312"/>
                  <a:pt x="3261491" y="4112665"/>
                </a:cubicBezTo>
                <a:cubicBezTo>
                  <a:pt x="3263824" y="4132845"/>
                  <a:pt x="3285122" y="4124005"/>
                  <a:pt x="3275235" y="4148543"/>
                </a:cubicBezTo>
                <a:cubicBezTo>
                  <a:pt x="3282222" y="4163609"/>
                  <a:pt x="3300717" y="4191930"/>
                  <a:pt x="3303406" y="4203059"/>
                </a:cubicBezTo>
                <a:cubicBezTo>
                  <a:pt x="3307769" y="4216879"/>
                  <a:pt x="3289765" y="4198911"/>
                  <a:pt x="3291377" y="4215304"/>
                </a:cubicBezTo>
                <a:cubicBezTo>
                  <a:pt x="3295421" y="4234470"/>
                  <a:pt x="3290844" y="4240556"/>
                  <a:pt x="3303627" y="4247412"/>
                </a:cubicBezTo>
                <a:cubicBezTo>
                  <a:pt x="3300302" y="4270043"/>
                  <a:pt x="3313094" y="4269840"/>
                  <a:pt x="3323715" y="4295574"/>
                </a:cubicBezTo>
                <a:cubicBezTo>
                  <a:pt x="3318854" y="4309546"/>
                  <a:pt x="3323708" y="4317748"/>
                  <a:pt x="3331757" y="4324626"/>
                </a:cubicBezTo>
                <a:cubicBezTo>
                  <a:pt x="3334500" y="4352298"/>
                  <a:pt x="3348521" y="4373553"/>
                  <a:pt x="3357571" y="4402594"/>
                </a:cubicBezTo>
                <a:cubicBezTo>
                  <a:pt x="3395421" y="4440113"/>
                  <a:pt x="3406716" y="4492429"/>
                  <a:pt x="3416883" y="4511276"/>
                </a:cubicBezTo>
                <a:lnTo>
                  <a:pt x="3418568" y="4515669"/>
                </a:lnTo>
                <a:cubicBezTo>
                  <a:pt x="3418685" y="4519956"/>
                  <a:pt x="3418801" y="4524244"/>
                  <a:pt x="3418918" y="4528531"/>
                </a:cubicBezTo>
                <a:cubicBezTo>
                  <a:pt x="3418727" y="4530191"/>
                  <a:pt x="3418537" y="4531850"/>
                  <a:pt x="3418346" y="4533510"/>
                </a:cubicBezTo>
                <a:cubicBezTo>
                  <a:pt x="3418215" y="4536889"/>
                  <a:pt x="3418462" y="4539065"/>
                  <a:pt x="3419005" y="4540494"/>
                </a:cubicBezTo>
                <a:lnTo>
                  <a:pt x="3424268" y="4595886"/>
                </a:lnTo>
                <a:cubicBezTo>
                  <a:pt x="3429156" y="4624362"/>
                  <a:pt x="3443934" y="4682306"/>
                  <a:pt x="3448330" y="4711348"/>
                </a:cubicBezTo>
                <a:lnTo>
                  <a:pt x="3445621" y="4714874"/>
                </a:lnTo>
                <a:cubicBezTo>
                  <a:pt x="3444103" y="4718397"/>
                  <a:pt x="3443735" y="4723077"/>
                  <a:pt x="3445980" y="4730345"/>
                </a:cubicBezTo>
                <a:lnTo>
                  <a:pt x="3446976" y="4731926"/>
                </a:lnTo>
                <a:lnTo>
                  <a:pt x="3443720" y="4745408"/>
                </a:lnTo>
                <a:cubicBezTo>
                  <a:pt x="3444756" y="4771155"/>
                  <a:pt x="3455466" y="4843107"/>
                  <a:pt x="3453194" y="4886406"/>
                </a:cubicBezTo>
                <a:cubicBezTo>
                  <a:pt x="3454856" y="4906631"/>
                  <a:pt x="3481235" y="5008239"/>
                  <a:pt x="3455210" y="5025296"/>
                </a:cubicBezTo>
                <a:cubicBezTo>
                  <a:pt x="3442202" y="5116320"/>
                  <a:pt x="3464654" y="5119078"/>
                  <a:pt x="3462841" y="5211091"/>
                </a:cubicBezTo>
                <a:cubicBezTo>
                  <a:pt x="3469390" y="5269669"/>
                  <a:pt x="3462794" y="5327391"/>
                  <a:pt x="3469385" y="5356669"/>
                </a:cubicBezTo>
                <a:cubicBezTo>
                  <a:pt x="3471479" y="5361935"/>
                  <a:pt x="3474277" y="5366825"/>
                  <a:pt x="3477268" y="5371683"/>
                </a:cubicBezTo>
                <a:lnTo>
                  <a:pt x="3478824" y="5374232"/>
                </a:lnTo>
                <a:lnTo>
                  <a:pt x="3486664" y="5427532"/>
                </a:lnTo>
                <a:lnTo>
                  <a:pt x="3499845" y="5523238"/>
                </a:lnTo>
                <a:cubicBezTo>
                  <a:pt x="3496480" y="5535759"/>
                  <a:pt x="3498126" y="5574631"/>
                  <a:pt x="3505782" y="5582050"/>
                </a:cubicBezTo>
                <a:cubicBezTo>
                  <a:pt x="3507640" y="5590169"/>
                  <a:pt x="3505294" y="5599602"/>
                  <a:pt x="3513368" y="5603412"/>
                </a:cubicBezTo>
                <a:cubicBezTo>
                  <a:pt x="3518549" y="5620896"/>
                  <a:pt x="3530454" y="5660930"/>
                  <a:pt x="3536869" y="5686953"/>
                </a:cubicBezTo>
                <a:cubicBezTo>
                  <a:pt x="3527290" y="5702684"/>
                  <a:pt x="3548216" y="5722678"/>
                  <a:pt x="3551859" y="5759548"/>
                </a:cubicBezTo>
                <a:cubicBezTo>
                  <a:pt x="3540751" y="5776843"/>
                  <a:pt x="3554471" y="5784377"/>
                  <a:pt x="3540024" y="5816599"/>
                </a:cubicBezTo>
                <a:cubicBezTo>
                  <a:pt x="3541640" y="5817630"/>
                  <a:pt x="3543154" y="5818984"/>
                  <a:pt x="3544521" y="5820619"/>
                </a:cubicBezTo>
                <a:cubicBezTo>
                  <a:pt x="3552455" y="5830118"/>
                  <a:pt x="3553767" y="5846834"/>
                  <a:pt x="3547449" y="5857956"/>
                </a:cubicBezTo>
                <a:cubicBezTo>
                  <a:pt x="3528571" y="5908761"/>
                  <a:pt x="3532186" y="5952107"/>
                  <a:pt x="3530253" y="5993572"/>
                </a:cubicBezTo>
                <a:cubicBezTo>
                  <a:pt x="3530522" y="6040113"/>
                  <a:pt x="3553891" y="6005695"/>
                  <a:pt x="3536734" y="6066404"/>
                </a:cubicBezTo>
                <a:cubicBezTo>
                  <a:pt x="3545935" y="6071268"/>
                  <a:pt x="3546842" y="6078512"/>
                  <a:pt x="3543461" y="6091477"/>
                </a:cubicBezTo>
                <a:cubicBezTo>
                  <a:pt x="3549602" y="6107585"/>
                  <a:pt x="3568275" y="6137061"/>
                  <a:pt x="3573577" y="6163051"/>
                </a:cubicBezTo>
                <a:cubicBezTo>
                  <a:pt x="3577046" y="6182032"/>
                  <a:pt x="3572259" y="6223892"/>
                  <a:pt x="3575275" y="6247420"/>
                </a:cubicBezTo>
                <a:cubicBezTo>
                  <a:pt x="3570217" y="6271412"/>
                  <a:pt x="3583023" y="6273898"/>
                  <a:pt x="3591673" y="6304222"/>
                </a:cubicBezTo>
                <a:cubicBezTo>
                  <a:pt x="3585743" y="6318440"/>
                  <a:pt x="3589967" y="6328418"/>
                  <a:pt x="3597489" y="6337624"/>
                </a:cubicBezTo>
                <a:cubicBezTo>
                  <a:pt x="3598113" y="6368401"/>
                  <a:pt x="3610504" y="6394558"/>
                  <a:pt x="3617330" y="6428161"/>
                </a:cubicBezTo>
                <a:cubicBezTo>
                  <a:pt x="3612404" y="6466489"/>
                  <a:pt x="3633001" y="6482393"/>
                  <a:pt x="3640218" y="6518318"/>
                </a:cubicBezTo>
                <a:cubicBezTo>
                  <a:pt x="3625420" y="6557419"/>
                  <a:pt x="3668862" y="6537820"/>
                  <a:pt x="3670788" y="6568733"/>
                </a:cubicBezTo>
                <a:cubicBezTo>
                  <a:pt x="3659124" y="6621466"/>
                  <a:pt x="3685482" y="6565072"/>
                  <a:pt x="3687763" y="6643164"/>
                </a:cubicBezTo>
                <a:cubicBezTo>
                  <a:pt x="3685396" y="6647995"/>
                  <a:pt x="3689317" y="6656838"/>
                  <a:pt x="3693097" y="6655183"/>
                </a:cubicBezTo>
                <a:cubicBezTo>
                  <a:pt x="3693444" y="6672318"/>
                  <a:pt x="3690193" y="6715787"/>
                  <a:pt x="3689847" y="6745974"/>
                </a:cubicBezTo>
                <a:cubicBezTo>
                  <a:pt x="3689583" y="6773144"/>
                  <a:pt x="3690048" y="6817635"/>
                  <a:pt x="3691023" y="6836306"/>
                </a:cubicBezTo>
                <a:lnTo>
                  <a:pt x="3695699" y="6858001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32F892A-4162-BE2D-B0B2-B7A5DE2363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8966" y="2147357"/>
            <a:ext cx="3810000" cy="4101042"/>
          </a:xfrm>
        </p:spPr>
        <p:txBody>
          <a:bodyPr>
            <a:noAutofit/>
          </a:bodyPr>
          <a:lstStyle/>
          <a:p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MOST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people will not have an adverse reaction</a:t>
            </a:r>
          </a:p>
          <a:p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SOME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people will experience transient breaks from reality  </a:t>
            </a:r>
          </a:p>
          <a:p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SMALL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group of people will require treatment and develop a psychotic disorder </a:t>
            </a:r>
          </a:p>
        </p:txBody>
      </p:sp>
      <p:pic>
        <p:nvPicPr>
          <p:cNvPr id="10" name="Picture 4" descr="2000px-Cannabis_leaf">
            <a:extLst>
              <a:ext uri="{FF2B5EF4-FFF2-40B4-BE49-F238E27FC236}">
                <a16:creationId xmlns:a16="http://schemas.microsoft.com/office/drawing/2014/main" id="{6C26437E-5979-2E3A-3ED6-B2F6004D87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58" r="21094" b="1"/>
          <a:stretch/>
        </p:blipFill>
        <p:spPr bwMode="auto">
          <a:xfrm>
            <a:off x="8580467" y="10"/>
            <a:ext cx="3611533" cy="6857990"/>
          </a:xfrm>
          <a:custGeom>
            <a:avLst/>
            <a:gdLst/>
            <a:ahLst/>
            <a:cxnLst/>
            <a:rect l="l" t="t" r="r" b="b"/>
            <a:pathLst>
              <a:path w="3810000" h="6858000">
                <a:moveTo>
                  <a:pt x="95627" y="0"/>
                </a:moveTo>
                <a:lnTo>
                  <a:pt x="3810000" y="0"/>
                </a:lnTo>
                <a:lnTo>
                  <a:pt x="3810000" y="6858000"/>
                </a:lnTo>
                <a:lnTo>
                  <a:pt x="13132" y="6858000"/>
                </a:lnTo>
                <a:cubicBezTo>
                  <a:pt x="13183" y="6857363"/>
                  <a:pt x="13234" y="6856727"/>
                  <a:pt x="13284" y="6856090"/>
                </a:cubicBezTo>
                <a:lnTo>
                  <a:pt x="31566" y="6805847"/>
                </a:lnTo>
                <a:lnTo>
                  <a:pt x="30463" y="6715381"/>
                </a:lnTo>
                <a:cubicBezTo>
                  <a:pt x="29585" y="6714082"/>
                  <a:pt x="28597" y="6713038"/>
                  <a:pt x="27533" y="6712286"/>
                </a:cubicBezTo>
                <a:lnTo>
                  <a:pt x="31288" y="6698474"/>
                </a:lnTo>
                <a:lnTo>
                  <a:pt x="29901" y="6686264"/>
                </a:lnTo>
                <a:cubicBezTo>
                  <a:pt x="29591" y="6639749"/>
                  <a:pt x="29281" y="6593234"/>
                  <a:pt x="28971" y="6546719"/>
                </a:cubicBezTo>
                <a:cubicBezTo>
                  <a:pt x="23415" y="6502008"/>
                  <a:pt x="3087" y="6462057"/>
                  <a:pt x="310" y="6408337"/>
                </a:cubicBezTo>
                <a:cubicBezTo>
                  <a:pt x="-2468" y="6354617"/>
                  <a:pt x="14431" y="6312397"/>
                  <a:pt x="12307" y="6224401"/>
                </a:cubicBezTo>
                <a:lnTo>
                  <a:pt x="27152" y="6147415"/>
                </a:lnTo>
                <a:lnTo>
                  <a:pt x="39044" y="6093837"/>
                </a:lnTo>
                <a:cubicBezTo>
                  <a:pt x="47718" y="6039281"/>
                  <a:pt x="47985" y="5964495"/>
                  <a:pt x="46816" y="5915901"/>
                </a:cubicBezTo>
                <a:cubicBezTo>
                  <a:pt x="43189" y="5876557"/>
                  <a:pt x="47196" y="5863739"/>
                  <a:pt x="33533" y="5831562"/>
                </a:cubicBezTo>
                <a:cubicBezTo>
                  <a:pt x="27901" y="5792459"/>
                  <a:pt x="47408" y="5747455"/>
                  <a:pt x="46555" y="5710909"/>
                </a:cubicBezTo>
                <a:cubicBezTo>
                  <a:pt x="53188" y="5686865"/>
                  <a:pt x="49116" y="5615845"/>
                  <a:pt x="62461" y="5602222"/>
                </a:cubicBezTo>
                <a:cubicBezTo>
                  <a:pt x="64066" y="5572067"/>
                  <a:pt x="49594" y="5555548"/>
                  <a:pt x="56185" y="5529979"/>
                </a:cubicBezTo>
                <a:lnTo>
                  <a:pt x="67961" y="5458854"/>
                </a:lnTo>
                <a:lnTo>
                  <a:pt x="110939" y="5353584"/>
                </a:lnTo>
                <a:cubicBezTo>
                  <a:pt x="123070" y="5308303"/>
                  <a:pt x="110671" y="5307524"/>
                  <a:pt x="128276" y="5249764"/>
                </a:cubicBezTo>
                <a:cubicBezTo>
                  <a:pt x="137692" y="5218499"/>
                  <a:pt x="146153" y="5160067"/>
                  <a:pt x="156749" y="5116288"/>
                </a:cubicBezTo>
                <a:cubicBezTo>
                  <a:pt x="167347" y="5072508"/>
                  <a:pt x="184838" y="5010298"/>
                  <a:pt x="191855" y="4987089"/>
                </a:cubicBezTo>
                <a:lnTo>
                  <a:pt x="219824" y="4934095"/>
                </a:lnTo>
                <a:cubicBezTo>
                  <a:pt x="223315" y="4926170"/>
                  <a:pt x="231151" y="4920904"/>
                  <a:pt x="231137" y="4903120"/>
                </a:cubicBezTo>
                <a:lnTo>
                  <a:pt x="219738" y="4827391"/>
                </a:lnTo>
                <a:cubicBezTo>
                  <a:pt x="223928" y="4818620"/>
                  <a:pt x="227939" y="4809255"/>
                  <a:pt x="231597" y="4799440"/>
                </a:cubicBezTo>
                <a:lnTo>
                  <a:pt x="233480" y="4793512"/>
                </a:lnTo>
                <a:cubicBezTo>
                  <a:pt x="233423" y="4793432"/>
                  <a:pt x="233367" y="4793351"/>
                  <a:pt x="233310" y="4793271"/>
                </a:cubicBezTo>
                <a:cubicBezTo>
                  <a:pt x="233275" y="4791711"/>
                  <a:pt x="233728" y="4789662"/>
                  <a:pt x="234882" y="4786765"/>
                </a:cubicBezTo>
                <a:lnTo>
                  <a:pt x="236914" y="4782703"/>
                </a:lnTo>
                <a:lnTo>
                  <a:pt x="246329" y="4683644"/>
                </a:lnTo>
                <a:cubicBezTo>
                  <a:pt x="256294" y="4677568"/>
                  <a:pt x="256527" y="4667288"/>
                  <a:pt x="253823" y="4655204"/>
                </a:cubicBezTo>
                <a:cubicBezTo>
                  <a:pt x="259521" y="4631796"/>
                  <a:pt x="280440" y="4574275"/>
                  <a:pt x="280514" y="4543195"/>
                </a:cubicBezTo>
                <a:cubicBezTo>
                  <a:pt x="272112" y="4519880"/>
                  <a:pt x="251340" y="4505102"/>
                  <a:pt x="254268" y="4468722"/>
                </a:cubicBezTo>
                <a:cubicBezTo>
                  <a:pt x="266696" y="4435462"/>
                  <a:pt x="236001" y="4395418"/>
                  <a:pt x="252728" y="4353998"/>
                </a:cubicBezTo>
                <a:cubicBezTo>
                  <a:pt x="256750" y="4339008"/>
                  <a:pt x="256168" y="4294115"/>
                  <a:pt x="248123" y="4286542"/>
                </a:cubicBezTo>
                <a:cubicBezTo>
                  <a:pt x="246365" y="4277371"/>
                  <a:pt x="249194" y="4266107"/>
                  <a:pt x="240584" y="4262777"/>
                </a:cubicBezTo>
                <a:cubicBezTo>
                  <a:pt x="230221" y="4256829"/>
                  <a:pt x="246153" y="4222259"/>
                  <a:pt x="233949" y="4228340"/>
                </a:cubicBezTo>
                <a:cubicBezTo>
                  <a:pt x="244865" y="4203839"/>
                  <a:pt x="223150" y="4187902"/>
                  <a:pt x="217758" y="4169004"/>
                </a:cubicBezTo>
                <a:cubicBezTo>
                  <a:pt x="228596" y="4149446"/>
                  <a:pt x="206597" y="4129080"/>
                  <a:pt x="203797" y="4086781"/>
                </a:cubicBezTo>
                <a:cubicBezTo>
                  <a:pt x="216334" y="4065199"/>
                  <a:pt x="201740" y="4058317"/>
                  <a:pt x="218344" y="4018957"/>
                </a:cubicBezTo>
                <a:cubicBezTo>
                  <a:pt x="216630" y="4017979"/>
                  <a:pt x="215034" y="4016614"/>
                  <a:pt x="213609" y="4014902"/>
                </a:cubicBezTo>
                <a:cubicBezTo>
                  <a:pt x="205325" y="4004955"/>
                  <a:pt x="204424" y="3985729"/>
                  <a:pt x="211594" y="3971964"/>
                </a:cubicBezTo>
                <a:cubicBezTo>
                  <a:pt x="233561" y="3910433"/>
                  <a:pt x="230991" y="3860613"/>
                  <a:pt x="234357" y="3812226"/>
                </a:cubicBezTo>
                <a:cubicBezTo>
                  <a:pt x="235501" y="3758242"/>
                  <a:pt x="209185" y="3801364"/>
                  <a:pt x="229596" y="3728573"/>
                </a:cubicBezTo>
                <a:cubicBezTo>
                  <a:pt x="219804" y="3724174"/>
                  <a:pt x="219047" y="3715890"/>
                  <a:pt x="223099" y="3700384"/>
                </a:cubicBezTo>
                <a:cubicBezTo>
                  <a:pt x="222942" y="3674360"/>
                  <a:pt x="199034" y="3683312"/>
                  <a:pt x="212511" y="3653063"/>
                </a:cubicBezTo>
                <a:cubicBezTo>
                  <a:pt x="207582" y="3623616"/>
                  <a:pt x="199349" y="3555881"/>
                  <a:pt x="193522" y="3523704"/>
                </a:cubicBezTo>
                <a:cubicBezTo>
                  <a:pt x="199728" y="3495169"/>
                  <a:pt x="185963" y="3494025"/>
                  <a:pt x="177551" y="3460001"/>
                </a:cubicBezTo>
                <a:cubicBezTo>
                  <a:pt x="184399" y="3442692"/>
                  <a:pt x="180138" y="3431687"/>
                  <a:pt x="172293" y="3422022"/>
                </a:cubicBezTo>
                <a:cubicBezTo>
                  <a:pt x="172567" y="3386386"/>
                  <a:pt x="159982" y="3357707"/>
                  <a:pt x="153640" y="3319632"/>
                </a:cubicBezTo>
                <a:cubicBezTo>
                  <a:pt x="117352" y="3267571"/>
                  <a:pt x="111308" y="3199530"/>
                  <a:pt x="102580" y="3174350"/>
                </a:cubicBezTo>
                <a:lnTo>
                  <a:pt x="101281" y="3168555"/>
                </a:lnTo>
                <a:cubicBezTo>
                  <a:pt x="101655" y="3163067"/>
                  <a:pt x="102030" y="3157580"/>
                  <a:pt x="102403" y="3152092"/>
                </a:cubicBezTo>
                <a:lnTo>
                  <a:pt x="103597" y="3145797"/>
                </a:lnTo>
                <a:cubicBezTo>
                  <a:pt x="104132" y="3141497"/>
                  <a:pt x="104119" y="3138691"/>
                  <a:pt x="103701" y="3136806"/>
                </a:cubicBezTo>
                <a:lnTo>
                  <a:pt x="108221" y="3088993"/>
                </a:lnTo>
                <a:cubicBezTo>
                  <a:pt x="109464" y="3064872"/>
                  <a:pt x="113188" y="3030250"/>
                  <a:pt x="111158" y="2992081"/>
                </a:cubicBezTo>
                <a:cubicBezTo>
                  <a:pt x="109031" y="2944441"/>
                  <a:pt x="104226" y="2942439"/>
                  <a:pt x="105565" y="2902844"/>
                </a:cubicBezTo>
                <a:cubicBezTo>
                  <a:pt x="107874" y="2897323"/>
                  <a:pt x="101362" y="2801618"/>
                  <a:pt x="105102" y="2797375"/>
                </a:cubicBezTo>
                <a:cubicBezTo>
                  <a:pt x="86174" y="2744941"/>
                  <a:pt x="109804" y="2750735"/>
                  <a:pt x="107241" y="2691357"/>
                </a:cubicBezTo>
                <a:cubicBezTo>
                  <a:pt x="107811" y="2665349"/>
                  <a:pt x="115946" y="2561129"/>
                  <a:pt x="145888" y="2542201"/>
                </a:cubicBezTo>
                <a:cubicBezTo>
                  <a:pt x="170455" y="2427400"/>
                  <a:pt x="123634" y="2367849"/>
                  <a:pt x="136292" y="2250554"/>
                </a:cubicBezTo>
                <a:cubicBezTo>
                  <a:pt x="110877" y="2215639"/>
                  <a:pt x="134601" y="2180816"/>
                  <a:pt x="130310" y="2141581"/>
                </a:cubicBezTo>
                <a:cubicBezTo>
                  <a:pt x="154051" y="2149219"/>
                  <a:pt x="117587" y="2094975"/>
                  <a:pt x="144587" y="2089095"/>
                </a:cubicBezTo>
                <a:cubicBezTo>
                  <a:pt x="142952" y="2082142"/>
                  <a:pt x="140513" y="2075590"/>
                  <a:pt x="137867" y="2069059"/>
                </a:cubicBezTo>
                <a:lnTo>
                  <a:pt x="136492" y="2065634"/>
                </a:lnTo>
                <a:cubicBezTo>
                  <a:pt x="136216" y="2060851"/>
                  <a:pt x="135939" y="2056067"/>
                  <a:pt x="135663" y="2051284"/>
                </a:cubicBezTo>
                <a:lnTo>
                  <a:pt x="124268" y="1960184"/>
                </a:lnTo>
                <a:cubicBezTo>
                  <a:pt x="138968" y="1926370"/>
                  <a:pt x="111716" y="1914873"/>
                  <a:pt x="131257" y="1873060"/>
                </a:cubicBezTo>
                <a:cubicBezTo>
                  <a:pt x="136329" y="1857442"/>
                  <a:pt x="139083" y="1807624"/>
                  <a:pt x="131724" y="1797311"/>
                </a:cubicBezTo>
                <a:cubicBezTo>
                  <a:pt x="130673" y="1786740"/>
                  <a:pt x="134293" y="1774954"/>
                  <a:pt x="126063" y="1769201"/>
                </a:cubicBezTo>
                <a:cubicBezTo>
                  <a:pt x="116300" y="1760126"/>
                  <a:pt x="134551" y="1725705"/>
                  <a:pt x="122085" y="1729500"/>
                </a:cubicBezTo>
                <a:cubicBezTo>
                  <a:pt x="134648" y="1705012"/>
                  <a:pt x="114449" y="1682158"/>
                  <a:pt x="110543" y="1659949"/>
                </a:cubicBezTo>
                <a:cubicBezTo>
                  <a:pt x="122664" y="1640913"/>
                  <a:pt x="102513" y="1613087"/>
                  <a:pt x="102892" y="1565607"/>
                </a:cubicBezTo>
                <a:cubicBezTo>
                  <a:pt x="116835" y="1544742"/>
                  <a:pt x="102976" y="1533616"/>
                  <a:pt x="122245" y="1494057"/>
                </a:cubicBezTo>
                <a:cubicBezTo>
                  <a:pt x="120629" y="1492563"/>
                  <a:pt x="119160" y="1490668"/>
                  <a:pt x="117883" y="1488429"/>
                </a:cubicBezTo>
                <a:cubicBezTo>
                  <a:pt x="110465" y="1475431"/>
                  <a:pt x="111002" y="1453942"/>
                  <a:pt x="119083" y="1440433"/>
                </a:cubicBezTo>
                <a:cubicBezTo>
                  <a:pt x="145274" y="1377630"/>
                  <a:pt x="146438" y="1321884"/>
                  <a:pt x="153340" y="1269148"/>
                </a:cubicBezTo>
                <a:cubicBezTo>
                  <a:pt x="158467" y="1209690"/>
                  <a:pt x="129360" y="1251077"/>
                  <a:pt x="154855" y="1175439"/>
                </a:cubicBezTo>
                <a:cubicBezTo>
                  <a:pt x="145538" y="1168218"/>
                  <a:pt x="145408" y="1158868"/>
                  <a:pt x="150548" y="1142685"/>
                </a:cubicBezTo>
                <a:cubicBezTo>
                  <a:pt x="152321" y="1113850"/>
                  <a:pt x="128121" y="1118007"/>
                  <a:pt x="143630" y="1087778"/>
                </a:cubicBezTo>
                <a:cubicBezTo>
                  <a:pt x="139451" y="1064261"/>
                  <a:pt x="125971" y="1018012"/>
                  <a:pt x="125476" y="1001580"/>
                </a:cubicBezTo>
                <a:cubicBezTo>
                  <a:pt x="123958" y="976962"/>
                  <a:pt x="134851" y="962709"/>
                  <a:pt x="134526" y="940069"/>
                </a:cubicBezTo>
                <a:cubicBezTo>
                  <a:pt x="142751" y="909988"/>
                  <a:pt x="129284" y="905409"/>
                  <a:pt x="123523" y="865739"/>
                </a:cubicBezTo>
                <a:cubicBezTo>
                  <a:pt x="131549" y="848234"/>
                  <a:pt x="128173" y="835030"/>
                  <a:pt x="121164" y="822450"/>
                </a:cubicBezTo>
                <a:cubicBezTo>
                  <a:pt x="124077" y="783082"/>
                  <a:pt x="113811" y="748321"/>
                  <a:pt x="110389" y="704665"/>
                </a:cubicBezTo>
                <a:cubicBezTo>
                  <a:pt x="120144" y="656264"/>
                  <a:pt x="99869" y="633697"/>
                  <a:pt x="96299" y="587032"/>
                </a:cubicBezTo>
                <a:cubicBezTo>
                  <a:pt x="87861" y="539988"/>
                  <a:pt x="66571" y="452493"/>
                  <a:pt x="59759" y="422399"/>
                </a:cubicBezTo>
                <a:cubicBezTo>
                  <a:pt x="62865" y="416491"/>
                  <a:pt x="59682" y="404768"/>
                  <a:pt x="55429" y="406467"/>
                </a:cubicBezTo>
                <a:cubicBezTo>
                  <a:pt x="56742" y="400038"/>
                  <a:pt x="64884" y="384166"/>
                  <a:pt x="58062" y="383409"/>
                </a:cubicBezTo>
                <a:cubicBezTo>
                  <a:pt x="57210" y="351894"/>
                  <a:pt x="61145" y="320031"/>
                  <a:pt x="69487" y="290892"/>
                </a:cubicBezTo>
                <a:cubicBezTo>
                  <a:pt x="57686" y="231306"/>
                  <a:pt x="89539" y="260845"/>
                  <a:pt x="86198" y="217175"/>
                </a:cubicBezTo>
                <a:cubicBezTo>
                  <a:pt x="72715" y="183379"/>
                  <a:pt x="83646" y="168958"/>
                  <a:pt x="74643" y="129155"/>
                </a:cubicBezTo>
                <a:cubicBezTo>
                  <a:pt x="96697" y="112411"/>
                  <a:pt x="72236" y="90977"/>
                  <a:pt x="78417" y="74202"/>
                </a:cubicBezTo>
                <a:cubicBezTo>
                  <a:pt x="59029" y="57686"/>
                  <a:pt x="81827" y="29115"/>
                  <a:pt x="94183" y="4683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71601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Marijuana Impact on Young Brain – Get SMART West Baltimore Drug Free  Community Coalition">
            <a:extLst>
              <a:ext uri="{FF2B5EF4-FFF2-40B4-BE49-F238E27FC236}">
                <a16:creationId xmlns:a16="http://schemas.microsoft.com/office/drawing/2014/main" id="{C05D9CD5-FD41-64E5-5FA1-1F4BD97341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00150" y="643467"/>
            <a:ext cx="7791700" cy="5571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94009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AAA4550-D6C1-8D48-6D71-C4D43A7FBCA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297" b="12441"/>
          <a:stretch/>
        </p:blipFill>
        <p:spPr>
          <a:xfrm>
            <a:off x="838200" y="754148"/>
            <a:ext cx="10515600" cy="49955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A7A035-C1B9-FB21-38F9-4F5BF0C5232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782888" y="365125"/>
            <a:ext cx="9409112" cy="1325563"/>
          </a:xfrm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B65BC-1371-56ED-F16B-8982CE31CC7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782888" y="1825625"/>
            <a:ext cx="9409112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34929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45B82E-A7EF-B045-71B4-79E8C8EFB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4200"/>
              <a:t>CANNABIS SEEMS TO FOLLOW ME…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7C40C9-D1DD-53C1-6042-2D025A19CB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endParaRPr lang="en-US" sz="2400" dirty="0"/>
          </a:p>
          <a:p>
            <a:r>
              <a:rPr lang="en-US" sz="2400" dirty="0"/>
              <a:t>SAFER Project Director </a:t>
            </a:r>
          </a:p>
          <a:p>
            <a:r>
              <a:rPr lang="en-US" sz="2400" dirty="0"/>
              <a:t>MACP, CASAC-M </a:t>
            </a:r>
          </a:p>
          <a:p>
            <a:r>
              <a:rPr lang="en-US" sz="2400" dirty="0"/>
              <a:t>20+ years clinical experience  </a:t>
            </a:r>
          </a:p>
          <a:p>
            <a:r>
              <a:rPr lang="en-US" sz="2400" dirty="0"/>
              <a:t>Cannabis Specialization</a:t>
            </a:r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6146" name="Picture 2" descr="The global implications of Canadian cannabis legalization | 2019-03-11 |  Food Safety">
            <a:extLst>
              <a:ext uri="{FF2B5EF4-FFF2-40B4-BE49-F238E27FC236}">
                <a16:creationId xmlns:a16="http://schemas.microsoft.com/office/drawing/2014/main" id="{1652970F-8DD1-8776-DC6D-5C19B45B98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51" r="19665" b="2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4633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559051-D4D8-44BE-0E2D-5F576769F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5583148"/>
          </a:xfrm>
        </p:spPr>
        <p:txBody>
          <a:bodyPr anchor="ctr">
            <a:normAutofit/>
          </a:bodyPr>
          <a:lstStyle/>
          <a:p>
            <a:r>
              <a:rPr lang="en-US" sz="5400"/>
              <a:t>WHO IS AT RISK? </a:t>
            </a:r>
          </a:p>
        </p:txBody>
      </p:sp>
      <p:graphicFrame>
        <p:nvGraphicFramePr>
          <p:cNvPr id="23" name="Content Placeholder 2">
            <a:extLst>
              <a:ext uri="{FF2B5EF4-FFF2-40B4-BE49-F238E27FC236}">
                <a16:creationId xmlns:a16="http://schemas.microsoft.com/office/drawing/2014/main" id="{C8FA638F-02BE-7D41-4C96-D2486B48B48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8214225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E8DBDA3-652C-4F87-B53B-7F73AC8F4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12191999" cy="6857999"/>
          </a:xfrm>
          <a:prstGeom prst="rect">
            <a:avLst/>
          </a:prstGeom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2187232-3845-418F-A17C-C138F01D98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55058" cy="6858000"/>
          </a:xfrm>
          <a:prstGeom prst="rect">
            <a:avLst/>
          </a:prstGeom>
          <a:solidFill>
            <a:schemeClr val="accent1"/>
          </a:solidFill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C9AAC1-3984-4BED-596A-FC96717A1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009" y="873457"/>
            <a:ext cx="3273042" cy="5222543"/>
          </a:xfrm>
        </p:spPr>
        <p:txBody>
          <a:bodyPr>
            <a:normAutofit/>
          </a:bodyPr>
          <a:lstStyle/>
          <a:p>
            <a:r>
              <a:rPr lang="en-US" sz="2800">
                <a:solidFill>
                  <a:srgbClr val="FFFFFF"/>
                </a:solidFill>
              </a:rPr>
              <a:t>CANNABIS TRENDS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DC693B-6E14-BFF7-6048-3C0A526ECE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5081" y="873457"/>
            <a:ext cx="6020790" cy="5845842"/>
          </a:xfrm>
        </p:spPr>
        <p:txBody>
          <a:bodyPr anchor="ctr">
            <a:norm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Strong black / gray market sales </a:t>
            </a:r>
          </a:p>
          <a:p>
            <a:r>
              <a:rPr lang="en-US" sz="2400" dirty="0">
                <a:solidFill>
                  <a:schemeClr val="tx1"/>
                </a:solidFill>
              </a:rPr>
              <a:t>Underage sales without enforcement / penalty </a:t>
            </a:r>
          </a:p>
          <a:p>
            <a:r>
              <a:rPr lang="en-US" sz="2400" dirty="0">
                <a:solidFill>
                  <a:schemeClr val="tx1"/>
                </a:solidFill>
              </a:rPr>
              <a:t>Dabbing high potency oils, waxes and resins </a:t>
            </a:r>
          </a:p>
          <a:p>
            <a:r>
              <a:rPr lang="en-US" sz="2400" dirty="0">
                <a:solidFill>
                  <a:schemeClr val="tx1"/>
                </a:solidFill>
              </a:rPr>
              <a:t>Decline in smoking flower</a:t>
            </a:r>
          </a:p>
          <a:p>
            <a:r>
              <a:rPr lang="en-US" sz="2400" dirty="0">
                <a:solidFill>
                  <a:schemeClr val="tx1"/>
                </a:solidFill>
              </a:rPr>
              <a:t>Increase in edible use </a:t>
            </a:r>
          </a:p>
          <a:p>
            <a:r>
              <a:rPr lang="en-US" sz="2400" dirty="0">
                <a:solidFill>
                  <a:schemeClr val="tx1"/>
                </a:solidFill>
              </a:rPr>
              <a:t>Risk of contamination  </a:t>
            </a:r>
          </a:p>
          <a:p>
            <a:r>
              <a:rPr lang="en-US" sz="2400" dirty="0">
                <a:solidFill>
                  <a:schemeClr val="tx1"/>
                </a:solidFill>
              </a:rPr>
              <a:t>Youth and parent perception of safety </a:t>
            </a:r>
          </a:p>
          <a:p>
            <a:r>
              <a:rPr lang="en-US" sz="2400" dirty="0">
                <a:solidFill>
                  <a:schemeClr val="tx1"/>
                </a:solidFill>
              </a:rPr>
              <a:t>Unintended ingestion at home and school </a:t>
            </a:r>
          </a:p>
          <a:p>
            <a:r>
              <a:rPr lang="en-US" sz="2400" dirty="0">
                <a:solidFill>
                  <a:schemeClr val="tx1"/>
                </a:solidFill>
              </a:rPr>
              <a:t>Lack of parental awareness regarding safe storage </a:t>
            </a:r>
          </a:p>
        </p:txBody>
      </p:sp>
    </p:spTree>
    <p:extLst>
      <p:ext uri="{BB962C8B-B14F-4D97-AF65-F5344CB8AC3E}">
        <p14:creationId xmlns:p14="http://schemas.microsoft.com/office/powerpoint/2010/main" val="590584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44848" y="365125"/>
            <a:ext cx="9304177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ARE EDIBLES LESS HARMFUL 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1209674" y="1825625"/>
            <a:ext cx="4705353" cy="4351338"/>
          </a:xfrm>
        </p:spPr>
        <p:txBody>
          <a:bodyPr>
            <a:normAutofit/>
          </a:bodyPr>
          <a:lstStyle/>
          <a:p>
            <a:endParaRPr lang="en-CA" sz="2400" dirty="0"/>
          </a:p>
          <a:p>
            <a:r>
              <a:rPr lang="en-CA" sz="2400" dirty="0">
                <a:latin typeface="Corbel" panose="020B0503020204020204" pitchFamily="34" charset="0"/>
              </a:rPr>
              <a:t>Intoxication effect from inhalation can last roughly 1-2.5 hrs. as opposed to ingestion which can last from 4 – 12 hrs. </a:t>
            </a:r>
          </a:p>
          <a:p>
            <a:r>
              <a:rPr lang="en-CA" sz="2400" dirty="0">
                <a:latin typeface="Corbel" panose="020B0503020204020204" pitchFamily="34" charset="0"/>
              </a:rPr>
              <a:t>Same blood levels achieved as smoking, just over a different time course </a:t>
            </a:r>
          </a:p>
          <a:p>
            <a:r>
              <a:rPr lang="en-CA" sz="2400" dirty="0">
                <a:latin typeface="Corbel" panose="020B0503020204020204" pitchFamily="34" charset="0"/>
              </a:rPr>
              <a:t>We’re still learning about the possible long-term effects of ingesting cannabis</a:t>
            </a:r>
          </a:p>
          <a:p>
            <a:endParaRPr lang="en-US" sz="2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0" r="21708" b="-1"/>
          <a:stretch>
            <a:fillRect/>
          </a:stretch>
        </p:blipFill>
        <p:spPr>
          <a:xfrm>
            <a:off x="6276974" y="1825625"/>
            <a:ext cx="4972051" cy="43513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267335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uman Metabolism of THC – Sapiensoup Blog">
            <a:extLst>
              <a:ext uri="{FF2B5EF4-FFF2-40B4-BE49-F238E27FC236}">
                <a16:creationId xmlns:a16="http://schemas.microsoft.com/office/drawing/2014/main" id="{8C039E45-3795-833D-F563-B4D1CD73B72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3467" y="784521"/>
            <a:ext cx="10905066" cy="5288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44918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09C0BCD-BEE9-423F-A51C-BCCD8E5EAA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998D094-42B2-42BA-AA14-E8FBE073A5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465D64B-59F4-4BDC-B833-A17EF1E046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3FED537-3AF1-4C36-9904-77B6A54D27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5462458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37140B2A-5389-6F61-8B6D-EC326950D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9980" y="4208424"/>
            <a:ext cx="9966960" cy="132588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85000"/>
              </a:lnSpc>
            </a:pPr>
            <a:r>
              <a:rPr lang="en-US" sz="4600" b="1" cap="all">
                <a:solidFill>
                  <a:srgbClr val="FFFFFF"/>
                </a:solidFill>
              </a:rPr>
              <a:t>KIDS DON’T KNOW THE DIFFERENCE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6D9789-C99A-51C1-C45E-52415FF4525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8022" r="1" b="14803"/>
          <a:stretch>
            <a:fillRect/>
          </a:stretch>
        </p:blipFill>
        <p:spPr>
          <a:xfrm>
            <a:off x="243840" y="256540"/>
            <a:ext cx="11704320" cy="376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77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3D76CAD-C068-7279-6135-A0993C819D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INTOXICATION AT SCHOOL – 911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357D729-2BB3-72A4-6294-F6EC62BED9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Unintended ingestion with cannabis naïve individual </a:t>
            </a:r>
          </a:p>
          <a:p>
            <a:r>
              <a:rPr lang="en-US" dirty="0"/>
              <a:t>Loss of consciousness / alertness </a:t>
            </a:r>
          </a:p>
          <a:p>
            <a:r>
              <a:rPr lang="en-US" dirty="0"/>
              <a:t>Neurological effects – seizure and coma in severe cases </a:t>
            </a:r>
          </a:p>
          <a:p>
            <a:r>
              <a:rPr lang="en-US" dirty="0"/>
              <a:t>Respiratory issues – respiratory depression </a:t>
            </a:r>
          </a:p>
          <a:p>
            <a:r>
              <a:rPr lang="en-US" dirty="0"/>
              <a:t>Cardiovascular effects – rapid heart rate or hypotension </a:t>
            </a:r>
          </a:p>
          <a:p>
            <a:r>
              <a:rPr lang="en-US" dirty="0"/>
              <a:t>Drowsiness, lethargy, vomiting , Cannabis induced Hyperemesis (CHE) </a:t>
            </a:r>
          </a:p>
          <a:p>
            <a:r>
              <a:rPr lang="en-US" dirty="0"/>
              <a:t>Psychosis – is not a typical response  </a:t>
            </a:r>
          </a:p>
          <a:p>
            <a:r>
              <a:rPr lang="en-US" dirty="0"/>
              <a:t>Confiscate and test the vapes  - Send to Roswell </a:t>
            </a:r>
          </a:p>
        </p:txBody>
      </p:sp>
    </p:spTree>
    <p:extLst>
      <p:ext uri="{BB962C8B-B14F-4D97-AF65-F5344CB8AC3E}">
        <p14:creationId xmlns:p14="http://schemas.microsoft.com/office/powerpoint/2010/main" val="277256870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n abstract burst of blue and pink">
            <a:extLst>
              <a:ext uri="{FF2B5EF4-FFF2-40B4-BE49-F238E27FC236}">
                <a16:creationId xmlns:a16="http://schemas.microsoft.com/office/drawing/2014/main" id="{FFE08898-D8B4-AA63-F29F-49CCC31E593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359B579-B2A3-6279-708B-BC60623010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VAPING </a:t>
            </a:r>
            <a:r>
              <a:rPr lang="en-US" dirty="0"/>
              <a:t>BRIEFING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96134A-E8BF-231B-ADAF-045EBCCD0D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LOST IN THE  CLOUDS </a:t>
            </a:r>
          </a:p>
        </p:txBody>
      </p:sp>
    </p:spTree>
    <p:extLst>
      <p:ext uri="{BB962C8B-B14F-4D97-AF65-F5344CB8AC3E}">
        <p14:creationId xmlns:p14="http://schemas.microsoft.com/office/powerpoint/2010/main" val="3131201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ow have e-cigarettes changed over time?">
            <a:extLst>
              <a:ext uri="{FF2B5EF4-FFF2-40B4-BE49-F238E27FC236}">
                <a16:creationId xmlns:a16="http://schemas.microsoft.com/office/drawing/2014/main" id="{6F439D11-D7CF-6769-6FA9-8911E2F47D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38" y="423863"/>
            <a:ext cx="11439525" cy="601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850523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D0D7D47-C255-0FEB-0E21-F025754FF2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872" y="967248"/>
            <a:ext cx="11081175" cy="4931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9727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B22A94-67FC-F22D-01C6-054EECC26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1783" y="609600"/>
            <a:ext cx="6693061" cy="1356360"/>
          </a:xfrm>
        </p:spPr>
        <p:txBody>
          <a:bodyPr>
            <a:normAutofit/>
          </a:bodyPr>
          <a:lstStyle/>
          <a:p>
            <a:r>
              <a:rPr lang="en-US" dirty="0"/>
              <a:t>Vaping Epidemic </a:t>
            </a:r>
          </a:p>
        </p:txBody>
      </p:sp>
      <p:pic>
        <p:nvPicPr>
          <p:cNvPr id="2050" name="Picture 2" descr="Vaping Addiction Campaign | Scottish Government Marketing News">
            <a:extLst>
              <a:ext uri="{FF2B5EF4-FFF2-40B4-BE49-F238E27FC236}">
                <a16:creationId xmlns:a16="http://schemas.microsoft.com/office/drawing/2014/main" id="{29354FC2-8EFE-A0E5-AD2E-BF1FAB1E89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18" r="31418" b="-1"/>
          <a:stretch/>
        </p:blipFill>
        <p:spPr bwMode="auto">
          <a:xfrm>
            <a:off x="223336" y="243840"/>
            <a:ext cx="3646837" cy="6377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94C88C-CFD9-F04E-9A3B-2F8057299B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1783" y="2057400"/>
            <a:ext cx="6693061" cy="4038600"/>
          </a:xfrm>
        </p:spPr>
        <p:txBody>
          <a:bodyPr>
            <a:normAutofit/>
          </a:bodyPr>
          <a:lstStyle/>
          <a:p>
            <a:r>
              <a:rPr lang="en-US" sz="2400" dirty="0"/>
              <a:t>According to the CDC, In 2024, e-cigarettes were the mostly commonly used tobacco product among middle and high school students in the US </a:t>
            </a:r>
          </a:p>
          <a:p>
            <a:r>
              <a:rPr lang="en-US" sz="2400" dirty="0"/>
              <a:t>1.63 million (5.9%) of students currently use e-cigs </a:t>
            </a:r>
          </a:p>
          <a:p>
            <a:r>
              <a:rPr lang="en-US" sz="2400" dirty="0"/>
              <a:t>29% of teens who vape reported daily use</a:t>
            </a:r>
          </a:p>
          <a:p>
            <a:r>
              <a:rPr lang="en-US" sz="2400" dirty="0"/>
              <a:t>89% of teens who vape use flavored products  </a:t>
            </a:r>
          </a:p>
          <a:p>
            <a:r>
              <a:rPr lang="en-US" sz="2400" dirty="0"/>
              <a:t>Co-Use (cannabis &amp; nicotine) trend is on the rise with 1 in 3 students who have ever vaped also reporting cannabis use  </a:t>
            </a:r>
          </a:p>
        </p:txBody>
      </p:sp>
    </p:spTree>
    <p:extLst>
      <p:ext uri="{BB962C8B-B14F-4D97-AF65-F5344CB8AC3E}">
        <p14:creationId xmlns:p14="http://schemas.microsoft.com/office/powerpoint/2010/main" val="14232549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90CF889-826C-705F-F5E9-B1326DAA5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</p:spPr>
        <p:txBody>
          <a:bodyPr>
            <a:normAutofit/>
          </a:bodyPr>
          <a:lstStyle/>
          <a:p>
            <a:r>
              <a:rPr lang="en-US"/>
              <a:t>EARLY INTERVENTION MATTERS </a:t>
            </a:r>
          </a:p>
        </p:txBody>
      </p:sp>
      <p:graphicFrame>
        <p:nvGraphicFramePr>
          <p:cNvPr id="7" name="Content Placeholder 4">
            <a:extLst>
              <a:ext uri="{FF2B5EF4-FFF2-40B4-BE49-F238E27FC236}">
                <a16:creationId xmlns:a16="http://schemas.microsoft.com/office/drawing/2014/main" id="{CB1FB409-3877-08C9-F85A-F2DCC7313B6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31468538"/>
              </p:ext>
            </p:extLst>
          </p:nvPr>
        </p:nvGraphicFramePr>
        <p:xfrm>
          <a:off x="1143000" y="2298530"/>
          <a:ext cx="9872663" cy="37974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90314078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F0D0B-E4DC-E6B4-389F-3FF7208EFB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</p:spPr>
        <p:txBody>
          <a:bodyPr>
            <a:normAutofit/>
          </a:bodyPr>
          <a:lstStyle/>
          <a:p>
            <a:r>
              <a:rPr lang="en-US" dirty="0"/>
              <a:t>VAPING TRENDS 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45440C8-942C-0086-33EC-149D399CB9F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64193541"/>
              </p:ext>
            </p:extLst>
          </p:nvPr>
        </p:nvGraphicFramePr>
        <p:xfrm>
          <a:off x="1143000" y="2298530"/>
          <a:ext cx="9872663" cy="37974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72702700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2054">
            <a:extLst>
              <a:ext uri="{FF2B5EF4-FFF2-40B4-BE49-F238E27FC236}">
                <a16:creationId xmlns:a16="http://schemas.microsoft.com/office/drawing/2014/main" id="{BA2EA6A6-CD0C-4CFD-8EC2-AA44F98703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943245-7CD5-0E8D-0AA9-AB2EB60F9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8564" y="609600"/>
            <a:ext cx="3912583" cy="1356360"/>
          </a:xfrm>
        </p:spPr>
        <p:txBody>
          <a:bodyPr>
            <a:normAutofit/>
          </a:bodyPr>
          <a:lstStyle/>
          <a:p>
            <a:r>
              <a:rPr lang="en-US" sz="3200" dirty="0"/>
              <a:t>ORAL NICOTINE  </a:t>
            </a:r>
          </a:p>
        </p:txBody>
      </p:sp>
      <p:pic>
        <p:nvPicPr>
          <p:cNvPr id="2050" name="Picture 2" descr="How Zyn and other tobacco-free nicotine pouches may harm your health">
            <a:extLst>
              <a:ext uri="{FF2B5EF4-FFF2-40B4-BE49-F238E27FC236}">
                <a16:creationId xmlns:a16="http://schemas.microsoft.com/office/drawing/2014/main" id="{F79BD4A5-CEF9-FF72-7F38-20AF89BA26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2064" y="1410299"/>
            <a:ext cx="6045576" cy="4035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E35F1A-9D41-FA68-BECE-F57C770FD8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8563" y="1666982"/>
            <a:ext cx="3912583" cy="4038600"/>
          </a:xfrm>
        </p:spPr>
        <p:txBody>
          <a:bodyPr>
            <a:noAutofit/>
          </a:bodyPr>
          <a:lstStyle/>
          <a:p>
            <a:r>
              <a:rPr lang="en-US" sz="2400" dirty="0"/>
              <a:t>Youth declining tobacco use or vaping during assessments and later disclosing oral use of pouches </a:t>
            </a:r>
          </a:p>
          <a:p>
            <a:r>
              <a:rPr lang="en-US" sz="2400" dirty="0"/>
              <a:t>TikTok “</a:t>
            </a:r>
            <a:r>
              <a:rPr lang="en-US" sz="2400" dirty="0" err="1"/>
              <a:t>Zynfluencers</a:t>
            </a:r>
            <a:r>
              <a:rPr lang="en-US" sz="2400" dirty="0"/>
              <a:t>” </a:t>
            </a:r>
          </a:p>
          <a:p>
            <a:r>
              <a:rPr lang="en-US" sz="2400" dirty="0"/>
              <a:t>3-6 mg nicotine per pouch </a:t>
            </a:r>
          </a:p>
          <a:p>
            <a:r>
              <a:rPr lang="en-US" sz="2400" dirty="0"/>
              <a:t>Lower Risk not No Risk </a:t>
            </a:r>
          </a:p>
          <a:p>
            <a:r>
              <a:rPr lang="en-US" sz="2400" dirty="0"/>
              <a:t>Nicotine toxicity / dependency </a:t>
            </a:r>
          </a:p>
          <a:p>
            <a:r>
              <a:rPr lang="en-US" sz="2400" dirty="0"/>
              <a:t>Nicotine infused toothpicks </a:t>
            </a:r>
          </a:p>
        </p:txBody>
      </p:sp>
    </p:spTree>
    <p:extLst>
      <p:ext uri="{BB962C8B-B14F-4D97-AF65-F5344CB8AC3E}">
        <p14:creationId xmlns:p14="http://schemas.microsoft.com/office/powerpoint/2010/main" val="345474780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45C40-D279-C896-C9D1-2B3BBBBB29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145" y="609599"/>
            <a:ext cx="3364378" cy="5606143"/>
          </a:xfrm>
        </p:spPr>
        <p:txBody>
          <a:bodyPr>
            <a:normAutofit/>
          </a:bodyPr>
          <a:lstStyle/>
          <a:p>
            <a:r>
              <a:rPr lang="en-US" sz="4800"/>
              <a:t>NICOTINE POUCH INGESTION 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35C50BF-0446-8D31-5BBA-E52CB04BC02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31443595"/>
              </p:ext>
            </p:extLst>
          </p:nvPr>
        </p:nvGraphicFramePr>
        <p:xfrm>
          <a:off x="4545013" y="1199858"/>
          <a:ext cx="6451943" cy="44678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580616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F2268-4B56-CD6E-DBE7-F08B962DC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4848" y="365125"/>
            <a:ext cx="9304177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VAPE FLAVORS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460E2-FB71-640B-358F-FD9EE17362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09674" y="1825625"/>
            <a:ext cx="5808071" cy="4667250"/>
          </a:xfrm>
        </p:spPr>
        <p:txBody>
          <a:bodyPr>
            <a:normAutofit/>
          </a:bodyPr>
          <a:lstStyle/>
          <a:p>
            <a:r>
              <a:rPr lang="en-US" sz="2400" dirty="0"/>
              <a:t>Menthol, mint, mango, dessert, candy </a:t>
            </a:r>
          </a:p>
          <a:p>
            <a:r>
              <a:rPr lang="en-US" sz="2400" dirty="0"/>
              <a:t>Inhibit nicotine metabolism = you need to vape more</a:t>
            </a:r>
          </a:p>
          <a:p>
            <a:r>
              <a:rPr lang="en-US" sz="2400" dirty="0"/>
              <a:t>Suppresses lung irritation = so you can inhale more</a:t>
            </a:r>
          </a:p>
          <a:p>
            <a:r>
              <a:rPr lang="en-US" sz="2400" dirty="0"/>
              <a:t>Decrease immune function </a:t>
            </a:r>
          </a:p>
          <a:p>
            <a:r>
              <a:rPr lang="en-US" sz="2400" dirty="0"/>
              <a:t>Increase inflammation </a:t>
            </a:r>
          </a:p>
          <a:p>
            <a:r>
              <a:rPr lang="en-US" sz="2400" dirty="0"/>
              <a:t>All designed to increase nicotine dependency </a:t>
            </a:r>
          </a:p>
          <a:p>
            <a:r>
              <a:rPr lang="en-US" sz="2400" dirty="0"/>
              <a:t>Popcorn Lung and EVALI </a:t>
            </a:r>
          </a:p>
        </p:txBody>
      </p:sp>
      <p:pic>
        <p:nvPicPr>
          <p:cNvPr id="3074" name="Picture 2" descr="The Ultimate Guide To The Best Disposable Vape Flavors: Exploring Top Vape  Brands And Flavors - Freeton Disposable Vape">
            <a:extLst>
              <a:ext uri="{FF2B5EF4-FFF2-40B4-BE49-F238E27FC236}">
                <a16:creationId xmlns:a16="http://schemas.microsoft.com/office/drawing/2014/main" id="{32B30BCF-0A5C-BDE8-BAB6-C40F0468EE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17745" y="1690688"/>
            <a:ext cx="4351338" cy="4351338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187048166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3C52E40-390B-F4B5-7F08-8A8DC1BA98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8995" y="690180"/>
            <a:ext cx="6154009" cy="5477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28469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97F87C-1BB5-C51B-993D-4655B3E918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170"/>
            <a:ext cx="12192000" cy="6759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91279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687D77-ED9A-9733-FFC9-222F5FBC3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1070335"/>
            <a:ext cx="5199926" cy="1443269"/>
          </a:xfrm>
        </p:spPr>
        <p:txBody>
          <a:bodyPr>
            <a:normAutofit/>
          </a:bodyPr>
          <a:lstStyle/>
          <a:p>
            <a:r>
              <a:rPr lang="en-US" sz="4000"/>
              <a:t>Every Hit is a Hit to Your Health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E0FE9B-9F42-87C1-6C25-0437D067F7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2" y="2546430"/>
            <a:ext cx="5084178" cy="3549570"/>
          </a:xfrm>
        </p:spPr>
        <p:txBody>
          <a:bodyPr>
            <a:normAutofit/>
          </a:bodyPr>
          <a:lstStyle/>
          <a:p>
            <a:r>
              <a:rPr lang="en-US" sz="2400" dirty="0"/>
              <a:t>The harmful chemicals can expose other people or animals through the respiratory system, ingestion, and skin exposure </a:t>
            </a:r>
          </a:p>
          <a:p>
            <a:r>
              <a:rPr lang="en-US" sz="2400" dirty="0"/>
              <a:t>Exposure can lead to cancer, respiratory infections, can cause asthma to worsen, lung collapse, among other problems </a:t>
            </a:r>
          </a:p>
          <a:p>
            <a:r>
              <a:rPr lang="en-US" sz="2400" dirty="0"/>
              <a:t>Exposure is most prevalent at HOME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B40CBE-AB7F-B39D-C229-F35B1440D1E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020" r="12518" b="-2"/>
          <a:stretch>
            <a:fillRect/>
          </a:stretch>
        </p:blipFill>
        <p:spPr>
          <a:xfrm>
            <a:off x="6636743" y="1238487"/>
            <a:ext cx="4741120" cy="4493060"/>
          </a:xfrm>
          <a:prstGeom prst="rect">
            <a:avLst/>
          </a:prstGeom>
        </p:spPr>
      </p:pic>
      <p:sp>
        <p:nvSpPr>
          <p:cNvPr id="5" name="AutoShape 4" descr="Vaping harms your health | Cancer Institute NSW">
            <a:extLst>
              <a:ext uri="{FF2B5EF4-FFF2-40B4-BE49-F238E27FC236}">
                <a16:creationId xmlns:a16="http://schemas.microsoft.com/office/drawing/2014/main" id="{55E3AAED-5928-2EB7-FD6D-2CD86702250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92027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1D3A7C-8F2A-979D-0D8D-9BB4A2429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8557" y="1138036"/>
            <a:ext cx="5444382" cy="1402470"/>
          </a:xfrm>
        </p:spPr>
        <p:txBody>
          <a:bodyPr anchor="t">
            <a:normAutofit/>
          </a:bodyPr>
          <a:lstStyle/>
          <a:p>
            <a:r>
              <a:rPr lang="en-US" sz="3200" dirty="0"/>
              <a:t>SECONDHAND AEROSOL MAKES KIDS SICK </a:t>
            </a:r>
          </a:p>
        </p:txBody>
      </p:sp>
      <p:pic>
        <p:nvPicPr>
          <p:cNvPr id="5" name="Picture 4" descr="A close-up of a baby's hand&#10;&#10;Description automatically generated">
            <a:extLst>
              <a:ext uri="{FF2B5EF4-FFF2-40B4-BE49-F238E27FC236}">
                <a16:creationId xmlns:a16="http://schemas.microsoft.com/office/drawing/2014/main" id="{9FBC47AF-7733-378D-3D66-D51D157D74B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1510" r="26240"/>
          <a:stretch/>
        </p:blipFill>
        <p:spPr>
          <a:xfrm>
            <a:off x="-1" y="10"/>
            <a:ext cx="5151179" cy="685799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5BB5A8-A224-6DBD-AB62-6B1585C35F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8557" y="2551176"/>
            <a:ext cx="5444382" cy="3591207"/>
          </a:xfrm>
        </p:spPr>
        <p:txBody>
          <a:bodyPr>
            <a:normAutofit/>
          </a:bodyPr>
          <a:lstStyle/>
          <a:p>
            <a:r>
              <a:rPr lang="en-US" sz="2800" dirty="0"/>
              <a:t>More bronchitis and pneumonia </a:t>
            </a:r>
          </a:p>
          <a:p>
            <a:r>
              <a:rPr lang="en-US" sz="2800" dirty="0"/>
              <a:t>More wheezing and coughing </a:t>
            </a:r>
          </a:p>
          <a:p>
            <a:r>
              <a:rPr lang="en-US" sz="2800" dirty="0"/>
              <a:t>More ear infections </a:t>
            </a:r>
          </a:p>
          <a:p>
            <a:r>
              <a:rPr lang="en-US" sz="2800" dirty="0"/>
              <a:t>More severe, frequent asthma </a:t>
            </a:r>
          </a:p>
          <a:p>
            <a:r>
              <a:rPr lang="en-US" sz="2800" dirty="0"/>
              <a:t>Higher risks of SIDS for infants exposed in utero or after birth</a:t>
            </a:r>
          </a:p>
        </p:txBody>
      </p:sp>
    </p:spTree>
    <p:extLst>
      <p:ext uri="{BB962C8B-B14F-4D97-AF65-F5344CB8AC3E}">
        <p14:creationId xmlns:p14="http://schemas.microsoft.com/office/powerpoint/2010/main" val="428672098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724C2-8D2D-A4F0-06F5-BC474DEA2E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</p:spPr>
        <p:txBody>
          <a:bodyPr>
            <a:normAutofit/>
          </a:bodyPr>
          <a:lstStyle/>
          <a:p>
            <a:r>
              <a:rPr lang="en-US" dirty="0"/>
              <a:t>Third Hand Aerosol Pollution  </a:t>
            </a:r>
          </a:p>
        </p:txBody>
      </p:sp>
      <p:graphicFrame>
        <p:nvGraphicFramePr>
          <p:cNvPr id="11" name="Content Placeholder 2">
            <a:extLst>
              <a:ext uri="{FF2B5EF4-FFF2-40B4-BE49-F238E27FC236}">
                <a16:creationId xmlns:a16="http://schemas.microsoft.com/office/drawing/2014/main" id="{664D2B21-3600-FC33-E170-3C178454450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93710702"/>
              </p:ext>
            </p:extLst>
          </p:nvPr>
        </p:nvGraphicFramePr>
        <p:xfrm>
          <a:off x="1143000" y="2298530"/>
          <a:ext cx="9872663" cy="37974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7124688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Red Triangles">
            <a:extLst>
              <a:ext uri="{FF2B5EF4-FFF2-40B4-BE49-F238E27FC236}">
                <a16:creationId xmlns:a16="http://schemas.microsoft.com/office/drawing/2014/main" id="{20638D48-8817-2537-A4EB-B498D2B333A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2889" r="22874" b="-1"/>
          <a:stretch/>
        </p:blipFill>
        <p:spPr>
          <a:xfrm>
            <a:off x="-1" y="-2"/>
            <a:ext cx="5410198" cy="68580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6590FB-A7FA-B35E-9E19-2375F82DF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317" y="405685"/>
            <a:ext cx="5464968" cy="1559301"/>
          </a:xfrm>
        </p:spPr>
        <p:txBody>
          <a:bodyPr>
            <a:normAutofit/>
          </a:bodyPr>
          <a:lstStyle/>
          <a:p>
            <a:r>
              <a:rPr lang="en-US" sz="4000"/>
              <a:t>HARMS TO THE DEVELOPING BRAIN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B4244B-813E-69E7-6BBD-5BC4BA4C76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317" y="1964986"/>
            <a:ext cx="5247340" cy="4275092"/>
          </a:xfrm>
        </p:spPr>
        <p:txBody>
          <a:bodyPr anchor="ctr">
            <a:normAutofit lnSpcReduction="10000"/>
          </a:bodyPr>
          <a:lstStyle/>
          <a:p>
            <a:r>
              <a:rPr lang="en-US" sz="2400" dirty="0"/>
              <a:t>Restricts blood flow to the brain </a:t>
            </a:r>
          </a:p>
          <a:p>
            <a:r>
              <a:rPr lang="en-US" sz="2400" dirty="0"/>
              <a:t>Severe addiction and dependence </a:t>
            </a:r>
          </a:p>
          <a:p>
            <a:r>
              <a:rPr lang="en-US" sz="2400" dirty="0"/>
              <a:t>Prematurely ages the brain </a:t>
            </a:r>
          </a:p>
          <a:p>
            <a:r>
              <a:rPr lang="en-US" sz="2400" dirty="0"/>
              <a:t>Worsen existing MH symptoms</a:t>
            </a:r>
          </a:p>
          <a:p>
            <a:r>
              <a:rPr lang="en-US" sz="2400" dirty="0"/>
              <a:t>Nicotine harms parts of the brain responsible for: </a:t>
            </a:r>
          </a:p>
          <a:p>
            <a:pPr lvl="1"/>
            <a:r>
              <a:rPr lang="en-US" sz="2400" dirty="0"/>
              <a:t>Attention </a:t>
            </a:r>
          </a:p>
          <a:p>
            <a:pPr lvl="1"/>
            <a:r>
              <a:rPr lang="en-US" sz="2400" dirty="0"/>
              <a:t>Learning </a:t>
            </a:r>
          </a:p>
          <a:p>
            <a:pPr lvl="1"/>
            <a:r>
              <a:rPr lang="en-US" sz="2400" dirty="0"/>
              <a:t>Mood </a:t>
            </a:r>
          </a:p>
          <a:p>
            <a:pPr lvl="1"/>
            <a:r>
              <a:rPr lang="en-US" sz="2400" dirty="0"/>
              <a:t>Impulse control </a:t>
            </a:r>
          </a:p>
          <a:p>
            <a:pPr lvl="1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0127117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578A52D-2496-4956-A9A4-EA5C38B2F1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999"/>
          </a:xfrm>
          <a:prstGeom prst="rect">
            <a:avLst/>
          </a:pr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809C8E2-EF9B-4E0B-A17E-836DE0508E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732" y="321733"/>
            <a:ext cx="11548533" cy="1886373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A03C3C-8798-B283-4790-BCE8774BE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SAFER Program</a:t>
            </a: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61EB557E-621E-4254-B750-85274C5F4D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529841"/>
            <a:ext cx="12192000" cy="432815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BC00AA-DCDC-232A-B27B-9D7C255546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2852530"/>
            <a:ext cx="9872871" cy="3243469"/>
          </a:xfrm>
        </p:spPr>
        <p:txBody>
          <a:bodyPr>
            <a:normAutofit/>
          </a:bodyPr>
          <a:lstStyle/>
          <a:p>
            <a:pPr marL="4572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45720" indent="0">
              <a:buNone/>
            </a:pPr>
            <a:r>
              <a:rPr lang="en-US" dirty="0">
                <a:solidFill>
                  <a:schemeClr val="tx1"/>
                </a:solidFill>
              </a:rPr>
              <a:t>Horizon Health Services was awarded a grant by SAHMSA in September 2024 that allows us to provide SBIRT services in the community</a:t>
            </a:r>
            <a:r>
              <a:rPr lang="en-US" i="1" dirty="0">
                <a:solidFill>
                  <a:schemeClr val="tx1"/>
                </a:solidFill>
              </a:rPr>
              <a:t>! </a:t>
            </a:r>
          </a:p>
          <a:p>
            <a:pPr marL="45720" indent="0">
              <a:buNone/>
            </a:pPr>
            <a:r>
              <a:rPr lang="en-US" i="1" dirty="0">
                <a:solidFill>
                  <a:schemeClr val="tx1"/>
                </a:solidFill>
              </a:rPr>
              <a:t>SBIRT (Screening Brief Intervention &amp; Referral to Treatment)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is a public health approach to the delivery of early intervention and treatment services for both persons </a:t>
            </a:r>
            <a:r>
              <a:rPr lang="en-US" sz="2200" dirty="0">
                <a:solidFill>
                  <a:schemeClr val="tx1"/>
                </a:solidFill>
              </a:rPr>
              <a:t>with and at risk of </a:t>
            </a:r>
            <a:r>
              <a:rPr lang="en-US" sz="2200" b="1" dirty="0">
                <a:solidFill>
                  <a:schemeClr val="tx1"/>
                </a:solidFill>
              </a:rPr>
              <a:t>substance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use disorders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.</a:t>
            </a:r>
          </a:p>
          <a:p>
            <a:pPr marL="45720" indent="0">
              <a:buNone/>
            </a:pPr>
            <a:r>
              <a:rPr lang="en-US" dirty="0">
                <a:solidFill>
                  <a:schemeClr val="tx1"/>
                </a:solidFill>
              </a:rPr>
              <a:t>By providing this program on site, we are helping to eliminate barriers to service and are genuinely meeting youth where they are at.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07BDC4-1A81-88F0-1C33-DB77703B79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8449" y="6346824"/>
            <a:ext cx="495300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18584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E8DBDA3-652C-4F87-B53B-7F73AC8F4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12191999" cy="6857999"/>
          </a:xfrm>
          <a:prstGeom prst="rect">
            <a:avLst/>
          </a:prstGeom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187232-3845-418F-A17C-C138F01D98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55058" cy="6858000"/>
          </a:xfrm>
          <a:prstGeom prst="rect">
            <a:avLst/>
          </a:prstGeom>
          <a:solidFill>
            <a:schemeClr val="accent1"/>
          </a:solidFill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FE9909-D6A5-734D-651B-4C5E0A741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009" y="873457"/>
            <a:ext cx="3273042" cy="5222543"/>
          </a:xfrm>
        </p:spPr>
        <p:txBody>
          <a:bodyPr>
            <a:normAutofit/>
          </a:bodyPr>
          <a:lstStyle/>
          <a:p>
            <a:r>
              <a:rPr lang="en-US" sz="2800">
                <a:solidFill>
                  <a:srgbClr val="FFFFFF"/>
                </a:solidFill>
              </a:rPr>
              <a:t>COPING COACH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4288B0D-4C21-FA14-C82D-8BDD0DC893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26548" y="599137"/>
            <a:ext cx="6020790" cy="5984543"/>
          </a:xfrm>
        </p:spPr>
        <p:txBody>
          <a:bodyPr anchor="ctr">
            <a:norm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Language matters – Found vs. Caught</a:t>
            </a:r>
          </a:p>
          <a:p>
            <a:r>
              <a:rPr lang="en-US" sz="2400" dirty="0">
                <a:solidFill>
                  <a:schemeClr val="tx1"/>
                </a:solidFill>
              </a:rPr>
              <a:t>Validate the dependency and the challenge of change</a:t>
            </a:r>
          </a:p>
          <a:p>
            <a:r>
              <a:rPr lang="en-US" sz="2400" dirty="0">
                <a:solidFill>
                  <a:schemeClr val="tx1"/>
                </a:solidFill>
              </a:rPr>
              <a:t>Educate on the symptoms of  withdrawal  </a:t>
            </a:r>
          </a:p>
          <a:p>
            <a:r>
              <a:rPr lang="en-US" sz="2400" dirty="0">
                <a:solidFill>
                  <a:schemeClr val="tx1"/>
                </a:solidFill>
              </a:rPr>
              <a:t>Teach coping skills </a:t>
            </a:r>
          </a:p>
          <a:p>
            <a:pPr lvl="1"/>
            <a:r>
              <a:rPr lang="en-US" sz="2400" dirty="0">
                <a:solidFill>
                  <a:schemeClr val="tx1"/>
                </a:solidFill>
              </a:rPr>
              <a:t>Urge surfing </a:t>
            </a:r>
          </a:p>
          <a:p>
            <a:pPr lvl="1"/>
            <a:r>
              <a:rPr lang="en-US" sz="2400" dirty="0">
                <a:solidFill>
                  <a:schemeClr val="tx1"/>
                </a:solidFill>
              </a:rPr>
              <a:t>Mindfulness </a:t>
            </a:r>
          </a:p>
          <a:p>
            <a:pPr lvl="1"/>
            <a:r>
              <a:rPr lang="en-US" sz="2400" dirty="0">
                <a:solidFill>
                  <a:schemeClr val="tx1"/>
                </a:solidFill>
              </a:rPr>
              <a:t>The 3 Ds (delay, distract, decide, deep breath</a:t>
            </a:r>
          </a:p>
          <a:p>
            <a:pPr lvl="1"/>
            <a:r>
              <a:rPr lang="en-US" sz="2400" dirty="0">
                <a:solidFill>
                  <a:schemeClr val="tx1"/>
                </a:solidFill>
              </a:rPr>
              <a:t>HALT (Hungry, Angry, Lonely, Tired)  </a:t>
            </a:r>
          </a:p>
          <a:p>
            <a:r>
              <a:rPr lang="en-US" sz="2400" dirty="0">
                <a:solidFill>
                  <a:schemeClr val="tx1"/>
                </a:solidFill>
              </a:rPr>
              <a:t>Watch for signs of psychiatric instability</a:t>
            </a:r>
          </a:p>
          <a:p>
            <a:r>
              <a:rPr lang="en-US" sz="2400" dirty="0">
                <a:solidFill>
                  <a:schemeClr val="tx1"/>
                </a:solidFill>
              </a:rPr>
              <a:t>Love your Lungs kit  </a:t>
            </a:r>
          </a:p>
          <a:p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981873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E85F3D9-D227-7590-B88A-71888C04436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THANKS &amp; THC-YOU LATER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A30F95D9-21B1-3C87-182D-FF4BE5B983A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  <a:p>
            <a:r>
              <a:rPr lang="en-US" dirty="0"/>
              <a:t>Questions </a:t>
            </a:r>
          </a:p>
          <a:p>
            <a:r>
              <a:rPr lang="en-US" dirty="0"/>
              <a:t>Comments </a:t>
            </a:r>
          </a:p>
          <a:p>
            <a:r>
              <a:rPr lang="en-US" dirty="0"/>
              <a:t>Feedback </a:t>
            </a:r>
          </a:p>
        </p:txBody>
      </p:sp>
      <p:pic>
        <p:nvPicPr>
          <p:cNvPr id="8" name="Picture Placeholder 7" descr="Different colored question marks">
            <a:extLst>
              <a:ext uri="{FF2B5EF4-FFF2-40B4-BE49-F238E27FC236}">
                <a16:creationId xmlns:a16="http://schemas.microsoft.com/office/drawing/2014/main" id="{3D91EFA6-1B11-8213-0CD4-4B6B2C67F49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98" r="20398"/>
          <a:stretch/>
        </p:blipFill>
        <p:spPr/>
      </p:pic>
    </p:spTree>
    <p:extLst>
      <p:ext uri="{BB962C8B-B14F-4D97-AF65-F5344CB8AC3E}">
        <p14:creationId xmlns:p14="http://schemas.microsoft.com/office/powerpoint/2010/main" val="22633441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Rectangle 1035">
            <a:extLst>
              <a:ext uri="{FF2B5EF4-FFF2-40B4-BE49-F238E27FC236}">
                <a16:creationId xmlns:a16="http://schemas.microsoft.com/office/drawing/2014/main" id="{B086532B-5A3E-44A5-A0C2-22A0DB316C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614919-B69E-C08B-ADC3-C2CC1B7C29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064" y="609600"/>
            <a:ext cx="6993914" cy="1356360"/>
          </a:xfrm>
        </p:spPr>
        <p:txBody>
          <a:bodyPr>
            <a:normAutofit/>
          </a:bodyPr>
          <a:lstStyle/>
          <a:p>
            <a:r>
              <a:rPr lang="en-US" dirty="0"/>
              <a:t>YEAR 1 IMPACT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C64E75-4D2B-2EEF-DBB0-5715334736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7064" y="2057400"/>
            <a:ext cx="6993914" cy="4038600"/>
          </a:xfrm>
        </p:spPr>
        <p:txBody>
          <a:bodyPr>
            <a:normAutofit/>
          </a:bodyPr>
          <a:lstStyle/>
          <a:p>
            <a:pPr lvl="0"/>
            <a:r>
              <a:rPr lang="en-US" b="1" dirty="0"/>
              <a:t>136</a:t>
            </a:r>
            <a:r>
              <a:rPr lang="en-US" dirty="0"/>
              <a:t> unique students served to date and counting! </a:t>
            </a:r>
          </a:p>
          <a:p>
            <a:pPr lvl="0"/>
            <a:r>
              <a:rPr lang="en-US" dirty="0"/>
              <a:t>Actively providing onsite SAFER interventions in </a:t>
            </a:r>
            <a:r>
              <a:rPr lang="en-US" b="1" dirty="0"/>
              <a:t>18</a:t>
            </a:r>
            <a:r>
              <a:rPr lang="en-US" dirty="0"/>
              <a:t> school districts </a:t>
            </a:r>
          </a:p>
          <a:p>
            <a:pPr lvl="0"/>
            <a:r>
              <a:rPr lang="en-US" dirty="0"/>
              <a:t>Delivered </a:t>
            </a:r>
            <a:r>
              <a:rPr lang="en-US" b="1" dirty="0"/>
              <a:t>30</a:t>
            </a:r>
            <a:r>
              <a:rPr lang="en-US" dirty="0"/>
              <a:t> student facing educational presentations and</a:t>
            </a:r>
            <a:r>
              <a:rPr lang="en-US" b="1" dirty="0"/>
              <a:t> 53</a:t>
            </a:r>
            <a:r>
              <a:rPr lang="en-US" dirty="0"/>
              <a:t> faculty / administration facing presentations! </a:t>
            </a:r>
          </a:p>
          <a:p>
            <a:pPr lvl="0"/>
            <a:r>
              <a:rPr lang="en-US" b="1" dirty="0"/>
              <a:t>47 </a:t>
            </a:r>
            <a:r>
              <a:rPr lang="en-US" dirty="0"/>
              <a:t>students were recommended to a higher level of care following the SAFER intervention with over 70% warmly connecting to follow-up services.  </a:t>
            </a:r>
          </a:p>
          <a:p>
            <a:pPr lvl="0"/>
            <a:r>
              <a:rPr lang="en-US" b="1" dirty="0"/>
              <a:t>70</a:t>
            </a:r>
            <a:r>
              <a:rPr lang="en-US" dirty="0"/>
              <a:t> Family Peer support interventions</a:t>
            </a:r>
          </a:p>
          <a:p>
            <a:endParaRPr lang="en-US" dirty="0"/>
          </a:p>
        </p:txBody>
      </p:sp>
      <p:pic>
        <p:nvPicPr>
          <p:cNvPr id="1026" name="Picture 2" descr="Together We Make a Difference - TWMAD | Mentoring &amp; Coaching">
            <a:extLst>
              <a:ext uri="{FF2B5EF4-FFF2-40B4-BE49-F238E27FC236}">
                <a16:creationId xmlns:a16="http://schemas.microsoft.com/office/drawing/2014/main" id="{5CFB4373-46EE-4EDC-9721-EA8FC79430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85610" y="2406662"/>
            <a:ext cx="3135414" cy="2042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88263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Rectangle 1032">
            <a:extLst>
              <a:ext uri="{FF2B5EF4-FFF2-40B4-BE49-F238E27FC236}">
                <a16:creationId xmlns:a16="http://schemas.microsoft.com/office/drawing/2014/main" id="{BA2EA6A6-CD0C-4CFD-8EC2-AA44F98703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126760-E80C-C464-294D-BCED9E5F6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8564" y="609600"/>
            <a:ext cx="3912583" cy="1356360"/>
          </a:xfrm>
        </p:spPr>
        <p:txBody>
          <a:bodyPr>
            <a:normAutofit/>
          </a:bodyPr>
          <a:lstStyle/>
          <a:p>
            <a:r>
              <a:rPr lang="en-US" sz="3200"/>
              <a:t>Normalizing the Conversation </a:t>
            </a:r>
          </a:p>
        </p:txBody>
      </p:sp>
      <p:pic>
        <p:nvPicPr>
          <p:cNvPr id="1026" name="Picture 2" descr="12 Tips to Talk to Your Kids About Drugs and Alcohol - Wellspring">
            <a:extLst>
              <a:ext uri="{FF2B5EF4-FFF2-40B4-BE49-F238E27FC236}">
                <a16:creationId xmlns:a16="http://schemas.microsoft.com/office/drawing/2014/main" id="{2523D66D-8CBC-4661-0645-C4826DD43A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2064" y="1727691"/>
            <a:ext cx="6045576" cy="3400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C504EF-B345-0C04-E84C-0C230057BF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8564" y="2057400"/>
            <a:ext cx="3912583" cy="4038600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sz="2400" dirty="0"/>
              <a:t>Without judgement </a:t>
            </a:r>
          </a:p>
          <a:p>
            <a:r>
              <a:rPr lang="en-US" sz="2400" dirty="0"/>
              <a:t>Without shame and blame </a:t>
            </a:r>
          </a:p>
          <a:p>
            <a:r>
              <a:rPr lang="en-US" sz="2400" dirty="0"/>
              <a:t>Without scare tactics </a:t>
            </a:r>
          </a:p>
          <a:p>
            <a:r>
              <a:rPr lang="en-US" sz="2400" dirty="0"/>
              <a:t>Science based facts </a:t>
            </a:r>
          </a:p>
          <a:p>
            <a:r>
              <a:rPr lang="en-US" sz="2400" dirty="0"/>
              <a:t>Planting seeds </a:t>
            </a:r>
          </a:p>
          <a:p>
            <a:r>
              <a:rPr lang="en-US" sz="2400" dirty="0"/>
              <a:t>Conversations not confrontations</a:t>
            </a:r>
          </a:p>
        </p:txBody>
      </p:sp>
    </p:spTree>
    <p:extLst>
      <p:ext uri="{BB962C8B-B14F-4D97-AF65-F5344CB8AC3E}">
        <p14:creationId xmlns:p14="http://schemas.microsoft.com/office/powerpoint/2010/main" val="26351086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12ABE273-A57A-4523-99C5-F4D7F45110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1A15CF5-392D-404A-8095-DD2085F2F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1AAD02-A240-CB2E-B229-8079CA094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855" y="696686"/>
            <a:ext cx="3570511" cy="5399314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FFFFFF"/>
                </a:solidFill>
              </a:rPr>
              <a:t>TARGET POPULUATION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D0F74E7-7AA9-4171-BCD1-C325B7632D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653842" y="2054826"/>
            <a:ext cx="0" cy="274320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9BB0D2-E588-EA14-FE56-8A3638A5FA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75318" y="609600"/>
            <a:ext cx="6359029" cy="5486400"/>
          </a:xfrm>
        </p:spPr>
        <p:txBody>
          <a:bodyPr anchor="ctr">
            <a:normAutofit/>
          </a:bodyPr>
          <a:lstStyle/>
          <a:p>
            <a:pPr marL="45720" indent="0">
              <a:buNone/>
            </a:pPr>
            <a:r>
              <a:rPr lang="en-US" sz="2400" dirty="0">
                <a:solidFill>
                  <a:srgbClr val="FFFFFF"/>
                </a:solidFill>
              </a:rPr>
              <a:t>This program specifically targets youth at risk of or currently using substances by offering services at middle schools, high schools, and colleges/universities ages 10-25.</a:t>
            </a:r>
          </a:p>
          <a:p>
            <a:pPr marL="45720" indent="0">
              <a:buNone/>
            </a:pPr>
            <a:endParaRPr lang="en-US" sz="2400" dirty="0">
              <a:solidFill>
                <a:srgbClr val="FFFFFF"/>
              </a:solidFill>
            </a:endParaRPr>
          </a:p>
          <a:p>
            <a:pPr marL="45720" indent="0">
              <a:buNone/>
            </a:pPr>
            <a:r>
              <a:rPr lang="en-US" sz="2400" dirty="0">
                <a:solidFill>
                  <a:srgbClr val="FFFFFF"/>
                </a:solidFill>
              </a:rPr>
              <a:t>We aim to reach youth who wouldn’t typically walk through our door who we know may be disproportionately at risk of co-occurring disorders . </a:t>
            </a:r>
          </a:p>
        </p:txBody>
      </p:sp>
    </p:spTree>
    <p:extLst>
      <p:ext uri="{BB962C8B-B14F-4D97-AF65-F5344CB8AC3E}">
        <p14:creationId xmlns:p14="http://schemas.microsoft.com/office/powerpoint/2010/main" val="31816662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09C0BCD-BEE9-423F-A51C-BCCD8E5EAA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998D094-42B2-42BA-AA14-E8FBE073A5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465D64B-59F4-4BDC-B833-A17EF1E046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3FED537-3AF1-4C36-9904-77B6A54D27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5462458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E83A75B2-354C-A0B6-6AC9-22F557C556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9980" y="4208424"/>
            <a:ext cx="9966960" cy="132588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85000"/>
              </a:lnSpc>
            </a:pPr>
            <a:r>
              <a:rPr lang="en-US" sz="5600" b="1" cap="all">
                <a:solidFill>
                  <a:srgbClr val="FFFFFF"/>
                </a:solidFill>
              </a:rPr>
              <a:t>SUBSTANCE USE CONTINUUM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E6F3556-6B1F-2863-2667-6DD55C96AB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r="1" b="27319"/>
          <a:stretch/>
        </p:blipFill>
        <p:spPr>
          <a:xfrm>
            <a:off x="243840" y="256540"/>
            <a:ext cx="11704320" cy="376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800487"/>
      </p:ext>
    </p:extLst>
  </p:cSld>
  <p:clrMapOvr>
    <a:masterClrMapping/>
  </p:clrMapOvr>
</p:sld>
</file>

<file path=ppt/theme/theme1.xml><?xml version="1.0" encoding="utf-8"?>
<a:theme xmlns:a="http://schemas.openxmlformats.org/drawingml/2006/main" name="Basis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2.xml><?xml version="1.0" encoding="utf-8"?>
<a:theme xmlns:a="http://schemas.openxmlformats.org/drawingml/2006/main" name="1_Office Theme">
  <a:themeElements>
    <a:clrScheme name="Custom 5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EE325D"/>
      </a:accent1>
      <a:accent2>
        <a:srgbClr val="FF6D22"/>
      </a:accent2>
      <a:accent3>
        <a:srgbClr val="FDB927"/>
      </a:accent3>
      <a:accent4>
        <a:srgbClr val="A5CF4F"/>
      </a:accent4>
      <a:accent5>
        <a:srgbClr val="008DD1"/>
      </a:accent5>
      <a:accent6>
        <a:srgbClr val="4F2A84"/>
      </a:accent6>
      <a:hlink>
        <a:srgbClr val="1F2C8F"/>
      </a:hlink>
      <a:folHlink>
        <a:srgbClr val="AAC3E9"/>
      </a:folHlink>
    </a:clrScheme>
    <a:fontScheme name="Custom 2">
      <a:majorFont>
        <a:latin typeface="Lato Heavy"/>
        <a:ea typeface=""/>
        <a:cs typeface=""/>
      </a:majorFont>
      <a:minorFont>
        <a:latin typeface="La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A0EA7366B47A04595FF30F1DE89B846" ma:contentTypeVersion="5" ma:contentTypeDescription="Create a new document." ma:contentTypeScope="" ma:versionID="60d9d65fa97452a1e013b0ab01250f2f">
  <xsd:schema xmlns:xsd="http://www.w3.org/2001/XMLSchema" xmlns:xs="http://www.w3.org/2001/XMLSchema" xmlns:p="http://schemas.microsoft.com/office/2006/metadata/properties" xmlns:ns3="027c1adc-51bb-45ce-966e-8162c88eaa22" targetNamespace="http://schemas.microsoft.com/office/2006/metadata/properties" ma:root="true" ma:fieldsID="1c6f5f43e8f95e9cd361dd8393bd8722" ns3:_="">
    <xsd:import namespace="027c1adc-51bb-45ce-966e-8162c88eaa22"/>
    <xsd:element name="properties">
      <xsd:complexType>
        <xsd:sequence>
          <xsd:element name="documentManagement">
            <xsd:complexType>
              <xsd:all>
                <xsd:element ref="ns3:MediaServiceDateTaken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27c1adc-51bb-45ce-966e-8162c88eaa22" elementFormDefault="qualified">
    <xsd:import namespace="http://schemas.microsoft.com/office/2006/documentManagement/types"/>
    <xsd:import namespace="http://schemas.microsoft.com/office/infopath/2007/PartnerControls"/>
    <xsd:element name="MediaServiceDateTaken" ma:index="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A3A68AA-149F-485C-8A82-65917C4E8CE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27c1adc-51bb-45ce-966e-8162c88eaa2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2A11D3A-162D-4B90-BE24-0B35AD635BA0}">
  <ds:schemaRefs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purl.org/dc/terms/"/>
    <ds:schemaRef ds:uri="027c1adc-51bb-45ce-966e-8162c88eaa22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68CD9ED3-2141-4E8F-A304-99BAB853CB89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fa418da3-b008-4d93-b22c-da1749548efc}" enabled="1" method="Standard" siteId="{7dddc310-7c89-46ea-801e-0421cc758f41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TM03457444[[fn=Basis]]</Template>
  <TotalTime>946</TotalTime>
  <Words>2812</Words>
  <Application>Microsoft Office PowerPoint</Application>
  <PresentationFormat>Widescreen</PresentationFormat>
  <Paragraphs>375</Paragraphs>
  <Slides>51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51</vt:i4>
      </vt:variant>
    </vt:vector>
  </HeadingPairs>
  <TitlesOfParts>
    <vt:vector size="66" baseType="lpstr">
      <vt:lpstr>Meiryo</vt:lpstr>
      <vt:lpstr>Aptos</vt:lpstr>
      <vt:lpstr>Arial</vt:lpstr>
      <vt:lpstr>Calibri</vt:lpstr>
      <vt:lpstr>Corbel</vt:lpstr>
      <vt:lpstr>ElsevierGulliver</vt:lpstr>
      <vt:lpstr>ElsevierSans</vt:lpstr>
      <vt:lpstr>Gill Sans MT</vt:lpstr>
      <vt:lpstr>Lato</vt:lpstr>
      <vt:lpstr>Lato Heavy</vt:lpstr>
      <vt:lpstr>Open Sans</vt:lpstr>
      <vt:lpstr>Public Sans</vt:lpstr>
      <vt:lpstr>Segoe UI</vt:lpstr>
      <vt:lpstr>Basis</vt:lpstr>
      <vt:lpstr>1_Office Theme</vt:lpstr>
      <vt:lpstr>NAVIGATING THE YOUTH VAPING CRISIS WITH THE SAFER PROGRAM </vt:lpstr>
      <vt:lpstr>AGENDA</vt:lpstr>
      <vt:lpstr>CANNABIS SEEMS TO FOLLOW ME…</vt:lpstr>
      <vt:lpstr>EARLY INTERVENTION MATTERS </vt:lpstr>
      <vt:lpstr>SAFER Program</vt:lpstr>
      <vt:lpstr>YEAR 1 IMPACT  </vt:lpstr>
      <vt:lpstr>Normalizing the Conversation </vt:lpstr>
      <vt:lpstr>TARGET POPULUATION</vt:lpstr>
      <vt:lpstr>SUBSTANCE USE CONTINUUM</vt:lpstr>
      <vt:lpstr>The SBIRT Intervention</vt:lpstr>
      <vt:lpstr>SBIRT Intervention Outcomes </vt:lpstr>
      <vt:lpstr>Meet The Team</vt:lpstr>
      <vt:lpstr>MHA Youth Peers </vt:lpstr>
      <vt:lpstr>ERIE 1 BOCES PARTNERSHIP </vt:lpstr>
      <vt:lpstr>Horizon Speakers Bureau </vt:lpstr>
      <vt:lpstr>Referrals </vt:lpstr>
      <vt:lpstr>CANNABIS BRIEFING</vt:lpstr>
      <vt:lpstr>CULTURAL SHIFT </vt:lpstr>
      <vt:lpstr>LEGAL DOESN’T MEAN SAFE FOR EVERYONE </vt:lpstr>
      <vt:lpstr>THE ENDOCANNABINOID SYSTEM </vt:lpstr>
      <vt:lpstr>MIXED EFFECT DRUG </vt:lpstr>
      <vt:lpstr>PLANT &amp; PERSON VARIABLES </vt:lpstr>
      <vt:lpstr>DOSE DEPENDENT EFFECTS </vt:lpstr>
      <vt:lpstr>WOODSTOCK 1969</vt:lpstr>
      <vt:lpstr>POTENCY MATTERS </vt:lpstr>
      <vt:lpstr>“SYNTHETIC” CANNABINOIDS </vt:lpstr>
      <vt:lpstr>POT &amp; PEANUTS </vt:lpstr>
      <vt:lpstr>PowerPoint Presentation</vt:lpstr>
      <vt:lpstr> </vt:lpstr>
      <vt:lpstr>WHO IS AT RISK? </vt:lpstr>
      <vt:lpstr>CANNABIS TRENDS </vt:lpstr>
      <vt:lpstr>ARE EDIBLES LESS HARMFUL </vt:lpstr>
      <vt:lpstr>PowerPoint Presentation</vt:lpstr>
      <vt:lpstr>KIDS DON’T KNOW THE DIFFERENCE</vt:lpstr>
      <vt:lpstr>INTOXICATION AT SCHOOL – 911 </vt:lpstr>
      <vt:lpstr>VAPING BRIEFING</vt:lpstr>
      <vt:lpstr>PowerPoint Presentation</vt:lpstr>
      <vt:lpstr>PowerPoint Presentation</vt:lpstr>
      <vt:lpstr>Vaping Epidemic </vt:lpstr>
      <vt:lpstr>VAPING TRENDS </vt:lpstr>
      <vt:lpstr>ORAL NICOTINE  </vt:lpstr>
      <vt:lpstr>NICOTINE POUCH INGESTION </vt:lpstr>
      <vt:lpstr>VAPE FLAVORS </vt:lpstr>
      <vt:lpstr>PowerPoint Presentation</vt:lpstr>
      <vt:lpstr>PowerPoint Presentation</vt:lpstr>
      <vt:lpstr>Every Hit is a Hit to Your Health  </vt:lpstr>
      <vt:lpstr>SECONDHAND AEROSOL MAKES KIDS SICK </vt:lpstr>
      <vt:lpstr>Third Hand Aerosol Pollution  </vt:lpstr>
      <vt:lpstr>HARMS TO THE DEVELOPING BRAIN </vt:lpstr>
      <vt:lpstr>COPING COACH </vt:lpstr>
      <vt:lpstr>THANKS &amp; THC-YOU LATER</vt:lpstr>
    </vt:vector>
  </TitlesOfParts>
  <Company>Horizon Health Services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Emmanuela Deng Gac</dc:creator>
  <cp:lastModifiedBy>Erin Parr</cp:lastModifiedBy>
  <cp:revision>32</cp:revision>
  <dcterms:created xsi:type="dcterms:W3CDTF">2024-11-18T13:13:54Z</dcterms:created>
  <dcterms:modified xsi:type="dcterms:W3CDTF">2026-02-09T16:29:10Z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0x010100DA0EA7366B47A04595FF30F1DE89B846</vt:lpwstr>
  </property>
</Properties>
</file>