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sldIdLst>
    <p:sldId id="256" r:id="rId5"/>
    <p:sldId id="257" r:id="rId6"/>
    <p:sldId id="258" r:id="rId7"/>
    <p:sldId id="259" r:id="rId8"/>
    <p:sldId id="265" r:id="rId9"/>
    <p:sldId id="287" r:id="rId10"/>
    <p:sldId id="299" r:id="rId11"/>
    <p:sldId id="280" r:id="rId12"/>
    <p:sldId id="262" r:id="rId13"/>
    <p:sldId id="264" r:id="rId14"/>
    <p:sldId id="263" r:id="rId15"/>
    <p:sldId id="289" r:id="rId16"/>
    <p:sldId id="260" r:id="rId17"/>
    <p:sldId id="291" r:id="rId18"/>
    <p:sldId id="285" r:id="rId19"/>
    <p:sldId id="286" r:id="rId20"/>
    <p:sldId id="267" r:id="rId21"/>
    <p:sldId id="281" r:id="rId22"/>
    <p:sldId id="272" r:id="rId23"/>
    <p:sldId id="266" r:id="rId24"/>
    <p:sldId id="279" r:id="rId25"/>
    <p:sldId id="271" r:id="rId26"/>
    <p:sldId id="274" r:id="rId27"/>
    <p:sldId id="288" r:id="rId28"/>
    <p:sldId id="296" r:id="rId29"/>
    <p:sldId id="284" r:id="rId30"/>
    <p:sldId id="273" r:id="rId31"/>
    <p:sldId id="297" r:id="rId32"/>
    <p:sldId id="298" r:id="rId33"/>
    <p:sldId id="300" r:id="rId34"/>
    <p:sldId id="301" r:id="rId35"/>
    <p:sldId id="277" r:id="rId36"/>
    <p:sldId id="283" r:id="rId37"/>
    <p:sldId id="282" r:id="rId38"/>
  </p:sldIdLst>
  <p:sldSz cx="9753600" cy="7315200"/>
  <p:notesSz cx="6858000" cy="9144000"/>
  <p:embeddedFontLst>
    <p:embeddedFont>
      <p:font typeface="Garet" panose="020B0604020202020204" charset="0"/>
      <p:regular r:id="rId40"/>
    </p:embeddedFont>
    <p:embeddedFont>
      <p:font typeface="Garet Bold" panose="020B0604020202020204" charset="0"/>
      <p:regular r:id="rId41"/>
    </p:embeddedFont>
    <p:embeddedFont>
      <p:font typeface="Montserrat Ultra-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33DEE7-6C14-4ADC-A674-0797F2AF1341}">
          <p14:sldIdLst>
            <p14:sldId id="256"/>
            <p14:sldId id="257"/>
            <p14:sldId id="258"/>
            <p14:sldId id="259"/>
            <p14:sldId id="265"/>
            <p14:sldId id="287"/>
            <p14:sldId id="299"/>
            <p14:sldId id="280"/>
            <p14:sldId id="262"/>
            <p14:sldId id="264"/>
            <p14:sldId id="263"/>
            <p14:sldId id="289"/>
            <p14:sldId id="260"/>
            <p14:sldId id="291"/>
            <p14:sldId id="285"/>
            <p14:sldId id="286"/>
            <p14:sldId id="267"/>
            <p14:sldId id="281"/>
            <p14:sldId id="272"/>
            <p14:sldId id="266"/>
            <p14:sldId id="279"/>
            <p14:sldId id="271"/>
            <p14:sldId id="274"/>
            <p14:sldId id="288"/>
            <p14:sldId id="296"/>
            <p14:sldId id="284"/>
            <p14:sldId id="273"/>
            <p14:sldId id="297"/>
            <p14:sldId id="298"/>
            <p14:sldId id="300"/>
            <p14:sldId id="301"/>
            <p14:sldId id="277"/>
            <p14:sldId id="283"/>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67519-1445-A77D-9A09-DE408CF901BB}" name="Rovillo (She/Her), Danielle" initials="RD" userId="S::danielle.rovillo@erie.gov::7c701302-8034-47ed-9f05-0a7d79802a0e" providerId="AD"/>
  <p188:author id="{D9CCA329-F575-8183-C899-185131F014DB}" name="Canfield, Suzanne (She/Her)" initials="CS" userId="S::suzanne.canfield@erie.gov::c19d24b0-a8d9-43d2-8319-398c1d2e8673" providerId="AD"/>
  <p188:author id="{46CE5E44-3903-34E5-4A2C-04CDECAFF41E}" name="Blackwell, Sylvia" initials="SB" userId="S::Sylvia.Blackwell@erie.gov::3c765c4e-94f8-4b1e-9829-0012c1e874c6" providerId="AD"/>
  <p188:author id="{5FA29076-BFDE-60E3-6661-DC187A98D170}" name="Wiese (Him/His), Michael" initials="WM" userId="S::michael.wiese@erie.gov::49ce01f3-ac88-4002-8986-5e1d5b37ea7a" providerId="AD"/>
  <p188:author id="{D11EC27B-FF41-CDB5-E025-563F3EB340E6}" name="LeMay (They/Them), Mel" initials="LM" userId="S::mel.lemay@erie.gov::5318d8e4-5ddf-4b67-84fb-61384ab8c6ce" providerId="AD"/>
  <p188:author id="{C95C46AD-333C-D11E-45B0-57C7B5A44E07}" name="Wofford (She/Her), Kelly" initials="WK" userId="S::kelly.wofford@erie.gov::4cbeec42-2836-43ff-9028-6bfa3a1e71f3" providerId="AD"/>
  <p188:author id="{90E819CE-5B43-7618-AA99-671F253D53BD}" name="Canfield, Suzanne (She/Her)" initials="SC" userId="S::Suzanne.Canfield@erie.gov::c19d24b0-a8d9-43d2-8319-398c1d2e8673" providerId="AD"/>
  <p188:author id="{0780C8F1-4064-0500-98D7-4B2B51AAC485}" name="Blackwell, Sylvia" initials="BS" userId="S::sylvia.blackwell@erie.gov::3c765c4e-94f8-4b1e-9829-0012c1e874c6" providerId="AD"/>
  <p188:author id="{CCD0C9F9-B616-214E-C6BD-3B7CD9E0FD9F}" name="El Solh, Wafa" initials="EW" userId="S::wafa.elsolh@erie.gov::0334ff1e-ba1c-4499-bb17-ce1c1f28da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616" autoAdjust="0"/>
  </p:normalViewPr>
  <p:slideViewPr>
    <p:cSldViewPr snapToGrid="0">
      <p:cViewPr varScale="1">
        <p:scale>
          <a:sx n="59" d="100"/>
          <a:sy n="59" d="100"/>
        </p:scale>
        <p:origin x="138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EALTHEQUITY/WHATI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Our introductions and express our gratitude for being here today.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17FBD-3EE3-1178-2757-F96D5A063C1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722EA-F4F1-8775-1390-73E62209978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7472E69-218D-2BCC-21D2-19A787743B3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3401496-32EB-736B-3372-480DE47BB697}"/>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F8AA513-E2E0-20BA-8318-C93943299A5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sz="1200" b="0" i="0" kern="1200">
                <a:solidFill>
                  <a:schemeClr val="tx1"/>
                </a:solidFill>
                <a:effectLst/>
                <a:latin typeface="+mn-lt"/>
                <a:ea typeface="+mn-ea"/>
                <a:cs typeface="+mn-cs"/>
              </a:rPr>
              <a:t>Why </a:t>
            </a:r>
            <a:r>
              <a:rPr lang="en-US"/>
              <a:t>is the</a:t>
            </a:r>
            <a:r>
              <a:rPr lang="en-US" sz="1200" b="0" i="0" kern="1200">
                <a:solidFill>
                  <a:schemeClr val="tx1"/>
                </a:solidFill>
                <a:effectLst/>
                <a:latin typeface="+mn-lt"/>
                <a:ea typeface="+mn-ea"/>
                <a:cs typeface="+mn-cs"/>
              </a:rPr>
              <a:t> percentage for ADHD so much higher than those for depression and anxiety? Teachers are generally more trained and better equipped to identify ADHD compared to anxiety and depression. Because ADHD manifests as externalized, disruptive behaviors (hyperactivity, impulsivity, inattention) that directly interfere with classroom management, teachers identify these symptoms more easily and accurately than internalized, quiet symptoms like anxiety or depression.</a:t>
            </a:r>
          </a:p>
          <a:p>
            <a:endParaRPr lang="en-US"/>
          </a:p>
          <a:p>
            <a:endParaRPr lang="en-US"/>
          </a:p>
        </p:txBody>
      </p:sp>
      <p:sp>
        <p:nvSpPr>
          <p:cNvPr id="6" name="Footer Placeholder 5">
            <a:extLst>
              <a:ext uri="{FF2B5EF4-FFF2-40B4-BE49-F238E27FC236}">
                <a16:creationId xmlns:a16="http://schemas.microsoft.com/office/drawing/2014/main" id="{C2B60D27-5F39-63C4-6193-FFA17AD1DD4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DFB9B9F-28B2-8FDD-31EA-A72A7FBAAD5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4497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00CD-250E-BC25-7963-5EFE43CD65E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868D3A-5A65-34DC-B132-D149B0823BD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8BF8453-2CCB-09F1-7C08-FE507694B6E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6A291A2-B33F-FBD6-CBA1-675E064C0672}"/>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61AE7DC-7130-8F27-5497-8AF43A0B213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And lastly for Depression diagnosis in Erie County, ages 0-17, we can see that diagnoses overall are lower but still evident and can be primarily because symptoms—such as irritability, acting out or academic decline are often mistaken for normal teenage moodiness or behavioral problems.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Diagnosing depression in youth is often considered more challenging</a:t>
            </a:r>
            <a:r>
              <a:rPr lang="en-US" sz="1200" b="0" i="0" kern="1200">
                <a:solidFill>
                  <a:schemeClr val="tx1"/>
                </a:solidFill>
                <a:effectLst/>
                <a:latin typeface="+mn-lt"/>
                <a:ea typeface="+mn-ea"/>
                <a:cs typeface="+mn-cs"/>
              </a:rPr>
              <a:t> than ADHD due to high symptom overlap (concentration, mood), the inability to distinguish between the two when co-occurring, and the internalizing nature of depression. While both share symptoms like poor focus and low motivation, ADHD typically appears earlier, whereas depression is often masked by ADHD symptoms or develops as a secondary reaction. </a:t>
            </a:r>
            <a:endParaRPr lang="en-US"/>
          </a:p>
          <a:p>
            <a:endParaRPr lang="en-US"/>
          </a:p>
        </p:txBody>
      </p:sp>
      <p:sp>
        <p:nvSpPr>
          <p:cNvPr id="6" name="Footer Placeholder 5">
            <a:extLst>
              <a:ext uri="{FF2B5EF4-FFF2-40B4-BE49-F238E27FC236}">
                <a16:creationId xmlns:a16="http://schemas.microsoft.com/office/drawing/2014/main" id="{62AC5972-8531-14E1-4338-C45D35073CC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1E352B3-07A3-DD9A-71EB-F6017424B22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2695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[read all contents of slide]</a:t>
            </a:r>
          </a:p>
          <a:p>
            <a:endParaRPr lang="en-US">
              <a:ea typeface="Calibri"/>
              <a:cs typeface="Calibri"/>
            </a:endParaRPr>
          </a:p>
          <a:p>
            <a:r>
              <a:rPr lang="en-US">
                <a:solidFill>
                  <a:srgbClr val="050315"/>
                </a:solidFill>
                <a:highlight>
                  <a:srgbClr val="FFFFFF"/>
                </a:highlight>
              </a:rPr>
              <a:t>Together, the Community Health Assessment (CHA) and Community Health Improvement Plant (CHIP) summarize the information about the county’s current health status, needs, and issues;  and then plan where resources should be used to best meet the community’s needs. This is shared with community partners and is available for anyone to view, we will provide a direct QR code at the end of the presentation as well. </a:t>
            </a:r>
            <a:endParaRPr lang="en-US"/>
          </a:p>
          <a:p>
            <a:endParaRPr lang="en-US">
              <a:solidFill>
                <a:srgbClr val="050315"/>
              </a:solidFill>
              <a:highlight>
                <a:srgbClr val="FFFFFF"/>
              </a:highlight>
              <a:ea typeface="Calibri"/>
              <a:cs typeface="Calibri"/>
            </a:endParaRPr>
          </a:p>
          <a:p>
            <a:endParaRPr lang="en-US">
              <a:solidFill>
                <a:srgbClr val="050315"/>
              </a:solidFill>
              <a:highlight>
                <a:srgbClr val="FFFFFF"/>
              </a:highlight>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50821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2025-2030 Community Health Assessment/Community Health Improvement Plan, Mental Health remains the top priority of Erie County.  </a:t>
            </a:r>
          </a:p>
          <a:p>
            <a:r>
              <a:rPr lang="en-US"/>
              <a:t>Mental Health is the top priority listed in the Community Health Improvement Plan (CHIP). The 2022 racially-motivated shooting at Tops supermarket has amplified trauma and created a more urgent need for support, especially for students of color. Demand for services outpaces availability. The City of Buffalo has been a HRSA-designated Mental Health Provider Shortage Area since 2022. The Health Resources &amp; Services Administration or HRSA ("HER-</a:t>
            </a:r>
            <a:r>
              <a:rPr lang="en-US" err="1"/>
              <a:t>suh</a:t>
            </a:r>
            <a:r>
              <a:rPr lang="en-US"/>
              <a:t>") is an agency of the U.S. Department of Health and Human Services that provides health care to people who are geographically isolated and economically or medically vulnerable.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8B56-3278-3349-5765-A993FF6CB11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474BEA-71EA-611D-DB89-FB6EF0AA269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A30850D-0D61-02F0-57B7-FA3DD307D8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248A5FD-586D-E671-5D73-261CBA96A06F}"/>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3E820AA-CA49-8A8F-BFA9-05804EBCC28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part of the 2025-2030 CHA, the ECOHE held a series of community focus groups as well as interviews with health care providers and families. Quotes and other takeaways from these focus groups and interviews helped emphasize the importance of an increased focus on mental health, including youth mental health, across Erie County.</a:t>
            </a:r>
          </a:p>
          <a:p>
            <a:endParaRPr lang="en-US">
              <a:ea typeface="Calibri"/>
              <a:cs typeface="Calibri"/>
            </a:endParaRPr>
          </a:p>
          <a:p>
            <a:r>
              <a:rPr lang="en-US">
                <a:ea typeface="Calibri"/>
                <a:cs typeface="Calibri"/>
              </a:rPr>
              <a:t>[read through contents of slide]</a:t>
            </a:r>
          </a:p>
          <a:p>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F1DB0619-C416-5B9E-7870-D70A61C247A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2754B97-821E-61A9-B117-8F554DD346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1767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07FC-9A0F-46C5-3B56-F5A10EDF9E2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4B3BF-F3AF-CE22-00B0-4C6A7E95CB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8CC7A1C-F189-A5C8-8FF7-148F23AEDBC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FEF6199-92F4-D544-7177-5BCA4025CBE9}"/>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1D078A8-727B-DA9E-6800-B3CFCC1E21B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through contents of slide]</a:t>
            </a:r>
          </a:p>
        </p:txBody>
      </p:sp>
      <p:sp>
        <p:nvSpPr>
          <p:cNvPr id="6" name="Footer Placeholder 5">
            <a:extLst>
              <a:ext uri="{FF2B5EF4-FFF2-40B4-BE49-F238E27FC236}">
                <a16:creationId xmlns:a16="http://schemas.microsoft.com/office/drawing/2014/main" id="{F9F2E131-1D81-54A3-5FA6-66CE14C2347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043DCD7-3A88-05BE-7DA2-E27A63F949E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0405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FA0E1-DE21-8910-2010-48D7FE5CB97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739708-CBDE-F7A4-616F-BA51745E38B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795DF84-8746-CA49-289B-24F7E645A19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936DAB5-12A2-33F2-DED3-983A7D69D098}"/>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40260CE-BA96-108A-9706-88222F7AEEF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additional takeaways from the CHA include that [read through contents of slide]</a:t>
            </a:r>
          </a:p>
        </p:txBody>
      </p:sp>
      <p:sp>
        <p:nvSpPr>
          <p:cNvPr id="6" name="Footer Placeholder 5">
            <a:extLst>
              <a:ext uri="{FF2B5EF4-FFF2-40B4-BE49-F238E27FC236}">
                <a16:creationId xmlns:a16="http://schemas.microsoft.com/office/drawing/2014/main" id="{547C5975-8392-9720-E613-3804535258F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32E762D-144A-0FF8-425A-BD907600949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6460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54955-3BB1-E614-DBBF-8647A393EB2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4D393-5046-DFF6-3F39-CEBE0C00717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23DDD3F-FA47-2A84-EBA4-B1066433939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BCA3F06-DB43-77CD-27C6-05BDD58EE097}"/>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AC52136-EF06-A1D5-D47B-4D4DFCAAA32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indent="-237490">
              <a:lnSpc>
                <a:spcPts val="3081"/>
              </a:lnSpc>
            </a:pPr>
            <a:r>
              <a:rPr lang="en-US" b="1">
                <a:ea typeface="Calibri"/>
                <a:cs typeface="Calibri"/>
              </a:rPr>
              <a:t>Option 1:</a:t>
            </a:r>
            <a:r>
              <a:rPr lang="en-US">
                <a:ea typeface="Calibri"/>
                <a:cs typeface="Calibri"/>
              </a:rPr>
              <a:t> Break out groups (10-12 min)</a:t>
            </a:r>
            <a:endParaRPr lang="en-US"/>
          </a:p>
          <a:p>
            <a:pPr indent="-237490">
              <a:lnSpc>
                <a:spcPts val="3081"/>
              </a:lnSpc>
              <a:buAutoNum type="arabicPeriod"/>
            </a:pPr>
            <a:r>
              <a:rPr lang="en-US"/>
              <a:t>Break the room into three groups. (2 min) People supporting:</a:t>
            </a:r>
            <a:endParaRPr lang="en-US">
              <a:ea typeface="Calibri"/>
              <a:cs typeface="Calibri"/>
            </a:endParaRPr>
          </a:p>
          <a:p>
            <a:pPr marL="932180" lvl="2" indent="-237490">
              <a:lnSpc>
                <a:spcPts val="3081"/>
              </a:lnSpc>
              <a:buFont typeface="Arial,Sans-Serif"/>
              <a:buChar char="•"/>
            </a:pPr>
            <a:r>
              <a:rPr lang="en-US"/>
              <a:t>Elementary school students</a:t>
            </a:r>
            <a:endParaRPr lang="en-US">
              <a:ea typeface="Calibri"/>
              <a:cs typeface="Calibri"/>
            </a:endParaRPr>
          </a:p>
          <a:p>
            <a:pPr marL="932180" lvl="2" indent="-237490">
              <a:lnSpc>
                <a:spcPts val="3081"/>
              </a:lnSpc>
              <a:buFont typeface="Arial,Sans-Serif"/>
              <a:buChar char="•"/>
            </a:pPr>
            <a:r>
              <a:rPr lang="en-US"/>
              <a:t>Middle school students</a:t>
            </a:r>
            <a:endParaRPr lang="en-US">
              <a:ea typeface="Calibri"/>
              <a:cs typeface="Calibri"/>
            </a:endParaRPr>
          </a:p>
          <a:p>
            <a:pPr marL="932180" lvl="2" indent="-237490">
              <a:lnSpc>
                <a:spcPts val="3081"/>
              </a:lnSpc>
              <a:buFont typeface="Arial,Sans-Serif"/>
              <a:buChar char="•"/>
            </a:pPr>
            <a:r>
              <a:rPr lang="en-US"/>
              <a:t>High school students</a:t>
            </a:r>
            <a:endParaRPr lang="en-US">
              <a:ea typeface="Calibri"/>
              <a:cs typeface="Calibri"/>
            </a:endParaRPr>
          </a:p>
          <a:p>
            <a:pPr indent="-237490">
              <a:lnSpc>
                <a:spcPts val="3081"/>
              </a:lnSpc>
            </a:pPr>
            <a:r>
              <a:rPr lang="en-US"/>
              <a:t>2. On provided chart paper, write what are common stress or mental health signals you are seeing in students? (5 mins)</a:t>
            </a:r>
            <a:endParaRPr lang="en-US">
              <a:ea typeface="Calibri"/>
              <a:cs typeface="Calibri"/>
            </a:endParaRPr>
          </a:p>
          <a:p>
            <a:pPr indent="-237490">
              <a:lnSpc>
                <a:spcPts val="3081"/>
              </a:lnSpc>
            </a:pPr>
            <a:r>
              <a:rPr lang="en-US"/>
              <a:t>3. Debrief (6 mins) Ask a rep from each group to take 2 minutes to share some of their responses. Ask the next group to build on the previous group's list. SEE NOTES BELOW.</a:t>
            </a:r>
            <a:endParaRPr lang="en-US">
              <a:ea typeface="Calibri"/>
              <a:cs typeface="Calibri"/>
            </a:endParaRPr>
          </a:p>
          <a:p>
            <a:endParaRPr lang="en-US"/>
          </a:p>
          <a:p>
            <a:r>
              <a:rPr lang="en-US" b="1"/>
              <a:t>Option 2: </a:t>
            </a:r>
            <a:r>
              <a:rPr lang="en-US"/>
              <a:t>Popcorn style discussion (4 min)</a:t>
            </a:r>
            <a:endParaRPr lang="en-US">
              <a:ea typeface="Calibri"/>
              <a:cs typeface="Calibri"/>
            </a:endParaRPr>
          </a:p>
          <a:p>
            <a:r>
              <a:rPr lang="en-US">
                <a:ea typeface="Calibri"/>
                <a:cs typeface="Calibri"/>
              </a:rPr>
              <a:t>Ask the room the following questions: (2 min)</a:t>
            </a:r>
            <a:endParaRPr lang="en-US"/>
          </a:p>
          <a:p>
            <a:pPr marL="228600" indent="-228600">
              <a:buAutoNum type="arabicPeriod"/>
            </a:pPr>
            <a:r>
              <a:rPr lang="en-US">
                <a:ea typeface="Calibri"/>
                <a:cs typeface="Calibri"/>
              </a:rPr>
              <a:t>How many people in the room are supporting elementary school students? Middle school? High school? </a:t>
            </a:r>
          </a:p>
          <a:p>
            <a:r>
              <a:rPr lang="en-US">
                <a:ea typeface="Calibri"/>
                <a:cs typeface="Calibri"/>
              </a:rPr>
              <a:t>Note: These groups are likely seeing vastly different stress signals. </a:t>
            </a:r>
          </a:p>
          <a:p>
            <a:r>
              <a:rPr lang="en-US">
                <a:ea typeface="Calibri"/>
                <a:cs typeface="Calibri"/>
              </a:rPr>
              <a:t>2. What are some of the stress signals you are seeing in students at school? Suggest people just say their challenges aloud. Allow for 5-8 responses. If silence lingers or responses jumble, allow for time for raised hands and make your own suggestions. </a:t>
            </a:r>
            <a:endParaRPr lang="en-US"/>
          </a:p>
          <a:p>
            <a:r>
              <a:rPr lang="en-US">
                <a:ea typeface="Calibri"/>
                <a:cs typeface="Calibri"/>
              </a:rPr>
              <a:t>Debrief (2 min) SEE NOTES BELOW.</a:t>
            </a:r>
            <a:endParaRPr lang="en-US"/>
          </a:p>
          <a:p>
            <a:endParaRPr lang="en-US"/>
          </a:p>
          <a:p>
            <a:r>
              <a:rPr lang="en-US" b="1">
                <a:ea typeface="Calibri"/>
                <a:cs typeface="Calibri"/>
              </a:rPr>
              <a:t>Debrief:  </a:t>
            </a:r>
            <a:endParaRPr lang="en-US" b="1"/>
          </a:p>
          <a:p>
            <a:r>
              <a:rPr lang="en-US"/>
              <a:t>Many of these signs or stress signals align with early signs and symptoms of a mental health challenge. A lot of times they are mistakenly seen as normal characteristics adolescent development. For example, tiredness or fatigue would be a stress signal. A lot of times fatigue is mistaken for a normal part of growing up or adolescent changes. Recognizing and addressing these signs and symptoms early on decreases the likelihood of a mental health crisis situation.</a:t>
            </a:r>
            <a:endParaRPr lang="en-US">
              <a:ea typeface="Calibri"/>
              <a:cs typeface="Calibri"/>
            </a:endParaRPr>
          </a:p>
          <a:p>
            <a:endParaRPr lang="en-US">
              <a:ea typeface="Calibri"/>
              <a:cs typeface="Calibri"/>
            </a:endParaRPr>
          </a:p>
          <a:p>
            <a:r>
              <a:rPr lang="en-US" i="1">
                <a:ea typeface="Calibri"/>
                <a:cs typeface="Calibri"/>
              </a:rPr>
              <a:t>Note: Make sure absenteeism is mentioned as a compounding issue.</a:t>
            </a:r>
          </a:p>
        </p:txBody>
      </p:sp>
      <p:sp>
        <p:nvSpPr>
          <p:cNvPr id="6" name="Footer Placeholder 5">
            <a:extLst>
              <a:ext uri="{FF2B5EF4-FFF2-40B4-BE49-F238E27FC236}">
                <a16:creationId xmlns:a16="http://schemas.microsoft.com/office/drawing/2014/main" id="{A75C884F-D43D-EF89-44CD-66960884188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85631CB-8A0E-BCDB-4D0F-E61785822E6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4196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ADDA3-A9E0-CF24-36D5-3D922508BA8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CBC435-20BC-FA67-4530-3015CFBCB9D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8CD4F47-23FC-9628-B777-3A69DF68ED2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0DE8D91-E2B6-8B79-C112-E6DC79CED9FE}"/>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0D465F9-28E6-AE2F-8180-BEAABFDD2EC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everyone for participating in that activity, now moving on to discuss school-based equity strategies to improve mental health among students. </a:t>
            </a:r>
          </a:p>
        </p:txBody>
      </p:sp>
      <p:sp>
        <p:nvSpPr>
          <p:cNvPr id="6" name="Footer Placeholder 5">
            <a:extLst>
              <a:ext uri="{FF2B5EF4-FFF2-40B4-BE49-F238E27FC236}">
                <a16:creationId xmlns:a16="http://schemas.microsoft.com/office/drawing/2014/main" id="{1F58C148-B6D1-EE8F-9093-29A41D5973B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D93E7CE-CBD6-6929-CA97-9E575C0AA62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9938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9B11B-2D12-53D5-59C5-4B622B0FA59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CCF79-137A-9A53-DC9A-C1CC9B9D688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20F76E3-5616-494C-5C95-A60EA16BFE5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B33E070-8C91-1739-2D95-A5DF799EEBDA}"/>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905A311-0146-31A4-386E-6E47B4DC178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solidFill>
                  <a:srgbClr val="0A0A0A"/>
                </a:solidFill>
              </a:rPr>
              <a:t>Chronic absenteeism is when students miss 10% or more of school days.</a:t>
            </a:r>
            <a:endParaRPr lang="en-US">
              <a:ea typeface="Calibri"/>
              <a:cs typeface="Calibri"/>
            </a:endParaRPr>
          </a:p>
          <a:p>
            <a:endParaRPr lang="en-US">
              <a:solidFill>
                <a:srgbClr val="000000"/>
              </a:solidFill>
              <a:ea typeface="Calibri"/>
              <a:cs typeface="Calibri"/>
            </a:endParaRPr>
          </a:p>
          <a:p>
            <a:r>
              <a:rPr lang="en-US">
                <a:solidFill>
                  <a:srgbClr val="000000"/>
                </a:solidFill>
                <a:ea typeface="Calibri"/>
                <a:cs typeface="Calibri"/>
              </a:rPr>
              <a:t>[read through contents of slide]</a:t>
            </a:r>
            <a:endParaRPr lang="en-US">
              <a:solidFill>
                <a:srgbClr val="000000"/>
              </a:solidFill>
            </a:endParaRPr>
          </a:p>
          <a:p>
            <a:endParaRPr lang="en-US">
              <a:solidFill>
                <a:srgbClr val="000000"/>
              </a:solidFill>
            </a:endParaRPr>
          </a:p>
          <a:p>
            <a:r>
              <a:rPr lang="en-US">
                <a:solidFill>
                  <a:srgbClr val="333333"/>
                </a:solidFill>
                <a:highlight>
                  <a:srgbClr val="FFFFFF"/>
                </a:highlight>
              </a:rPr>
              <a:t>This suggests that despite the lower rates of diagnoses we saw earlier, African American and Hispanic students are twice as likely to experience anxiety, depression, and mental health challenges compared to White students.</a:t>
            </a:r>
            <a:endParaRPr lang="en-US"/>
          </a:p>
        </p:txBody>
      </p:sp>
      <p:sp>
        <p:nvSpPr>
          <p:cNvPr id="6" name="Footer Placeholder 5">
            <a:extLst>
              <a:ext uri="{FF2B5EF4-FFF2-40B4-BE49-F238E27FC236}">
                <a16:creationId xmlns:a16="http://schemas.microsoft.com/office/drawing/2014/main" id="{6062D0EA-26E9-3BDB-97F3-412E6D5028E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786ED3E-FBEA-E778-3CCB-88E787D2D73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2041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an overview of our presentation for the day.  As we progress through please feel free to ask any questions as they come and we will do our best to answer them.  There will also be time at the end and we are around afterwards if you want to discuss anything further.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6C831-925D-5E67-2060-7BE71620F57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D39EC-7B87-5EF4-D2D2-FBFE3E67C0D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2CFFA99-C845-1F39-0737-B5AA5231381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71F5A75-AE2B-840D-8789-6FC34334B302}"/>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CBAEA8A-FB22-E6AD-BE42-EB0525480B9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heat map shows the location counts of anxiety diagnoses in Erie County youth. Maps of rates of diagnosis of depression and ADHD look similar to this one. The darker the area, the higher the number of diagnoses. </a:t>
            </a:r>
            <a:endParaRPr lang="en-US">
              <a:ea typeface="Calibri"/>
              <a:cs typeface="Calibri"/>
            </a:endParaRPr>
          </a:p>
          <a:p>
            <a:endParaRPr lang="en-US"/>
          </a:p>
          <a:p>
            <a:r>
              <a:rPr lang="en-US"/>
              <a:t>This heat map shows that the fir</a:t>
            </a:r>
            <a:r>
              <a:rPr lang="en-US" baseline="30000"/>
              <a:t>st</a:t>
            </a:r>
            <a:r>
              <a:rPr lang="en-US"/>
              <a:t> ring suburbs have higher diagnosis rates for anxiety. However, we only have data for diagnosis rates, which means we only have data on the youth who successfully accessed treatment. We do not have data on how many youth experience anxiety, diagnosed </a:t>
            </a:r>
            <a:r>
              <a:rPr lang="en-US" i="1"/>
              <a:t>or undiagnosed. </a:t>
            </a:r>
            <a:r>
              <a:rPr lang="en-US"/>
              <a:t>This means we don't truly know how many youth in Erie County are living with anxiety or other mental health conditions. </a:t>
            </a:r>
            <a:endParaRPr lang="en-US" i="1">
              <a:ea typeface="Calibri"/>
              <a:cs typeface="Calibri"/>
            </a:endParaRPr>
          </a:p>
          <a:p>
            <a:endParaRPr lang="en-US"/>
          </a:p>
          <a:p>
            <a:r>
              <a:rPr lang="en-US"/>
              <a:t>The majority of residents of the first ring suburbs are people who are White and of higher socioeconomic status. These residents are less likely to face SDOH barriers like </a:t>
            </a:r>
            <a:r>
              <a:rPr lang="en-US">
                <a:solidFill>
                  <a:srgbClr val="333333"/>
                </a:solidFill>
                <a:highlight>
                  <a:srgbClr val="FFFFFF"/>
                </a:highlight>
              </a:rPr>
              <a:t>access to care, ability to pay, and transportation. We cannot know what this map would look like if these SDOH barriers to mental health diagnoses were removed.</a:t>
            </a:r>
            <a:endParaRPr lang="en-US">
              <a:ea typeface="Calibri"/>
              <a:cs typeface="Calibri"/>
            </a:endParaRPr>
          </a:p>
          <a:p>
            <a:endParaRPr lang="en-US">
              <a:solidFill>
                <a:srgbClr val="333333"/>
              </a:solidFill>
              <a:highlight>
                <a:srgbClr val="FFFFFF"/>
              </a:highlight>
            </a:endParaRPr>
          </a:p>
          <a:p>
            <a:r>
              <a:rPr lang="en-US"/>
              <a:t>How can school districts close the gaps in those lighter shaded areas we are seeing predominately in urban and rural communities? This is an opportunity to support mental health within the schools in those areas.</a:t>
            </a:r>
            <a:endParaRPr lang="en-US">
              <a:ea typeface="Calibri"/>
              <a:cs typeface="Calibri"/>
            </a:endParaRPr>
          </a:p>
        </p:txBody>
      </p:sp>
      <p:sp>
        <p:nvSpPr>
          <p:cNvPr id="6" name="Footer Placeholder 5">
            <a:extLst>
              <a:ext uri="{FF2B5EF4-FFF2-40B4-BE49-F238E27FC236}">
                <a16:creationId xmlns:a16="http://schemas.microsoft.com/office/drawing/2014/main" id="{18137F7A-3E59-1F89-EDA5-55EB68DE5E3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EC94CF1-DCFE-4DAA-6CB5-493706A714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1187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E338-E4FF-240B-4CCE-321C349A3F1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FC7EB0-7F27-A2ED-3D2D-41927B0AA9E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2384013-7C54-07AF-162B-F3EEEC4158E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983EB1D-B44B-7436-AFD8-7A86975F147A}"/>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A8B168D-0F00-9899-E606-62936A8F550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1">
              <a:lnSpc>
                <a:spcPts val="3081"/>
              </a:lnSpc>
            </a:pPr>
            <a:r>
              <a:rPr lang="en-US">
                <a:sym typeface="Garet"/>
              </a:rPr>
              <a:t>These maps show rates of pediatric mental health related emergency room visits. In contrast to the last map, we can see the areas that had lower rates of diagnosis are seeing </a:t>
            </a:r>
            <a:r>
              <a:rPr lang="en-US" i="1">
                <a:sym typeface="Garet"/>
              </a:rPr>
              <a:t>higher</a:t>
            </a:r>
            <a:r>
              <a:rPr lang="en-US">
                <a:sym typeface="Garet"/>
              </a:rPr>
              <a:t> rates of mental health related ER visits. This is a reflection of barriers to care including lack of access to care, access to insurance, and financial constraints. Similarly, in the areas where there are higher rates of diagnosis, there are fewer ER visits. This is likely because of the higher rates of successful access to mental health care.</a:t>
            </a:r>
            <a:endParaRPr lang="en-US">
              <a:ea typeface="Calibri"/>
              <a:cs typeface="Calibri"/>
            </a:endParaRPr>
          </a:p>
        </p:txBody>
      </p:sp>
      <p:sp>
        <p:nvSpPr>
          <p:cNvPr id="6" name="Footer Placeholder 5">
            <a:extLst>
              <a:ext uri="{FF2B5EF4-FFF2-40B4-BE49-F238E27FC236}">
                <a16:creationId xmlns:a16="http://schemas.microsoft.com/office/drawing/2014/main" id="{DA1444B0-4E29-51F2-B417-1DCE59244F2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F19DF89-3550-EA2B-0205-9D3838D458F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93747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966F-1E2E-DCE4-4D55-20BD8532D2A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407A8B-D598-1048-D200-111200BB2EF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D36E754-DED2-744A-1F5B-97513369685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EEA6D4E-677B-9578-88D9-868CBEF18CE0}"/>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8C73CB6-793B-1F56-B2A5-4685DE3643D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through contents of slide] </a:t>
            </a:r>
          </a:p>
          <a:p>
            <a:endParaRPr lang="en-US"/>
          </a:p>
          <a:p>
            <a:r>
              <a:rPr lang="en-US"/>
              <a:t>School staff may consist of trusted adults in various roles such as teaches, coaches, bus drivers, volunteers, school-resource officers, etc.). School staff see students more often than their families do and know those students in a different context. </a:t>
            </a:r>
          </a:p>
          <a:p>
            <a:endParaRPr lang="en-US"/>
          </a:p>
          <a:p>
            <a:r>
              <a:rPr lang="en-US"/>
              <a:t>Students are often under stress while in the school environment (can be social stressors, academic stressors), making them more likely to show signs and symptoms of a mental health challenge. You could be that one adult or person that the student has opened up to in that day or week.</a:t>
            </a:r>
          </a:p>
          <a:p>
            <a:endParaRPr lang="en-US"/>
          </a:p>
          <a:p>
            <a:r>
              <a:rPr lang="en-US"/>
              <a:t>If every adult in a school environment is trained to look for these signs and symptoms, there is an increased opportunity for early identification and intervention. </a:t>
            </a:r>
            <a:endParaRPr lang="en-US">
              <a:ea typeface="Calibri"/>
              <a:cs typeface="Calibri"/>
            </a:endParaRPr>
          </a:p>
        </p:txBody>
      </p:sp>
      <p:sp>
        <p:nvSpPr>
          <p:cNvPr id="6" name="Footer Placeholder 5">
            <a:extLst>
              <a:ext uri="{FF2B5EF4-FFF2-40B4-BE49-F238E27FC236}">
                <a16:creationId xmlns:a16="http://schemas.microsoft.com/office/drawing/2014/main" id="{C7BE4932-9C39-42A8-70B7-D898628EE4F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2009E14-6CD4-928F-45C6-A4FC5DDEBB4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5548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87A0A-D9AB-164A-0875-96090CA54C5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126F1D-9C03-4FFA-5EEE-07A6532EEBB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A356FE8-20F2-AADE-0C55-36B4AEE0904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1069CF0-AEC9-9FD9-06E9-9F787BF76079}"/>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E53E666-B541-CFF9-0C79-F4730F05FFC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School culture and belonging influence youth mental health.  The feeling of belonging or connectedness is a protective factor in mental health which means it decreases the risk factors. Positive school culture and a strong sense of belonging significantly improve youth mental health by reducing anxiety, depression, and stress while fostering higher-self esteem and better academic performance. Inclusive and supportive environments are essential for positive mental health.  </a:t>
            </a:r>
            <a:endParaRPr lang="en-US">
              <a:ea typeface="Calibri"/>
              <a:cs typeface="Calibri"/>
            </a:endParaRPr>
          </a:p>
          <a:p>
            <a:endParaRPr lang="en-US">
              <a:ea typeface="Calibri"/>
              <a:cs typeface="Calibri"/>
            </a:endParaRPr>
          </a:p>
          <a:p>
            <a:r>
              <a:rPr lang="en-US">
                <a:solidFill>
                  <a:srgbClr val="333333"/>
                </a:solidFill>
                <a:highlight>
                  <a:srgbClr val="FFFFFF"/>
                </a:highlight>
              </a:rPr>
              <a:t>[read through contents of slide]</a:t>
            </a:r>
          </a:p>
          <a:p>
            <a:endParaRPr lang="en-US">
              <a:solidFill>
                <a:srgbClr val="333333"/>
              </a:solidFill>
              <a:highlight>
                <a:srgbClr val="FFFFFF"/>
              </a:highlight>
            </a:endParaRPr>
          </a:p>
          <a:p>
            <a:r>
              <a:rPr lang="en-US">
                <a:solidFill>
                  <a:srgbClr val="333333"/>
                </a:solidFill>
                <a:highlight>
                  <a:srgbClr val="FFFFFF"/>
                </a:highlight>
              </a:rPr>
              <a:t>The culture and climate of the school as a whole matters, but so does the culture and climate of each space that students visit throughout their school day.</a:t>
            </a:r>
            <a:endParaRPr lang="en-US"/>
          </a:p>
          <a:p>
            <a:endParaRPr lang="en-US"/>
          </a:p>
          <a:p>
            <a:endParaRPr lang="en-US"/>
          </a:p>
          <a:p>
            <a:endParaRPr lang="en-US" sz="1200" b="0" i="0" kern="1200">
              <a:solidFill>
                <a:schemeClr val="tx1"/>
              </a:solidFill>
              <a:effectLst/>
              <a:latin typeface="+mn-lt"/>
              <a:ea typeface="Calibri"/>
              <a:cs typeface="Calibri"/>
            </a:endParaRPr>
          </a:p>
          <a:p>
            <a:endParaRPr lang="en-US"/>
          </a:p>
        </p:txBody>
      </p:sp>
      <p:sp>
        <p:nvSpPr>
          <p:cNvPr id="6" name="Footer Placeholder 5">
            <a:extLst>
              <a:ext uri="{FF2B5EF4-FFF2-40B4-BE49-F238E27FC236}">
                <a16:creationId xmlns:a16="http://schemas.microsoft.com/office/drawing/2014/main" id="{0FB34FC2-FF1A-1784-26A4-48DAE651CAC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5A89256-E140-6BAC-AF20-85B8F80E8C4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398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[read through contents of slide]</a:t>
            </a:r>
          </a:p>
          <a:p>
            <a:endParaRPr lang="en-US"/>
          </a:p>
          <a:p>
            <a:r>
              <a:rPr lang="en-US"/>
              <a:t>MHFA was developed using national level data. It provides tools intended to help recognize early signs and symptoms, how to offer support to someone experiencing a mental health challenge, and how to support them until they are connected to the professional help they need. </a:t>
            </a:r>
            <a:endParaRPr lang="en-US">
              <a:ea typeface="Calibri"/>
              <a:cs typeface="Calibri"/>
            </a:endParaRPr>
          </a:p>
          <a:p>
            <a:r>
              <a:rPr lang="en-US"/>
              <a:t>Another goal of this training is to reduce stigma around conversations about mental health so that students are less hesitant to seek professional help. </a:t>
            </a:r>
            <a:r>
              <a:rPr lang="en-US">
                <a:ea typeface="Calibri"/>
                <a:cs typeface="Calibri"/>
              </a:rPr>
              <a:t>Staying true to the ECOHE mission, we offer MHFA training that is equity-aligned and culturally relevant.</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57233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DEEF-B4BD-0BAA-B274-950BAF89E4E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5B0E1-FE0D-2442-E226-40DAD011C4F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D442F6E-7893-9E7A-7914-9542BBF28C3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961562C-3BA5-058D-0DE8-E6B1E4F58A70}"/>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C2338A5-6C70-358D-4EB9-EF4AC8F7CF6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through contents of slide and briefly explain the ALGEE]</a:t>
            </a:r>
          </a:p>
        </p:txBody>
      </p:sp>
      <p:sp>
        <p:nvSpPr>
          <p:cNvPr id="6" name="Footer Placeholder 5">
            <a:extLst>
              <a:ext uri="{FF2B5EF4-FFF2-40B4-BE49-F238E27FC236}">
                <a16:creationId xmlns:a16="http://schemas.microsoft.com/office/drawing/2014/main" id="{9E812664-0DA0-DC7E-EDB6-DC8E2F1433E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8A06D96-CB70-52C9-63D9-3E54B9F2708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77591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B869E-0399-20F9-7EBA-1E65B988005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FB1E89-945F-DF35-F12A-80D7AF58638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F4AAA5F-DF27-E1C7-845E-370953224D0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C4F45FD-86E5-9974-6A98-D8F292D59467}"/>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C967D84-9A33-D982-8708-DDF26B1906F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There are three structured MHFA courses: </a:t>
            </a:r>
            <a:endParaRPr lang="en-US">
              <a:ea typeface="Calibri"/>
              <a:cs typeface="Calibri"/>
            </a:endParaRPr>
          </a:p>
          <a:p>
            <a:pPr marL="580390" marR="0" lvl="1" indent="-342900" algn="l" defTabSz="914400" rtl="0" eaLnBrk="1" fontAlgn="auto" latinLnBrk="0" hangingPunct="1">
              <a:lnSpc>
                <a:spcPct val="200000"/>
              </a:lnSpc>
              <a:spcBef>
                <a:spcPts val="0"/>
              </a:spcBef>
              <a:spcAft>
                <a:spcPts val="0"/>
              </a:spcAft>
              <a:buClrTx/>
              <a:buSzTx/>
              <a:buFont typeface="Arial,Sans-Serif"/>
              <a:buChar char="•"/>
              <a:tabLst/>
              <a:defRPr/>
            </a:pPr>
            <a:r>
              <a:rPr lang="en-US" u="sng"/>
              <a:t>Adult</a:t>
            </a:r>
            <a:r>
              <a:rPr lang="en-US"/>
              <a:t> MHFA for adults/staff</a:t>
            </a:r>
            <a:endParaRPr lang="en-US">
              <a:ea typeface="Calibri"/>
              <a:cs typeface="Calibri"/>
            </a:endParaRPr>
          </a:p>
          <a:p>
            <a:pPr marL="580390" lvl="1" indent="-342900">
              <a:lnSpc>
                <a:spcPct val="200000"/>
              </a:lnSpc>
              <a:buFont typeface="Arial,Sans-Serif"/>
              <a:buChar char="•"/>
            </a:pPr>
            <a:r>
              <a:rPr lang="en-US" u="sng"/>
              <a:t>Youth</a:t>
            </a:r>
            <a:r>
              <a:rPr lang="en-US"/>
              <a:t> MHFA for adults interacting with youth ages 12-18</a:t>
            </a:r>
            <a:endParaRPr lang="en-US">
              <a:ea typeface="Calibri"/>
              <a:cs typeface="Calibri"/>
            </a:endParaRPr>
          </a:p>
          <a:p>
            <a:pPr marL="580390" lvl="1" indent="-342900">
              <a:lnSpc>
                <a:spcPct val="200000"/>
              </a:lnSpc>
              <a:buFont typeface="Arial,Sans-Serif"/>
              <a:buChar char="•"/>
            </a:pPr>
            <a:r>
              <a:rPr lang="en-US" u="sng"/>
              <a:t>Teen</a:t>
            </a:r>
            <a:r>
              <a:rPr lang="en-US"/>
              <a:t> MHFA for teens to provide peer support </a:t>
            </a:r>
            <a:endParaRPr lang="en-US">
              <a:ea typeface="Calibri"/>
              <a:cs typeface="Calibri"/>
            </a:endParaRPr>
          </a:p>
          <a:p>
            <a:pPr marL="237490" lvl="1">
              <a:lnSpc>
                <a:spcPct val="200000"/>
              </a:lnSpc>
            </a:pPr>
            <a:endParaRPr lang="en-US">
              <a:ea typeface="Calibri"/>
              <a:cs typeface="Calibri"/>
            </a:endParaRPr>
          </a:p>
          <a:p>
            <a:r>
              <a:rPr lang="en-US">
                <a:ea typeface="Calibri"/>
                <a:cs typeface="Calibri"/>
              </a:rPr>
              <a:t>The ECOHE provides training and certification in Youth Mental Health First Aid and Adult Mental Health First Aid. There are virtual and in-person learning modalities for these curriculums, however our office delivers Adult and Youth in person. Scheduling is flexible and we can deliver the training both within and outside normal business operating hours including weekends.  This allows those interested equitable access to trainings and understanding the needs of the community to meet them where they're at. </a:t>
            </a:r>
          </a:p>
          <a:p>
            <a:endParaRPr lang="en-US">
              <a:ea typeface="Calibri"/>
              <a:cs typeface="Calibri"/>
            </a:endParaRPr>
          </a:p>
        </p:txBody>
      </p:sp>
      <p:sp>
        <p:nvSpPr>
          <p:cNvPr id="6" name="Footer Placeholder 5">
            <a:extLst>
              <a:ext uri="{FF2B5EF4-FFF2-40B4-BE49-F238E27FC236}">
                <a16:creationId xmlns:a16="http://schemas.microsoft.com/office/drawing/2014/main" id="{24916203-8B93-4162-2C9D-D9F12636447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AE0444A-835E-9C62-F093-95067AB865D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1583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5DE8-58EA-764A-F640-AD9A1DE6290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89067-F724-804D-AC1D-ED8417F5B5C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EA0A6F5-D724-65BD-0382-17C28617C74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76E3976-6F60-7EC2-4658-CFFB15FD6027}"/>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1C8180E-73FA-5B31-FE74-6C37C73A02E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Since 2023, we have trained a total of 562 Erie County residents who interact with youth which encompasses: school staff, volunteers, after school program staff, coaches, athletic trainers, etc.  We broke that total down by year since we started delivering the MHFA training, we expect to train even more Erie County residents in YMHFA in 2026.</a:t>
            </a:r>
          </a:p>
          <a:p>
            <a:endParaRPr lang="en-US"/>
          </a:p>
          <a:p>
            <a:r>
              <a:rPr lang="en-US"/>
              <a:t>Anecdote by Wafa: </a:t>
            </a:r>
            <a:endParaRPr lang="en-US">
              <a:ea typeface="Calibri"/>
              <a:cs typeface="Calibri"/>
            </a:endParaRPr>
          </a:p>
          <a:p>
            <a:r>
              <a:rPr lang="en-US">
                <a:solidFill>
                  <a:srgbClr val="333333"/>
                </a:solidFill>
                <a:highlight>
                  <a:srgbClr val="FFFFFF"/>
                </a:highlight>
              </a:rPr>
              <a:t>This past November, a MHFA participant who works as a school athletic trainer shared that they never thought they would apply what they learned the same week they completed the training. They were able to assist two students: one of them had suicidal ideation and the second was engaging in NSSI. The participant stated that if it wasn’t for YMHFA training they would not have known how to approach those situations with confidence.</a:t>
            </a:r>
            <a:endParaRPr lang="en-US"/>
          </a:p>
        </p:txBody>
      </p:sp>
      <p:sp>
        <p:nvSpPr>
          <p:cNvPr id="6" name="Footer Placeholder 5">
            <a:extLst>
              <a:ext uri="{FF2B5EF4-FFF2-40B4-BE49-F238E27FC236}">
                <a16:creationId xmlns:a16="http://schemas.microsoft.com/office/drawing/2014/main" id="{EFCB1F8A-B7D3-F0EB-3624-22C9140F0D8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1FCA950-D664-DD61-03AB-478D3DC5A99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90535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Mindfulness is </a:t>
            </a:r>
            <a:r>
              <a:rPr lang="en-US">
                <a:solidFill>
                  <a:srgbClr val="001D35"/>
                </a:solidFill>
              </a:rPr>
              <a:t>the psychological process of intentionally bringing one's attention to the internal and external experiences occurring in the present moment</a:t>
            </a:r>
            <a:r>
              <a:rPr lang="en-US">
                <a:solidFill>
                  <a:srgbClr val="0A0A0A"/>
                </a:solidFill>
                <a:highlight>
                  <a:srgbClr val="FFFFFF"/>
                </a:highlight>
              </a:rPr>
              <a:t>. It involves observing thoughts, emotions, and sensations without judgment or reaction.</a:t>
            </a:r>
            <a:endParaRPr lang="en-US"/>
          </a:p>
          <a:p>
            <a:endParaRPr lang="en-US">
              <a:solidFill>
                <a:srgbClr val="0A0A0A"/>
              </a:solidFill>
              <a:highlight>
                <a:srgbClr val="FFFFFF"/>
              </a:highlight>
              <a:ea typeface="Calibri"/>
              <a:cs typeface="Calibri"/>
            </a:endParaRPr>
          </a:p>
          <a:p>
            <a:r>
              <a:rPr lang="en-US">
                <a:solidFill>
                  <a:srgbClr val="0A0A0A"/>
                </a:solidFill>
                <a:highlight>
                  <a:srgbClr val="FFFFFF"/>
                </a:highlight>
                <a:ea typeface="Calibri"/>
                <a:cs typeface="Calibri"/>
              </a:rPr>
              <a:t>This is helpful because it may help increase focus, manage pain, build healthy habits, reduce depression, reduce anxiety, manage stress and improve sleep by helping them relax. In a school setting it can offer a time and space for the moment and re-centering.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307029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[read first point] </a:t>
            </a:r>
          </a:p>
          <a:p>
            <a:endParaRPr lang="en-US"/>
          </a:p>
          <a:p>
            <a:r>
              <a:rPr lang="en-US"/>
              <a:t>Our office offers 2 types of mindfulness workshops: a 90 minute interactive teacher training that will teach you what it means to be mindful, including the purpose of mindfulness in a classroom setting </a:t>
            </a:r>
          </a:p>
          <a:p>
            <a:r>
              <a:rPr lang="en-US">
                <a:ea typeface="Calibri"/>
                <a:cs typeface="Calibri"/>
              </a:rPr>
              <a:t>Mindfulness can be used at school or at home or on the bus when the student feels overwhelmed.</a:t>
            </a:r>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82134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0B5C-C57A-34FB-8053-7113ABCB7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7F545-C133-4978-04D4-BA9F4CD152FF}"/>
              </a:ext>
            </a:extLst>
          </p:cNvPr>
          <p:cNvSpPr>
            <a:spLocks noGrp="1" noRot="1" noChangeAspect="1"/>
          </p:cNvSpPr>
          <p:nvPr>
            <p:ph type="sldImg"/>
          </p:nvPr>
        </p:nvSpPr>
        <p:spPr>
          <a:xfrm>
            <a:off x="2860675" y="512763"/>
            <a:ext cx="3422650" cy="2566987"/>
          </a:xfrm>
        </p:spPr>
      </p:sp>
      <p:sp>
        <p:nvSpPr>
          <p:cNvPr id="3" name="Notes Placeholder 2">
            <a:extLst>
              <a:ext uri="{FF2B5EF4-FFF2-40B4-BE49-F238E27FC236}">
                <a16:creationId xmlns:a16="http://schemas.microsoft.com/office/drawing/2014/main" id="{27AE9067-8C27-A120-2AA6-4832C0977900}"/>
              </a:ext>
            </a:extLst>
          </p:cNvPr>
          <p:cNvSpPr>
            <a:spLocks noGrp="1"/>
          </p:cNvSpPr>
          <p:nvPr>
            <p:ph type="body" idx="1"/>
          </p:nvPr>
        </p:nvSpPr>
        <p:spPr/>
        <p:txBody>
          <a:bodyPr/>
          <a:lstStyle/>
          <a:p>
            <a:r>
              <a:rPr lang="en-US"/>
              <a:t>[read through contents of slide]</a:t>
            </a:r>
          </a:p>
        </p:txBody>
      </p:sp>
      <p:sp>
        <p:nvSpPr>
          <p:cNvPr id="4" name="Slide Number Placeholder 3">
            <a:extLst>
              <a:ext uri="{FF2B5EF4-FFF2-40B4-BE49-F238E27FC236}">
                <a16:creationId xmlns:a16="http://schemas.microsoft.com/office/drawing/2014/main" id="{26BBCC07-4285-42A4-0669-EF8A1B1A31E1}"/>
              </a:ext>
            </a:extLst>
          </p:cNvPr>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320174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2D7EF-90CB-C536-F499-1BA30DF35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7E752-A974-605C-8FF3-71EFA2A19854}"/>
              </a:ext>
            </a:extLst>
          </p:cNvPr>
          <p:cNvSpPr>
            <a:spLocks noGrp="1" noRot="1" noChangeAspect="1"/>
          </p:cNvSpPr>
          <p:nvPr>
            <p:ph type="sldImg"/>
          </p:nvPr>
        </p:nvSpPr>
        <p:spPr>
          <a:xfrm>
            <a:off x="2860675" y="512763"/>
            <a:ext cx="3422650" cy="2566987"/>
          </a:xfrm>
        </p:spPr>
      </p:sp>
      <p:sp>
        <p:nvSpPr>
          <p:cNvPr id="3" name="Notes Placeholder 2">
            <a:extLst>
              <a:ext uri="{FF2B5EF4-FFF2-40B4-BE49-F238E27FC236}">
                <a16:creationId xmlns:a16="http://schemas.microsoft.com/office/drawing/2014/main" id="{CD07E4E3-3514-284F-9BBE-1CE32AF16776}"/>
              </a:ext>
            </a:extLst>
          </p:cNvPr>
          <p:cNvSpPr>
            <a:spLocks noGrp="1"/>
          </p:cNvSpPr>
          <p:nvPr>
            <p:ph type="body" idx="1"/>
          </p:nvPr>
        </p:nvSpPr>
        <p:spPr/>
        <p:txBody>
          <a:bodyPr/>
          <a:lstStyle/>
          <a:p>
            <a:r>
              <a:rPr lang="en-US">
                <a:ea typeface="Calibri"/>
                <a:cs typeface="Calibri"/>
              </a:rPr>
              <a:t>[read through contents of slide]</a:t>
            </a:r>
          </a:p>
          <a:p>
            <a:endParaRPr lang="en-US">
              <a:ea typeface="Calibri"/>
              <a:cs typeface="Calibri"/>
            </a:endParaRPr>
          </a:p>
          <a:p>
            <a:r>
              <a:rPr lang="en-US">
                <a:ea typeface="Calibri"/>
                <a:cs typeface="Calibri"/>
              </a:rPr>
              <a:t>The CYSHCN Program can help address barriers to mental health care for students and their families. </a:t>
            </a:r>
          </a:p>
        </p:txBody>
      </p:sp>
      <p:sp>
        <p:nvSpPr>
          <p:cNvPr id="4" name="Slide Number Placeholder 3">
            <a:extLst>
              <a:ext uri="{FF2B5EF4-FFF2-40B4-BE49-F238E27FC236}">
                <a16:creationId xmlns:a16="http://schemas.microsoft.com/office/drawing/2014/main" id="{3A0609B4-8B97-B9AC-DA8C-B0533A19F3B6}"/>
              </a:ext>
            </a:extLst>
          </p:cNvPr>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2968535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31B8-6302-B917-49DB-62AAF08A1C3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A332AB-BDDD-D486-69A6-DA680B553B0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14E3A81-EEA9-1F3E-9B11-A6F1777115A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4531692-A35A-70C1-B136-C7F3632F70FC}"/>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6BF679A-93E9-1BD9-FC66-2F202A749F0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Educators’ mental health is foundational to school functionality and student success. When teachers are burnt out or experiencing secondary trauma, the entire school ecosystem suffers. </a:t>
            </a:r>
          </a:p>
          <a:p>
            <a:endParaRPr lang="en-US"/>
          </a:p>
          <a:p>
            <a:r>
              <a:rPr lang="en-US"/>
              <a:t>Educator Burnout:</a:t>
            </a:r>
            <a:endParaRPr lang="en-US">
              <a:ea typeface="Calibri"/>
              <a:cs typeface="Calibri"/>
            </a:endParaRPr>
          </a:p>
          <a:p>
            <a:r>
              <a:rPr lang="en-US"/>
              <a:t>Contagious Stress: Teacher stress is directly linked to higher stress in students. A stressed teacher can create a tense, anxious classroom environment.</a:t>
            </a:r>
            <a:endParaRPr lang="en-US">
              <a:ea typeface="Calibri"/>
              <a:cs typeface="Calibri"/>
            </a:endParaRPr>
          </a:p>
          <a:p>
            <a:r>
              <a:rPr lang="en-US"/>
              <a:t>Diminished Quality of Instruction: Burnout leads to decreased engagement, less empathy, and lower-quality instruction, which directly hinders academic achievement.</a:t>
            </a:r>
            <a:endParaRPr lang="en-US">
              <a:ea typeface="Calibri"/>
              <a:cs typeface="Calibri"/>
            </a:endParaRPr>
          </a:p>
          <a:p>
            <a:r>
              <a:rPr lang="en-US"/>
              <a:t>Classroom Management Issues: Burnout is linked to increased classroom disruption and a reduced ability to manage behavior effectively.</a:t>
            </a:r>
            <a:endParaRPr lang="en-US">
              <a:ea typeface="Calibri"/>
              <a:cs typeface="Calibri"/>
            </a:endParaRPr>
          </a:p>
          <a:p>
            <a:r>
              <a:rPr lang="en-US"/>
              <a:t>Reduced Emotional Support: Teachers experiencing burnout have less emotional energy to support students in crisis, breaking the bond necessary for learning. </a:t>
            </a:r>
            <a:endParaRPr lang="en-US">
              <a:ea typeface="Calibri"/>
              <a:cs typeface="Calibri"/>
            </a:endParaRPr>
          </a:p>
          <a:p>
            <a:endParaRPr lang="en-US"/>
          </a:p>
          <a:p>
            <a:r>
              <a:rPr lang="en-US"/>
              <a:t>STS:</a:t>
            </a:r>
            <a:endParaRPr lang="en-US">
              <a:ea typeface="Calibri"/>
              <a:cs typeface="Calibri"/>
            </a:endParaRPr>
          </a:p>
          <a:p>
            <a:r>
              <a:rPr lang="en-US"/>
              <a:t>"The Cost of Caring": Secondary Traumatic Stress (STS) happens when educators hear about or witness the traumatic experiences of their students.</a:t>
            </a:r>
            <a:endParaRPr lang="en-US">
              <a:ea typeface="Calibri"/>
              <a:cs typeface="Calibri"/>
            </a:endParaRPr>
          </a:p>
          <a:p>
            <a:r>
              <a:rPr lang="en-US"/>
              <a:t>Symptoms Mirror PTSD: Educators with STS may experience anxiety, sleep disturbances, intrusive thoughts about student trauma, and emotional numbness.</a:t>
            </a:r>
            <a:endParaRPr lang="en-US">
              <a:ea typeface="Calibri"/>
              <a:cs typeface="Calibri"/>
            </a:endParaRPr>
          </a:p>
          <a:p>
            <a:r>
              <a:rPr lang="en-US"/>
              <a:t>Often Unrecognized: Many educators do not realize they are suffering from secondary trauma, often misdiagnosing it as general, everyday stress.</a:t>
            </a:r>
            <a:endParaRPr lang="en-US">
              <a:ea typeface="Calibri"/>
              <a:cs typeface="Calibri"/>
            </a:endParaRPr>
          </a:p>
          <a:p>
            <a:r>
              <a:rPr lang="en-US"/>
              <a:t>High Risk Factors: Highly empathetic teachers, new teachers, and those working in high-poverty or high-trauma areas are at the highest risk, which again is tied to equity.</a:t>
            </a:r>
            <a:endParaRPr lang="en-US">
              <a:ea typeface="Calibri"/>
              <a:cs typeface="Calibri"/>
            </a:endParaRPr>
          </a:p>
          <a:p>
            <a:endParaRPr lang="en-US"/>
          </a:p>
          <a:p>
            <a:r>
              <a:rPr lang="en-US"/>
              <a:t>Retention &amp; Morale:</a:t>
            </a:r>
            <a:endParaRPr lang="en-US">
              <a:ea typeface="Calibri"/>
              <a:cs typeface="Calibri"/>
            </a:endParaRPr>
          </a:p>
          <a:p>
            <a:r>
              <a:rPr lang="en-US"/>
              <a:t>The "Exit" Crisis: Teacher burnout is a primary driver of the nationwide teacher shortage, with high percentages of teachers considering leaving the profession due to burnout.</a:t>
            </a:r>
            <a:endParaRPr lang="en-US">
              <a:ea typeface="Calibri"/>
              <a:cs typeface="Calibri"/>
            </a:endParaRPr>
          </a:p>
          <a:p>
            <a:r>
              <a:rPr lang="en-US"/>
              <a:t>Lost Instructional Time: When teachers leave, the disruption causes significant learning loss (estimates suggest 32 to 72 days of lost instructional time per departing teacher).</a:t>
            </a:r>
            <a:endParaRPr lang="en-US">
              <a:ea typeface="Calibri"/>
              <a:cs typeface="Calibri"/>
            </a:endParaRPr>
          </a:p>
          <a:p>
            <a:r>
              <a:rPr lang="en-US"/>
              <a:t>Toxic Culture: High burnout creates a negative, "survival mode" environment that reduces morale and makes it harder for everyone to work.</a:t>
            </a:r>
            <a:endParaRPr lang="en-US">
              <a:ea typeface="Calibri"/>
              <a:cs typeface="Calibri"/>
            </a:endParaRPr>
          </a:p>
          <a:p>
            <a:r>
              <a:rPr lang="en-US"/>
              <a:t>Impact on Colleagues: When staff leave, the increased workload on remaining teachers creates a "snowball effect" of burnout. </a:t>
            </a:r>
            <a:endParaRPr lang="en-US">
              <a:ea typeface="Calibri"/>
              <a:cs typeface="Calibri"/>
            </a:endParaRPr>
          </a:p>
          <a:p>
            <a:endParaRPr lang="en-US"/>
          </a:p>
          <a:p>
            <a:r>
              <a:rPr lang="en-US"/>
              <a:t>Implementation of a Self-Care Plan:</a:t>
            </a:r>
            <a:endParaRPr lang="en-US">
              <a:ea typeface="Calibri"/>
              <a:cs typeface="Calibri"/>
            </a:endParaRPr>
          </a:p>
          <a:p>
            <a:r>
              <a:rPr lang="en-US"/>
              <a:t>It’s a Necessity, Not a Luxury: Self-care must be viewed as a professional responsibility to maintain long-term career sustainability.</a:t>
            </a:r>
            <a:endParaRPr lang="en-US">
              <a:ea typeface="Calibri"/>
              <a:cs typeface="Calibri"/>
            </a:endParaRPr>
          </a:p>
          <a:p>
            <a:r>
              <a:rPr lang="en-US"/>
              <a:t>Components of a Plan:</a:t>
            </a:r>
            <a:endParaRPr lang="en-US">
              <a:ea typeface="Calibri"/>
              <a:cs typeface="Calibri"/>
            </a:endParaRPr>
          </a:p>
          <a:p>
            <a:r>
              <a:rPr lang="en-US"/>
              <a:t>Physical: Prioritizing sleep, exercise, and nutritious food to manage stress.</a:t>
            </a:r>
            <a:endParaRPr lang="en-US">
              <a:ea typeface="Calibri"/>
              <a:cs typeface="Calibri"/>
            </a:endParaRPr>
          </a:p>
          <a:p>
            <a:r>
              <a:rPr lang="en-US"/>
              <a:t>Emotional/Social: Setting clear boundaries (e.g., no email after 5 PM), seeking peer support, and talking with colleagues.</a:t>
            </a:r>
            <a:endParaRPr lang="en-US">
              <a:ea typeface="Calibri"/>
              <a:cs typeface="Calibri"/>
            </a:endParaRPr>
          </a:p>
          <a:p>
            <a:r>
              <a:rPr lang="en-US"/>
              <a:t>Professional: Utilizing mental health days and practicing mindfulness (shamelessly put it in a plug for Betsy’s program and that we have this info at our table in front to stop by at the end if you’d like to know more)</a:t>
            </a:r>
            <a:endParaRPr lang="en-US">
              <a:ea typeface="Calibri"/>
              <a:cs typeface="Calibri"/>
            </a:endParaRPr>
          </a:p>
          <a:p>
            <a:r>
              <a:rPr lang="en-US"/>
              <a:t>Systemic Support Needed: Individual self-care is not enough. Schools must implement systemic changes, such as reducing administrative burdens and providing accessible mental health resources.</a:t>
            </a:r>
            <a:endParaRPr lang="en-US">
              <a:ea typeface="Calibri"/>
              <a:cs typeface="Calibri"/>
            </a:endParaRPr>
          </a:p>
          <a:p>
            <a:r>
              <a:rPr lang="en-US"/>
              <a:t>Culture of Support: Administrators should foster a culture where asking for help is not seen as a sign of weakness, but as a proactive measure.</a:t>
            </a:r>
            <a:endParaRPr lang="en-US">
              <a:ea typeface="Calibri"/>
              <a:cs typeface="Calibri"/>
            </a:endParaRPr>
          </a:p>
          <a:p>
            <a:endParaRPr lang="en-US"/>
          </a:p>
          <a:p>
            <a:r>
              <a:rPr lang="en-US"/>
              <a:t>"If we're not good to ourselves, we're no good for our students." " Supporting staff mental health is the most effective way to ensure long-term student success and school stability.”</a:t>
            </a:r>
            <a:endParaRPr lang="en-US">
              <a:ea typeface="Calibri"/>
              <a:cs typeface="Calibri"/>
            </a:endParaRPr>
          </a:p>
          <a:p>
            <a:endParaRPr lang="en-US"/>
          </a:p>
          <a:p>
            <a:endParaRPr lang="en-US"/>
          </a:p>
          <a:p>
            <a:endParaRPr lang="en-US"/>
          </a:p>
          <a:p>
            <a:endParaRPr lang="en-US"/>
          </a:p>
        </p:txBody>
      </p:sp>
      <p:sp>
        <p:nvSpPr>
          <p:cNvPr id="6" name="Footer Placeholder 5">
            <a:extLst>
              <a:ext uri="{FF2B5EF4-FFF2-40B4-BE49-F238E27FC236}">
                <a16:creationId xmlns:a16="http://schemas.microsoft.com/office/drawing/2014/main" id="{226AC7BA-9D6E-60D4-13B0-0003CA47613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D4DA6D2-3F63-AA2B-8AFA-5FEEBC98230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04362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D3AE4-860B-29D8-75F1-47537FA776E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80C579-88AD-4ED0-2835-3D806953443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77A5CCF-93C1-80C5-24F2-3BD32A69FE6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7CD3DF1-FAB6-6A03-3828-1A1A846A98EF}"/>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A404F98-B973-794E-E4C8-9B7F5DE652C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Wellness Wins BINGO (8 min)</a:t>
            </a:r>
            <a:endParaRPr lang="en-US"/>
          </a:p>
          <a:p>
            <a:endParaRPr lang="en-US"/>
          </a:p>
          <a:p>
            <a:r>
              <a:rPr lang="en-US"/>
              <a:t>To wrap up our discussion, let's synthesize everything we've talked about today with a quick game of Wellness Wins Bingo. There will be a prize but won't need to get too competitive because we've reserved one for each of you!</a:t>
            </a:r>
            <a:endParaRPr lang="en-US">
              <a:solidFill>
                <a:srgbClr val="444444"/>
              </a:solidFill>
              <a:ea typeface="Calibri"/>
              <a:cs typeface="Calibri"/>
            </a:endParaRPr>
          </a:p>
          <a:p>
            <a:endParaRPr lang="en-US">
              <a:solidFill>
                <a:srgbClr val="000000"/>
              </a:solidFill>
              <a:ea typeface="Calibri"/>
              <a:cs typeface="Calibri"/>
            </a:endParaRPr>
          </a:p>
          <a:p>
            <a:r>
              <a:rPr lang="en-US">
                <a:solidFill>
                  <a:srgbClr val="000000"/>
                </a:solidFill>
                <a:ea typeface="Calibri"/>
                <a:cs typeface="Calibri"/>
              </a:rPr>
              <a:t>Everyone has a BINGO board and there are some pens available if you need one. You can work together with those around you or feel free to get up and move around the room. </a:t>
            </a:r>
            <a:r>
              <a:rPr lang="en-US">
                <a:ea typeface="Calibri"/>
                <a:cs typeface="Calibri"/>
              </a:rPr>
              <a:t> (5 min)</a:t>
            </a:r>
            <a:endParaRPr lang="en-US">
              <a:solidFill>
                <a:srgbClr val="444444"/>
              </a:solidFill>
              <a:ea typeface="Calibri"/>
              <a:cs typeface="Calibri"/>
            </a:endParaRPr>
          </a:p>
          <a:p>
            <a:endParaRPr lang="en-US">
              <a:ea typeface="Calibri"/>
              <a:cs typeface="Calibri"/>
            </a:endParaRPr>
          </a:p>
          <a:p>
            <a:pPr marL="474980" lvl="1" indent="-237490">
              <a:lnSpc>
                <a:spcPts val="3081"/>
              </a:lnSpc>
              <a:buFont typeface="Arial,Sans-Serif"/>
              <a:buChar char="•"/>
            </a:pPr>
            <a:r>
              <a:rPr lang="en-US"/>
              <a:t>This is a celebration of the wins in your school environment and the programs you wish to implement.</a:t>
            </a:r>
            <a:endParaRPr lang="en-US">
              <a:ea typeface="Calibri"/>
              <a:cs typeface="Calibri"/>
            </a:endParaRPr>
          </a:p>
          <a:p>
            <a:pPr marL="457200" indent="-237490">
              <a:lnSpc>
                <a:spcPts val="3081"/>
              </a:lnSpc>
              <a:buFont typeface="Arial"/>
              <a:buChar char="•"/>
            </a:pPr>
            <a:r>
              <a:rPr lang="en-US"/>
              <a:t>Start by marking off programs that already exist at your school. We encourage you to move around the room and connect with others who may have implemented one of these interventions in their school or classroom and you can mark theirs off as well! </a:t>
            </a:r>
            <a:endParaRPr lang="en-US">
              <a:ea typeface="Calibri"/>
              <a:cs typeface="Calibri"/>
            </a:endParaRPr>
          </a:p>
          <a:p>
            <a:pPr marL="457200" indent="-237490">
              <a:lnSpc>
                <a:spcPts val="3081"/>
              </a:lnSpc>
              <a:buFont typeface="Arial"/>
              <a:buChar char="•"/>
            </a:pPr>
            <a:r>
              <a:rPr lang="en-US"/>
              <a:t>Programs that you are working on or want to implement count, too! We encourage you to gather ideas by filling in the free squares with any suggestions or ideas from others in the room. Feel free to get creative with your ideas and hopefully we will have a moment to share some with the whole group after!  </a:t>
            </a:r>
            <a:endParaRPr lang="en-US">
              <a:ea typeface="Calibri"/>
              <a:cs typeface="Calibri"/>
            </a:endParaRPr>
          </a:p>
          <a:p>
            <a:pPr marL="474980" lvl="1" indent="-237490">
              <a:lnSpc>
                <a:spcPts val="3081"/>
              </a:lnSpc>
              <a:buFont typeface="Arial,Sans-Serif"/>
              <a:buChar char="•"/>
            </a:pPr>
            <a:r>
              <a:rPr lang="en-US"/>
              <a:t>Call out "WELLNESS WIN" once you fill a line – vertical, horizontal, or diagonal. </a:t>
            </a:r>
            <a:endParaRPr lang="en-US">
              <a:ea typeface="Calibri"/>
              <a:cs typeface="Calibri"/>
            </a:endParaRPr>
          </a:p>
          <a:p>
            <a:pPr marL="474980" lvl="1" indent="-237490">
              <a:lnSpc>
                <a:spcPts val="3081"/>
              </a:lnSpc>
              <a:buFont typeface="Arial,Sans-Serif"/>
              <a:buChar char="•"/>
            </a:pPr>
            <a:r>
              <a:rPr lang="en-US">
                <a:ea typeface="Calibri"/>
                <a:cs typeface="Calibri"/>
              </a:rPr>
              <a:t>We will chat briefly as a group after you've had time to work through your BINGO boards. </a:t>
            </a:r>
          </a:p>
          <a:p>
            <a:pPr marL="237490" lvl="1">
              <a:lnSpc>
                <a:spcPts val="3081"/>
              </a:lnSpc>
            </a:pPr>
            <a:endParaRPr lang="en-US"/>
          </a:p>
          <a:p>
            <a:pPr marL="474980" lvl="1" indent="-237490">
              <a:lnSpc>
                <a:spcPts val="3081"/>
              </a:lnSpc>
              <a:buFont typeface="Arial,Sans-Serif"/>
              <a:buChar char="•"/>
            </a:pPr>
            <a:r>
              <a:rPr lang="en-US"/>
              <a:t>Debrief (~3 mins)</a:t>
            </a:r>
            <a:endParaRPr lang="en-US">
              <a:ea typeface="Calibri"/>
              <a:cs typeface="Calibri"/>
            </a:endParaRPr>
          </a:p>
          <a:p>
            <a:pPr lvl="2" indent="-237490">
              <a:lnSpc>
                <a:spcPts val="3081"/>
              </a:lnSpc>
              <a:buFont typeface="Arial,Sans-Serif"/>
              <a:buChar char="•"/>
            </a:pPr>
            <a:r>
              <a:rPr lang="en-US"/>
              <a:t>What strengths do we already have?</a:t>
            </a:r>
            <a:endParaRPr lang="en-US">
              <a:ea typeface="Calibri"/>
              <a:cs typeface="Calibri"/>
            </a:endParaRPr>
          </a:p>
          <a:p>
            <a:pPr lvl="2" indent="-237490">
              <a:lnSpc>
                <a:spcPts val="3081"/>
              </a:lnSpc>
              <a:buFont typeface="Arial,Sans-Serif"/>
              <a:buChar char="•"/>
            </a:pPr>
            <a:r>
              <a:rPr lang="en-US"/>
              <a:t>Where are the gaps? </a:t>
            </a:r>
            <a:endParaRPr lang="en-US">
              <a:ea typeface="Calibri"/>
              <a:cs typeface="Calibri"/>
            </a:endParaRPr>
          </a:p>
          <a:p>
            <a:pPr lvl="2" indent="-237490">
              <a:lnSpc>
                <a:spcPts val="3081"/>
              </a:lnSpc>
              <a:buFont typeface="Arial,Sans-Serif"/>
              <a:buChar char="•"/>
            </a:pPr>
            <a:r>
              <a:rPr lang="en-US"/>
              <a:t>What are some good ideas you have that weren't listed? Tell us how you filled your blank spaces! </a:t>
            </a:r>
            <a:endParaRPr lang="en-US">
              <a:ea typeface="Calibri"/>
              <a:cs typeface="Calibri"/>
            </a:endParaRPr>
          </a:p>
          <a:p>
            <a:endParaRPr lang="en-US"/>
          </a:p>
          <a:p>
            <a:r>
              <a:rPr lang="en-US" i="1"/>
              <a:t>Just for us: Why this activity works – This is strengths-based and encouraging ending with supportive suggestions attendees can takeaway. </a:t>
            </a:r>
            <a:endParaRPr lang="en-US" i="1">
              <a:ea typeface="Calibri"/>
              <a:cs typeface="Calibri"/>
            </a:endParaRPr>
          </a:p>
          <a:p>
            <a:endParaRPr lang="en-US"/>
          </a:p>
          <a:p>
            <a:endParaRPr lang="en-US"/>
          </a:p>
        </p:txBody>
      </p:sp>
      <p:sp>
        <p:nvSpPr>
          <p:cNvPr id="6" name="Footer Placeholder 5">
            <a:extLst>
              <a:ext uri="{FF2B5EF4-FFF2-40B4-BE49-F238E27FC236}">
                <a16:creationId xmlns:a16="http://schemas.microsoft.com/office/drawing/2014/main" id="{612083F9-EEB6-FF96-7E68-2E3FF858E21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1918A53-5EFC-E872-03F0-B76E7871E87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877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2434-3720-FDE2-CA77-0CDBC5085DA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CABE47-F7FE-425D-8B93-BB8F2508F9F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3E7B378-20CA-8A54-7856-398374A0B8E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1C99893-F00C-5D96-0B88-C499E4FA4F0D}"/>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4674BB8-8B78-0522-B2E1-6A28B7DC799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everyone for attending and participating in our discussion today. We hope that you leave today with enough background information and ideas to implement some new wellness supports in your school.  We also hope that you continue to talk about youth mental health.  Here are some QR codes for programs we talked about earlier as well as our website to learn more. If you haven't taken MHFA but would like to, we have information with us for that right here (pointing to our table where our comp is). Our office mindfulness training is also linked here. You can request both of these trainings through these links or you can email us for more information.  Trainings can be for your school, small group, or for you as an individual. Our office also publishes a ton of public health information that can help you and your community start conversations on topics such as mental health, grief, food access, emergency preparedness, chronic illness, and more. You can find PDFs of these publications on our webpage and you can even request that printed copies are sent to your school. We brought some of these materials with us today and flyers from the programs we mentioned. We invite you to stop up and take what you’d like. Thank you everyone again, it's been our pleasure to spend this time with you today! </a:t>
            </a:r>
          </a:p>
        </p:txBody>
      </p:sp>
      <p:sp>
        <p:nvSpPr>
          <p:cNvPr id="6" name="Footer Placeholder 5">
            <a:extLst>
              <a:ext uri="{FF2B5EF4-FFF2-40B4-BE49-F238E27FC236}">
                <a16:creationId xmlns:a16="http://schemas.microsoft.com/office/drawing/2014/main" id="{6A31E31F-3849-5773-BCF4-AAE483BF17A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FEC3870-498B-5D0E-F841-D872ED1AE80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7454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let’s talk about why this matters, why we’re here today.  </a:t>
            </a:r>
          </a:p>
          <a:p>
            <a:r>
              <a:rPr lang="en-US"/>
              <a:t>Data from the CDC, American Academy of Pediatrics, and other health organizations indicate that rates of youth mental health challenges in the US are at historic highs, with significant increases in anxiety, depression, and suicidal ideation over the past decade.</a:t>
            </a:r>
            <a:endParaRPr lang="en-US">
              <a:ea typeface="Calibri"/>
              <a:cs typeface="Calibri"/>
            </a:endParaRPr>
          </a:p>
          <a:p>
            <a:endParaRPr lang="en-US"/>
          </a:p>
          <a:p>
            <a:r>
              <a:rPr lang="en-US"/>
              <a:t>Locally, according to the Buffalo Public School Youth Risk Behavior Survey (BSYRBS) completed in 2023 we see a response from 2 different groups of students, one in the middle school and one in the high school who experience these thoughts and behaviors. As you can see, there is a high rate of response of middle school aged youth and high school youth for recently having poor mental health for reasons such as mental health not being addressed at an early age and high levels of academic stress and social stress. </a:t>
            </a:r>
            <a:endParaRPr lang="en-US">
              <a:ea typeface="Calibri"/>
              <a:cs typeface="Calibri"/>
            </a:endParaRPr>
          </a:p>
          <a:p>
            <a:endParaRPr lang="en-US">
              <a:ea typeface="Calibri"/>
              <a:cs typeface="Calibri"/>
            </a:endParaRPr>
          </a:p>
          <a:p>
            <a:r>
              <a:rPr lang="en-US">
                <a:ea typeface="Calibri"/>
                <a:cs typeface="Calibri"/>
              </a:rPr>
              <a:t>Nearly half of middle school age youth and more than half of high school age youth said they recently had poor mental health. Additionally, more than 1 in 10 middle school age youth and nearly as many high school age youth reported that they have tried to kill themselves.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72901-572E-8C97-9725-9415689ABED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383599-AA09-08C1-0140-C9F4CD6A947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A0A47A9-1689-FEDA-7539-B03C46A4E16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07C1AD3-0154-D5B8-D49E-1AAA187C89AF}"/>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55D466C-517D-3456-65ED-FECBBD779A1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just saw the high rates of poor mental health and suicidal ideation among students in Buffalo. Those figures are also high across New York State, prompting Gov. Kathy Hochul to recognize Children's Mental Health Awareness Week in May, which is Mental Health Awareness Month.</a:t>
            </a:r>
          </a:p>
          <a:p>
            <a:endParaRPr lang="en-US">
              <a:ea typeface="Calibri"/>
              <a:cs typeface="Calibri"/>
            </a:endParaRPr>
          </a:p>
          <a:p>
            <a:r>
              <a:rPr lang="en-US">
                <a:ea typeface="Calibri"/>
                <a:cs typeface="Calibri"/>
              </a:rPr>
              <a:t>Children's Mental Health Awareness Week recognizes the highly stigmatized issue of mental health and highlights how "sound emotional, social and behavioral health develops at an early age, yet mental health disorders affect 1 in 5 children and adolescents, with the onset of half of all mental illnesses occurring by age 14."</a:t>
            </a:r>
          </a:p>
          <a:p>
            <a:endParaRPr lang="en-US"/>
          </a:p>
          <a:p>
            <a:r>
              <a:rPr lang="en-US"/>
              <a:t>Youth Mental Health Awareness Week is a great opportunity for educators and administrators to uplift this proclamation with a dedicated mental health support activity during this time. </a:t>
            </a:r>
            <a:endParaRPr lang="en-US">
              <a:ea typeface="Calibri"/>
              <a:cs typeface="Calibri"/>
            </a:endParaRPr>
          </a:p>
          <a:p>
            <a:endParaRPr lang="en-US">
              <a:ea typeface="Calibri"/>
              <a:cs typeface="Calibri"/>
            </a:endParaRPr>
          </a:p>
          <a:p>
            <a:r>
              <a:rPr lang="en-US"/>
              <a:t>It is worth noting that Gov. Kathy Hochul announced on January 5, 2026 the expansion of the Teen MHFA curriculum to all 10th grade High School students and Youth MHFA for adults who work with youth which is a safeguard to protect our students. More to come from NYS guidance on how this will be implemented in schools.</a:t>
            </a:r>
            <a:endParaRPr lang="en-US">
              <a:ea typeface="Calibri"/>
              <a:cs typeface="Calibri"/>
            </a:endParaRPr>
          </a:p>
        </p:txBody>
      </p:sp>
      <p:sp>
        <p:nvSpPr>
          <p:cNvPr id="6" name="Footer Placeholder 5">
            <a:extLst>
              <a:ext uri="{FF2B5EF4-FFF2-40B4-BE49-F238E27FC236}">
                <a16:creationId xmlns:a16="http://schemas.microsoft.com/office/drawing/2014/main" id="{C5A538E4-087D-94F7-BD42-2569A254955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0BC37DA-5601-CB37-2BB1-BBC0ECA6346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8766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As we begin our deeper dive into the mental health realm, it's important to recognize the SDOH and how they affect mental health particularly in the youth we are talking about today.</a:t>
            </a:r>
            <a:endParaRPr lang="en-US">
              <a:solidFill>
                <a:srgbClr val="444444"/>
              </a:solidFill>
            </a:endParaRPr>
          </a:p>
          <a:p>
            <a:r>
              <a:rPr lang="en-US"/>
              <a:t>These factors strongly affect the youth mental health, and we will go into more detail in the upcoming slides. </a:t>
            </a:r>
            <a:endParaRPr lang="en-US">
              <a:solidFill>
                <a:srgbClr val="444444"/>
              </a:solidFill>
            </a:endParaRPr>
          </a:p>
          <a:p>
            <a:endParaRPr lang="en-US">
              <a:ea typeface="Calibri"/>
              <a:cs typeface="Calibri"/>
            </a:endParaRPr>
          </a:p>
          <a:p>
            <a:r>
              <a:rPr lang="en-US" b="1">
                <a:ea typeface="Calibri"/>
                <a:cs typeface="Calibri"/>
              </a:rPr>
              <a:t>[read the first point from the slide]</a:t>
            </a:r>
            <a:endParaRPr lang="en-US">
              <a:ea typeface="Calibri"/>
              <a:cs typeface="Calibri"/>
            </a:endParaRPr>
          </a:p>
          <a:p>
            <a:r>
              <a:rPr lang="en-US" b="0" i="0">
                <a:effectLst/>
                <a:ea typeface="Calibri"/>
                <a:cs typeface="Calibri"/>
              </a:rPr>
              <a:t>The World Health Organization (WHO) defines social determinants of health as “the conditions in which people are born, grow, live, work and age, and people’s access to power, money, and resources.” These nonmedical factors can influence your health and health behaviors and have a significant impact on health disparities.</a:t>
            </a:r>
          </a:p>
          <a:p>
            <a:endParaRPr lang="en-US">
              <a:solidFill>
                <a:srgbClr val="333333"/>
              </a:solidFill>
            </a:endParaRPr>
          </a:p>
          <a:p>
            <a:r>
              <a:rPr lang="en-US">
                <a:solidFill>
                  <a:srgbClr val="333333"/>
                </a:solidFill>
              </a:rPr>
              <a:t>SDOH factors are out of your control. Data shows that these factors have more of an impact on a person's health than individual health behaviors like diet and exercise.</a:t>
            </a:r>
            <a:endParaRPr lang="en-US">
              <a:ea typeface="Calibri"/>
              <a:cs typeface="Calibri"/>
            </a:endParaRPr>
          </a:p>
          <a:p>
            <a:endParaRPr lang="en-US">
              <a:solidFill>
                <a:srgbClr val="1C1D1F"/>
              </a:solidFill>
              <a:highlight>
                <a:srgbClr val="F4FBFC"/>
              </a:highlight>
              <a:ea typeface="Calibri"/>
              <a:cs typeface="Calibri"/>
            </a:endParaRPr>
          </a:p>
          <a:p>
            <a:r>
              <a:rPr lang="en-US" b="1">
                <a:solidFill>
                  <a:srgbClr val="1C1D1F"/>
                </a:solidFill>
                <a:highlight>
                  <a:srgbClr val="F4FBFC"/>
                </a:highlight>
                <a:ea typeface="Calibri"/>
                <a:cs typeface="Calibri"/>
              </a:rPr>
              <a:t>[read the second point from the slide]</a:t>
            </a:r>
          </a:p>
          <a:p>
            <a:pPr>
              <a:defRPr/>
            </a:pPr>
            <a:r>
              <a:rPr lang="en-US">
                <a:solidFill>
                  <a:srgbClr val="1C1D1F"/>
                </a:solidFill>
                <a:highlight>
                  <a:srgbClr val="F4FBFC"/>
                </a:highlight>
              </a:rPr>
              <a:t>Health disparities are preventable differences in how many people get sick and how bad the sickness is if they get the illness. Health disparities can be found across ZIP codes, race and ethnicity, age, sexual orientation, social and economic status, education level, and more.</a:t>
            </a:r>
            <a:r>
              <a:rPr lang="en-US">
                <a:highlight>
                  <a:srgbClr val="F4FBFC"/>
                </a:highlight>
              </a:rPr>
              <a:t> They occur when factors have more negative outcomes with certain communities, such as Black and brown communities, LGBTQ+ communities, and rural communities, in higher proportions. </a:t>
            </a:r>
            <a:endParaRPr lang="en-US">
              <a:highlight>
                <a:srgbClr val="F4FBFC"/>
              </a:highlight>
              <a:ea typeface="Calibri"/>
              <a:cs typeface="Calibri"/>
            </a:endParaRPr>
          </a:p>
          <a:p>
            <a:endParaRPr lang="en-US">
              <a:solidFill>
                <a:srgbClr val="1C1D1F"/>
              </a:solidFill>
              <a:highlight>
                <a:srgbClr val="F4FBFC"/>
              </a:highlight>
              <a:ea typeface="Calibri"/>
              <a:cs typeface="Calibri"/>
            </a:endParaRPr>
          </a:p>
          <a:p>
            <a:r>
              <a:rPr lang="en-US">
                <a:solidFill>
                  <a:srgbClr val="333333"/>
                </a:solidFill>
                <a:highlight>
                  <a:srgbClr val="FFFFFF"/>
                </a:highlight>
              </a:rPr>
              <a:t>If you are interested in tools that explain the social determinants of health and health disparities, check out resources listed on erie.gov/health-equity, including the publication, Let's Talk About Health Equity and this SDOH graphic, available for print or download. </a:t>
            </a:r>
            <a:endParaRPr lang="en-US"/>
          </a:p>
          <a:p>
            <a:endParaRPr lang="en-US">
              <a:solidFill>
                <a:srgbClr val="1C1D1F"/>
              </a:solidFill>
              <a:highlight>
                <a:srgbClr val="F4FBFC"/>
              </a:highlight>
              <a:ea typeface="Calibri"/>
              <a:cs typeface="Calibri"/>
            </a:endParaRPr>
          </a:p>
          <a:p>
            <a:r>
              <a:rPr lang="en-US">
                <a:ea typeface="Calibri"/>
                <a:cs typeface="Calibri"/>
              </a:rPr>
              <a:t>Full definition with source for reference only.: </a:t>
            </a:r>
            <a:r>
              <a:rPr lang="en-US">
                <a:solidFill>
                  <a:srgbClr val="1A3260"/>
                </a:solidFill>
              </a:rPr>
              <a:t>Health disparities are </a:t>
            </a:r>
            <a:r>
              <a:rPr lang="en-US">
                <a:solidFill>
                  <a:srgbClr val="FF0000"/>
                </a:solidFill>
              </a:rPr>
              <a:t>preventable differences </a:t>
            </a:r>
            <a:r>
              <a:rPr lang="en-US">
                <a:solidFill>
                  <a:srgbClr val="1A3260"/>
                </a:solidFill>
              </a:rPr>
              <a:t>in the burden of disease, injury, violence, or opportunities to achieve optimal health that are </a:t>
            </a:r>
            <a:r>
              <a:rPr lang="en-US">
                <a:solidFill>
                  <a:srgbClr val="FF0000"/>
                </a:solidFill>
              </a:rPr>
              <a:t>experienced by populations that have been disadvantaged </a:t>
            </a:r>
            <a:r>
              <a:rPr lang="en-US">
                <a:solidFill>
                  <a:srgbClr val="1A3260"/>
                </a:solidFill>
              </a:rPr>
              <a:t>by their social or economic status, geographic location, and environment. Many populations experience health disparities, including people from some racial and ethnic minority groups, people with disabilities, women, people who are LGBTQIA+, people with limited English proficiency, and other groups.</a:t>
            </a:r>
            <a:endParaRPr lang="en-US">
              <a:ea typeface="Calibri"/>
              <a:cs typeface="Calibri"/>
            </a:endParaRPr>
          </a:p>
          <a:p>
            <a:r>
              <a:rPr lang="en-US">
                <a:solidFill>
                  <a:srgbClr val="1A3260"/>
                </a:solidFill>
                <a:hlinkClick r:id="rId3"/>
              </a:rPr>
              <a:t>HTTPS://WWW.CDC.GOV/HEALTHEQUITY/WHATIS/INDEX.HTML</a:t>
            </a:r>
            <a:r>
              <a:rPr lang="en-US">
                <a:solidFill>
                  <a:srgbClr val="1A3260"/>
                </a:solidFill>
              </a:rPr>
              <a: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805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77E2F-5D5D-C31B-9149-5E12B4E65B0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7B7B7-B1ED-AB2C-05BD-7EB6C407630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8344CB9-EE58-412E-81CF-0D03E0044A3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94619F2-6254-02C5-438B-46FBF7C673F2}"/>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1B9AF5B-098F-240F-E9BE-57E8E2E2008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The social determinants of health, or SDOH, are factors that influence your health that are out of your control include:</a:t>
            </a:r>
            <a:endParaRPr lang="en-US"/>
          </a:p>
          <a:p>
            <a:r>
              <a:rPr lang="en-US">
                <a:ea typeface="Calibri"/>
                <a:cs typeface="Calibri"/>
              </a:rPr>
              <a:t>Economic stability such as: </a:t>
            </a:r>
            <a:endParaRPr lang="en-US"/>
          </a:p>
          <a:p>
            <a:pPr marL="285750" indent="-285750">
              <a:buFont typeface="Arial,Sans-Serif"/>
              <a:buChar char="•"/>
            </a:pPr>
            <a:r>
              <a:rPr lang="en-US"/>
              <a:t>Housing instability</a:t>
            </a:r>
            <a:endParaRPr lang="en-US">
              <a:ea typeface="Calibri"/>
              <a:cs typeface="Calibri"/>
            </a:endParaRPr>
          </a:p>
          <a:p>
            <a:pPr marL="285750" indent="-285750">
              <a:buFont typeface="Arial,Sans-Serif"/>
              <a:buChar char="•"/>
            </a:pPr>
            <a:r>
              <a:rPr lang="en-US"/>
              <a:t>Food insecurity</a:t>
            </a:r>
            <a:endParaRPr lang="en-US">
              <a:ea typeface="Calibri"/>
              <a:cs typeface="Calibri"/>
            </a:endParaRPr>
          </a:p>
          <a:p>
            <a:pPr marL="285750" indent="-285750">
              <a:buFont typeface="Arial,Sans-Serif"/>
              <a:buChar char="•"/>
            </a:pPr>
            <a:r>
              <a:rPr lang="en-US"/>
              <a:t>Unemployment or job insecurity</a:t>
            </a:r>
            <a:endParaRPr lang="en-US">
              <a:ea typeface="Calibri"/>
              <a:cs typeface="Calibri"/>
            </a:endParaRPr>
          </a:p>
          <a:p>
            <a:pPr marL="285750" indent="-285750">
              <a:buFont typeface="Arial,Sans-Serif"/>
              <a:buChar char="•"/>
            </a:pPr>
            <a:r>
              <a:rPr lang="en-US"/>
              <a:t>Poverty and income inequality</a:t>
            </a:r>
            <a:endParaRPr lang="en-US">
              <a:ea typeface="Calibri"/>
              <a:cs typeface="Calibri"/>
            </a:endParaRPr>
          </a:p>
          <a:p>
            <a:pPr marL="285750" indent="-285750">
              <a:buFont typeface="Arial,Sans-Serif"/>
              <a:buChar char="•"/>
            </a:pPr>
            <a:r>
              <a:rPr lang="en-US"/>
              <a:t>Poor access to transportation</a:t>
            </a:r>
            <a:endParaRPr lang="en-US">
              <a:ea typeface="Calibri"/>
              <a:cs typeface="Calibri"/>
            </a:endParaRPr>
          </a:p>
          <a:p>
            <a:r>
              <a:rPr lang="en-US">
                <a:ea typeface="Calibri"/>
                <a:cs typeface="Calibri"/>
              </a:rPr>
              <a:t>Neighborhood and build environment factors such as:</a:t>
            </a:r>
          </a:p>
          <a:p>
            <a:pPr marL="285750" indent="-285750">
              <a:buFont typeface="Arial,Sans-Serif"/>
              <a:buChar char="•"/>
            </a:pPr>
            <a:r>
              <a:rPr lang="en-US"/>
              <a:t>Adverse built environment</a:t>
            </a:r>
            <a:endParaRPr lang="en-US">
              <a:ea typeface="Calibri"/>
              <a:cs typeface="Calibri"/>
            </a:endParaRPr>
          </a:p>
          <a:p>
            <a:pPr marL="285750" indent="-285750">
              <a:buFont typeface="Arial,Sans-Serif"/>
              <a:buChar char="•"/>
            </a:pPr>
            <a:r>
              <a:rPr lang="en-US"/>
              <a:t>Neighborhood poverty</a:t>
            </a:r>
            <a:endParaRPr lang="en-US">
              <a:ea typeface="Calibri"/>
              <a:cs typeface="Calibri"/>
            </a:endParaRPr>
          </a:p>
          <a:p>
            <a:pPr marL="285750" indent="-285750">
              <a:buFont typeface="Arial,Sans-Serif"/>
              <a:buChar char="•"/>
            </a:pPr>
            <a:r>
              <a:rPr lang="en-US"/>
              <a:t>Neighborhood disorder</a:t>
            </a:r>
            <a:endParaRPr lang="en-US">
              <a:ea typeface="Calibri"/>
              <a:cs typeface="Calibri"/>
            </a:endParaRPr>
          </a:p>
          <a:p>
            <a:pPr marL="285750" indent="-285750">
              <a:buFont typeface="Arial,Sans-Serif"/>
              <a:buChar char="•"/>
            </a:pPr>
            <a:r>
              <a:rPr lang="en-US"/>
              <a:t>Pollution</a:t>
            </a:r>
            <a:endParaRPr lang="en-US">
              <a:ea typeface="Calibri"/>
              <a:cs typeface="Calibri"/>
            </a:endParaRPr>
          </a:p>
          <a:p>
            <a:pPr marL="285750" indent="-285750">
              <a:buFont typeface="Arial,Sans-Serif"/>
              <a:buChar char="•"/>
            </a:pPr>
            <a:r>
              <a:rPr lang="en-US"/>
              <a:t>Global climate change impact</a:t>
            </a:r>
            <a:endParaRPr lang="en-US">
              <a:ea typeface="Calibri"/>
              <a:cs typeface="Calibri"/>
            </a:endParaRPr>
          </a:p>
          <a:p>
            <a:r>
              <a:rPr lang="en-US">
                <a:ea typeface="Calibri"/>
                <a:cs typeface="Calibri"/>
              </a:rPr>
              <a:t>Health care system factors like poor access to health care, health literacy, and health care availability,</a:t>
            </a:r>
          </a:p>
          <a:p>
            <a:r>
              <a:rPr lang="en-US">
                <a:ea typeface="Calibri"/>
                <a:cs typeface="Calibri"/>
              </a:rPr>
              <a:t>Language access factors like access to English as a new language, translation, and interpretation,</a:t>
            </a:r>
          </a:p>
          <a:p>
            <a:r>
              <a:rPr lang="en-US">
                <a:ea typeface="Calibri"/>
                <a:cs typeface="Calibri"/>
              </a:rPr>
              <a:t>Social and community context factors like</a:t>
            </a:r>
          </a:p>
          <a:p>
            <a:pPr marL="285750" indent="-285750">
              <a:buFont typeface="Arial,Sans-Serif"/>
              <a:buChar char="•"/>
            </a:pPr>
            <a:r>
              <a:rPr lang="en-US"/>
              <a:t>Adverse Childhood Experiences (ACEs)</a:t>
            </a:r>
            <a:endParaRPr lang="en-US">
              <a:ea typeface="Calibri"/>
              <a:cs typeface="Calibri"/>
            </a:endParaRPr>
          </a:p>
          <a:p>
            <a:pPr marL="285750" indent="-285750">
              <a:buFont typeface="Arial,Sans-Serif"/>
              <a:buChar char="•"/>
            </a:pPr>
            <a:r>
              <a:rPr lang="en-US"/>
              <a:t>Discrimination or social exclusion</a:t>
            </a:r>
            <a:endParaRPr lang="en-US">
              <a:ea typeface="Calibri"/>
              <a:cs typeface="Calibri"/>
            </a:endParaRPr>
          </a:p>
          <a:p>
            <a:pPr marL="285750" indent="-285750">
              <a:buFont typeface="Arial,Sans-Serif"/>
              <a:buChar char="•"/>
            </a:pPr>
            <a:r>
              <a:rPr lang="en-US"/>
              <a:t>Exposure to violence </a:t>
            </a:r>
            <a:endParaRPr lang="en-US">
              <a:ea typeface="Calibri"/>
              <a:cs typeface="Calibri"/>
            </a:endParaRPr>
          </a:p>
          <a:p>
            <a:pPr marL="285750" indent="-285750">
              <a:buFont typeface="Arial,Sans-Serif"/>
              <a:buChar char="•"/>
            </a:pPr>
            <a:r>
              <a:rPr lang="en-US"/>
              <a:t>Criminal justice involvement</a:t>
            </a:r>
            <a:endParaRPr lang="en-US">
              <a:ea typeface="Calibri"/>
              <a:cs typeface="Calibri"/>
            </a:endParaRPr>
          </a:p>
          <a:p>
            <a:endParaRPr lang="en-US">
              <a:ea typeface="Calibri"/>
              <a:cs typeface="Calibri"/>
            </a:endParaRPr>
          </a:p>
          <a:p>
            <a:r>
              <a:rPr lang="en-US">
                <a:ea typeface="Calibri"/>
                <a:cs typeface="Calibri"/>
              </a:rPr>
              <a:t>And education factors like access to early childhood education and low educational attainment.</a:t>
            </a:r>
            <a:endParaRPr lang="en-US"/>
          </a:p>
          <a:p>
            <a:endParaRPr lang="en-US">
              <a:solidFill>
                <a:srgbClr val="444444"/>
              </a:solidFill>
              <a:ea typeface="Calibri"/>
              <a:cs typeface="Calibri"/>
            </a:endParaRPr>
          </a:p>
          <a:p>
            <a:r>
              <a:rPr lang="en-US"/>
              <a:t>These factors are also interconnected. For example, housing instability and neighborhood poverty can impact access to health care, which impacts access to diagnosis and treatment, which in turn can impact educational attainment, all of which can affect a student's mental health and overall health. </a:t>
            </a:r>
            <a:endParaRPr lang="en-US">
              <a:solidFill>
                <a:srgbClr val="444444"/>
              </a:solidFill>
            </a:endParaRPr>
          </a:p>
          <a:p>
            <a:endParaRPr lang="en-US">
              <a:solidFill>
                <a:srgbClr val="444444"/>
              </a:solidFill>
            </a:endParaRPr>
          </a:p>
          <a:p>
            <a:r>
              <a:rPr lang="en-US">
                <a:ea typeface="Calibri"/>
                <a:cs typeface="Calibri"/>
              </a:rPr>
              <a:t>We know that students who are Black and brown, LGBTQIA+, or who live in rural areas experience these underlying factors differently than their peers, keeping them from reaching their full health potential when it comes to not only physical health and lifespan but also mental health. This means that these students may be in the same classrooms with the same teachers as their peers but having completely different life experiences and a different educational experience.</a:t>
            </a:r>
          </a:p>
          <a:p>
            <a:endParaRPr lang="en-US">
              <a:solidFill>
                <a:srgbClr val="444444"/>
              </a:solidFill>
            </a:endParaRPr>
          </a:p>
        </p:txBody>
      </p:sp>
      <p:sp>
        <p:nvSpPr>
          <p:cNvPr id="6" name="Footer Placeholder 5">
            <a:extLst>
              <a:ext uri="{FF2B5EF4-FFF2-40B4-BE49-F238E27FC236}">
                <a16:creationId xmlns:a16="http://schemas.microsoft.com/office/drawing/2014/main" id="{9C1D18DA-4672-7037-73DC-9AD23101077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F2C8464-0A85-92A4-3EAF-91636DB99AF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216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A880B-578E-4494-C471-E6A7B6F11FF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14D44F-0EF4-56C4-8AB7-DE5B803B9FF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013D659-E060-1F8C-D1C7-B8979D24F38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4F8B1F7-291C-4ADA-40C8-F83D03A87478}"/>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3A7094A-7CE2-33BB-5F85-97CD34610E1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highlight>
                  <a:srgbClr val="EDEBE9"/>
                </a:highlight>
              </a:rPr>
              <a:t>To take a closer look at youth mental health across Erie County, we are going to look at data from </a:t>
            </a:r>
            <a:r>
              <a:rPr lang="en-US" err="1">
                <a:highlight>
                  <a:srgbClr val="EDEBE9"/>
                </a:highlight>
              </a:rPr>
              <a:t>HEALTHeLINK</a:t>
            </a:r>
            <a:r>
              <a:rPr lang="en-US">
                <a:highlight>
                  <a:srgbClr val="EDEBE9"/>
                </a:highlight>
              </a:rPr>
              <a:t>, a local health information exchange that securely shares health information among medical providers for all of Erie County, about youth ages 0-17 from 2020-2024 in the few next slides.</a:t>
            </a:r>
            <a:endParaRPr lang="en-US"/>
          </a:p>
          <a:p>
            <a:endParaRPr lang="en-US">
              <a:highlight>
                <a:srgbClr val="EDEBE9"/>
              </a:highlight>
            </a:endParaRPr>
          </a:p>
          <a:p>
            <a:r>
              <a:rPr lang="en-US">
                <a:highlight>
                  <a:srgbClr val="EDEBE9"/>
                </a:highlight>
              </a:rPr>
              <a:t>We will look at the top 3 diagnoses among youth 0-17: anxiety, ADHD,  and depression. You will see these data broken down by race and that diagnosis rates are high among all youth regardless of race breakdown.</a:t>
            </a:r>
            <a:endParaRPr lang="en-US"/>
          </a:p>
          <a:p>
            <a:endParaRPr lang="en-US">
              <a:ea typeface="Calibri"/>
              <a:cs typeface="Calibri"/>
            </a:endParaRPr>
          </a:p>
          <a:p>
            <a:endParaRPr lang="en-US"/>
          </a:p>
          <a:p>
            <a:pPr>
              <a:defRPr/>
            </a:pPr>
            <a:endParaRPr lang="en-US">
              <a:ea typeface="Calibri"/>
              <a:cs typeface="Calibri"/>
            </a:endParaRPr>
          </a:p>
          <a:p>
            <a:endParaRPr lang="en-US"/>
          </a:p>
          <a:p>
            <a:endParaRPr lang="en-US"/>
          </a:p>
        </p:txBody>
      </p:sp>
      <p:sp>
        <p:nvSpPr>
          <p:cNvPr id="6" name="Footer Placeholder 5">
            <a:extLst>
              <a:ext uri="{FF2B5EF4-FFF2-40B4-BE49-F238E27FC236}">
                <a16:creationId xmlns:a16="http://schemas.microsoft.com/office/drawing/2014/main" id="{16B5DCEC-71D0-7226-F994-4A4839DF357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7867FAC-C4C3-5DF0-2E90-7C6CD852449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3579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93F3-B143-295F-CF71-E4700AD7D70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C0A795-3CF2-6B78-4AE3-CD61C836CDE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5B9BA1B-0F4E-5A88-91BB-8C6EA58E655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6B78A58-38AC-94A2-FFCA-81C26BAB61E3}"/>
              </a:ext>
            </a:extLst>
          </p:cNvPr>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EA21B96-E12E-7647-C2A6-D46AABDF37E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know anxiety—and other mental health diagnoses—are underdiagnosed in minority populations due to barriers within the factors that influence health that we will discuss a little later.</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228600" indent="-228600">
              <a:buFontTx/>
              <a:buAutoNum type="arabicPeriod"/>
              <a:defRPr/>
            </a:pPr>
            <a:r>
              <a:rPr lang="en-US" sz="1200" b="0" i="0" kern="1200">
                <a:solidFill>
                  <a:schemeClr val="tx1"/>
                </a:solidFill>
                <a:effectLst/>
                <a:latin typeface="+mn-lt"/>
                <a:ea typeface="+mn-ea"/>
                <a:cs typeface="+mn-cs"/>
              </a:rPr>
              <a:t>AI/AN and NH/PI</a:t>
            </a:r>
            <a:r>
              <a:rPr lang="en-US"/>
              <a:t> </a:t>
            </a:r>
            <a:r>
              <a:rPr lang="en-US" sz="1200" b="0" i="0" kern="1200">
                <a:solidFill>
                  <a:schemeClr val="tx1"/>
                </a:solidFill>
                <a:effectLst/>
                <a:latin typeface="+mn-lt"/>
                <a:ea typeface="+mn-ea"/>
                <a:cs typeface="+mn-cs"/>
              </a:rPr>
              <a:t> are very </a:t>
            </a:r>
            <a:r>
              <a:rPr lang="en-US" sz="1200" b="0" i="0" u="sng" kern="1200">
                <a:solidFill>
                  <a:schemeClr val="tx1"/>
                </a:solidFill>
                <a:effectLst/>
                <a:latin typeface="+mn-lt"/>
                <a:ea typeface="+mn-ea"/>
                <a:cs typeface="+mn-cs"/>
              </a:rPr>
              <a:t>small </a:t>
            </a:r>
            <a:r>
              <a:rPr lang="en-US" u="sng"/>
              <a:t>group estimates</a:t>
            </a:r>
            <a:r>
              <a:rPr lang="en-US" sz="1200" b="0" i="0" kern="1200">
                <a:solidFill>
                  <a:schemeClr val="tx1"/>
                </a:solidFill>
                <a:effectLst/>
                <a:latin typeface="+mn-lt"/>
                <a:ea typeface="+mn-ea"/>
                <a:cs typeface="+mn-cs"/>
              </a:rPr>
              <a:t> so those percentages are likely inflated. </a:t>
            </a:r>
            <a:endParaRPr lang="en-US" sz="1200" b="0" i="0" kern="1200">
              <a:solidFill>
                <a:schemeClr val="tx1"/>
              </a:solidFill>
              <a:effectLst/>
              <a:latin typeface="+mn-lt"/>
              <a:ea typeface="Calibri"/>
              <a:cs typeface="Calibri"/>
            </a:endParaRPr>
          </a:p>
          <a:p>
            <a:pPr marL="228600" indent="-228600">
              <a:buFontTx/>
              <a:buAutoNum type="arabicPeriod"/>
              <a:defRPr/>
            </a:pPr>
            <a:r>
              <a:rPr lang="en-US" sz="1200" b="0" i="0" kern="1200">
                <a:solidFill>
                  <a:schemeClr val="tx1"/>
                </a:solidFill>
                <a:effectLst/>
                <a:latin typeface="+mn-lt"/>
                <a:ea typeface="+mn-ea"/>
                <a:cs typeface="+mn-cs"/>
              </a:rPr>
              <a:t>The roughly 3x higher rate of anxiety dx in </a:t>
            </a:r>
            <a:r>
              <a:rPr lang="en-US"/>
              <a:t>White</a:t>
            </a:r>
            <a:r>
              <a:rPr lang="en-US" sz="1200" b="0" i="0" kern="1200">
                <a:solidFill>
                  <a:schemeClr val="tx1"/>
                </a:solidFill>
                <a:effectLst/>
                <a:latin typeface="+mn-lt"/>
                <a:ea typeface="+mn-ea"/>
                <a:cs typeface="+mn-cs"/>
              </a:rPr>
              <a:t> children compared to Black and Asian children likely reflects the disparities in access to primary and specialty care. </a:t>
            </a:r>
            <a:endParaRPr lang="en-US" sz="1200" b="0" i="0" kern="1200">
              <a:solidFill>
                <a:schemeClr val="tx1"/>
              </a:solidFill>
              <a:effectLst/>
              <a:latin typeface="+mn-lt"/>
              <a:ea typeface="Calibri"/>
              <a:cs typeface="Calibri"/>
            </a:endParaRPr>
          </a:p>
          <a:p>
            <a:pPr marL="228600" indent="-228600">
              <a:buFontTx/>
              <a:buAutoNum type="arabicPeriod"/>
              <a:defRPr/>
            </a:pPr>
            <a:r>
              <a:rPr lang="en-US" sz="1200" b="0" i="0" kern="1200">
                <a:solidFill>
                  <a:schemeClr val="tx1"/>
                </a:solidFill>
                <a:effectLst/>
                <a:latin typeface="+mn-lt"/>
                <a:ea typeface="+mn-ea"/>
                <a:cs typeface="+mn-cs"/>
              </a:rPr>
              <a:t>There is a High Discrepancy in all 3 upcoming slides </a:t>
            </a:r>
            <a:r>
              <a:rPr lang="en-US"/>
              <a:t>between those</a:t>
            </a:r>
            <a:r>
              <a:rPr lang="en-US" sz="1200" b="0" i="0" kern="1200">
                <a:solidFill>
                  <a:schemeClr val="tx1"/>
                </a:solidFill>
                <a:effectLst/>
                <a:latin typeface="+mn-lt"/>
                <a:ea typeface="+mn-ea"/>
                <a:cs typeface="+mn-cs"/>
              </a:rPr>
              <a:t> receiving a mental health diagnosis vs. </a:t>
            </a:r>
            <a:r>
              <a:rPr lang="en-US"/>
              <a:t>the youth</a:t>
            </a:r>
            <a:r>
              <a:rPr lang="en-US" sz="1200" b="0" i="0" kern="1200">
                <a:solidFill>
                  <a:schemeClr val="tx1"/>
                </a:solidFill>
                <a:effectLst/>
                <a:latin typeface="+mn-lt"/>
                <a:ea typeface="+mn-ea"/>
                <a:cs typeface="+mn-cs"/>
              </a:rPr>
              <a:t> </a:t>
            </a:r>
            <a:r>
              <a:rPr lang="en-US"/>
              <a:t>self-reporting</a:t>
            </a:r>
            <a:r>
              <a:rPr lang="en-US" sz="1200" b="0" i="0" kern="1200">
                <a:solidFill>
                  <a:schemeClr val="tx1"/>
                </a:solidFill>
                <a:effectLst/>
                <a:latin typeface="+mn-lt"/>
                <a:ea typeface="+mn-ea"/>
                <a:cs typeface="+mn-cs"/>
              </a:rPr>
              <a:t> poor mental health</a:t>
            </a:r>
            <a:endParaRPr lang="en-US" sz="1200" b="0" i="0" kern="1200">
              <a:solidFill>
                <a:schemeClr val="tx1"/>
              </a:solidFill>
              <a:effectLst/>
              <a:latin typeface="+mn-lt"/>
              <a:ea typeface="Calibri"/>
              <a:cs typeface="Calibri"/>
            </a:endParaRPr>
          </a:p>
          <a:p>
            <a:endParaRPr lang="en-US"/>
          </a:p>
        </p:txBody>
      </p:sp>
      <p:sp>
        <p:nvSpPr>
          <p:cNvPr id="6" name="Footer Placeholder 5">
            <a:extLst>
              <a:ext uri="{FF2B5EF4-FFF2-40B4-BE49-F238E27FC236}">
                <a16:creationId xmlns:a16="http://schemas.microsoft.com/office/drawing/2014/main" id="{50D6EF21-06E6-A7C3-FA61-DAA2927299E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2F2CFF1-2936-0534-7B07-45BF2247F65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9236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32758" y="5759579"/>
            <a:ext cx="4888084" cy="1222021"/>
          </a:xfrm>
          <a:custGeom>
            <a:avLst/>
            <a:gdLst/>
            <a:ahLst/>
            <a:cxnLst/>
            <a:rect l="l" t="t" r="r" b="b"/>
            <a:pathLst>
              <a:path w="4888084" h="1222021">
                <a:moveTo>
                  <a:pt x="0" y="0"/>
                </a:moveTo>
                <a:lnTo>
                  <a:pt x="4888084" y="0"/>
                </a:lnTo>
                <a:lnTo>
                  <a:pt x="4888084" y="1222021"/>
                </a:lnTo>
                <a:lnTo>
                  <a:pt x="0" y="1222021"/>
                </a:lnTo>
                <a:lnTo>
                  <a:pt x="0" y="0"/>
                </a:lnTo>
                <a:close/>
              </a:path>
            </a:pathLst>
          </a:custGeom>
          <a:blipFill>
            <a:blip r:embed="rId3"/>
            <a:stretch>
              <a:fillRect/>
            </a:stretch>
          </a:blipFill>
        </p:spPr>
        <p:txBody>
          <a:bodyPr/>
          <a:lstStyle/>
          <a:p>
            <a:endParaRPr lang="en-US"/>
          </a:p>
        </p:txBody>
      </p:sp>
      <p:sp>
        <p:nvSpPr>
          <p:cNvPr id="3" name="AutoShape 3"/>
          <p:cNvSpPr/>
          <p:nvPr/>
        </p:nvSpPr>
        <p:spPr>
          <a:xfrm>
            <a:off x="2036874" y="2996545"/>
            <a:ext cx="5679851" cy="0"/>
          </a:xfrm>
          <a:prstGeom prst="line">
            <a:avLst/>
          </a:prstGeom>
          <a:ln w="38100" cap="flat">
            <a:solidFill>
              <a:srgbClr val="2A3364"/>
            </a:solidFill>
            <a:prstDash val="solid"/>
            <a:headEnd type="none" w="sm" len="sm"/>
            <a:tailEnd type="none" w="sm" len="sm"/>
          </a:ln>
        </p:spPr>
        <p:txBody>
          <a:bodyPr/>
          <a:lstStyle/>
          <a:p>
            <a:endParaRPr lang="en-US"/>
          </a:p>
        </p:txBody>
      </p:sp>
      <p:sp>
        <p:nvSpPr>
          <p:cNvPr id="6" name="TextBox 6"/>
          <p:cNvSpPr txBox="1"/>
          <p:nvPr/>
        </p:nvSpPr>
        <p:spPr>
          <a:xfrm>
            <a:off x="731520" y="838200"/>
            <a:ext cx="8290560" cy="1949252"/>
          </a:xfrm>
          <a:prstGeom prst="rect">
            <a:avLst/>
          </a:prstGeom>
        </p:spPr>
        <p:txBody>
          <a:bodyPr lIns="0" tIns="0" rIns="0" bIns="0" rtlCol="0" anchor="t">
            <a:spAutoFit/>
          </a:bodyPr>
          <a:lstStyle/>
          <a:p>
            <a:pPr algn="ctr">
              <a:lnSpc>
                <a:spcPts val="3800"/>
              </a:lnSpc>
            </a:pPr>
            <a:r>
              <a:rPr lang="en-US" sz="3600" b="1">
                <a:solidFill>
                  <a:srgbClr val="2A3364"/>
                </a:solidFill>
                <a:latin typeface="Montserrat Ultra-Bold"/>
                <a:ea typeface="Montserrat Ultra-Bold"/>
                <a:cs typeface="Montserrat Ultra-Bold"/>
                <a:sym typeface="Montserrat Ultra-Bold"/>
              </a:rPr>
              <a:t>Strengthening Mental Health Outcomes for School-Aged Children Through             Evidence-Based Approaches</a:t>
            </a:r>
          </a:p>
        </p:txBody>
      </p:sp>
      <p:sp>
        <p:nvSpPr>
          <p:cNvPr id="7" name="TextBox 6">
            <a:extLst>
              <a:ext uri="{FF2B5EF4-FFF2-40B4-BE49-F238E27FC236}">
                <a16:creationId xmlns:a16="http://schemas.microsoft.com/office/drawing/2014/main" id="{1B739C5F-90F7-A42A-367F-E278238E2995}"/>
              </a:ext>
            </a:extLst>
          </p:cNvPr>
          <p:cNvSpPr txBox="1"/>
          <p:nvPr/>
        </p:nvSpPr>
        <p:spPr>
          <a:xfrm>
            <a:off x="777240" y="3454078"/>
            <a:ext cx="8290560" cy="1746504"/>
          </a:xfrm>
          <a:prstGeom prst="rect">
            <a:avLst/>
          </a:prstGeom>
        </p:spPr>
        <p:txBody>
          <a:bodyPr lIns="0" tIns="0" rIns="0" bIns="0" rtlCol="0" anchor="t">
            <a:spAutoFit/>
          </a:bodyPr>
          <a:lstStyle/>
          <a:p>
            <a:pPr algn="ctr">
              <a:lnSpc>
                <a:spcPts val="3500"/>
              </a:lnSpc>
            </a:pPr>
            <a:r>
              <a:rPr lang="en-US" sz="2400" b="1">
                <a:solidFill>
                  <a:srgbClr val="2A3364"/>
                </a:solidFill>
                <a:latin typeface="Montserrat Ultra-Bold"/>
                <a:ea typeface="Montserrat Ultra-Bold"/>
                <a:cs typeface="Montserrat Ultra-Bold"/>
                <a:sym typeface="Montserrat Ultra-Bold"/>
              </a:rPr>
              <a:t>Wafa El Solh (she/her), Public Health Educator</a:t>
            </a:r>
          </a:p>
          <a:p>
            <a:pPr algn="ctr">
              <a:lnSpc>
                <a:spcPts val="3500"/>
              </a:lnSpc>
            </a:pPr>
            <a:r>
              <a:rPr lang="en-US" sz="2400" b="1">
                <a:solidFill>
                  <a:srgbClr val="2A3364"/>
                </a:solidFill>
                <a:latin typeface="Montserrat Ultra-Bold"/>
                <a:ea typeface="Montserrat Ultra-Bold"/>
                <a:cs typeface="Montserrat Ultra-Bold"/>
                <a:sym typeface="Montserrat Ultra-Bold"/>
              </a:rPr>
              <a:t>Suzanne Canfield (she/her), Project Coordinator</a:t>
            </a:r>
          </a:p>
          <a:p>
            <a:pPr algn="ctr">
              <a:lnSpc>
                <a:spcPts val="3500"/>
              </a:lnSpc>
            </a:pPr>
            <a:endParaRPr lang="en-US" sz="2000" b="1">
              <a:solidFill>
                <a:srgbClr val="2A3364"/>
              </a:solidFill>
              <a:latin typeface="Montserrat Ultra-Bold"/>
              <a:ea typeface="Montserrat Ultra-Bold"/>
              <a:cs typeface="Montserrat Ultra-Bold"/>
              <a:sym typeface="Montserrat Ultra-Bold"/>
            </a:endParaRPr>
          </a:p>
          <a:p>
            <a:pPr algn="ctr">
              <a:lnSpc>
                <a:spcPts val="3500"/>
              </a:lnSpc>
            </a:pPr>
            <a:r>
              <a:rPr lang="en-US" sz="2400" b="1">
                <a:solidFill>
                  <a:srgbClr val="2A3364"/>
                </a:solidFill>
                <a:latin typeface="Montserrat Ultra-Bold"/>
                <a:ea typeface="Montserrat Ultra-Bold"/>
                <a:cs typeface="Montserrat Ultra-Bold"/>
                <a:sym typeface="Montserrat Ultra-Bold"/>
              </a:rPr>
              <a:t>February 26,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12AC-CCFE-FA10-52C1-5F0EB8DD78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280BE6-D975-839A-8639-F3B2539016B1}"/>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473D6730-73B6-3CF1-D6B9-8F6FA3DF085A}"/>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B3FA98B7-1796-914E-2E27-C84B6026065C}"/>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18EC348D-046D-884D-EA5A-602342AE0BBF}"/>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5E829419-081B-5553-DBFA-3B09FEBFAB78}"/>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pic>
        <p:nvPicPr>
          <p:cNvPr id="9" name="Picture 8" descr="Chart, bar chart&#10;&#10;AI-generated content may be incorrect.">
            <a:extLst>
              <a:ext uri="{FF2B5EF4-FFF2-40B4-BE49-F238E27FC236}">
                <a16:creationId xmlns:a16="http://schemas.microsoft.com/office/drawing/2014/main" id="{844B1D65-2CE4-46E0-5EF6-2C924A50223B}"/>
              </a:ext>
            </a:extLst>
          </p:cNvPr>
          <p:cNvPicPr>
            <a:picLocks noChangeAspect="1"/>
          </p:cNvPicPr>
          <p:nvPr/>
        </p:nvPicPr>
        <p:blipFill>
          <a:blip r:embed="rId4">
            <a:extLst>
              <a:ext uri="{28A0092B-C50C-407E-A947-70E740481C1C}">
                <a14:useLocalDpi xmlns:a14="http://schemas.microsoft.com/office/drawing/2010/main" val="0"/>
              </a:ext>
            </a:extLst>
          </a:blip>
          <a:srcRect t="1475" r="-28" b="-622"/>
          <a:stretch>
            <a:fillRect/>
          </a:stretch>
        </p:blipFill>
        <p:spPr>
          <a:xfrm>
            <a:off x="0" y="1070296"/>
            <a:ext cx="9756350" cy="5439634"/>
          </a:xfrm>
          <a:prstGeom prst="rect">
            <a:avLst/>
          </a:prstGeom>
        </p:spPr>
      </p:pic>
      <p:sp>
        <p:nvSpPr>
          <p:cNvPr id="8" name="TextBox 11">
            <a:extLst>
              <a:ext uri="{FF2B5EF4-FFF2-40B4-BE49-F238E27FC236}">
                <a16:creationId xmlns:a16="http://schemas.microsoft.com/office/drawing/2014/main" id="{197292DA-BF00-1EF7-AC53-0C1987FC6392}"/>
              </a:ext>
            </a:extLst>
          </p:cNvPr>
          <p:cNvSpPr txBox="1"/>
          <p:nvPr/>
        </p:nvSpPr>
        <p:spPr>
          <a:xfrm>
            <a:off x="-1" y="204398"/>
            <a:ext cx="9753600" cy="861774"/>
          </a:xfrm>
          <a:prstGeom prst="rect">
            <a:avLst/>
          </a:prstGeom>
        </p:spPr>
        <p:txBody>
          <a:bodyPr lIns="0" tIns="0" rIns="0" bIns="0" rtlCol="0" anchor="t">
            <a:spAutoFit/>
          </a:bodyPr>
          <a:lstStyle/>
          <a:p>
            <a:pPr algn="ctr"/>
            <a:r>
              <a:rPr lang="en-US" sz="2800" b="1">
                <a:solidFill>
                  <a:srgbClr val="FFFFFF"/>
                </a:solidFill>
                <a:latin typeface="Garet Bold"/>
                <a:sym typeface="Garet Bold"/>
              </a:rPr>
              <a:t>ADHD Diagnoses for Youth in Erie County</a:t>
            </a:r>
            <a:endParaRPr lang="en-US">
              <a:solidFill>
                <a:srgbClr val="000000"/>
              </a:solidFill>
              <a:latin typeface="Calibri"/>
              <a:ea typeface="Calibri"/>
              <a:cs typeface="Calibri"/>
              <a:sym typeface="Garet Bold"/>
            </a:endParaRPr>
          </a:p>
          <a:p>
            <a:pPr algn="ctr"/>
            <a:r>
              <a:rPr lang="en-US" sz="2800" b="1">
                <a:solidFill>
                  <a:srgbClr val="FFFFFF"/>
                </a:solidFill>
                <a:latin typeface="Garet Bold"/>
                <a:sym typeface="Garet Bold"/>
              </a:rPr>
              <a:t>2020-2024</a:t>
            </a:r>
            <a:endParaRPr lang="en-US">
              <a:ea typeface="Calibri"/>
              <a:cs typeface="Calibri"/>
            </a:endParaRPr>
          </a:p>
        </p:txBody>
      </p:sp>
    </p:spTree>
    <p:extLst>
      <p:ext uri="{BB962C8B-B14F-4D97-AF65-F5344CB8AC3E}">
        <p14:creationId xmlns:p14="http://schemas.microsoft.com/office/powerpoint/2010/main" val="25213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60137-4D02-A3CD-787C-79E5720A51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66258A-C014-71ED-DEA0-5CE0F073B710}"/>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D710A6A2-796C-5031-6CBE-01960AD87B01}"/>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90F5F36D-6D4D-65E8-BE75-419677C53637}"/>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B2C590D1-C3A7-3D7E-3F5A-811ABB67881B}"/>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3172BE7E-B545-695C-4A92-83A2C3A7B70E}"/>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pic>
        <p:nvPicPr>
          <p:cNvPr id="8" name="Picture 7" descr="Chart, bar chart&#10;&#10;AI-generated content may be incorrect.">
            <a:extLst>
              <a:ext uri="{FF2B5EF4-FFF2-40B4-BE49-F238E27FC236}">
                <a16:creationId xmlns:a16="http://schemas.microsoft.com/office/drawing/2014/main" id="{DDB099AC-7F74-3136-2E7D-BFF8F2BFEB5F}"/>
              </a:ext>
            </a:extLst>
          </p:cNvPr>
          <p:cNvPicPr>
            <a:picLocks noChangeAspect="1"/>
          </p:cNvPicPr>
          <p:nvPr/>
        </p:nvPicPr>
        <p:blipFill>
          <a:blip r:embed="rId4">
            <a:extLst>
              <a:ext uri="{28A0092B-C50C-407E-A947-70E740481C1C}">
                <a14:useLocalDpi xmlns:a14="http://schemas.microsoft.com/office/drawing/2010/main" val="0"/>
              </a:ext>
            </a:extLst>
          </a:blip>
          <a:srcRect t="2181" r="-138" b="53"/>
          <a:stretch>
            <a:fillRect/>
          </a:stretch>
        </p:blipFill>
        <p:spPr>
          <a:xfrm>
            <a:off x="-3" y="1052616"/>
            <a:ext cx="9767059" cy="5363829"/>
          </a:xfrm>
          <a:prstGeom prst="rect">
            <a:avLst/>
          </a:prstGeom>
        </p:spPr>
      </p:pic>
      <p:sp>
        <p:nvSpPr>
          <p:cNvPr id="9" name="TextBox 11">
            <a:extLst>
              <a:ext uri="{FF2B5EF4-FFF2-40B4-BE49-F238E27FC236}">
                <a16:creationId xmlns:a16="http://schemas.microsoft.com/office/drawing/2014/main" id="{6EF97E42-B00E-3511-E536-F7D414D546AD}"/>
              </a:ext>
            </a:extLst>
          </p:cNvPr>
          <p:cNvSpPr txBox="1"/>
          <p:nvPr/>
        </p:nvSpPr>
        <p:spPr>
          <a:xfrm>
            <a:off x="-1" y="204398"/>
            <a:ext cx="9753600" cy="861774"/>
          </a:xfrm>
          <a:prstGeom prst="rect">
            <a:avLst/>
          </a:prstGeom>
        </p:spPr>
        <p:txBody>
          <a:bodyPr lIns="0" tIns="0" rIns="0" bIns="0" rtlCol="0" anchor="t">
            <a:spAutoFit/>
          </a:bodyPr>
          <a:lstStyle/>
          <a:p>
            <a:pPr algn="ctr"/>
            <a:r>
              <a:rPr lang="en-US" sz="2800" b="1">
                <a:solidFill>
                  <a:srgbClr val="FFFFFF"/>
                </a:solidFill>
                <a:latin typeface="Garet Bold"/>
                <a:sym typeface="Garet Bold"/>
              </a:rPr>
              <a:t>Depression Diagnoses for Youth in Erie County</a:t>
            </a:r>
            <a:endParaRPr lang="en-US">
              <a:solidFill>
                <a:srgbClr val="000000"/>
              </a:solidFill>
              <a:latin typeface="Calibri"/>
              <a:ea typeface="Calibri"/>
              <a:cs typeface="Calibri"/>
              <a:sym typeface="Garet Bold"/>
            </a:endParaRPr>
          </a:p>
          <a:p>
            <a:pPr algn="ctr"/>
            <a:r>
              <a:rPr lang="en-US" sz="2800" b="1">
                <a:solidFill>
                  <a:srgbClr val="FFFFFF"/>
                </a:solidFill>
                <a:latin typeface="Garet Bold"/>
                <a:sym typeface="Garet Bold"/>
              </a:rPr>
              <a:t>2020-2024</a:t>
            </a:r>
            <a:endParaRPr lang="en-US">
              <a:ea typeface="Calibri"/>
              <a:cs typeface="Calibri"/>
            </a:endParaRPr>
          </a:p>
        </p:txBody>
      </p:sp>
    </p:spTree>
    <p:extLst>
      <p:ext uri="{BB962C8B-B14F-4D97-AF65-F5344CB8AC3E}">
        <p14:creationId xmlns:p14="http://schemas.microsoft.com/office/powerpoint/2010/main" val="302371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949880F-B1D1-77C6-A4B5-627006F90A5C}"/>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5" name="Freeform 3">
            <a:extLst>
              <a:ext uri="{FF2B5EF4-FFF2-40B4-BE49-F238E27FC236}">
                <a16:creationId xmlns:a16="http://schemas.microsoft.com/office/drawing/2014/main" id="{8027C53A-E69E-B201-3DB0-7CCBE9E44133}"/>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9" name="Group 4">
            <a:extLst>
              <a:ext uri="{FF2B5EF4-FFF2-40B4-BE49-F238E27FC236}">
                <a16:creationId xmlns:a16="http://schemas.microsoft.com/office/drawing/2014/main" id="{AF4FFDB6-EEC3-3977-82C3-0687C4AEBFE6}"/>
              </a:ext>
            </a:extLst>
          </p:cNvPr>
          <p:cNvGrpSpPr/>
          <p:nvPr/>
        </p:nvGrpSpPr>
        <p:grpSpPr>
          <a:xfrm>
            <a:off x="0" y="-129790"/>
            <a:ext cx="9753603" cy="6544694"/>
            <a:chOff x="0" y="-28575"/>
            <a:chExt cx="3612445" cy="2423961"/>
          </a:xfrm>
        </p:grpSpPr>
        <p:sp>
          <p:nvSpPr>
            <p:cNvPr id="7" name="Freeform 5">
              <a:extLst>
                <a:ext uri="{FF2B5EF4-FFF2-40B4-BE49-F238E27FC236}">
                  <a16:creationId xmlns:a16="http://schemas.microsoft.com/office/drawing/2014/main" id="{97CA7370-AD6C-F166-E926-8416E560C0ED}"/>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8" name="TextBox 6">
              <a:extLst>
                <a:ext uri="{FF2B5EF4-FFF2-40B4-BE49-F238E27FC236}">
                  <a16:creationId xmlns:a16="http://schemas.microsoft.com/office/drawing/2014/main" id="{271DB790-94A6-194D-C52F-0130704596EF}"/>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1" name="TextBox 11">
            <a:extLst>
              <a:ext uri="{FF2B5EF4-FFF2-40B4-BE49-F238E27FC236}">
                <a16:creationId xmlns:a16="http://schemas.microsoft.com/office/drawing/2014/main" id="{2C9853D4-8829-D336-A9AC-7497022E2D1D}"/>
              </a:ext>
            </a:extLst>
          </p:cNvPr>
          <p:cNvSpPr txBox="1"/>
          <p:nvPr/>
        </p:nvSpPr>
        <p:spPr>
          <a:xfrm>
            <a:off x="-1" y="204398"/>
            <a:ext cx="9753600" cy="861774"/>
          </a:xfrm>
          <a:prstGeom prst="rect">
            <a:avLst/>
          </a:prstGeom>
        </p:spPr>
        <p:txBody>
          <a:bodyPr lIns="0" tIns="0" rIns="0" bIns="0" rtlCol="0" anchor="t">
            <a:spAutoFit/>
          </a:bodyPr>
          <a:lstStyle/>
          <a:p>
            <a:pPr algn="ctr"/>
            <a:r>
              <a:rPr lang="en-US" sz="2800" b="1">
                <a:solidFill>
                  <a:srgbClr val="FFFFFF"/>
                </a:solidFill>
                <a:latin typeface="Garet Bold"/>
                <a:ea typeface="Garet Bold"/>
                <a:cs typeface="Garet Bold"/>
                <a:sym typeface="Garet Bold"/>
              </a:rPr>
              <a:t>Erie County Community Health Assessment &amp; </a:t>
            </a:r>
            <a:endParaRPr lang="en-US" sz="2800">
              <a:ea typeface="Calibri"/>
              <a:cs typeface="Calibri"/>
            </a:endParaRPr>
          </a:p>
          <a:p>
            <a:pPr algn="ctr"/>
            <a:r>
              <a:rPr lang="en-US" sz="2800" b="1">
                <a:solidFill>
                  <a:srgbClr val="FFFFFF"/>
                </a:solidFill>
                <a:latin typeface="Garet Bold"/>
                <a:ea typeface="Garet Bold"/>
                <a:cs typeface="Garet Bold"/>
                <a:sym typeface="Garet Bold"/>
              </a:rPr>
              <a:t>Community Health Improvement Plan</a:t>
            </a:r>
            <a:endParaRPr lang="en-US" sz="2000" b="1">
              <a:solidFill>
                <a:srgbClr val="FFFFFF"/>
              </a:solidFill>
              <a:latin typeface="Garet Bold"/>
              <a:ea typeface="Garet Bold"/>
              <a:cs typeface="Garet Bold"/>
            </a:endParaRPr>
          </a:p>
        </p:txBody>
      </p:sp>
      <p:pic>
        <p:nvPicPr>
          <p:cNvPr id="4" name="Picture 3">
            <a:extLst>
              <a:ext uri="{FF2B5EF4-FFF2-40B4-BE49-F238E27FC236}">
                <a16:creationId xmlns:a16="http://schemas.microsoft.com/office/drawing/2014/main" id="{56E2E8BE-B875-EF32-21EA-178A7A583916}"/>
              </a:ext>
            </a:extLst>
          </p:cNvPr>
          <p:cNvPicPr>
            <a:picLocks noChangeAspect="1"/>
          </p:cNvPicPr>
          <p:nvPr/>
        </p:nvPicPr>
        <p:blipFill>
          <a:blip r:embed="rId4"/>
          <a:stretch>
            <a:fillRect/>
          </a:stretch>
        </p:blipFill>
        <p:spPr>
          <a:xfrm>
            <a:off x="597924" y="1567678"/>
            <a:ext cx="3276852" cy="4575231"/>
          </a:xfrm>
          <a:prstGeom prst="rect">
            <a:avLst/>
          </a:prstGeom>
        </p:spPr>
      </p:pic>
      <p:sp>
        <p:nvSpPr>
          <p:cNvPr id="15" name="TextBox 14">
            <a:extLst>
              <a:ext uri="{FF2B5EF4-FFF2-40B4-BE49-F238E27FC236}">
                <a16:creationId xmlns:a16="http://schemas.microsoft.com/office/drawing/2014/main" id="{E4A9EA1B-8A22-3698-B8B0-80A08ADC6E84}"/>
              </a:ext>
            </a:extLst>
          </p:cNvPr>
          <p:cNvSpPr txBox="1"/>
          <p:nvPr/>
        </p:nvSpPr>
        <p:spPr>
          <a:xfrm>
            <a:off x="1475996" y="5795951"/>
            <a:ext cx="117799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Garet"/>
                <a:ea typeface="Calibri"/>
                <a:cs typeface="Calibri"/>
              </a:rPr>
              <a:t>For more information, visit: erie.gov/CHA</a:t>
            </a:r>
          </a:p>
        </p:txBody>
      </p:sp>
      <p:sp>
        <p:nvSpPr>
          <p:cNvPr id="6" name="TextBox 5">
            <a:extLst>
              <a:ext uri="{FF2B5EF4-FFF2-40B4-BE49-F238E27FC236}">
                <a16:creationId xmlns:a16="http://schemas.microsoft.com/office/drawing/2014/main" id="{574FF9CA-83F4-39AC-8C36-84E2EA498DA2}"/>
              </a:ext>
            </a:extLst>
          </p:cNvPr>
          <p:cNvSpPr txBox="1"/>
          <p:nvPr/>
        </p:nvSpPr>
        <p:spPr>
          <a:xfrm>
            <a:off x="4343153" y="1395678"/>
            <a:ext cx="480217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ea typeface="+mn-lt"/>
                <a:cs typeface="+mn-lt"/>
              </a:rPr>
              <a:t>The Community Health Assessment (CHA) provides a comprehensive review of the health and well-being of the people who live in Erie County. </a:t>
            </a:r>
            <a:endParaRPr lang="en-US">
              <a:solidFill>
                <a:schemeClr val="bg1"/>
              </a:solidFill>
              <a:ea typeface="+mn-lt"/>
              <a:cs typeface="+mn-lt"/>
            </a:endParaRPr>
          </a:p>
          <a:p>
            <a:endParaRPr lang="en-US" sz="2200">
              <a:solidFill>
                <a:schemeClr val="bg1"/>
              </a:solidFill>
              <a:ea typeface="+mn-lt"/>
              <a:cs typeface="+mn-lt"/>
            </a:endParaRPr>
          </a:p>
          <a:p>
            <a:r>
              <a:rPr lang="en-US" sz="2200">
                <a:solidFill>
                  <a:schemeClr val="bg1"/>
                </a:solidFill>
                <a:ea typeface="+mn-lt"/>
                <a:cs typeface="+mn-lt"/>
              </a:rPr>
              <a:t>The Community Health Improvement Plan (CHIP) details interventions and strategies to address these priorities, including asset mapping related to multiple priorities, campaigns to raise awareness of existing resources, and pilot programs.</a:t>
            </a:r>
            <a:endParaRPr lang="en-US">
              <a:solidFill>
                <a:schemeClr val="bg1"/>
              </a:solidFill>
              <a:ea typeface="+mn-lt"/>
              <a:cs typeface="+mn-lt"/>
            </a:endParaRPr>
          </a:p>
        </p:txBody>
      </p:sp>
    </p:spTree>
    <p:extLst>
      <p:ext uri="{BB962C8B-B14F-4D97-AF65-F5344CB8AC3E}">
        <p14:creationId xmlns:p14="http://schemas.microsoft.com/office/powerpoint/2010/main" val="121482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p:cNvGrpSpPr/>
          <p:nvPr/>
        </p:nvGrpSpPr>
        <p:grpSpPr>
          <a:xfrm>
            <a:off x="0" y="-52638"/>
            <a:ext cx="9753600" cy="6467542"/>
            <a:chOff x="0" y="0"/>
            <a:chExt cx="3612444" cy="2395386"/>
          </a:xfrm>
        </p:grpSpPr>
        <p:sp>
          <p:nvSpPr>
            <p:cNvPr id="5" name="Freeform 5"/>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p:cNvSpPr/>
          <p:nvPr/>
        </p:nvSpPr>
        <p:spPr>
          <a:xfrm>
            <a:off x="1972630" y="1252346"/>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TextBox 11"/>
          <p:cNvSpPr txBox="1"/>
          <p:nvPr/>
        </p:nvSpPr>
        <p:spPr>
          <a:xfrm>
            <a:off x="9740" y="536416"/>
            <a:ext cx="9753600" cy="553998"/>
          </a:xfrm>
          <a:prstGeom prst="rect">
            <a:avLst/>
          </a:prstGeom>
        </p:spPr>
        <p:txBody>
          <a:bodyPr wrap="square" lIns="0" tIns="0" rIns="0" bIns="0" rtlCol="0" anchor="t">
            <a:spAutoFit/>
          </a:bodyPr>
          <a:lstStyle/>
          <a:p>
            <a:pPr algn="ctr"/>
            <a:r>
              <a:rPr lang="en-US" sz="3600" b="1">
                <a:solidFill>
                  <a:srgbClr val="FFFFFF"/>
                </a:solidFill>
                <a:latin typeface="Garet Bold"/>
                <a:sym typeface="Garet Bold"/>
              </a:rPr>
              <a:t>Community Health Assessment Survey</a:t>
            </a:r>
            <a:endParaRPr lang="en-US" sz="3600">
              <a:ea typeface="Calibri"/>
              <a:cs typeface="Calibri"/>
            </a:endParaRPr>
          </a:p>
        </p:txBody>
      </p:sp>
      <p:pic>
        <p:nvPicPr>
          <p:cNvPr id="7" name="Picture 6">
            <a:extLst>
              <a:ext uri="{FF2B5EF4-FFF2-40B4-BE49-F238E27FC236}">
                <a16:creationId xmlns:a16="http://schemas.microsoft.com/office/drawing/2014/main" id="{368C29D8-5786-9CF6-CD10-289338699766}"/>
              </a:ext>
            </a:extLst>
          </p:cNvPr>
          <p:cNvPicPr>
            <a:picLocks noChangeAspect="1"/>
          </p:cNvPicPr>
          <p:nvPr/>
        </p:nvPicPr>
        <p:blipFill>
          <a:blip r:embed="rId4"/>
          <a:stretch>
            <a:fillRect/>
          </a:stretch>
        </p:blipFill>
        <p:spPr>
          <a:xfrm>
            <a:off x="1066800" y="1600200"/>
            <a:ext cx="7772400" cy="45384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DD892-BF92-95C2-CBCF-7A6F5037B0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2AA8AA-10C1-3DF0-B2C1-26C545A51EA5}"/>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37F9C647-F81E-5BEE-F413-5499C918891C}"/>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6D94599A-D4EA-B44E-F1A9-0184A58FDC63}"/>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65B94AB3-8211-2FCD-714D-6CF024E4E351}"/>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A9C89CEE-CA14-423B-92C8-9D352D0B38A4}"/>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B3D4C4E3-0C74-4381-9287-29DEAA95E9A0}"/>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F2931111-33BB-FF8A-BBB5-34D67E166EE1}"/>
              </a:ext>
            </a:extLst>
          </p:cNvPr>
          <p:cNvSpPr txBox="1"/>
          <p:nvPr/>
        </p:nvSpPr>
        <p:spPr>
          <a:xfrm>
            <a:off x="421543" y="1823517"/>
            <a:ext cx="6472115" cy="4358244"/>
          </a:xfrm>
          <a:prstGeom prst="rect">
            <a:avLst/>
          </a:prstGeom>
        </p:spPr>
        <p:txBody>
          <a:bodyPr wrap="square" lIns="0" tIns="0" rIns="0" bIns="0" rtlCol="0" anchor="t">
            <a:spAutoFit/>
          </a:bodyPr>
          <a:lstStyle/>
          <a:p>
            <a:pPr marL="237490" lvl="1">
              <a:lnSpc>
                <a:spcPts val="3081"/>
              </a:lnSpc>
            </a:pPr>
            <a:r>
              <a:rPr lang="en-US" sz="2200">
                <a:solidFill>
                  <a:srgbClr val="FFFFFF"/>
                </a:solidFill>
                <a:latin typeface="Garet"/>
                <a:ea typeface="+mn-lt"/>
                <a:cs typeface="+mn-lt"/>
                <a:sym typeface="Garet"/>
              </a:rPr>
              <a:t>“There is a severe lack of appropriate and available mental health care for children and youth.”</a:t>
            </a:r>
          </a:p>
          <a:p>
            <a:pPr marL="237490" lvl="1" algn="r">
              <a:lnSpc>
                <a:spcPts val="3081"/>
              </a:lnSpc>
            </a:pPr>
            <a:r>
              <a:rPr lang="en-US" sz="2200">
                <a:solidFill>
                  <a:srgbClr val="FFFFFF"/>
                </a:solidFill>
                <a:latin typeface="Garet"/>
                <a:ea typeface="+mn-lt"/>
                <a:cs typeface="+mn-lt"/>
                <a:sym typeface="Garet"/>
              </a:rPr>
              <a:t>- Health Care Provider Interview</a:t>
            </a:r>
            <a:endParaRPr lang="en-US" sz="2200">
              <a:solidFill>
                <a:srgbClr val="FFFFFF"/>
              </a:solidFill>
              <a:latin typeface="Garet"/>
              <a:ea typeface="+mn-lt"/>
              <a:cs typeface="+mn-lt"/>
            </a:endParaRPr>
          </a:p>
          <a:p>
            <a:pPr marL="237490" lvl="1">
              <a:lnSpc>
                <a:spcPts val="3081"/>
              </a:lnSpc>
            </a:pPr>
            <a:endParaRPr lang="en-US" sz="2200">
              <a:solidFill>
                <a:srgbClr val="FFFFFF"/>
              </a:solidFill>
              <a:latin typeface="Garet"/>
              <a:ea typeface="+mn-lt"/>
              <a:cs typeface="+mn-lt"/>
            </a:endParaRPr>
          </a:p>
          <a:p>
            <a:pPr marL="237490" lvl="1">
              <a:lnSpc>
                <a:spcPts val="3081"/>
              </a:lnSpc>
            </a:pPr>
            <a:r>
              <a:rPr lang="en-US" sz="2200">
                <a:solidFill>
                  <a:srgbClr val="FFFFFF"/>
                </a:solidFill>
                <a:latin typeface="Garet"/>
                <a:ea typeface="+mn-lt"/>
                <a:cs typeface="+mn-lt"/>
                <a:sym typeface="Garet"/>
              </a:rPr>
              <a:t>“</a:t>
            </a:r>
            <a:r>
              <a:rPr lang="en-US" sz="2200">
                <a:solidFill>
                  <a:srgbClr val="FFFFFF"/>
                </a:solidFill>
                <a:latin typeface="Garet"/>
                <a:ea typeface="Garet"/>
                <a:cs typeface="Garet"/>
                <a:sym typeface="Garet"/>
              </a:rPr>
              <a:t>We can train kids in schools around mental health.” </a:t>
            </a:r>
            <a:endParaRPr lang="en-US">
              <a:solidFill>
                <a:srgbClr val="000000"/>
              </a:solidFill>
              <a:latin typeface="Calibri"/>
              <a:ea typeface="Calibri"/>
              <a:cs typeface="Calibri"/>
              <a:sym typeface="Garet"/>
            </a:endParaRPr>
          </a:p>
          <a:p>
            <a:pPr marL="237490" lvl="1" algn="r">
              <a:lnSpc>
                <a:spcPts val="3081"/>
              </a:lnSpc>
            </a:pPr>
            <a:r>
              <a:rPr lang="en-US" sz="2200">
                <a:solidFill>
                  <a:srgbClr val="FFFFFF"/>
                </a:solidFill>
                <a:latin typeface="Garet"/>
                <a:ea typeface="Garet"/>
                <a:cs typeface="Garet"/>
                <a:sym typeface="Garet"/>
              </a:rPr>
              <a:t>- CYSHCN Family Interview</a:t>
            </a:r>
            <a:endParaRPr lang="en-US">
              <a:ea typeface="Calibri"/>
              <a:cs typeface="Calibri"/>
            </a:endParaRPr>
          </a:p>
          <a:p>
            <a:pPr marL="237490" lvl="1" algn="l">
              <a:lnSpc>
                <a:spcPts val="3081"/>
              </a:lnSpc>
            </a:pPr>
            <a:endParaRPr lang="en-US" sz="1000">
              <a:solidFill>
                <a:srgbClr val="FFFFFF"/>
              </a:solidFill>
              <a:latin typeface="Garet"/>
              <a:ea typeface="Garet"/>
              <a:cs typeface="Garet"/>
            </a:endParaRPr>
          </a:p>
          <a:p>
            <a:pPr marL="237490" lvl="1">
              <a:lnSpc>
                <a:spcPts val="3081"/>
              </a:lnSpc>
            </a:pPr>
            <a:endParaRPr lang="en-US" sz="2200">
              <a:solidFill>
                <a:srgbClr val="FFFFFF"/>
              </a:solidFill>
              <a:latin typeface="Garet"/>
              <a:ea typeface="Garet"/>
              <a:cs typeface="Garet"/>
            </a:endParaRPr>
          </a:p>
          <a:p>
            <a:pPr marL="237490" lvl="1">
              <a:lnSpc>
                <a:spcPts val="3081"/>
              </a:lnSpc>
            </a:pPr>
            <a:endParaRPr lang="en-US" sz="2200">
              <a:solidFill>
                <a:srgbClr val="FFFFFF"/>
              </a:solidFill>
              <a:latin typeface="Garet"/>
              <a:ea typeface="Garet"/>
              <a:cs typeface="Garet"/>
            </a:endParaRPr>
          </a:p>
        </p:txBody>
      </p:sp>
      <p:pic>
        <p:nvPicPr>
          <p:cNvPr id="7" name="Picture 6">
            <a:extLst>
              <a:ext uri="{FF2B5EF4-FFF2-40B4-BE49-F238E27FC236}">
                <a16:creationId xmlns:a16="http://schemas.microsoft.com/office/drawing/2014/main" id="{2856015F-B20A-D470-1713-D3C6CDDA0752}"/>
              </a:ext>
            </a:extLst>
          </p:cNvPr>
          <p:cNvPicPr>
            <a:picLocks noChangeAspect="1"/>
          </p:cNvPicPr>
          <p:nvPr/>
        </p:nvPicPr>
        <p:blipFill>
          <a:blip r:embed="rId4"/>
          <a:stretch>
            <a:fillRect/>
          </a:stretch>
        </p:blipFill>
        <p:spPr>
          <a:xfrm>
            <a:off x="6898303" y="1718590"/>
            <a:ext cx="2209419" cy="3880028"/>
          </a:xfrm>
          <a:prstGeom prst="rect">
            <a:avLst/>
          </a:prstGeom>
        </p:spPr>
      </p:pic>
      <p:sp>
        <p:nvSpPr>
          <p:cNvPr id="14" name="TextBox 11">
            <a:extLst>
              <a:ext uri="{FF2B5EF4-FFF2-40B4-BE49-F238E27FC236}">
                <a16:creationId xmlns:a16="http://schemas.microsoft.com/office/drawing/2014/main" id="{9FE26D9E-93CE-86D0-82FA-77E19BBD8267}"/>
              </a:ext>
            </a:extLst>
          </p:cNvPr>
          <p:cNvSpPr txBox="1"/>
          <p:nvPr/>
        </p:nvSpPr>
        <p:spPr>
          <a:xfrm>
            <a:off x="9740" y="536416"/>
            <a:ext cx="9753600" cy="553998"/>
          </a:xfrm>
          <a:prstGeom prst="rect">
            <a:avLst/>
          </a:prstGeom>
        </p:spPr>
        <p:txBody>
          <a:bodyPr wrap="square" lIns="0" tIns="0" rIns="0" bIns="0" rtlCol="0" anchor="t">
            <a:spAutoFit/>
          </a:bodyPr>
          <a:lstStyle/>
          <a:p>
            <a:pPr algn="ctr"/>
            <a:r>
              <a:rPr lang="en-US" sz="3600" b="1">
                <a:solidFill>
                  <a:srgbClr val="FFFFFF"/>
                </a:solidFill>
                <a:latin typeface="Garet Bold"/>
                <a:sym typeface="Garet Bold"/>
              </a:rPr>
              <a:t>Community Health Assessment Quotes</a:t>
            </a:r>
            <a:endParaRPr lang="en-US" sz="3600">
              <a:ea typeface="Calibri"/>
              <a:cs typeface="Calibri"/>
            </a:endParaRPr>
          </a:p>
        </p:txBody>
      </p:sp>
    </p:spTree>
    <p:extLst>
      <p:ext uri="{BB962C8B-B14F-4D97-AF65-F5344CB8AC3E}">
        <p14:creationId xmlns:p14="http://schemas.microsoft.com/office/powerpoint/2010/main" val="4831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74FB-E0BF-2AEF-91AD-C54D7D9DD0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9F9BE5-67C4-933C-2BB3-95FF1D614847}"/>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BB5DDB67-8D0D-662D-7FE2-D8954C801B47}"/>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DBC01F1E-44BE-4E92-9A19-C8C0EA8AE628}"/>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A73FC7F0-3441-B637-A402-55E6AD8C3519}"/>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7182B293-C4C2-1095-5493-78AEA705CFB7}"/>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A2974D7B-8DFD-DA47-6DF9-876E5C64D837}"/>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2A4A332C-9280-A70D-A289-38F1B3A17C87}"/>
              </a:ext>
            </a:extLst>
          </p:cNvPr>
          <p:cNvSpPr txBox="1"/>
          <p:nvPr/>
        </p:nvSpPr>
        <p:spPr>
          <a:xfrm>
            <a:off x="562142" y="1821491"/>
            <a:ext cx="8639581" cy="3953005"/>
          </a:xfrm>
          <a:prstGeom prst="rect">
            <a:avLst/>
          </a:prstGeom>
        </p:spPr>
        <p:txBody>
          <a:bodyPr wrap="square" lIns="0" tIns="0" rIns="0" bIns="0" rtlCol="0" anchor="t">
            <a:spAutoFit/>
          </a:bodyPr>
          <a:lstStyle/>
          <a:p>
            <a:pPr marL="237490" lvl="1">
              <a:lnSpc>
                <a:spcPts val="3081"/>
              </a:lnSpc>
            </a:pPr>
            <a:r>
              <a:rPr lang="en-US" sz="2000" dirty="0">
                <a:solidFill>
                  <a:srgbClr val="FFFFFF"/>
                </a:solidFill>
                <a:latin typeface="Garet"/>
                <a:ea typeface="Garet"/>
                <a:cs typeface="Garet"/>
                <a:sym typeface="Garet"/>
              </a:rPr>
              <a:t>“</a:t>
            </a:r>
            <a:r>
              <a:rPr lang="en-US" sz="2000" dirty="0">
                <a:solidFill>
                  <a:srgbClr val="FFFFFF"/>
                </a:solidFill>
                <a:latin typeface="Garet"/>
                <a:ea typeface="+mn-lt"/>
                <a:cs typeface="+mn-lt"/>
                <a:sym typeface="Garet"/>
              </a:rPr>
              <a:t>Mental health is a big thing and unfortunately, especially in the areas that a lot of us come from, mental health is not talked about. It’s not taken as seriously as it should be. So it would be nice if schools started implementing something concerning mental health to be able to identify when children are dealing with mental health issues and not being written off as [having] behavioral issues. To have someone to advocate for these children rather than pacify them, stating that they have something which may be misdiagnosed." </a:t>
            </a:r>
          </a:p>
          <a:p>
            <a:pPr lvl="2" indent="-219710" algn="r">
              <a:lnSpc>
                <a:spcPts val="3081"/>
              </a:lnSpc>
            </a:pPr>
            <a:endParaRPr lang="en-US" sz="2000" dirty="0">
              <a:solidFill>
                <a:srgbClr val="FFFFFF"/>
              </a:solidFill>
              <a:latin typeface="Garet"/>
              <a:ea typeface="Calibri"/>
              <a:cs typeface="Calibri"/>
            </a:endParaRPr>
          </a:p>
        </p:txBody>
      </p:sp>
      <p:pic>
        <p:nvPicPr>
          <p:cNvPr id="7" name="Picture 6">
            <a:extLst>
              <a:ext uri="{FF2B5EF4-FFF2-40B4-BE49-F238E27FC236}">
                <a16:creationId xmlns:a16="http://schemas.microsoft.com/office/drawing/2014/main" id="{D30F96E4-84AE-92CE-A791-537F446339C6}"/>
              </a:ext>
            </a:extLst>
          </p:cNvPr>
          <p:cNvPicPr>
            <a:picLocks noChangeAspect="1"/>
          </p:cNvPicPr>
          <p:nvPr/>
        </p:nvPicPr>
        <p:blipFill>
          <a:blip r:embed="rId4"/>
          <a:stretch>
            <a:fillRect/>
          </a:stretch>
        </p:blipFill>
        <p:spPr>
          <a:xfrm>
            <a:off x="8019339" y="4490613"/>
            <a:ext cx="1255929" cy="1608964"/>
          </a:xfrm>
          <a:prstGeom prst="rect">
            <a:avLst/>
          </a:prstGeom>
        </p:spPr>
      </p:pic>
      <p:sp>
        <p:nvSpPr>
          <p:cNvPr id="8" name="TextBox 7">
            <a:extLst>
              <a:ext uri="{FF2B5EF4-FFF2-40B4-BE49-F238E27FC236}">
                <a16:creationId xmlns:a16="http://schemas.microsoft.com/office/drawing/2014/main" id="{10B68533-840B-7994-3F53-FD44158D77A2}"/>
              </a:ext>
            </a:extLst>
          </p:cNvPr>
          <p:cNvSpPr txBox="1"/>
          <p:nvPr/>
        </p:nvSpPr>
        <p:spPr>
          <a:xfrm>
            <a:off x="3052045" y="5527755"/>
            <a:ext cx="48768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0">
              <a:lnSpc>
                <a:spcPts val="2410"/>
              </a:lnSpc>
            </a:pPr>
            <a:r>
              <a:rPr lang="en-US" dirty="0">
                <a:solidFill>
                  <a:srgbClr val="FFFFFF"/>
                </a:solidFill>
                <a:latin typeface="Garet"/>
                <a:ea typeface="Segoe UI"/>
                <a:cs typeface="Segoe UI"/>
              </a:rPr>
              <a:t>- New and Expectant Mothers</a:t>
            </a:r>
            <a:r>
              <a:rPr lang="en-US" dirty="0">
                <a:latin typeface="Garet"/>
                <a:ea typeface="Segoe UI"/>
                <a:cs typeface="Segoe UI"/>
              </a:rPr>
              <a:t>​</a:t>
            </a:r>
          </a:p>
          <a:p>
            <a:pPr algn="r" rtl="0">
              <a:lnSpc>
                <a:spcPts val="2410"/>
              </a:lnSpc>
            </a:pPr>
            <a:r>
              <a:rPr lang="en-US" dirty="0">
                <a:solidFill>
                  <a:srgbClr val="FFFFFF"/>
                </a:solidFill>
                <a:latin typeface="Garet"/>
                <a:ea typeface="Segoe UI"/>
                <a:cs typeface="Segoe UI"/>
              </a:rPr>
              <a:t>Focus Group</a:t>
            </a:r>
          </a:p>
          <a:p>
            <a:pPr algn="ctr"/>
            <a:endParaRPr lang="en-US" dirty="0"/>
          </a:p>
        </p:txBody>
      </p:sp>
      <p:sp>
        <p:nvSpPr>
          <p:cNvPr id="13" name="TextBox 11">
            <a:extLst>
              <a:ext uri="{FF2B5EF4-FFF2-40B4-BE49-F238E27FC236}">
                <a16:creationId xmlns:a16="http://schemas.microsoft.com/office/drawing/2014/main" id="{AAEF5C37-D79A-BA16-BE2F-D83295C90897}"/>
              </a:ext>
            </a:extLst>
          </p:cNvPr>
          <p:cNvSpPr txBox="1"/>
          <p:nvPr/>
        </p:nvSpPr>
        <p:spPr>
          <a:xfrm>
            <a:off x="9740" y="536416"/>
            <a:ext cx="9753600" cy="553998"/>
          </a:xfrm>
          <a:prstGeom prst="rect">
            <a:avLst/>
          </a:prstGeom>
        </p:spPr>
        <p:txBody>
          <a:bodyPr wrap="square" lIns="0" tIns="0" rIns="0" bIns="0" rtlCol="0" anchor="t">
            <a:spAutoFit/>
          </a:bodyPr>
          <a:lstStyle/>
          <a:p>
            <a:pPr algn="ctr"/>
            <a:r>
              <a:rPr lang="en-US" sz="3600" b="1">
                <a:solidFill>
                  <a:srgbClr val="FFFFFF"/>
                </a:solidFill>
                <a:latin typeface="Garet Bold"/>
                <a:sym typeface="Garet Bold"/>
              </a:rPr>
              <a:t>Community Health Assessment Quotes</a:t>
            </a:r>
            <a:endParaRPr lang="en-US" sz="3600">
              <a:ea typeface="Calibri"/>
              <a:cs typeface="Calibri"/>
            </a:endParaRPr>
          </a:p>
        </p:txBody>
      </p:sp>
    </p:spTree>
    <p:extLst>
      <p:ext uri="{BB962C8B-B14F-4D97-AF65-F5344CB8AC3E}">
        <p14:creationId xmlns:p14="http://schemas.microsoft.com/office/powerpoint/2010/main" val="137138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6AB7-82CC-F406-AD94-9A6A5C2A1C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6DFE6D1-A6F0-18BC-0663-4F7CFB5AE34E}"/>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0D123CBF-E9E4-9C34-2B03-78A61CE6E021}"/>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E323BE43-4F75-9FE4-EF35-A49AC5571C24}"/>
              </a:ext>
            </a:extLst>
          </p:cNvPr>
          <p:cNvGrpSpPr/>
          <p:nvPr/>
        </p:nvGrpSpPr>
        <p:grpSpPr>
          <a:xfrm>
            <a:off x="-152400" y="-81938"/>
            <a:ext cx="10075471" cy="6584175"/>
            <a:chOff x="0" y="-28575"/>
            <a:chExt cx="3612445" cy="2423961"/>
          </a:xfrm>
        </p:grpSpPr>
        <p:sp>
          <p:nvSpPr>
            <p:cNvPr id="5" name="Freeform 5">
              <a:extLst>
                <a:ext uri="{FF2B5EF4-FFF2-40B4-BE49-F238E27FC236}">
                  <a16:creationId xmlns:a16="http://schemas.microsoft.com/office/drawing/2014/main" id="{F17F884B-39E8-048C-64F1-CF07273A76D8}"/>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787E57F1-9AA1-52C6-2A0E-2714DC6277A6}"/>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B3BC81BB-0F68-ED5A-5E28-7B2F2166551A}"/>
              </a:ext>
            </a:extLst>
          </p:cNvPr>
          <p:cNvSpPr/>
          <p:nvPr/>
        </p:nvSpPr>
        <p:spPr>
          <a:xfrm>
            <a:off x="1972630" y="1768587"/>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C9327D40-8F89-9731-E694-BC4A4F08AA60}"/>
              </a:ext>
            </a:extLst>
          </p:cNvPr>
          <p:cNvSpPr txBox="1"/>
          <p:nvPr/>
        </p:nvSpPr>
        <p:spPr>
          <a:xfrm>
            <a:off x="462086" y="2142373"/>
            <a:ext cx="8910514" cy="3165610"/>
          </a:xfrm>
          <a:prstGeom prst="rect">
            <a:avLst/>
          </a:prstGeom>
        </p:spPr>
        <p:txBody>
          <a:bodyPr wrap="square" lIns="0" tIns="0" rIns="0" bIns="0" rtlCol="0" anchor="t">
            <a:spAutoFit/>
          </a:bodyPr>
          <a:lstStyle/>
          <a:p>
            <a:pPr marL="475161" lvl="1" indent="-237580" algn="l">
              <a:lnSpc>
                <a:spcPts val="3081"/>
              </a:lnSpc>
              <a:buFont typeface="Arial"/>
              <a:buChar char="•"/>
            </a:pPr>
            <a:r>
              <a:rPr lang="en-US" sz="2200">
                <a:solidFill>
                  <a:srgbClr val="FFFFFF"/>
                </a:solidFill>
                <a:latin typeface="Garet"/>
                <a:ea typeface="Garet"/>
                <a:cs typeface="Garet"/>
                <a:sym typeface="Garet"/>
              </a:rPr>
              <a:t>Health care providers as well as community members discussed how the cost of mental health care and inadequate insurance are barriers for many seeking care.</a:t>
            </a:r>
          </a:p>
          <a:p>
            <a:pPr marL="475161" lvl="1" indent="-237580" algn="l">
              <a:lnSpc>
                <a:spcPts val="3081"/>
              </a:lnSpc>
              <a:buFont typeface="Arial"/>
              <a:buChar char="•"/>
            </a:pPr>
            <a:endParaRPr lang="en-US" sz="2200">
              <a:solidFill>
                <a:srgbClr val="FFFFFF"/>
              </a:solidFill>
              <a:latin typeface="Garet"/>
              <a:ea typeface="Garet"/>
              <a:cs typeface="Garet"/>
              <a:sym typeface="Garet"/>
            </a:endParaRPr>
          </a:p>
          <a:p>
            <a:pPr marL="475161" lvl="1" indent="-237580" algn="l">
              <a:lnSpc>
                <a:spcPts val="3081"/>
              </a:lnSpc>
              <a:buFont typeface="Arial"/>
              <a:buChar char="•"/>
            </a:pPr>
            <a:r>
              <a:rPr lang="en-US" sz="2200">
                <a:solidFill>
                  <a:srgbClr val="FFFFFF"/>
                </a:solidFill>
                <a:latin typeface="Garet"/>
                <a:ea typeface="Garet"/>
                <a:cs typeface="Garet"/>
                <a:sym typeface="Garet"/>
              </a:rPr>
              <a:t>Several health care providers in addition to multiple community members noted stigma as a barrier to seeking mental health care.</a:t>
            </a:r>
          </a:p>
          <a:p>
            <a:pPr marL="475161" lvl="1" indent="-237580" algn="l">
              <a:lnSpc>
                <a:spcPts val="3081"/>
              </a:lnSpc>
              <a:buFont typeface="Arial"/>
              <a:buChar char="•"/>
            </a:pPr>
            <a:endParaRPr lang="en-US" sz="2200">
              <a:solidFill>
                <a:srgbClr val="FFFFFF"/>
              </a:solidFill>
              <a:latin typeface="Garet"/>
              <a:ea typeface="Garet"/>
              <a:cs typeface="Garet"/>
              <a:sym typeface="Garet"/>
            </a:endParaRPr>
          </a:p>
        </p:txBody>
      </p:sp>
      <p:sp>
        <p:nvSpPr>
          <p:cNvPr id="8" name="TextBox 11">
            <a:extLst>
              <a:ext uri="{FF2B5EF4-FFF2-40B4-BE49-F238E27FC236}">
                <a16:creationId xmlns:a16="http://schemas.microsoft.com/office/drawing/2014/main" id="{41583DE8-1B91-FB52-9779-98D1C872BE63}"/>
              </a:ext>
            </a:extLst>
          </p:cNvPr>
          <p:cNvSpPr txBox="1"/>
          <p:nvPr/>
        </p:nvSpPr>
        <p:spPr>
          <a:xfrm>
            <a:off x="0" y="380569"/>
            <a:ext cx="9753600" cy="1107996"/>
          </a:xfrm>
          <a:prstGeom prst="rect">
            <a:avLst/>
          </a:prstGeom>
        </p:spPr>
        <p:txBody>
          <a:bodyPr wrap="square" lIns="0" tIns="0" rIns="0" bIns="0" rtlCol="0" anchor="t">
            <a:spAutoFit/>
          </a:bodyPr>
          <a:lstStyle/>
          <a:p>
            <a:pPr algn="ctr"/>
            <a:r>
              <a:rPr lang="en-US" sz="3600" b="1">
                <a:solidFill>
                  <a:srgbClr val="FFFFFF"/>
                </a:solidFill>
                <a:latin typeface="Garet Bold"/>
                <a:sym typeface="Garet Bold"/>
              </a:rPr>
              <a:t>Community Health Assessment Takeaways</a:t>
            </a:r>
            <a:endParaRPr lang="en-US" sz="3600">
              <a:ea typeface="Calibri"/>
              <a:cs typeface="Calibri"/>
            </a:endParaRPr>
          </a:p>
        </p:txBody>
      </p:sp>
    </p:spTree>
    <p:extLst>
      <p:ext uri="{BB962C8B-B14F-4D97-AF65-F5344CB8AC3E}">
        <p14:creationId xmlns:p14="http://schemas.microsoft.com/office/powerpoint/2010/main" val="23798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4F68-5B1C-E202-44B5-8646A4E3A4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E7A278-1E72-41FA-E0C2-20831AC53DDB}"/>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E21411A5-C7A0-4811-5297-8A2A78231B5D}"/>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F4F14008-4C1C-B09A-291F-642055581B09}"/>
              </a:ext>
            </a:extLst>
          </p:cNvPr>
          <p:cNvGrpSpPr/>
          <p:nvPr/>
        </p:nvGrpSpPr>
        <p:grpSpPr>
          <a:xfrm>
            <a:off x="0" y="-119364"/>
            <a:ext cx="9753603" cy="6544694"/>
            <a:chOff x="0" y="-28575"/>
            <a:chExt cx="3612445" cy="2423961"/>
          </a:xfrm>
        </p:grpSpPr>
        <p:sp>
          <p:nvSpPr>
            <p:cNvPr id="5" name="Freeform 5">
              <a:extLst>
                <a:ext uri="{FF2B5EF4-FFF2-40B4-BE49-F238E27FC236}">
                  <a16:creationId xmlns:a16="http://schemas.microsoft.com/office/drawing/2014/main" id="{25863F30-FB35-EC22-38AF-104A8298B7DE}"/>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9F5F75D7-8B8A-0747-996F-DD45AC69922E}"/>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14B5D20B-BC52-7143-A819-0EB5EB4870EC}"/>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9B6A4A07-96C7-CBA4-22B0-749B2303B803}"/>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Activity 1: Stress Signals </a:t>
            </a:r>
          </a:p>
        </p:txBody>
      </p:sp>
      <p:sp>
        <p:nvSpPr>
          <p:cNvPr id="11" name="TextBox 11">
            <a:extLst>
              <a:ext uri="{FF2B5EF4-FFF2-40B4-BE49-F238E27FC236}">
                <a16:creationId xmlns:a16="http://schemas.microsoft.com/office/drawing/2014/main" id="{4EDFD877-3A3D-00A7-B0F2-6A067085EBA4}"/>
              </a:ext>
            </a:extLst>
          </p:cNvPr>
          <p:cNvSpPr txBox="1"/>
          <p:nvPr/>
        </p:nvSpPr>
        <p:spPr>
          <a:xfrm>
            <a:off x="519454" y="2206399"/>
            <a:ext cx="3406933" cy="2893100"/>
          </a:xfrm>
          <a:prstGeom prst="rect">
            <a:avLst/>
          </a:prstGeom>
        </p:spPr>
        <p:txBody>
          <a:bodyPr wrap="square" lIns="0" tIns="0" rIns="0" bIns="0" rtlCol="0" anchor="t">
            <a:spAutoFit/>
          </a:bodyPr>
          <a:lstStyle/>
          <a:p>
            <a:pPr marL="237490" lvl="1">
              <a:lnSpc>
                <a:spcPct val="150000"/>
              </a:lnSpc>
            </a:pPr>
            <a:r>
              <a:rPr lang="en-US" sz="3200">
                <a:solidFill>
                  <a:srgbClr val="FFFFFF"/>
                </a:solidFill>
                <a:latin typeface="Garet"/>
                <a:ea typeface="Garet"/>
                <a:cs typeface="Garet"/>
                <a:sym typeface="Garet"/>
              </a:rPr>
              <a:t>What are the stress signals you see in students?</a:t>
            </a:r>
            <a:endParaRPr lang="en-US" sz="3200">
              <a:solidFill>
                <a:srgbClr val="FFFFFF"/>
              </a:solidFill>
              <a:latin typeface="Garet"/>
              <a:ea typeface="Garet"/>
              <a:cs typeface="Garet"/>
            </a:endParaRPr>
          </a:p>
        </p:txBody>
      </p:sp>
      <p:pic>
        <p:nvPicPr>
          <p:cNvPr id="8" name="Picture 7">
            <a:extLst>
              <a:ext uri="{FF2B5EF4-FFF2-40B4-BE49-F238E27FC236}">
                <a16:creationId xmlns:a16="http://schemas.microsoft.com/office/drawing/2014/main" id="{0F0E96D5-BBE4-60AA-228F-5B0DB08D32E0}"/>
              </a:ext>
            </a:extLst>
          </p:cNvPr>
          <p:cNvPicPr>
            <a:picLocks noChangeAspect="1"/>
          </p:cNvPicPr>
          <p:nvPr/>
        </p:nvPicPr>
        <p:blipFill>
          <a:blip r:embed="rId4"/>
          <a:stretch>
            <a:fillRect/>
          </a:stretch>
        </p:blipFill>
        <p:spPr>
          <a:xfrm>
            <a:off x="3939267" y="1258893"/>
            <a:ext cx="5820732" cy="5163294"/>
          </a:xfrm>
          <a:prstGeom prst="rect">
            <a:avLst/>
          </a:prstGeom>
        </p:spPr>
      </p:pic>
    </p:spTree>
    <p:extLst>
      <p:ext uri="{BB962C8B-B14F-4D97-AF65-F5344CB8AC3E}">
        <p14:creationId xmlns:p14="http://schemas.microsoft.com/office/powerpoint/2010/main" val="1901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BE9E-CF8F-E225-2316-9E8CB3589D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EEA2B6-AD4B-D812-14D5-AD6640BA6AE1}"/>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A96872BD-289C-31DB-3B01-4B64D68A7388}"/>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0E0B068B-D53E-5434-51A8-3E0A1F34D67A}"/>
              </a:ext>
            </a:extLst>
          </p:cNvPr>
          <p:cNvGrpSpPr/>
          <p:nvPr/>
        </p:nvGrpSpPr>
        <p:grpSpPr>
          <a:xfrm>
            <a:off x="0" y="-33588"/>
            <a:ext cx="9753600" cy="6467542"/>
            <a:chOff x="0" y="0"/>
            <a:chExt cx="3612444" cy="2395386"/>
          </a:xfrm>
        </p:grpSpPr>
        <p:sp>
          <p:nvSpPr>
            <p:cNvPr id="5" name="Freeform 5">
              <a:extLst>
                <a:ext uri="{FF2B5EF4-FFF2-40B4-BE49-F238E27FC236}">
                  <a16:creationId xmlns:a16="http://schemas.microsoft.com/office/drawing/2014/main" id="{66276A53-A97F-C576-CE7E-732757F40DCE}"/>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BBF04638-58A3-90CB-866B-57665FECB6CD}"/>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7">
            <a:extLst>
              <a:ext uri="{FF2B5EF4-FFF2-40B4-BE49-F238E27FC236}">
                <a16:creationId xmlns:a16="http://schemas.microsoft.com/office/drawing/2014/main" id="{2B93E75D-A8BB-97C7-5BCC-3E664C5058F2}"/>
              </a:ext>
            </a:extLst>
          </p:cNvPr>
          <p:cNvSpPr txBox="1"/>
          <p:nvPr/>
        </p:nvSpPr>
        <p:spPr>
          <a:xfrm>
            <a:off x="-152400" y="2167999"/>
            <a:ext cx="9753600" cy="856004"/>
          </a:xfrm>
          <a:prstGeom prst="rect">
            <a:avLst/>
          </a:prstGeom>
        </p:spPr>
        <p:txBody>
          <a:bodyPr lIns="0" tIns="0" rIns="0" bIns="0" rtlCol="0" anchor="t">
            <a:spAutoFit/>
          </a:bodyPr>
          <a:lstStyle/>
          <a:p>
            <a:pPr algn="ctr">
              <a:lnSpc>
                <a:spcPts val="7279"/>
              </a:lnSpc>
            </a:pPr>
            <a:r>
              <a:rPr lang="en-US" sz="4000" b="1">
                <a:solidFill>
                  <a:srgbClr val="FFFFFF"/>
                </a:solidFill>
                <a:latin typeface="Garet Bold"/>
                <a:ea typeface="Garet Bold"/>
                <a:cs typeface="Garet Bold"/>
                <a:sym typeface="Garet Bold"/>
              </a:rPr>
              <a:t>School-Based Equity Approach</a:t>
            </a:r>
          </a:p>
        </p:txBody>
      </p:sp>
      <p:sp>
        <p:nvSpPr>
          <p:cNvPr id="8" name="AutoShape 8">
            <a:extLst>
              <a:ext uri="{FF2B5EF4-FFF2-40B4-BE49-F238E27FC236}">
                <a16:creationId xmlns:a16="http://schemas.microsoft.com/office/drawing/2014/main" id="{510C9A1C-B6D6-2F37-40E4-273651BCD4EA}"/>
              </a:ext>
            </a:extLst>
          </p:cNvPr>
          <p:cNvSpPr/>
          <p:nvPr/>
        </p:nvSpPr>
        <p:spPr>
          <a:xfrm>
            <a:off x="1972630" y="3200183"/>
            <a:ext cx="5808340" cy="0"/>
          </a:xfrm>
          <a:prstGeom prst="line">
            <a:avLst/>
          </a:prstGeom>
          <a:ln w="38100" cap="flat">
            <a:solidFill>
              <a:srgbClr val="FFFFFF"/>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18837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ADBA-9450-C4E4-782D-D6D68A0B26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8A824C9-5B34-34DE-CCED-07199AB90796}"/>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CEC4410E-BF1E-75C3-E280-7B77A4CDB440}"/>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DD66E9CD-F13F-8598-8445-11FD86E38CA0}"/>
              </a:ext>
            </a:extLst>
          </p:cNvPr>
          <p:cNvGrpSpPr/>
          <p:nvPr/>
        </p:nvGrpSpPr>
        <p:grpSpPr>
          <a:xfrm>
            <a:off x="266" y="-83005"/>
            <a:ext cx="9753603" cy="6544694"/>
            <a:chOff x="0" y="-28575"/>
            <a:chExt cx="3612445" cy="2423961"/>
          </a:xfrm>
        </p:grpSpPr>
        <p:sp>
          <p:nvSpPr>
            <p:cNvPr id="5" name="Freeform 5">
              <a:extLst>
                <a:ext uri="{FF2B5EF4-FFF2-40B4-BE49-F238E27FC236}">
                  <a16:creationId xmlns:a16="http://schemas.microsoft.com/office/drawing/2014/main" id="{BD34B39D-8807-F3CC-8E86-5AEF645A6191}"/>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18CAE68A-C739-B991-0ACF-D652596E022B}"/>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24DF5378-7A2D-E7EC-C9B1-FD2B4EC9742B}"/>
              </a:ext>
            </a:extLst>
          </p:cNvPr>
          <p:cNvSpPr/>
          <p:nvPr/>
        </p:nvSpPr>
        <p:spPr>
          <a:xfrm>
            <a:off x="1972630" y="1143000"/>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ACBC3D38-ADAC-8D25-2049-7296DDAAAD01}"/>
              </a:ext>
            </a:extLst>
          </p:cNvPr>
          <p:cNvSpPr txBox="1"/>
          <p:nvPr/>
        </p:nvSpPr>
        <p:spPr>
          <a:xfrm>
            <a:off x="0" y="103495"/>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Academic &amp; Behavioral Impacts</a:t>
            </a:r>
          </a:p>
        </p:txBody>
      </p:sp>
      <p:sp>
        <p:nvSpPr>
          <p:cNvPr id="11" name="TextBox 11">
            <a:extLst>
              <a:ext uri="{FF2B5EF4-FFF2-40B4-BE49-F238E27FC236}">
                <a16:creationId xmlns:a16="http://schemas.microsoft.com/office/drawing/2014/main" id="{FFF06CB2-8AC7-2D85-CBDA-53E3079E305F}"/>
              </a:ext>
            </a:extLst>
          </p:cNvPr>
          <p:cNvSpPr txBox="1"/>
          <p:nvPr/>
        </p:nvSpPr>
        <p:spPr>
          <a:xfrm>
            <a:off x="228600" y="1080933"/>
            <a:ext cx="9148801" cy="5550879"/>
          </a:xfrm>
          <a:prstGeom prst="rect">
            <a:avLst/>
          </a:prstGeom>
        </p:spPr>
        <p:txBody>
          <a:bodyPr wrap="square" lIns="0" tIns="0" rIns="0" bIns="0" rtlCol="0" anchor="t">
            <a:spAutoFit/>
          </a:bodyPr>
          <a:lstStyle/>
          <a:p>
            <a:pPr marL="474980" lvl="1" indent="-237490" algn="l">
              <a:lnSpc>
                <a:spcPts val="3081"/>
              </a:lnSpc>
              <a:buFont typeface="Arial"/>
              <a:buChar char="•"/>
            </a:pPr>
            <a:endParaRPr lang="en-US" sz="2200" dirty="0">
              <a:solidFill>
                <a:srgbClr val="FFFFFF"/>
              </a:solidFill>
              <a:latin typeface="Garet"/>
              <a:ea typeface="Garet"/>
              <a:cs typeface="Garet"/>
            </a:endParaRPr>
          </a:p>
          <a:p>
            <a:pPr marL="474980" lvl="1" indent="-237490" algn="l">
              <a:lnSpc>
                <a:spcPts val="3081"/>
              </a:lnSpc>
              <a:buFont typeface="Arial"/>
              <a:buChar char="•"/>
            </a:pPr>
            <a:r>
              <a:rPr lang="en-US" sz="2200" dirty="0">
                <a:solidFill>
                  <a:srgbClr val="FFFFFF"/>
                </a:solidFill>
                <a:latin typeface="Garet"/>
                <a:ea typeface="Garet"/>
                <a:cs typeface="Garet"/>
                <a:sym typeface="Garet"/>
              </a:rPr>
              <a:t>Research has found that anxiety, depression, and mental health are the primary drivers for absenteeism. </a:t>
            </a:r>
            <a:endParaRPr lang="en-US" sz="2200" dirty="0">
              <a:solidFill>
                <a:srgbClr val="FFFFFF"/>
              </a:solidFill>
              <a:latin typeface="Garet"/>
              <a:ea typeface="Garet"/>
              <a:cs typeface="Garet"/>
            </a:endParaRPr>
          </a:p>
          <a:p>
            <a:pPr marL="237490" lvl="1" algn="l">
              <a:lnSpc>
                <a:spcPts val="3081"/>
              </a:lnSpc>
            </a:pPr>
            <a:r>
              <a:rPr lang="en-US" sz="2200" dirty="0">
                <a:solidFill>
                  <a:srgbClr val="FFFFFF"/>
                </a:solidFill>
                <a:latin typeface="Garet"/>
                <a:ea typeface="Garet"/>
                <a:cs typeface="Garet"/>
                <a:sym typeface="Garet"/>
              </a:rPr>
              <a:t>		</a:t>
            </a:r>
            <a:r>
              <a:rPr lang="en-US" i="1" dirty="0">
                <a:solidFill>
                  <a:srgbClr val="FFFFFF"/>
                </a:solidFill>
                <a:latin typeface="Garet"/>
                <a:ea typeface="Garet"/>
                <a:cs typeface="Garet"/>
                <a:sym typeface="Garet"/>
              </a:rPr>
              <a:t>*Mentalhealthamerica.org</a:t>
            </a:r>
            <a:endParaRPr lang="en-US" i="1" dirty="0">
              <a:solidFill>
                <a:srgbClr val="FFFFFF"/>
              </a:solidFill>
              <a:latin typeface="Garet"/>
              <a:ea typeface="Garet"/>
              <a:cs typeface="Garet"/>
            </a:endParaRPr>
          </a:p>
          <a:p>
            <a:pPr marL="474980" lvl="1" indent="-237490" algn="l">
              <a:lnSpc>
                <a:spcPts val="3081"/>
              </a:lnSpc>
              <a:buFont typeface="Arial"/>
              <a:buChar char="•"/>
            </a:pPr>
            <a:endParaRPr lang="en-US" sz="2200" dirty="0">
              <a:solidFill>
                <a:srgbClr val="FFFFFF"/>
              </a:solidFill>
              <a:latin typeface="Garet"/>
              <a:ea typeface="Garet"/>
              <a:cs typeface="Garet"/>
            </a:endParaRPr>
          </a:p>
          <a:p>
            <a:pPr marL="474980" lvl="1" indent="-237490">
              <a:lnSpc>
                <a:spcPts val="3081"/>
              </a:lnSpc>
              <a:buFont typeface="Arial"/>
              <a:buChar char="•"/>
            </a:pPr>
            <a:r>
              <a:rPr lang="en-US" sz="2200" dirty="0">
                <a:solidFill>
                  <a:srgbClr val="FFFFFF"/>
                </a:solidFill>
                <a:latin typeface="Garet"/>
                <a:sym typeface="Garet"/>
              </a:rPr>
              <a:t>Communities where students experience higher rates of poverty, transportation issues, or health problems have significantly higher rates of chronic absenteeism.</a:t>
            </a:r>
            <a:endParaRPr lang="en-US" sz="2200" dirty="0">
              <a:solidFill>
                <a:srgbClr val="FFFFFF"/>
              </a:solidFill>
              <a:latin typeface="Garet"/>
            </a:endParaRPr>
          </a:p>
          <a:p>
            <a:pPr marL="237490" lvl="1" algn="l">
              <a:lnSpc>
                <a:spcPts val="3081"/>
              </a:lnSpc>
            </a:pPr>
            <a:endParaRPr lang="en-US" sz="2200" dirty="0">
              <a:solidFill>
                <a:srgbClr val="FFFFFF"/>
              </a:solidFill>
              <a:latin typeface="Garet"/>
              <a:ea typeface="Garet"/>
              <a:cs typeface="Garet"/>
            </a:endParaRPr>
          </a:p>
          <a:p>
            <a:pPr marL="474980" lvl="1" indent="-237490" algn="l">
              <a:lnSpc>
                <a:spcPts val="3081"/>
              </a:lnSpc>
              <a:buFont typeface="Arial"/>
              <a:buChar char="•"/>
            </a:pPr>
            <a:r>
              <a:rPr lang="en-US" sz="2200" dirty="0">
                <a:solidFill>
                  <a:srgbClr val="FFFFFF"/>
                </a:solidFill>
                <a:latin typeface="Garet"/>
                <a:ea typeface="Garet"/>
                <a:cs typeface="Garet"/>
                <a:sym typeface="Garet"/>
              </a:rPr>
              <a:t>There are racial disparities in chronic absenteeism. </a:t>
            </a:r>
            <a:endParaRPr lang="en-US" sz="2200" dirty="0">
              <a:solidFill>
                <a:srgbClr val="FFFFFF"/>
              </a:solidFill>
              <a:latin typeface="Garet"/>
              <a:ea typeface="Garet"/>
              <a:cs typeface="Garet"/>
            </a:endParaRPr>
          </a:p>
          <a:p>
            <a:pPr marL="932180" lvl="2" indent="-237490">
              <a:lnSpc>
                <a:spcPts val="3081"/>
              </a:lnSpc>
              <a:buFont typeface="Arial"/>
              <a:buChar char="•"/>
            </a:pPr>
            <a:r>
              <a:rPr lang="en-US" sz="2200" dirty="0">
                <a:solidFill>
                  <a:srgbClr val="FFFFFF"/>
                </a:solidFill>
                <a:ea typeface="+mn-lt"/>
                <a:cs typeface="+mn-lt"/>
                <a:sym typeface="Garet"/>
              </a:rPr>
              <a:t>African American and Hispanic students are twice as likely to be chronically absent compared to White students.</a:t>
            </a:r>
            <a:r>
              <a:rPr lang="en-US" sz="2200" dirty="0">
                <a:solidFill>
                  <a:srgbClr val="FFFFFF"/>
                </a:solidFill>
                <a:latin typeface="Garet"/>
                <a:ea typeface="Garet"/>
                <a:cs typeface="Garet"/>
                <a:sym typeface="Garet"/>
              </a:rPr>
              <a:t> </a:t>
            </a:r>
            <a:endParaRPr lang="en-US" sz="2200" dirty="0">
              <a:solidFill>
                <a:srgbClr val="FFFFFF"/>
              </a:solidFill>
              <a:latin typeface="Garet"/>
              <a:ea typeface="Garet"/>
              <a:cs typeface="Garet"/>
            </a:endParaRPr>
          </a:p>
          <a:p>
            <a:pPr marL="694690" lvl="2">
              <a:lnSpc>
                <a:spcPts val="3081"/>
              </a:lnSpc>
            </a:pPr>
            <a:r>
              <a:rPr lang="en-US" sz="2200" dirty="0">
                <a:solidFill>
                  <a:srgbClr val="FFFFFF"/>
                </a:solidFill>
                <a:latin typeface="Garet"/>
                <a:ea typeface="Garet"/>
                <a:cs typeface="Garet"/>
                <a:sym typeface="Garet"/>
              </a:rPr>
              <a:t>		</a:t>
            </a:r>
            <a:r>
              <a:rPr lang="en-US" i="1" dirty="0">
                <a:solidFill>
                  <a:srgbClr val="FFFFFF"/>
                </a:solidFill>
                <a:latin typeface="Garet"/>
                <a:ea typeface="Garet"/>
                <a:cs typeface="Garet"/>
                <a:sym typeface="Garet"/>
              </a:rPr>
              <a:t>*NYS Dept of Education 2022-2023 data</a:t>
            </a:r>
            <a:endParaRPr lang="en-US" dirty="0">
              <a:solidFill>
                <a:srgbClr val="FFFFFF"/>
              </a:solidFill>
              <a:latin typeface="Garet"/>
              <a:ea typeface="Garet"/>
              <a:cs typeface="Garet"/>
            </a:endParaRPr>
          </a:p>
          <a:p>
            <a:pPr marL="694690" lvl="2">
              <a:lnSpc>
                <a:spcPts val="3081"/>
              </a:lnSpc>
            </a:pPr>
            <a:endParaRPr lang="en-US" sz="2200" dirty="0">
              <a:solidFill>
                <a:srgbClr val="FFFFFF"/>
              </a:solidFill>
              <a:latin typeface="Garet"/>
              <a:ea typeface="Garet"/>
              <a:cs typeface="Garet"/>
            </a:endParaRPr>
          </a:p>
        </p:txBody>
      </p:sp>
    </p:spTree>
    <p:extLst>
      <p:ext uri="{BB962C8B-B14F-4D97-AF65-F5344CB8AC3E}">
        <p14:creationId xmlns:p14="http://schemas.microsoft.com/office/powerpoint/2010/main" val="13286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6" end="6"/>
                                            </p:txEl>
                                          </p:spTgt>
                                        </p:tgtEl>
                                        <p:attrNameLst>
                                          <p:attrName>style.visibility</p:attrName>
                                        </p:attrNameLst>
                                      </p:cBhvr>
                                      <p:to>
                                        <p:strVal val="visible"/>
                                      </p:to>
                                    </p:set>
                                    <p:animEffect transition="in" filter="fade">
                                      <p:cBhvr>
                                        <p:cTn id="20" dur="500"/>
                                        <p:tgtEl>
                                          <p:spTgt spid="11">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animEffect transition="in" filter="fade">
                                      <p:cBhvr>
                                        <p:cTn id="23" dur="500"/>
                                        <p:tgtEl>
                                          <p:spTgt spid="11">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8" end="8"/>
                                            </p:txEl>
                                          </p:spTgt>
                                        </p:tgtEl>
                                        <p:attrNameLst>
                                          <p:attrName>style.visibility</p:attrName>
                                        </p:attrNameLst>
                                      </p:cBhvr>
                                      <p:to>
                                        <p:strVal val="visible"/>
                                      </p:to>
                                    </p:set>
                                    <p:animEffect transition="in" filter="fade">
                                      <p:cBhvr>
                                        <p:cTn id="26"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p:cNvGrpSpPr/>
          <p:nvPr/>
        </p:nvGrpSpPr>
        <p:grpSpPr>
          <a:xfrm>
            <a:off x="0" y="0"/>
            <a:ext cx="9753600" cy="6467542"/>
            <a:chOff x="0" y="0"/>
            <a:chExt cx="3612444" cy="2395386"/>
          </a:xfrm>
        </p:grpSpPr>
        <p:sp>
          <p:nvSpPr>
            <p:cNvPr id="5" name="Freeform 5"/>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0" y="400050"/>
            <a:ext cx="9753600" cy="887095"/>
          </a:xfrm>
          <a:prstGeom prst="rect">
            <a:avLst/>
          </a:prstGeom>
        </p:spPr>
        <p:txBody>
          <a:bodyPr lIns="0" tIns="0" rIns="0" bIns="0" rtlCol="0" anchor="t">
            <a:spAutoFit/>
          </a:bodyPr>
          <a:lstStyle/>
          <a:p>
            <a:pPr algn="ctr">
              <a:lnSpc>
                <a:spcPts val="7279"/>
              </a:lnSpc>
            </a:pPr>
            <a:r>
              <a:rPr lang="en-US" sz="5199" b="1">
                <a:solidFill>
                  <a:srgbClr val="FFFFFF"/>
                </a:solidFill>
                <a:latin typeface="Garet Bold"/>
                <a:ea typeface="Garet Bold"/>
                <a:cs typeface="Garet Bold"/>
                <a:sym typeface="Garet Bold"/>
              </a:rPr>
              <a:t>AGENDA</a:t>
            </a:r>
          </a:p>
        </p:txBody>
      </p:sp>
      <p:sp>
        <p:nvSpPr>
          <p:cNvPr id="8" name="TextBox 8"/>
          <p:cNvSpPr txBox="1"/>
          <p:nvPr/>
        </p:nvSpPr>
        <p:spPr>
          <a:xfrm>
            <a:off x="1656329" y="1794143"/>
            <a:ext cx="6725671" cy="3471463"/>
          </a:xfrm>
          <a:prstGeom prst="rect">
            <a:avLst/>
          </a:prstGeom>
        </p:spPr>
        <p:txBody>
          <a:bodyPr wrap="square" lIns="0" tIns="0" rIns="0" bIns="0" rtlCol="0" anchor="t">
            <a:spAutoFit/>
          </a:bodyPr>
          <a:lstStyle/>
          <a:p>
            <a:pPr marL="518160" lvl="1" indent="-259080">
              <a:lnSpc>
                <a:spcPts val="3361"/>
              </a:lnSpc>
              <a:buAutoNum type="arabicPeriod"/>
            </a:pPr>
            <a:r>
              <a:rPr lang="en-US" sz="2400">
                <a:solidFill>
                  <a:srgbClr val="FFFFFF"/>
                </a:solidFill>
                <a:latin typeface="Garet"/>
                <a:ea typeface="Garet"/>
                <a:cs typeface="Garet"/>
                <a:sym typeface="Garet"/>
              </a:rPr>
              <a:t> Introductions</a:t>
            </a:r>
            <a:endParaRPr lang="en-US"/>
          </a:p>
          <a:p>
            <a:pPr marL="518160" lvl="1" indent="-259080" algn="l">
              <a:lnSpc>
                <a:spcPts val="3361"/>
              </a:lnSpc>
              <a:buAutoNum type="arabicPeriod"/>
            </a:pPr>
            <a:r>
              <a:rPr lang="en-US" sz="2400">
                <a:solidFill>
                  <a:srgbClr val="FFFFFF"/>
                </a:solidFill>
                <a:latin typeface="Garet"/>
                <a:ea typeface="Garet"/>
                <a:cs typeface="Garet"/>
                <a:sym typeface="Garet"/>
              </a:rPr>
              <a:t> Overview</a:t>
            </a:r>
            <a:endParaRPr lang="en-US" sz="2400">
              <a:solidFill>
                <a:srgbClr val="FFFFFF"/>
              </a:solidFill>
              <a:latin typeface="Garet"/>
              <a:ea typeface="Garet"/>
              <a:cs typeface="Garet"/>
            </a:endParaRPr>
          </a:p>
          <a:p>
            <a:pPr marL="518160" lvl="1" indent="-259080">
              <a:lnSpc>
                <a:spcPts val="3361"/>
              </a:lnSpc>
              <a:buAutoNum type="arabicPeriod"/>
            </a:pPr>
            <a:r>
              <a:rPr lang="en-US" sz="2400">
                <a:solidFill>
                  <a:srgbClr val="FFFFFF"/>
                </a:solidFill>
                <a:latin typeface="Garet"/>
                <a:ea typeface="Garet"/>
                <a:cs typeface="Garet"/>
                <a:sym typeface="Garet"/>
              </a:rPr>
              <a:t> Social Determinants of Health </a:t>
            </a:r>
          </a:p>
          <a:p>
            <a:pPr marL="518160" lvl="1" indent="-259080">
              <a:lnSpc>
                <a:spcPts val="3361"/>
              </a:lnSpc>
              <a:buAutoNum type="arabicPeriod"/>
            </a:pPr>
            <a:r>
              <a:rPr lang="en-US" sz="2400">
                <a:solidFill>
                  <a:srgbClr val="FFFFFF"/>
                </a:solidFill>
                <a:latin typeface="Garet"/>
                <a:ea typeface="Garet"/>
                <a:cs typeface="Garet"/>
                <a:sym typeface="Garet"/>
              </a:rPr>
              <a:t>Youth Mental Health Focus</a:t>
            </a:r>
            <a:endParaRPr lang="en-US" sz="2400">
              <a:solidFill>
                <a:srgbClr val="FFFFFF"/>
              </a:solidFill>
              <a:latin typeface="Garet"/>
              <a:ea typeface="Garet"/>
              <a:cs typeface="Garet"/>
            </a:endParaRPr>
          </a:p>
          <a:p>
            <a:pPr marL="518160" lvl="1" indent="-259080">
              <a:lnSpc>
                <a:spcPts val="3361"/>
              </a:lnSpc>
              <a:buAutoNum type="arabicPeriod"/>
            </a:pPr>
            <a:r>
              <a:rPr lang="en-US" sz="2400">
                <a:solidFill>
                  <a:srgbClr val="FFFFFF"/>
                </a:solidFill>
                <a:latin typeface="Garet"/>
                <a:ea typeface="Garet"/>
                <a:cs typeface="Garet"/>
                <a:sym typeface="Garet"/>
              </a:rPr>
              <a:t> Activity 1</a:t>
            </a:r>
            <a:endParaRPr lang="en-US" sz="2400">
              <a:solidFill>
                <a:srgbClr val="FFFFFF"/>
              </a:solidFill>
              <a:latin typeface="Garet"/>
              <a:ea typeface="Garet"/>
              <a:cs typeface="Garet"/>
            </a:endParaRPr>
          </a:p>
          <a:p>
            <a:pPr marL="518160" lvl="1" indent="-259080" algn="l">
              <a:lnSpc>
                <a:spcPts val="3361"/>
              </a:lnSpc>
              <a:buAutoNum type="arabicPeriod"/>
            </a:pPr>
            <a:r>
              <a:rPr lang="en-US" sz="2400">
                <a:solidFill>
                  <a:srgbClr val="FFFFFF"/>
                </a:solidFill>
                <a:latin typeface="Garet"/>
                <a:ea typeface="Garet"/>
                <a:cs typeface="Garet"/>
                <a:sym typeface="Garet"/>
              </a:rPr>
              <a:t> School-based Equity Approach</a:t>
            </a:r>
            <a:endParaRPr lang="en-US" sz="2400">
              <a:solidFill>
                <a:srgbClr val="FFFFFF"/>
              </a:solidFill>
              <a:latin typeface="Garet"/>
              <a:ea typeface="Garet"/>
              <a:cs typeface="Garet"/>
            </a:endParaRPr>
          </a:p>
          <a:p>
            <a:pPr marL="518160" lvl="1" indent="-259080">
              <a:lnSpc>
                <a:spcPts val="3361"/>
              </a:lnSpc>
              <a:buAutoNum type="arabicPeriod"/>
            </a:pPr>
            <a:r>
              <a:rPr lang="en-US" sz="2400">
                <a:solidFill>
                  <a:srgbClr val="FFFFFF"/>
                </a:solidFill>
                <a:latin typeface="Garet"/>
                <a:ea typeface="Garet"/>
                <a:cs typeface="Garet"/>
                <a:sym typeface="Garet"/>
              </a:rPr>
              <a:t> Activity 2</a:t>
            </a:r>
            <a:endParaRPr lang="en-US" sz="2400">
              <a:solidFill>
                <a:srgbClr val="FFFFFF"/>
              </a:solidFill>
              <a:latin typeface="Garet"/>
              <a:ea typeface="Garet"/>
              <a:cs typeface="Garet"/>
            </a:endParaRPr>
          </a:p>
          <a:p>
            <a:pPr marL="518160" lvl="1" indent="-259080">
              <a:lnSpc>
                <a:spcPts val="3361"/>
              </a:lnSpc>
              <a:buAutoNum type="arabicPeriod"/>
            </a:pPr>
            <a:r>
              <a:rPr lang="en-US" sz="2400">
                <a:solidFill>
                  <a:srgbClr val="FFFFFF"/>
                </a:solidFill>
                <a:latin typeface="Garet"/>
                <a:ea typeface="Garet"/>
                <a:cs typeface="Garet"/>
                <a:sym typeface="Garet"/>
              </a:rPr>
              <a:t> Conclusion</a:t>
            </a:r>
            <a:endParaRPr lang="en-US" sz="2400">
              <a:solidFill>
                <a:srgbClr val="FFFFFF"/>
              </a:solidFill>
              <a:latin typeface="Garet"/>
              <a:ea typeface="Garet"/>
              <a:cs typeface="Garet"/>
            </a:endParaRPr>
          </a:p>
        </p:txBody>
      </p:sp>
      <p:sp>
        <p:nvSpPr>
          <p:cNvPr id="9" name="AutoShape 9"/>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10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10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10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7198-1E74-5BBA-3DC9-083C4D35EE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C42AF18-BFB8-F61D-BB52-7A356AE40561}"/>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4EC7F526-1EB9-B8A9-8EAE-7C932300F7FB}"/>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4AEEC1C8-C8F9-A7B6-32FC-FC1CB1D9FB27}"/>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4B9C0761-46BF-2819-0CA7-F53ED94F378B}"/>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6D778EEF-7806-14A8-5D6E-E8291A036087}"/>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1" name="TextBox 11">
            <a:extLst>
              <a:ext uri="{FF2B5EF4-FFF2-40B4-BE49-F238E27FC236}">
                <a16:creationId xmlns:a16="http://schemas.microsoft.com/office/drawing/2014/main" id="{B2574DE2-9406-62BC-3BD3-F71A3BA08E33}"/>
              </a:ext>
            </a:extLst>
          </p:cNvPr>
          <p:cNvSpPr txBox="1"/>
          <p:nvPr/>
        </p:nvSpPr>
        <p:spPr>
          <a:xfrm>
            <a:off x="2630986" y="4402442"/>
            <a:ext cx="6436814" cy="780342"/>
          </a:xfrm>
          <a:prstGeom prst="rect">
            <a:avLst/>
          </a:prstGeom>
        </p:spPr>
        <p:txBody>
          <a:bodyPr wrap="square" lIns="0" tIns="0" rIns="0" bIns="0" rtlCol="0" anchor="t">
            <a:spAutoFit/>
          </a:bodyPr>
          <a:lstStyle/>
          <a:p>
            <a:pPr marL="475161" lvl="1" indent="-237580" algn="l">
              <a:lnSpc>
                <a:spcPts val="3081"/>
              </a:lnSpc>
              <a:buFont typeface="Arial"/>
              <a:buChar char="•"/>
            </a:pPr>
            <a:endParaRPr lang="en-US" sz="2200">
              <a:solidFill>
                <a:srgbClr val="FFFFFF"/>
              </a:solidFill>
              <a:latin typeface="Garet"/>
              <a:ea typeface="Garet"/>
              <a:cs typeface="Garet"/>
              <a:sym typeface="Garet"/>
            </a:endParaRPr>
          </a:p>
          <a:p>
            <a:pPr marL="475161" lvl="1" indent="-237580" algn="l">
              <a:lnSpc>
                <a:spcPts val="3081"/>
              </a:lnSpc>
              <a:buFont typeface="Arial"/>
              <a:buChar char="•"/>
            </a:pPr>
            <a:endParaRPr lang="en-US" sz="2200">
              <a:solidFill>
                <a:srgbClr val="FFFFFF"/>
              </a:solidFill>
              <a:latin typeface="Garet"/>
              <a:ea typeface="Garet"/>
              <a:cs typeface="Garet"/>
              <a:sym typeface="Garet"/>
            </a:endParaRPr>
          </a:p>
        </p:txBody>
      </p:sp>
      <p:pic>
        <p:nvPicPr>
          <p:cNvPr id="8" name="Picture 7" descr="Map&#10;&#10;AI-generated content may be incorrect.">
            <a:extLst>
              <a:ext uri="{FF2B5EF4-FFF2-40B4-BE49-F238E27FC236}">
                <a16:creationId xmlns:a16="http://schemas.microsoft.com/office/drawing/2014/main" id="{C43EB572-7A17-4E2D-8C04-3B9A3446111E}"/>
              </a:ext>
            </a:extLst>
          </p:cNvPr>
          <p:cNvPicPr>
            <a:picLocks noChangeAspect="1"/>
          </p:cNvPicPr>
          <p:nvPr/>
        </p:nvPicPr>
        <p:blipFill>
          <a:blip r:embed="rId4"/>
          <a:srcRect r="10937" b="274"/>
          <a:stretch>
            <a:fillRect/>
          </a:stretch>
        </p:blipFill>
        <p:spPr>
          <a:xfrm>
            <a:off x="729206" y="1069300"/>
            <a:ext cx="8282064" cy="5270144"/>
          </a:xfrm>
          <a:prstGeom prst="rect">
            <a:avLst/>
          </a:prstGeom>
        </p:spPr>
      </p:pic>
      <p:sp>
        <p:nvSpPr>
          <p:cNvPr id="9" name="TextBox 11">
            <a:extLst>
              <a:ext uri="{FF2B5EF4-FFF2-40B4-BE49-F238E27FC236}">
                <a16:creationId xmlns:a16="http://schemas.microsoft.com/office/drawing/2014/main" id="{E430E400-5985-B62B-565C-AFD4D8183939}"/>
              </a:ext>
            </a:extLst>
          </p:cNvPr>
          <p:cNvSpPr txBox="1"/>
          <p:nvPr/>
        </p:nvSpPr>
        <p:spPr>
          <a:xfrm>
            <a:off x="-1" y="204398"/>
            <a:ext cx="9753600" cy="861774"/>
          </a:xfrm>
          <a:prstGeom prst="rect">
            <a:avLst/>
          </a:prstGeom>
        </p:spPr>
        <p:txBody>
          <a:bodyPr lIns="0" tIns="0" rIns="0" bIns="0" rtlCol="0" anchor="t">
            <a:spAutoFit/>
          </a:bodyPr>
          <a:lstStyle/>
          <a:p>
            <a:pPr algn="ctr"/>
            <a:r>
              <a:rPr lang="en-US" sz="2800" b="1">
                <a:solidFill>
                  <a:srgbClr val="FFFFFF"/>
                </a:solidFill>
                <a:latin typeface="Garet Bold"/>
                <a:sym typeface="Garet Bold"/>
              </a:rPr>
              <a:t>Anxiety Diagnoses for Youth in Erie County</a:t>
            </a:r>
            <a:endParaRPr lang="en-US">
              <a:solidFill>
                <a:srgbClr val="000000"/>
              </a:solidFill>
              <a:latin typeface="Calibri"/>
              <a:ea typeface="Calibri"/>
              <a:cs typeface="Calibri"/>
              <a:sym typeface="Garet Bold"/>
            </a:endParaRPr>
          </a:p>
          <a:p>
            <a:pPr algn="ctr"/>
            <a:r>
              <a:rPr lang="en-US" sz="2800" b="1">
                <a:solidFill>
                  <a:srgbClr val="FFFFFF"/>
                </a:solidFill>
                <a:latin typeface="Garet Bold"/>
                <a:sym typeface="Garet Bold"/>
              </a:rPr>
              <a:t>2020-2024</a:t>
            </a:r>
            <a:endParaRPr lang="en-US">
              <a:ea typeface="Calibri"/>
              <a:cs typeface="Calibri"/>
            </a:endParaRPr>
          </a:p>
        </p:txBody>
      </p:sp>
    </p:spTree>
    <p:extLst>
      <p:ext uri="{BB962C8B-B14F-4D97-AF65-F5344CB8AC3E}">
        <p14:creationId xmlns:p14="http://schemas.microsoft.com/office/powerpoint/2010/main" val="248926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F517B-AA3D-45DD-844D-31AC4F957D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884A46-1B11-1846-485F-8A9F535AECAF}"/>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1C1F17F5-2652-F061-59A7-BC6657A9870A}"/>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2C2A692A-E7E5-5E19-BD3E-DAF9EEB4767F}"/>
              </a:ext>
            </a:extLst>
          </p:cNvPr>
          <p:cNvGrpSpPr/>
          <p:nvPr/>
        </p:nvGrpSpPr>
        <p:grpSpPr>
          <a:xfrm>
            <a:off x="0" y="-79032"/>
            <a:ext cx="9753603" cy="6544694"/>
            <a:chOff x="0" y="-28575"/>
            <a:chExt cx="3612445" cy="2423961"/>
          </a:xfrm>
        </p:grpSpPr>
        <p:sp>
          <p:nvSpPr>
            <p:cNvPr id="5" name="Freeform 5">
              <a:extLst>
                <a:ext uri="{FF2B5EF4-FFF2-40B4-BE49-F238E27FC236}">
                  <a16:creationId xmlns:a16="http://schemas.microsoft.com/office/drawing/2014/main" id="{9C966F89-517D-DA0C-12D3-E4FD4A512B9B}"/>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13808AB1-E443-C37F-3772-016A7A563BBC}"/>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1" name="TextBox 11">
            <a:extLst>
              <a:ext uri="{FF2B5EF4-FFF2-40B4-BE49-F238E27FC236}">
                <a16:creationId xmlns:a16="http://schemas.microsoft.com/office/drawing/2014/main" id="{A981A2CF-59ED-3CB2-2553-266842A4EFFD}"/>
              </a:ext>
            </a:extLst>
          </p:cNvPr>
          <p:cNvSpPr txBox="1"/>
          <p:nvPr/>
        </p:nvSpPr>
        <p:spPr>
          <a:xfrm>
            <a:off x="8049470" y="524849"/>
            <a:ext cx="1323130" cy="780342"/>
          </a:xfrm>
          <a:prstGeom prst="rect">
            <a:avLst/>
          </a:prstGeom>
        </p:spPr>
        <p:txBody>
          <a:bodyPr wrap="square" lIns="0" tIns="0" rIns="0" bIns="0" rtlCol="0" anchor="t">
            <a:spAutoFit/>
          </a:bodyPr>
          <a:lstStyle/>
          <a:p>
            <a:pPr marL="475161" lvl="1" indent="-237580" algn="l">
              <a:lnSpc>
                <a:spcPts val="3081"/>
              </a:lnSpc>
              <a:buFont typeface="Arial"/>
              <a:buChar char="•"/>
            </a:pPr>
            <a:endParaRPr lang="en-US" sz="2200">
              <a:solidFill>
                <a:srgbClr val="FFFFFF"/>
              </a:solidFill>
              <a:latin typeface="Garet"/>
              <a:ea typeface="Garet"/>
              <a:cs typeface="Garet"/>
              <a:sym typeface="Garet"/>
            </a:endParaRPr>
          </a:p>
          <a:p>
            <a:pPr marL="475161" lvl="1" indent="-237580" algn="l">
              <a:lnSpc>
                <a:spcPts val="3081"/>
              </a:lnSpc>
              <a:buFont typeface="Arial"/>
              <a:buChar char="•"/>
            </a:pPr>
            <a:endParaRPr lang="en-US" sz="2200">
              <a:solidFill>
                <a:srgbClr val="FFFFFF"/>
              </a:solidFill>
              <a:latin typeface="Garet"/>
              <a:ea typeface="Garet"/>
              <a:cs typeface="Garet"/>
              <a:sym typeface="Garet"/>
            </a:endParaRPr>
          </a:p>
        </p:txBody>
      </p:sp>
      <p:pic>
        <p:nvPicPr>
          <p:cNvPr id="8" name="Picture 7" descr="Map&#10;&#10;AI-generated content may be incorrect.">
            <a:extLst>
              <a:ext uri="{FF2B5EF4-FFF2-40B4-BE49-F238E27FC236}">
                <a16:creationId xmlns:a16="http://schemas.microsoft.com/office/drawing/2014/main" id="{4DA2B2B1-018C-C90B-F635-CEE610B848A6}"/>
              </a:ext>
            </a:extLst>
          </p:cNvPr>
          <p:cNvPicPr>
            <a:picLocks noChangeAspect="1"/>
          </p:cNvPicPr>
          <p:nvPr/>
        </p:nvPicPr>
        <p:blipFill>
          <a:blip r:embed="rId4"/>
          <a:srcRect l="24836" t="20763" r="21639" b="11603"/>
          <a:stretch>
            <a:fillRect/>
          </a:stretch>
        </p:blipFill>
        <p:spPr>
          <a:xfrm>
            <a:off x="977094" y="1085968"/>
            <a:ext cx="7809734" cy="5304334"/>
          </a:xfrm>
          <a:prstGeom prst="rect">
            <a:avLst/>
          </a:prstGeom>
        </p:spPr>
      </p:pic>
      <p:sp>
        <p:nvSpPr>
          <p:cNvPr id="9" name="TextBox 11">
            <a:extLst>
              <a:ext uri="{FF2B5EF4-FFF2-40B4-BE49-F238E27FC236}">
                <a16:creationId xmlns:a16="http://schemas.microsoft.com/office/drawing/2014/main" id="{30D3006B-059F-5270-F6CA-07345625823C}"/>
              </a:ext>
            </a:extLst>
          </p:cNvPr>
          <p:cNvSpPr txBox="1"/>
          <p:nvPr/>
        </p:nvSpPr>
        <p:spPr>
          <a:xfrm>
            <a:off x="-1" y="204398"/>
            <a:ext cx="9753600" cy="800219"/>
          </a:xfrm>
          <a:prstGeom prst="rect">
            <a:avLst/>
          </a:prstGeom>
        </p:spPr>
        <p:txBody>
          <a:bodyPr lIns="0" tIns="0" rIns="0" bIns="0" rtlCol="0" anchor="t">
            <a:spAutoFit/>
          </a:bodyPr>
          <a:lstStyle/>
          <a:p>
            <a:pPr algn="ctr"/>
            <a:r>
              <a:rPr lang="en-US" sz="2600" b="1">
                <a:solidFill>
                  <a:srgbClr val="FFFFFF"/>
                </a:solidFill>
                <a:latin typeface="Garet Bold"/>
                <a:sym typeface="Garet Bold"/>
              </a:rPr>
              <a:t>Pediatric Mental Health Related Emergency Room Visits (per 10,000 population) in Erie County by ZIP Code</a:t>
            </a:r>
            <a:endParaRPr lang="en-US" sz="2600"/>
          </a:p>
        </p:txBody>
      </p:sp>
    </p:spTree>
    <p:extLst>
      <p:ext uri="{BB962C8B-B14F-4D97-AF65-F5344CB8AC3E}">
        <p14:creationId xmlns:p14="http://schemas.microsoft.com/office/powerpoint/2010/main" val="116157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11D33-B64C-70F4-2A55-648A059010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6FB47B9-4110-C8BD-D9DC-E14ACF79C463}"/>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0A9027C7-8D62-9201-0054-DC80C95D7B81}"/>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F2EE226B-B9F6-7DC3-962E-4678F86F9A83}"/>
              </a:ext>
            </a:extLst>
          </p:cNvPr>
          <p:cNvGrpSpPr/>
          <p:nvPr/>
        </p:nvGrpSpPr>
        <p:grpSpPr>
          <a:xfrm>
            <a:off x="0" y="-127320"/>
            <a:ext cx="9753603" cy="6544694"/>
            <a:chOff x="0" y="-28575"/>
            <a:chExt cx="3612445" cy="2423961"/>
          </a:xfrm>
        </p:grpSpPr>
        <p:sp>
          <p:nvSpPr>
            <p:cNvPr id="5" name="Freeform 5">
              <a:extLst>
                <a:ext uri="{FF2B5EF4-FFF2-40B4-BE49-F238E27FC236}">
                  <a16:creationId xmlns:a16="http://schemas.microsoft.com/office/drawing/2014/main" id="{4EEE0632-AA62-FD9D-7047-E8FE7C5B6A29}"/>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EEC31D47-B742-33D4-D6BC-EFEDDBF8770C}"/>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EA4EEB7C-2587-885D-E224-DA023AC253D5}"/>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9D576CD6-9A99-4399-7A81-5FEC80FA825D}"/>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Opportunities for Schools</a:t>
            </a:r>
          </a:p>
        </p:txBody>
      </p:sp>
      <p:sp>
        <p:nvSpPr>
          <p:cNvPr id="11" name="TextBox 11">
            <a:extLst>
              <a:ext uri="{FF2B5EF4-FFF2-40B4-BE49-F238E27FC236}">
                <a16:creationId xmlns:a16="http://schemas.microsoft.com/office/drawing/2014/main" id="{6F09EED3-97C8-28AC-312D-A39694E33E1B}"/>
              </a:ext>
            </a:extLst>
          </p:cNvPr>
          <p:cNvSpPr txBox="1"/>
          <p:nvPr/>
        </p:nvSpPr>
        <p:spPr>
          <a:xfrm>
            <a:off x="423986" y="1407993"/>
            <a:ext cx="9024814" cy="3209212"/>
          </a:xfrm>
          <a:prstGeom prst="rect">
            <a:avLst/>
          </a:prstGeom>
        </p:spPr>
        <p:txBody>
          <a:bodyPr wrap="square" lIns="0" tIns="0" rIns="0" bIns="0" rtlCol="0" anchor="t">
            <a:spAutoFit/>
          </a:bodyPr>
          <a:lstStyle/>
          <a:p>
            <a:pPr marL="474980" lvl="1" indent="-237490" algn="l">
              <a:lnSpc>
                <a:spcPts val="3081"/>
              </a:lnSpc>
              <a:buFont typeface="Arial"/>
              <a:buChar char="•"/>
            </a:pPr>
            <a:endParaRPr lang="en-US" sz="2200">
              <a:solidFill>
                <a:srgbClr val="FFFFFF"/>
              </a:solidFill>
              <a:latin typeface="Garet"/>
              <a:ea typeface="Garet"/>
              <a:cs typeface="Garet"/>
            </a:endParaRPr>
          </a:p>
          <a:p>
            <a:pPr marL="580390" lvl="1" indent="-342900">
              <a:lnSpc>
                <a:spcPct val="200000"/>
              </a:lnSpc>
              <a:buFont typeface="Arial" panose="020B0604020202020204" pitchFamily="34" charset="0"/>
              <a:buChar char="•"/>
            </a:pPr>
            <a:r>
              <a:rPr lang="en-US" sz="2200">
                <a:solidFill>
                  <a:srgbClr val="FFFFFF"/>
                </a:solidFill>
                <a:latin typeface="Garet"/>
                <a:ea typeface="Garet"/>
                <a:cs typeface="Garet"/>
                <a:sym typeface="Garet"/>
              </a:rPr>
              <a:t>Time spent around youth on a daily basis</a:t>
            </a:r>
            <a:endParaRPr lang="en-US" sz="2200">
              <a:solidFill>
                <a:srgbClr val="FFFFFF"/>
              </a:solidFill>
              <a:latin typeface="Garet"/>
              <a:ea typeface="Garet"/>
              <a:cs typeface="Garet"/>
            </a:endParaRPr>
          </a:p>
          <a:p>
            <a:pPr marL="580390" lvl="1" indent="-342900">
              <a:lnSpc>
                <a:spcPct val="200000"/>
              </a:lnSpc>
              <a:buFont typeface="Arial" panose="020B0604020202020204" pitchFamily="34" charset="0"/>
              <a:buChar char="•"/>
            </a:pPr>
            <a:r>
              <a:rPr lang="en-US" sz="2200">
                <a:solidFill>
                  <a:srgbClr val="FFFFFF"/>
                </a:solidFill>
                <a:latin typeface="Garet"/>
                <a:ea typeface="Garet"/>
                <a:cs typeface="Garet"/>
              </a:rPr>
              <a:t>Experiences stressors </a:t>
            </a:r>
          </a:p>
          <a:p>
            <a:pPr marL="580390" lvl="1" indent="-342900">
              <a:lnSpc>
                <a:spcPct val="200000"/>
              </a:lnSpc>
              <a:buFont typeface="Arial" panose="020B0604020202020204" pitchFamily="34" charset="0"/>
              <a:buChar char="•"/>
            </a:pPr>
            <a:r>
              <a:rPr lang="en-US" sz="2200">
                <a:solidFill>
                  <a:srgbClr val="FFFFFF"/>
                </a:solidFill>
                <a:latin typeface="Garet"/>
                <a:ea typeface="Garet"/>
                <a:cs typeface="Garet"/>
                <a:sym typeface="Garet"/>
              </a:rPr>
              <a:t>Early identification and intervention is key</a:t>
            </a:r>
            <a:endParaRPr lang="en-US" sz="2200">
              <a:solidFill>
                <a:srgbClr val="FFFFFF"/>
              </a:solidFill>
              <a:latin typeface="Garet"/>
              <a:ea typeface="Garet"/>
              <a:cs typeface="Garet"/>
            </a:endParaRPr>
          </a:p>
          <a:p>
            <a:pPr marL="237490" lvl="1" algn="l">
              <a:lnSpc>
                <a:spcPts val="3081"/>
              </a:lnSpc>
            </a:pPr>
            <a:endParaRPr lang="en-US" sz="2200">
              <a:solidFill>
                <a:srgbClr val="FFFFFF"/>
              </a:solidFill>
              <a:latin typeface="Garet"/>
              <a:ea typeface="Garet"/>
              <a:cs typeface="Garet"/>
            </a:endParaRPr>
          </a:p>
          <a:p>
            <a:pPr marL="474980" lvl="1" indent="-237490" algn="l">
              <a:lnSpc>
                <a:spcPts val="3081"/>
              </a:lnSpc>
              <a:buFont typeface="Arial"/>
              <a:buChar char="•"/>
            </a:pPr>
            <a:endParaRPr lang="en-US" sz="2200">
              <a:solidFill>
                <a:srgbClr val="FFFFFF"/>
              </a:solidFill>
              <a:latin typeface="Garet"/>
              <a:ea typeface="Garet"/>
              <a:cs typeface="Garet"/>
            </a:endParaRPr>
          </a:p>
        </p:txBody>
      </p:sp>
    </p:spTree>
    <p:extLst>
      <p:ext uri="{BB962C8B-B14F-4D97-AF65-F5344CB8AC3E}">
        <p14:creationId xmlns:p14="http://schemas.microsoft.com/office/powerpoint/2010/main" val="255454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732F9-424E-0FC1-6C32-8C93798A00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7620E7-80AC-D85E-875D-F39C9AD05F6B}"/>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6B1182C4-822F-3A8F-4E09-B22551CA53EA}"/>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DCEC236C-080E-8823-EDFF-D336E9680C07}"/>
              </a:ext>
            </a:extLst>
          </p:cNvPr>
          <p:cNvGrpSpPr/>
          <p:nvPr/>
        </p:nvGrpSpPr>
        <p:grpSpPr>
          <a:xfrm>
            <a:off x="0" y="-154271"/>
            <a:ext cx="9753600" cy="6467542"/>
            <a:chOff x="0" y="0"/>
            <a:chExt cx="3612444" cy="2395386"/>
          </a:xfrm>
        </p:grpSpPr>
        <p:sp>
          <p:nvSpPr>
            <p:cNvPr id="5" name="Freeform 5">
              <a:extLst>
                <a:ext uri="{FF2B5EF4-FFF2-40B4-BE49-F238E27FC236}">
                  <a16:creationId xmlns:a16="http://schemas.microsoft.com/office/drawing/2014/main" id="{F9394068-478F-CED0-ED8F-831BDC5C9270}"/>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E463840F-C52C-DF8A-8094-AC5D5A1C3FE3}"/>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66D8E621-0B2F-BFD6-B514-6917D43222BA}"/>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16CAC455-538D-BF6D-AF19-C4F02EB13DC0}"/>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School Culture &amp; Belonging</a:t>
            </a:r>
          </a:p>
        </p:txBody>
      </p:sp>
      <p:sp>
        <p:nvSpPr>
          <p:cNvPr id="11" name="TextBox 11">
            <a:extLst>
              <a:ext uri="{FF2B5EF4-FFF2-40B4-BE49-F238E27FC236}">
                <a16:creationId xmlns:a16="http://schemas.microsoft.com/office/drawing/2014/main" id="{4AB98166-80F6-B8CB-A967-2A5C9E0D7876}"/>
              </a:ext>
            </a:extLst>
          </p:cNvPr>
          <p:cNvSpPr txBox="1"/>
          <p:nvPr/>
        </p:nvSpPr>
        <p:spPr>
          <a:xfrm>
            <a:off x="569129" y="1507521"/>
            <a:ext cx="8656754" cy="3616375"/>
          </a:xfrm>
          <a:prstGeom prst="rect">
            <a:avLst/>
          </a:prstGeom>
        </p:spPr>
        <p:txBody>
          <a:bodyPr wrap="square" lIns="0" tIns="0" rIns="0" bIns="0" rtlCol="0" anchor="t">
            <a:spAutoFit/>
          </a:bodyPr>
          <a:lstStyle/>
          <a:p>
            <a:pPr marL="237490" lvl="1">
              <a:lnSpc>
                <a:spcPct val="200000"/>
              </a:lnSpc>
            </a:pPr>
            <a:r>
              <a:rPr lang="en-US" sz="2000" dirty="0">
                <a:solidFill>
                  <a:srgbClr val="FFFFFF"/>
                </a:solidFill>
                <a:latin typeface="Garet"/>
                <a:ea typeface="Garet"/>
                <a:cs typeface="Garet"/>
                <a:sym typeface="Garet"/>
              </a:rPr>
              <a:t>Schools create opportunities:</a:t>
            </a:r>
            <a:endParaRPr lang="en-US" sz="2000" strike="sngStrike" dirty="0">
              <a:solidFill>
                <a:srgbClr val="FFFFFF"/>
              </a:solidFill>
              <a:latin typeface="Garet"/>
              <a:ea typeface="Garet"/>
              <a:cs typeface="Garet"/>
            </a:endParaRPr>
          </a:p>
          <a:p>
            <a:pPr marL="580390" lvl="1" indent="-342900">
              <a:lnSpc>
                <a:spcPct val="200000"/>
              </a:lnSpc>
              <a:buFont typeface="Arial" panose="020B0604020202020204" pitchFamily="34" charset="0"/>
              <a:buChar char="•"/>
            </a:pPr>
            <a:r>
              <a:rPr lang="en-US" sz="2000" dirty="0">
                <a:solidFill>
                  <a:srgbClr val="FFFFFF"/>
                </a:solidFill>
                <a:latin typeface="Garet"/>
                <a:ea typeface="Garet"/>
                <a:cs typeface="Garet"/>
                <a:sym typeface="Garet"/>
              </a:rPr>
              <a:t>For students to build connections with each other and staff</a:t>
            </a:r>
            <a:endParaRPr lang="en-US" sz="2000" dirty="0">
              <a:solidFill>
                <a:srgbClr val="FFFFFF"/>
              </a:solidFill>
              <a:latin typeface="Garet"/>
              <a:ea typeface="Garet"/>
              <a:cs typeface="Garet"/>
            </a:endParaRPr>
          </a:p>
          <a:p>
            <a:pPr marL="580390" lvl="1" indent="-342900">
              <a:lnSpc>
                <a:spcPct val="200000"/>
              </a:lnSpc>
              <a:buFont typeface="Arial" panose="020B0604020202020204" pitchFamily="34" charset="0"/>
              <a:buChar char="•"/>
            </a:pPr>
            <a:r>
              <a:rPr lang="en-US" sz="2000" dirty="0">
                <a:solidFill>
                  <a:srgbClr val="FFFFFF"/>
                </a:solidFill>
                <a:latin typeface="Garet"/>
                <a:ea typeface="Garet"/>
                <a:cs typeface="Garet"/>
                <a:sym typeface="Garet"/>
              </a:rPr>
              <a:t>For students to be treated equitably regardless of who they are</a:t>
            </a:r>
            <a:endParaRPr lang="en-US" sz="2000" dirty="0">
              <a:solidFill>
                <a:srgbClr val="FFFFFF"/>
              </a:solidFill>
              <a:latin typeface="Garet"/>
              <a:ea typeface="Garet"/>
              <a:cs typeface="Garet"/>
            </a:endParaRPr>
          </a:p>
          <a:p>
            <a:pPr marL="580390" lvl="1" indent="-342900" algn="l">
              <a:lnSpc>
                <a:spcPct val="200000"/>
              </a:lnSpc>
              <a:buFont typeface="Arial" panose="020B0604020202020204" pitchFamily="34" charset="0"/>
              <a:buChar char="•"/>
            </a:pPr>
            <a:r>
              <a:rPr lang="en-US" sz="2000" dirty="0">
                <a:solidFill>
                  <a:srgbClr val="FFFFFF"/>
                </a:solidFill>
                <a:latin typeface="Garet"/>
                <a:ea typeface="Garet"/>
                <a:cs typeface="Garet"/>
                <a:sym typeface="Garet"/>
              </a:rPr>
              <a:t>For school staff to ensure that students are affirmed and safe in every classroom, office, hallway, and bus</a:t>
            </a:r>
            <a:endParaRPr lang="en-US" sz="2000" dirty="0">
              <a:solidFill>
                <a:srgbClr val="FFFFFF"/>
              </a:solidFill>
              <a:latin typeface="Garet"/>
              <a:ea typeface="Garet"/>
              <a:cs typeface="Garet"/>
            </a:endParaRPr>
          </a:p>
        </p:txBody>
      </p:sp>
    </p:spTree>
    <p:extLst>
      <p:ext uri="{BB962C8B-B14F-4D97-AF65-F5344CB8AC3E}">
        <p14:creationId xmlns:p14="http://schemas.microsoft.com/office/powerpoint/2010/main" val="7933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95F92-A6C3-A57B-5B7F-7A989C002F5A}"/>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C78C338B-95FC-20B3-2D09-03D3241BCD0E}"/>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5" name="Freeform 3">
            <a:extLst>
              <a:ext uri="{FF2B5EF4-FFF2-40B4-BE49-F238E27FC236}">
                <a16:creationId xmlns:a16="http://schemas.microsoft.com/office/drawing/2014/main" id="{B9E2FC68-EC34-6F6B-CB88-00CED456A3CB}"/>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9" name="Group 4">
            <a:extLst>
              <a:ext uri="{FF2B5EF4-FFF2-40B4-BE49-F238E27FC236}">
                <a16:creationId xmlns:a16="http://schemas.microsoft.com/office/drawing/2014/main" id="{F0218767-6666-3D7E-DB9B-576AE80B35F3}"/>
              </a:ext>
            </a:extLst>
          </p:cNvPr>
          <p:cNvGrpSpPr/>
          <p:nvPr/>
        </p:nvGrpSpPr>
        <p:grpSpPr>
          <a:xfrm>
            <a:off x="15300" y="-221588"/>
            <a:ext cx="9753603" cy="6544694"/>
            <a:chOff x="0" y="-28575"/>
            <a:chExt cx="3612445" cy="2423961"/>
          </a:xfrm>
        </p:grpSpPr>
        <p:sp>
          <p:nvSpPr>
            <p:cNvPr id="7" name="Freeform 5">
              <a:extLst>
                <a:ext uri="{FF2B5EF4-FFF2-40B4-BE49-F238E27FC236}">
                  <a16:creationId xmlns:a16="http://schemas.microsoft.com/office/drawing/2014/main" id="{C151CDBC-3D02-534A-935B-D03F79F226D1}"/>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8" name="TextBox 6">
              <a:extLst>
                <a:ext uri="{FF2B5EF4-FFF2-40B4-BE49-F238E27FC236}">
                  <a16:creationId xmlns:a16="http://schemas.microsoft.com/office/drawing/2014/main" id="{85808471-906D-887E-D64A-E1B9E4F69ADB}"/>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1" name="TextBox 8">
            <a:extLst>
              <a:ext uri="{FF2B5EF4-FFF2-40B4-BE49-F238E27FC236}">
                <a16:creationId xmlns:a16="http://schemas.microsoft.com/office/drawing/2014/main" id="{8B924D5A-DF90-E597-3969-509CE38B7C8F}"/>
              </a:ext>
            </a:extLst>
          </p:cNvPr>
          <p:cNvSpPr txBox="1"/>
          <p:nvPr/>
        </p:nvSpPr>
        <p:spPr>
          <a:xfrm>
            <a:off x="0" y="400050"/>
            <a:ext cx="9753600" cy="856004"/>
          </a:xfrm>
          <a:prstGeom prst="rect">
            <a:avLst/>
          </a:prstGeom>
        </p:spPr>
        <p:txBody>
          <a:bodyPr lIns="0" tIns="0" rIns="0" bIns="0" rtlCol="0" anchor="t">
            <a:spAutoFit/>
          </a:bodyPr>
          <a:lstStyle/>
          <a:p>
            <a:pPr algn="ctr">
              <a:lnSpc>
                <a:spcPts val="7279"/>
              </a:lnSpc>
            </a:pPr>
            <a:r>
              <a:rPr lang="en-US" sz="3600" b="1">
                <a:solidFill>
                  <a:srgbClr val="FFFFFF"/>
                </a:solidFill>
                <a:latin typeface="Garet Bold"/>
                <a:ea typeface="Garet Bold"/>
                <a:cs typeface="Garet Bold"/>
                <a:sym typeface="Garet Bold"/>
              </a:rPr>
              <a:t>What is MHFA?</a:t>
            </a:r>
          </a:p>
        </p:txBody>
      </p:sp>
      <p:sp>
        <p:nvSpPr>
          <p:cNvPr id="13" name="TextBox 12">
            <a:extLst>
              <a:ext uri="{FF2B5EF4-FFF2-40B4-BE49-F238E27FC236}">
                <a16:creationId xmlns:a16="http://schemas.microsoft.com/office/drawing/2014/main" id="{EA98881A-BF7D-91C8-792A-537C01C40B46}"/>
              </a:ext>
            </a:extLst>
          </p:cNvPr>
          <p:cNvSpPr txBox="1"/>
          <p:nvPr/>
        </p:nvSpPr>
        <p:spPr>
          <a:xfrm>
            <a:off x="790686" y="1607493"/>
            <a:ext cx="6209562"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solidFill>
                  <a:srgbClr val="FFFFFF"/>
                </a:solidFill>
                <a:latin typeface="Garet"/>
                <a:ea typeface="+mn-lt"/>
                <a:cs typeface="+mn-lt"/>
              </a:rPr>
              <a:t>Mental Health First Aid (MHFA) is an evidence-based training that gives you the skills to recognize when someone is facing a mental health or substance use challenge,  and the confidence to be their first source of support.</a:t>
            </a:r>
            <a:endParaRPr lang="en-US">
              <a:latin typeface="Garet"/>
            </a:endParaRPr>
          </a:p>
          <a:p>
            <a:pPr marL="285750" indent="-285750">
              <a:buFont typeface="Arial"/>
              <a:buChar char="•"/>
            </a:pPr>
            <a:endParaRPr lang="en-US" sz="2400">
              <a:solidFill>
                <a:srgbClr val="FFFFFF"/>
              </a:solidFill>
              <a:latin typeface="Garet"/>
              <a:ea typeface="Calibri"/>
              <a:cs typeface="Calibri"/>
            </a:endParaRPr>
          </a:p>
          <a:p>
            <a:pPr algn="ctr"/>
            <a:endParaRPr lang="en-US">
              <a:ea typeface="Calibri"/>
              <a:cs typeface="Calibri"/>
            </a:endParaRPr>
          </a:p>
        </p:txBody>
      </p:sp>
      <p:sp>
        <p:nvSpPr>
          <p:cNvPr id="4" name="Freeform 8">
            <a:extLst>
              <a:ext uri="{FF2B5EF4-FFF2-40B4-BE49-F238E27FC236}">
                <a16:creationId xmlns:a16="http://schemas.microsoft.com/office/drawing/2014/main" id="{484A2820-E2E9-366F-0B16-CACE40EE1A35}"/>
              </a:ext>
            </a:extLst>
          </p:cNvPr>
          <p:cNvSpPr/>
          <p:nvPr/>
        </p:nvSpPr>
        <p:spPr>
          <a:xfrm>
            <a:off x="7138874" y="2725895"/>
            <a:ext cx="1850959" cy="1860375"/>
          </a:xfrm>
          <a:custGeom>
            <a:avLst/>
            <a:gdLst/>
            <a:ahLst/>
            <a:cxnLst/>
            <a:rect l="l" t="t" r="r" b="b"/>
            <a:pathLst>
              <a:path w="2341706" h="2259106">
                <a:moveTo>
                  <a:pt x="0" y="0"/>
                </a:moveTo>
                <a:lnTo>
                  <a:pt x="2341706" y="0"/>
                </a:lnTo>
                <a:lnTo>
                  <a:pt x="2341706" y="2259106"/>
                </a:lnTo>
                <a:lnTo>
                  <a:pt x="0" y="2259106"/>
                </a:lnTo>
                <a:lnTo>
                  <a:pt x="0" y="0"/>
                </a:lnTo>
                <a:close/>
              </a:path>
            </a:pathLst>
          </a:custGeom>
          <a:blipFill>
            <a:blip r:embed="rId4"/>
            <a:stretch>
              <a:fillRect/>
            </a:stretch>
          </a:blipFill>
        </p:spPr>
        <p:txBody>
          <a:bodyPr/>
          <a:lstStyle/>
          <a:p>
            <a:endParaRPr lang="en-US"/>
          </a:p>
        </p:txBody>
      </p:sp>
      <p:sp>
        <p:nvSpPr>
          <p:cNvPr id="10" name="AutoShape 9">
            <a:extLst>
              <a:ext uri="{FF2B5EF4-FFF2-40B4-BE49-F238E27FC236}">
                <a16:creationId xmlns:a16="http://schemas.microsoft.com/office/drawing/2014/main" id="{97C8AC35-604A-D1C1-F9B1-52E1F1E2E1CB}"/>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63277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56BB6-F37A-C5A5-057B-BF1CE0B7B0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A4B265-F7A7-482C-02C1-7A2DC11451CD}"/>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0059F506-1CB7-8028-5DCE-3B2CA1FC1F68}"/>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9602FE45-F851-0094-F110-1B10CCCFFC5A}"/>
              </a:ext>
            </a:extLst>
          </p:cNvPr>
          <p:cNvGrpSpPr/>
          <p:nvPr/>
        </p:nvGrpSpPr>
        <p:grpSpPr>
          <a:xfrm>
            <a:off x="0" y="-169168"/>
            <a:ext cx="9753603" cy="6544694"/>
            <a:chOff x="0" y="-28575"/>
            <a:chExt cx="3612445" cy="2423961"/>
          </a:xfrm>
        </p:grpSpPr>
        <p:sp>
          <p:nvSpPr>
            <p:cNvPr id="5" name="Freeform 5">
              <a:extLst>
                <a:ext uri="{FF2B5EF4-FFF2-40B4-BE49-F238E27FC236}">
                  <a16:creationId xmlns:a16="http://schemas.microsoft.com/office/drawing/2014/main" id="{520FD29C-C10B-697B-709F-ADDB7D15318F}"/>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E909A039-1F95-0FB5-4595-0E1569B61C26}"/>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3E5B55B3-2059-AF9D-7C0A-4CC2F07CC088}"/>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3FE8336A-244C-7529-AC22-5185B3346A48}"/>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Mental Health First Aid</a:t>
            </a:r>
          </a:p>
        </p:txBody>
      </p:sp>
      <p:sp>
        <p:nvSpPr>
          <p:cNvPr id="12" name="TextBox 11">
            <a:extLst>
              <a:ext uri="{FF2B5EF4-FFF2-40B4-BE49-F238E27FC236}">
                <a16:creationId xmlns:a16="http://schemas.microsoft.com/office/drawing/2014/main" id="{F4924656-0DAD-14F5-2CC3-7F498323B333}"/>
              </a:ext>
            </a:extLst>
          </p:cNvPr>
          <p:cNvSpPr txBox="1"/>
          <p:nvPr/>
        </p:nvSpPr>
        <p:spPr>
          <a:xfrm>
            <a:off x="6058836" y="5249547"/>
            <a:ext cx="343338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bg1"/>
                </a:solidFill>
                <a:ea typeface="Calibri"/>
                <a:cs typeface="Calibri"/>
              </a:rPr>
              <a:t>Source: Children and Youth Services Review</a:t>
            </a:r>
          </a:p>
          <a:p>
            <a:pPr algn="r"/>
            <a:r>
              <a:rPr lang="en-US" sz="1200">
                <a:solidFill>
                  <a:schemeClr val="bg1"/>
                </a:solidFill>
                <a:ea typeface="Calibri"/>
                <a:cs typeface="Calibri"/>
              </a:rPr>
              <a:t>Volume 73, February 2017, Pages 384-391</a:t>
            </a:r>
            <a:endParaRPr lang="en-US" sz="1200">
              <a:solidFill>
                <a:schemeClr val="bg1"/>
              </a:solidFill>
            </a:endParaRPr>
          </a:p>
          <a:p>
            <a:pPr algn="r"/>
            <a:endParaRPr lang="en-US" sz="1400">
              <a:ea typeface="Calibri"/>
              <a:cs typeface="Calibri"/>
            </a:endParaRPr>
          </a:p>
        </p:txBody>
      </p:sp>
      <p:pic>
        <p:nvPicPr>
          <p:cNvPr id="13" name="Picture 12" descr="MHFA Action Plan: How ALGEE Helps in Mental Health Challenges">
            <a:extLst>
              <a:ext uri="{FF2B5EF4-FFF2-40B4-BE49-F238E27FC236}">
                <a16:creationId xmlns:a16="http://schemas.microsoft.com/office/drawing/2014/main" id="{1F462672-741F-F3E8-BC8C-5AAD22F21E67}"/>
              </a:ext>
            </a:extLst>
          </p:cNvPr>
          <p:cNvPicPr>
            <a:picLocks noChangeAspect="1"/>
          </p:cNvPicPr>
          <p:nvPr/>
        </p:nvPicPr>
        <p:blipFill>
          <a:blip r:embed="rId4"/>
          <a:stretch>
            <a:fillRect/>
          </a:stretch>
        </p:blipFill>
        <p:spPr>
          <a:xfrm>
            <a:off x="6335639" y="2168489"/>
            <a:ext cx="3093395" cy="3080425"/>
          </a:xfrm>
          <a:prstGeom prst="rect">
            <a:avLst/>
          </a:prstGeom>
        </p:spPr>
      </p:pic>
      <p:sp>
        <p:nvSpPr>
          <p:cNvPr id="15" name="TextBox 11">
            <a:extLst>
              <a:ext uri="{FF2B5EF4-FFF2-40B4-BE49-F238E27FC236}">
                <a16:creationId xmlns:a16="http://schemas.microsoft.com/office/drawing/2014/main" id="{27131894-AD8D-D460-8BFF-F19BD2056407}"/>
              </a:ext>
            </a:extLst>
          </p:cNvPr>
          <p:cNvSpPr txBox="1"/>
          <p:nvPr/>
        </p:nvSpPr>
        <p:spPr>
          <a:xfrm>
            <a:off x="411016" y="1816626"/>
            <a:ext cx="5937904" cy="4842992"/>
          </a:xfrm>
          <a:prstGeom prst="rect">
            <a:avLst/>
          </a:prstGeom>
        </p:spPr>
        <p:txBody>
          <a:bodyPr wrap="square" lIns="0" tIns="0" rIns="0" bIns="0" rtlCol="0" anchor="t">
            <a:spAutoFit/>
          </a:bodyPr>
          <a:lstStyle/>
          <a:p>
            <a:pPr marL="580390" lvl="1" indent="-342900">
              <a:lnSpc>
                <a:spcPct val="200000"/>
              </a:lnSpc>
              <a:buFont typeface="Arial" panose="020B0604020202020204" pitchFamily="34" charset="0"/>
              <a:buChar char="•"/>
            </a:pPr>
            <a:r>
              <a:rPr lang="en-US" sz="2200">
                <a:solidFill>
                  <a:srgbClr val="FFFFFF"/>
                </a:solidFill>
                <a:latin typeface="Garet"/>
                <a:ea typeface="Calibri"/>
                <a:cs typeface="Calibri"/>
                <a:sym typeface="Garet"/>
              </a:rPr>
              <a:t>85% of educators say they need better training to handle student mental health</a:t>
            </a:r>
            <a:endParaRPr lang="en-US" sz="2200">
              <a:solidFill>
                <a:srgbClr val="FFFFFF"/>
              </a:solidFill>
              <a:latin typeface="Garet"/>
              <a:ea typeface="Calibri"/>
              <a:cs typeface="Calibri"/>
            </a:endParaRPr>
          </a:p>
          <a:p>
            <a:pPr marL="580390" lvl="1" indent="-342900">
              <a:lnSpc>
                <a:spcPct val="200000"/>
              </a:lnSpc>
              <a:buFont typeface="Arial" panose="020B0604020202020204" pitchFamily="34" charset="0"/>
              <a:buChar char="•"/>
            </a:pPr>
            <a:r>
              <a:rPr lang="en-US" sz="2200">
                <a:solidFill>
                  <a:srgbClr val="FFFFFF"/>
                </a:solidFill>
                <a:latin typeface="Garet"/>
                <a:ea typeface="Calibri"/>
                <a:cs typeface="Calibri"/>
              </a:rPr>
              <a:t>The MHFA Action Plan (ALGEE) gives you the tools to respond with confidence</a:t>
            </a:r>
            <a:endParaRPr lang="en-US" sz="2200">
              <a:solidFill>
                <a:srgbClr val="FFFFFF"/>
              </a:solidFill>
              <a:latin typeface="Calibri"/>
              <a:ea typeface="Calibri"/>
              <a:cs typeface="Calibri"/>
            </a:endParaRPr>
          </a:p>
          <a:p>
            <a:pPr marL="237490" lvl="1" algn="l">
              <a:lnSpc>
                <a:spcPts val="3081"/>
              </a:lnSpc>
            </a:pPr>
            <a:endParaRPr lang="en-US" sz="2200">
              <a:solidFill>
                <a:srgbClr val="FFFFFF"/>
              </a:solidFill>
              <a:latin typeface="Garet"/>
              <a:ea typeface="Garet"/>
              <a:cs typeface="Garet"/>
            </a:endParaRPr>
          </a:p>
          <a:p>
            <a:pPr marL="474980" lvl="1" indent="-237490">
              <a:lnSpc>
                <a:spcPts val="3081"/>
              </a:lnSpc>
              <a:buFont typeface="Arial"/>
              <a:buChar char="•"/>
            </a:pPr>
            <a:endParaRPr lang="en-US" sz="2200">
              <a:solidFill>
                <a:srgbClr val="FFFFFF"/>
              </a:solidFill>
              <a:latin typeface="Garet"/>
              <a:ea typeface="Garet"/>
              <a:cs typeface="Garet"/>
            </a:endParaRPr>
          </a:p>
        </p:txBody>
      </p:sp>
    </p:spTree>
    <p:extLst>
      <p:ext uri="{BB962C8B-B14F-4D97-AF65-F5344CB8AC3E}">
        <p14:creationId xmlns:p14="http://schemas.microsoft.com/office/powerpoint/2010/main" val="355920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5454-337D-3E6E-A9A8-7C68895525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07F8EB-2172-91D9-F144-9CD6ED7EDC78}"/>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AD908F58-E288-6B74-0111-2E9259207B3A}"/>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183DB521-D73E-F337-820A-6A63F573E1D7}"/>
              </a:ext>
            </a:extLst>
          </p:cNvPr>
          <p:cNvGrpSpPr/>
          <p:nvPr/>
        </p:nvGrpSpPr>
        <p:grpSpPr>
          <a:xfrm>
            <a:off x="0" y="-111441"/>
            <a:ext cx="9753600" cy="6467542"/>
            <a:chOff x="0" y="0"/>
            <a:chExt cx="3612444" cy="2395386"/>
          </a:xfrm>
        </p:grpSpPr>
        <p:sp>
          <p:nvSpPr>
            <p:cNvPr id="5" name="Freeform 5">
              <a:extLst>
                <a:ext uri="{FF2B5EF4-FFF2-40B4-BE49-F238E27FC236}">
                  <a16:creationId xmlns:a16="http://schemas.microsoft.com/office/drawing/2014/main" id="{440FE063-A4AB-788C-541F-DF4707DDBEC0}"/>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958894E5-F6B4-5F7E-A94D-6782412DDC65}"/>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9D170085-5346-F210-5003-994CC395D454}"/>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0C679AAB-3A30-012A-8DE1-0FA42599F072}"/>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Types of  Mental Health First Aid</a:t>
            </a:r>
          </a:p>
        </p:txBody>
      </p:sp>
      <p:sp>
        <p:nvSpPr>
          <p:cNvPr id="11" name="TextBox 11">
            <a:extLst>
              <a:ext uri="{FF2B5EF4-FFF2-40B4-BE49-F238E27FC236}">
                <a16:creationId xmlns:a16="http://schemas.microsoft.com/office/drawing/2014/main" id="{8833AACC-588C-79ED-E19A-7091A80B31CA}"/>
              </a:ext>
            </a:extLst>
          </p:cNvPr>
          <p:cNvSpPr txBox="1"/>
          <p:nvPr/>
        </p:nvSpPr>
        <p:spPr>
          <a:xfrm>
            <a:off x="423986" y="1407993"/>
            <a:ext cx="9024814" cy="2811667"/>
          </a:xfrm>
          <a:prstGeom prst="rect">
            <a:avLst/>
          </a:prstGeom>
        </p:spPr>
        <p:txBody>
          <a:bodyPr wrap="square" lIns="0" tIns="0" rIns="0" bIns="0" rtlCol="0" anchor="t">
            <a:spAutoFit/>
          </a:bodyPr>
          <a:lstStyle/>
          <a:p>
            <a:pPr marL="474980" lvl="1" indent="-237490" algn="l">
              <a:lnSpc>
                <a:spcPts val="3081"/>
              </a:lnSpc>
              <a:buFont typeface="Arial"/>
              <a:buChar char="•"/>
            </a:pPr>
            <a:endParaRPr lang="en-US" sz="2200">
              <a:solidFill>
                <a:srgbClr val="FFFFFF"/>
              </a:solidFill>
              <a:latin typeface="Garet"/>
              <a:ea typeface="Garet"/>
              <a:cs typeface="Garet"/>
            </a:endParaRPr>
          </a:p>
          <a:p>
            <a:pPr marL="580390" lvl="1" indent="-342900">
              <a:lnSpc>
                <a:spcPct val="200000"/>
              </a:lnSpc>
              <a:buFont typeface="Arial" panose="020B0604020202020204" pitchFamily="34" charset="0"/>
              <a:buChar char="•"/>
            </a:pPr>
            <a:r>
              <a:rPr lang="en-US" sz="2200" u="sng">
                <a:solidFill>
                  <a:srgbClr val="FFFFFF"/>
                </a:solidFill>
                <a:latin typeface="Garet"/>
                <a:ea typeface="Garet"/>
                <a:cs typeface="Garet"/>
                <a:sym typeface="Garet"/>
              </a:rPr>
              <a:t>Adult</a:t>
            </a:r>
            <a:r>
              <a:rPr lang="en-US" sz="2200">
                <a:solidFill>
                  <a:srgbClr val="FFFFFF"/>
                </a:solidFill>
                <a:latin typeface="Garet"/>
                <a:ea typeface="Garet"/>
                <a:cs typeface="Garet"/>
                <a:sym typeface="Garet"/>
              </a:rPr>
              <a:t> MHFA for adults interacting with other adults</a:t>
            </a:r>
            <a:endParaRPr lang="en-US" sz="2200">
              <a:solidFill>
                <a:srgbClr val="FFFFFF"/>
              </a:solidFill>
              <a:latin typeface="Garet"/>
              <a:ea typeface="Garet"/>
              <a:cs typeface="Garet"/>
            </a:endParaRPr>
          </a:p>
          <a:p>
            <a:pPr marL="580390" lvl="1" indent="-342900">
              <a:lnSpc>
                <a:spcPct val="200000"/>
              </a:lnSpc>
              <a:buFont typeface="Arial,Sans-Serif" panose="020B0604020202020204" pitchFamily="34" charset="0"/>
              <a:buChar char="•"/>
            </a:pPr>
            <a:r>
              <a:rPr lang="en-US" sz="2200" u="sng">
                <a:solidFill>
                  <a:srgbClr val="FFFFFF"/>
                </a:solidFill>
                <a:latin typeface="Garet"/>
                <a:ea typeface="+mn-lt"/>
                <a:cs typeface="+mn-lt"/>
              </a:rPr>
              <a:t>Youth</a:t>
            </a:r>
            <a:r>
              <a:rPr lang="en-US" sz="2200">
                <a:solidFill>
                  <a:srgbClr val="FFFFFF"/>
                </a:solidFill>
                <a:latin typeface="Garet"/>
                <a:ea typeface="+mn-lt"/>
                <a:cs typeface="+mn-lt"/>
              </a:rPr>
              <a:t> MHFA for adults interacting with youth ages 12-18</a:t>
            </a:r>
            <a:endParaRPr lang="en-US" sz="2200">
              <a:solidFill>
                <a:srgbClr val="000000"/>
              </a:solidFill>
              <a:latin typeface="Garet"/>
              <a:ea typeface="+mn-lt"/>
              <a:cs typeface="+mn-lt"/>
            </a:endParaRPr>
          </a:p>
          <a:p>
            <a:pPr marL="580390" lvl="1" indent="-342900">
              <a:lnSpc>
                <a:spcPct val="200000"/>
              </a:lnSpc>
              <a:buFont typeface="Arial" panose="020B0604020202020204" pitchFamily="34" charset="0"/>
              <a:buChar char="•"/>
            </a:pPr>
            <a:r>
              <a:rPr lang="en-US" sz="2200" u="sng">
                <a:solidFill>
                  <a:srgbClr val="FFFFFF"/>
                </a:solidFill>
                <a:latin typeface="Garet"/>
                <a:ea typeface="+mn-lt"/>
                <a:cs typeface="+mn-lt"/>
              </a:rPr>
              <a:t>Teen</a:t>
            </a:r>
            <a:r>
              <a:rPr lang="en-US" sz="2200">
                <a:solidFill>
                  <a:srgbClr val="FFFFFF"/>
                </a:solidFill>
                <a:latin typeface="Garet"/>
                <a:ea typeface="+mn-lt"/>
                <a:cs typeface="+mn-lt"/>
              </a:rPr>
              <a:t> MHFA for teens to provide peer support </a:t>
            </a:r>
          </a:p>
          <a:p>
            <a:pPr marL="474980" lvl="1" indent="-237490">
              <a:lnSpc>
                <a:spcPts val="3081"/>
              </a:lnSpc>
              <a:buFont typeface="Arial"/>
              <a:buChar char="•"/>
            </a:pPr>
            <a:endParaRPr lang="en-US" sz="2200">
              <a:solidFill>
                <a:srgbClr val="FFFFFF"/>
              </a:solidFill>
              <a:latin typeface="Garet"/>
              <a:ea typeface="Garet"/>
              <a:cs typeface="Garet"/>
            </a:endParaRPr>
          </a:p>
        </p:txBody>
      </p:sp>
    </p:spTree>
    <p:extLst>
      <p:ext uri="{BB962C8B-B14F-4D97-AF65-F5344CB8AC3E}">
        <p14:creationId xmlns:p14="http://schemas.microsoft.com/office/powerpoint/2010/main" val="16320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3A7D2-9313-77E5-2F37-533DC277CD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42917D-7F63-92E5-098D-84FA525DEA7A}"/>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ECE98DD9-2C36-D92F-E815-4F8E525EBB67}"/>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14C58618-DE05-E484-C38B-236FCE14720B}"/>
              </a:ext>
            </a:extLst>
          </p:cNvPr>
          <p:cNvGrpSpPr/>
          <p:nvPr/>
        </p:nvGrpSpPr>
        <p:grpSpPr>
          <a:xfrm>
            <a:off x="0" y="-380836"/>
            <a:ext cx="9808089" cy="6790035"/>
            <a:chOff x="0" y="-28575"/>
            <a:chExt cx="3612444" cy="2469420"/>
          </a:xfrm>
        </p:grpSpPr>
        <p:sp>
          <p:nvSpPr>
            <p:cNvPr id="5" name="Freeform 5">
              <a:extLst>
                <a:ext uri="{FF2B5EF4-FFF2-40B4-BE49-F238E27FC236}">
                  <a16:creationId xmlns:a16="http://schemas.microsoft.com/office/drawing/2014/main" id="{0EABCF5F-02A0-74F5-733C-0C4FC80031EF}"/>
                </a:ext>
              </a:extLst>
            </p:cNvPr>
            <p:cNvSpPr/>
            <p:nvPr/>
          </p:nvSpPr>
          <p:spPr>
            <a:xfrm>
              <a:off x="0" y="0"/>
              <a:ext cx="3594262" cy="2440845"/>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AA30B233-FA42-ECD0-65FE-EE7F79C6DAFB}"/>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1" name="TextBox 11">
            <a:extLst>
              <a:ext uri="{FF2B5EF4-FFF2-40B4-BE49-F238E27FC236}">
                <a16:creationId xmlns:a16="http://schemas.microsoft.com/office/drawing/2014/main" id="{F884AE44-CDB1-16F2-25C7-D76DC9BFA3B5}"/>
              </a:ext>
            </a:extLst>
          </p:cNvPr>
          <p:cNvSpPr txBox="1"/>
          <p:nvPr/>
        </p:nvSpPr>
        <p:spPr>
          <a:xfrm>
            <a:off x="6736706" y="1307531"/>
            <a:ext cx="3016894" cy="4740400"/>
          </a:xfrm>
          <a:prstGeom prst="rect">
            <a:avLst/>
          </a:prstGeom>
        </p:spPr>
        <p:txBody>
          <a:bodyPr wrap="square" lIns="0" tIns="0" rIns="0" bIns="0" rtlCol="0" anchor="t">
            <a:spAutoFit/>
          </a:bodyPr>
          <a:lstStyle/>
          <a:p>
            <a:pPr marL="474980" lvl="1" indent="-237490" algn="l">
              <a:lnSpc>
                <a:spcPts val="3081"/>
              </a:lnSpc>
              <a:buFont typeface="Arial"/>
              <a:buChar char="•"/>
            </a:pPr>
            <a:endParaRPr lang="en-US" sz="2200">
              <a:solidFill>
                <a:srgbClr val="FFFFFF"/>
              </a:solidFill>
              <a:latin typeface="Garet"/>
              <a:ea typeface="Garet"/>
              <a:cs typeface="Garet"/>
            </a:endParaRPr>
          </a:p>
          <a:p>
            <a:pPr marL="580390" lvl="1" indent="-342900">
              <a:lnSpc>
                <a:spcPts val="3081"/>
              </a:lnSpc>
              <a:buFont typeface="Arial"/>
              <a:buChar char="•"/>
            </a:pPr>
            <a:r>
              <a:rPr lang="en-US">
                <a:solidFill>
                  <a:srgbClr val="FFFFFF"/>
                </a:solidFill>
                <a:latin typeface="Garet"/>
                <a:ea typeface="Garet"/>
                <a:cs typeface="Garet"/>
                <a:sym typeface="Garet"/>
              </a:rPr>
              <a:t>ECOHE trains adults interacting with youth ages 12-18</a:t>
            </a:r>
            <a:endParaRPr lang="en-US">
              <a:solidFill>
                <a:srgbClr val="FFFFFF"/>
              </a:solidFill>
              <a:latin typeface="Garet"/>
              <a:ea typeface="Garet"/>
              <a:cs typeface="Garet"/>
            </a:endParaRPr>
          </a:p>
          <a:p>
            <a:pPr marL="237490" lvl="1">
              <a:lnSpc>
                <a:spcPts val="3081"/>
              </a:lnSpc>
            </a:pPr>
            <a:endParaRPr lang="en-US">
              <a:solidFill>
                <a:srgbClr val="FFFFFF"/>
              </a:solidFill>
              <a:latin typeface="Garet"/>
              <a:ea typeface="Garet"/>
              <a:cs typeface="Garet"/>
            </a:endParaRPr>
          </a:p>
          <a:p>
            <a:pPr marL="580390" lvl="1" indent="-342900">
              <a:lnSpc>
                <a:spcPts val="3081"/>
              </a:lnSpc>
              <a:buFont typeface="Arial"/>
              <a:buChar char="•"/>
            </a:pPr>
            <a:r>
              <a:rPr lang="en-US">
                <a:solidFill>
                  <a:srgbClr val="FFFFFF"/>
                </a:solidFill>
                <a:latin typeface="Garet"/>
                <a:ea typeface="Garet"/>
                <a:cs typeface="Garet"/>
              </a:rPr>
              <a:t>Including school staff, volunteers, after school program staff, coaches, bus drivers, athletic trainers, etc.</a:t>
            </a:r>
          </a:p>
        </p:txBody>
      </p:sp>
      <p:pic>
        <p:nvPicPr>
          <p:cNvPr id="8" name="Picture 7" descr="Chart, bar chart&#10;&#10;AI-generated content may be incorrect.">
            <a:extLst>
              <a:ext uri="{FF2B5EF4-FFF2-40B4-BE49-F238E27FC236}">
                <a16:creationId xmlns:a16="http://schemas.microsoft.com/office/drawing/2014/main" id="{C52AB401-6616-7D87-FAFC-D90D2A50F194}"/>
              </a:ext>
            </a:extLst>
          </p:cNvPr>
          <p:cNvPicPr>
            <a:picLocks noChangeAspect="1"/>
          </p:cNvPicPr>
          <p:nvPr/>
        </p:nvPicPr>
        <p:blipFill>
          <a:blip r:embed="rId4">
            <a:extLst>
              <a:ext uri="{28A0092B-C50C-407E-A947-70E740481C1C}">
                <a14:useLocalDpi xmlns:a14="http://schemas.microsoft.com/office/drawing/2010/main" val="0"/>
              </a:ext>
            </a:extLst>
          </a:blip>
          <a:srcRect t="16495" r="-181" b="-396"/>
          <a:stretch>
            <a:fillRect/>
          </a:stretch>
        </p:blipFill>
        <p:spPr>
          <a:xfrm>
            <a:off x="228599" y="1161581"/>
            <a:ext cx="6641369" cy="5079222"/>
          </a:xfrm>
          <a:prstGeom prst="rect">
            <a:avLst/>
          </a:prstGeom>
        </p:spPr>
      </p:pic>
      <p:sp>
        <p:nvSpPr>
          <p:cNvPr id="9" name="TextBox 11">
            <a:extLst>
              <a:ext uri="{FF2B5EF4-FFF2-40B4-BE49-F238E27FC236}">
                <a16:creationId xmlns:a16="http://schemas.microsoft.com/office/drawing/2014/main" id="{3137AC44-B338-FF02-7662-6D44607DDA9A}"/>
              </a:ext>
            </a:extLst>
          </p:cNvPr>
          <p:cNvSpPr txBox="1"/>
          <p:nvPr/>
        </p:nvSpPr>
        <p:spPr>
          <a:xfrm>
            <a:off x="-1" y="204398"/>
            <a:ext cx="9753600" cy="861774"/>
          </a:xfrm>
          <a:prstGeom prst="rect">
            <a:avLst/>
          </a:prstGeom>
        </p:spPr>
        <p:txBody>
          <a:bodyPr lIns="0" tIns="0" rIns="0" bIns="0" rtlCol="0" anchor="t">
            <a:spAutoFit/>
          </a:bodyPr>
          <a:lstStyle/>
          <a:p>
            <a:pPr algn="ctr"/>
            <a:r>
              <a:rPr lang="en-US" sz="2800" b="1">
                <a:solidFill>
                  <a:srgbClr val="FFFFFF"/>
                </a:solidFill>
                <a:latin typeface="Garet Bold"/>
                <a:sym typeface="Garet Bold"/>
              </a:rPr>
              <a:t>Youth Mental Health First Aiders Trained and Certified by ECOHE</a:t>
            </a:r>
            <a:endParaRPr lang="en-US"/>
          </a:p>
        </p:txBody>
      </p:sp>
    </p:spTree>
    <p:extLst>
      <p:ext uri="{BB962C8B-B14F-4D97-AF65-F5344CB8AC3E}">
        <p14:creationId xmlns:p14="http://schemas.microsoft.com/office/powerpoint/2010/main" val="18024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2D59F2E-8C68-3EFD-CF2B-BA2D81816DA7}"/>
              </a:ext>
            </a:extLst>
          </p:cNvPr>
          <p:cNvGrpSpPr/>
          <p:nvPr/>
        </p:nvGrpSpPr>
        <p:grpSpPr>
          <a:xfrm>
            <a:off x="0" y="-489813"/>
            <a:ext cx="9767225" cy="6858007"/>
            <a:chOff x="0" y="-28575"/>
            <a:chExt cx="3612445" cy="2423961"/>
          </a:xfrm>
        </p:grpSpPr>
        <p:sp>
          <p:nvSpPr>
            <p:cNvPr id="3" name="Freeform 5">
              <a:extLst>
                <a:ext uri="{FF2B5EF4-FFF2-40B4-BE49-F238E27FC236}">
                  <a16:creationId xmlns:a16="http://schemas.microsoft.com/office/drawing/2014/main" id="{247A0E9D-8207-88A1-28C7-B2CEF99C65FD}"/>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4" name="TextBox 6">
              <a:extLst>
                <a:ext uri="{FF2B5EF4-FFF2-40B4-BE49-F238E27FC236}">
                  <a16:creationId xmlns:a16="http://schemas.microsoft.com/office/drawing/2014/main" id="{9C3BCD26-6728-7A8D-84D1-446473F9C03D}"/>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10">
            <a:extLst>
              <a:ext uri="{FF2B5EF4-FFF2-40B4-BE49-F238E27FC236}">
                <a16:creationId xmlns:a16="http://schemas.microsoft.com/office/drawing/2014/main" id="{D961F43B-37F3-D1D9-8608-AA8E39688924}"/>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What is Mindfulness?</a:t>
            </a:r>
          </a:p>
        </p:txBody>
      </p:sp>
      <p:sp>
        <p:nvSpPr>
          <p:cNvPr id="9" name="TextBox 11">
            <a:extLst>
              <a:ext uri="{FF2B5EF4-FFF2-40B4-BE49-F238E27FC236}">
                <a16:creationId xmlns:a16="http://schemas.microsoft.com/office/drawing/2014/main" id="{80706A41-6A87-DFCA-3AF3-7DD82FE333A5}"/>
              </a:ext>
            </a:extLst>
          </p:cNvPr>
          <p:cNvSpPr txBox="1"/>
          <p:nvPr/>
        </p:nvSpPr>
        <p:spPr>
          <a:xfrm>
            <a:off x="423986" y="1407993"/>
            <a:ext cx="9024814" cy="4563429"/>
          </a:xfrm>
          <a:prstGeom prst="rect">
            <a:avLst/>
          </a:prstGeom>
        </p:spPr>
        <p:txBody>
          <a:bodyPr wrap="square" lIns="0" tIns="0" rIns="0" bIns="0" rtlCol="0" anchor="t">
            <a:spAutoFit/>
          </a:bodyPr>
          <a:lstStyle/>
          <a:p>
            <a:pPr marL="237490" lvl="1" algn="l">
              <a:lnSpc>
                <a:spcPts val="3081"/>
              </a:lnSpc>
            </a:pPr>
            <a:endParaRPr lang="en-US" sz="2200">
              <a:solidFill>
                <a:srgbClr val="FFFFFF"/>
              </a:solidFill>
              <a:latin typeface="Garet"/>
              <a:ea typeface="Garet"/>
              <a:cs typeface="Garet"/>
            </a:endParaRPr>
          </a:p>
          <a:p>
            <a:pPr marL="474980" lvl="1" indent="-237490">
              <a:lnSpc>
                <a:spcPct val="250000"/>
              </a:lnSpc>
              <a:buFont typeface="Arial"/>
              <a:buChar char="•"/>
            </a:pPr>
            <a:r>
              <a:rPr lang="en-US" sz="2200">
                <a:solidFill>
                  <a:srgbClr val="FFFFFF"/>
                </a:solidFill>
                <a:latin typeface="Garet"/>
                <a:ea typeface="Garet"/>
                <a:cs typeface="Garet"/>
              </a:rPr>
              <a:t>The psychological process of intentionally bringing one's attention to the internal and external experiences occurring in the present moment.</a:t>
            </a:r>
          </a:p>
          <a:p>
            <a:pPr marL="474980" lvl="1" indent="-237490">
              <a:lnSpc>
                <a:spcPct val="250000"/>
              </a:lnSpc>
              <a:buFont typeface="Arial"/>
              <a:buChar char="•"/>
            </a:pPr>
            <a:r>
              <a:rPr lang="en-US" sz="2200">
                <a:solidFill>
                  <a:srgbClr val="FFFFFF"/>
                </a:solidFill>
                <a:latin typeface="Garet"/>
                <a:ea typeface="Garet"/>
                <a:cs typeface="Garet"/>
              </a:rPr>
              <a:t>Why is this helpful?</a:t>
            </a:r>
          </a:p>
          <a:p>
            <a:pPr marL="474980" lvl="1" indent="-237490" algn="l">
              <a:lnSpc>
                <a:spcPts val="3081"/>
              </a:lnSpc>
              <a:buFont typeface="Arial"/>
              <a:buChar char="•"/>
            </a:pPr>
            <a:endParaRPr lang="en-US" sz="2200">
              <a:solidFill>
                <a:srgbClr val="FFFFFF"/>
              </a:solidFill>
              <a:latin typeface="Garet"/>
              <a:ea typeface="Garet"/>
              <a:cs typeface="Garet"/>
            </a:endParaRPr>
          </a:p>
          <a:p>
            <a:pPr marL="474980" lvl="1" indent="-237490">
              <a:lnSpc>
                <a:spcPts val="3081"/>
              </a:lnSpc>
              <a:buFont typeface="Arial"/>
              <a:buChar char="•"/>
            </a:pPr>
            <a:endParaRPr lang="en-US" sz="2200">
              <a:solidFill>
                <a:srgbClr val="FFFFFF"/>
              </a:solidFill>
              <a:latin typeface="Garet"/>
              <a:ea typeface="Garet"/>
              <a:cs typeface="Garet"/>
            </a:endParaRPr>
          </a:p>
        </p:txBody>
      </p:sp>
      <p:sp>
        <p:nvSpPr>
          <p:cNvPr id="12" name="TextBox 6">
            <a:extLst>
              <a:ext uri="{FF2B5EF4-FFF2-40B4-BE49-F238E27FC236}">
                <a16:creationId xmlns:a16="http://schemas.microsoft.com/office/drawing/2014/main" id="{917FC45D-697B-349B-5117-A18513C81B3C}"/>
              </a:ext>
            </a:extLst>
          </p:cNvPr>
          <p:cNvSpPr txBox="1"/>
          <p:nvPr/>
        </p:nvSpPr>
        <p:spPr>
          <a:xfrm>
            <a:off x="152400" y="-337413"/>
            <a:ext cx="9767222" cy="6858007"/>
          </a:xfrm>
          <a:prstGeom prst="rect">
            <a:avLst/>
          </a:prstGeom>
        </p:spPr>
        <p:txBody>
          <a:bodyPr lIns="50800" tIns="50800" rIns="50800" bIns="50800" rtlCol="0" anchor="ctr"/>
          <a:lstStyle/>
          <a:p>
            <a:pPr algn="ctr">
              <a:lnSpc>
                <a:spcPts val="1960"/>
              </a:lnSpc>
            </a:pPr>
            <a:endParaRPr/>
          </a:p>
        </p:txBody>
      </p:sp>
      <p:sp>
        <p:nvSpPr>
          <p:cNvPr id="15" name="AutoShape 9">
            <a:extLst>
              <a:ext uri="{FF2B5EF4-FFF2-40B4-BE49-F238E27FC236}">
                <a16:creationId xmlns:a16="http://schemas.microsoft.com/office/drawing/2014/main" id="{36C3A085-D052-8584-376E-8AE1DD0B7087}"/>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Freeform 2">
            <a:extLst>
              <a:ext uri="{FF2B5EF4-FFF2-40B4-BE49-F238E27FC236}">
                <a16:creationId xmlns:a16="http://schemas.microsoft.com/office/drawing/2014/main" id="{A6ABE0DF-D4AF-2859-BABB-1F2C0258A92A}"/>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19" name="Freeform 3">
            <a:extLst>
              <a:ext uri="{FF2B5EF4-FFF2-40B4-BE49-F238E27FC236}">
                <a16:creationId xmlns:a16="http://schemas.microsoft.com/office/drawing/2014/main" id="{3842CEAC-8A54-1EDE-E14D-E087445A0A75}"/>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spTree>
    <p:extLst>
      <p:ext uri="{BB962C8B-B14F-4D97-AF65-F5344CB8AC3E}">
        <p14:creationId xmlns:p14="http://schemas.microsoft.com/office/powerpoint/2010/main" val="2553066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439E87B-D89C-E18C-131E-3AEB7F95AC0F}"/>
              </a:ext>
            </a:extLst>
          </p:cNvPr>
          <p:cNvGrpSpPr/>
          <p:nvPr/>
        </p:nvGrpSpPr>
        <p:grpSpPr>
          <a:xfrm>
            <a:off x="0" y="-489813"/>
            <a:ext cx="9767225" cy="6858007"/>
            <a:chOff x="0" y="-28575"/>
            <a:chExt cx="3612445" cy="2423961"/>
          </a:xfrm>
        </p:grpSpPr>
        <p:sp>
          <p:nvSpPr>
            <p:cNvPr id="3" name="Freeform 5">
              <a:extLst>
                <a:ext uri="{FF2B5EF4-FFF2-40B4-BE49-F238E27FC236}">
                  <a16:creationId xmlns:a16="http://schemas.microsoft.com/office/drawing/2014/main" id="{C42E500F-4B02-A349-8DE7-B809C915BC9F}"/>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4" name="TextBox 6">
              <a:extLst>
                <a:ext uri="{FF2B5EF4-FFF2-40B4-BE49-F238E27FC236}">
                  <a16:creationId xmlns:a16="http://schemas.microsoft.com/office/drawing/2014/main" id="{B4CFCB9E-B076-4A71-D00F-7DC8D5EE9E20}"/>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10">
            <a:extLst>
              <a:ext uri="{FF2B5EF4-FFF2-40B4-BE49-F238E27FC236}">
                <a16:creationId xmlns:a16="http://schemas.microsoft.com/office/drawing/2014/main" id="{9529C750-7017-E5BC-714C-5C2663AFE81C}"/>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Mindfulness Program</a:t>
            </a:r>
          </a:p>
        </p:txBody>
      </p:sp>
      <p:sp>
        <p:nvSpPr>
          <p:cNvPr id="9" name="TextBox 11">
            <a:extLst>
              <a:ext uri="{FF2B5EF4-FFF2-40B4-BE49-F238E27FC236}">
                <a16:creationId xmlns:a16="http://schemas.microsoft.com/office/drawing/2014/main" id="{92A0C523-478D-332E-93A9-54DDD1958C99}"/>
              </a:ext>
            </a:extLst>
          </p:cNvPr>
          <p:cNvSpPr txBox="1"/>
          <p:nvPr/>
        </p:nvSpPr>
        <p:spPr>
          <a:xfrm>
            <a:off x="423986" y="1407993"/>
            <a:ext cx="9024814" cy="5358518"/>
          </a:xfrm>
          <a:prstGeom prst="rect">
            <a:avLst/>
          </a:prstGeom>
        </p:spPr>
        <p:txBody>
          <a:bodyPr wrap="square" lIns="0" tIns="0" rIns="0" bIns="0" rtlCol="0" anchor="t">
            <a:spAutoFit/>
          </a:bodyPr>
          <a:lstStyle/>
          <a:p>
            <a:pPr marL="237490" lvl="1" algn="l">
              <a:lnSpc>
                <a:spcPts val="3081"/>
              </a:lnSpc>
            </a:pPr>
            <a:endParaRPr lang="en-US">
              <a:solidFill>
                <a:srgbClr val="FFFFFF"/>
              </a:solidFill>
              <a:latin typeface="Garet"/>
              <a:ea typeface="Garet"/>
              <a:cs typeface="Garet"/>
            </a:endParaRPr>
          </a:p>
          <a:p>
            <a:pPr marL="474980" lvl="1" indent="-237490">
              <a:lnSpc>
                <a:spcPct val="250000"/>
              </a:lnSpc>
              <a:buFont typeface="Arial"/>
              <a:buChar char="•"/>
            </a:pPr>
            <a:r>
              <a:rPr lang="en-US">
                <a:solidFill>
                  <a:srgbClr val="FFFFFF"/>
                </a:solidFill>
                <a:latin typeface="Garet"/>
                <a:ea typeface="Garet"/>
                <a:cs typeface="Garet"/>
              </a:rPr>
              <a:t>The Erie County Office of Health Equity's mindfulness program teaches participants about the benefits of mindfulness and several activities they can do on their own and share with others. </a:t>
            </a:r>
          </a:p>
          <a:p>
            <a:pPr marL="474980" lvl="1" indent="-237490">
              <a:lnSpc>
                <a:spcPct val="250000"/>
              </a:lnSpc>
              <a:buFont typeface="Arial"/>
              <a:buChar char="•"/>
            </a:pPr>
            <a:r>
              <a:rPr lang="en-US">
                <a:solidFill>
                  <a:srgbClr val="FFFFFF"/>
                </a:solidFill>
                <a:latin typeface="Garet"/>
                <a:ea typeface="Garet"/>
                <a:cs typeface="Garet"/>
              </a:rPr>
              <a:t>2 types of workshops:</a:t>
            </a:r>
          </a:p>
          <a:p>
            <a:pPr marL="932180" lvl="2" indent="-237490">
              <a:lnSpc>
                <a:spcPct val="250000"/>
              </a:lnSpc>
              <a:buFont typeface="Arial"/>
              <a:buChar char="•"/>
            </a:pPr>
            <a:r>
              <a:rPr lang="en-US">
                <a:solidFill>
                  <a:srgbClr val="FFFFFF"/>
                </a:solidFill>
                <a:latin typeface="Garet"/>
                <a:ea typeface="Garet"/>
                <a:cs typeface="Garet"/>
              </a:rPr>
              <a:t>90-minute interactive teacher training </a:t>
            </a:r>
          </a:p>
          <a:p>
            <a:pPr marL="932180" lvl="2" indent="-237490">
              <a:lnSpc>
                <a:spcPct val="250000"/>
              </a:lnSpc>
              <a:buFont typeface="Arial"/>
              <a:buChar char="•"/>
            </a:pPr>
            <a:r>
              <a:rPr lang="en-US">
                <a:solidFill>
                  <a:srgbClr val="FFFFFF"/>
                </a:solidFill>
                <a:latin typeface="Garet"/>
                <a:ea typeface="Garet"/>
                <a:cs typeface="Garet"/>
              </a:rPr>
              <a:t>60-minute interactive classroom program</a:t>
            </a:r>
          </a:p>
          <a:p>
            <a:pPr marL="932180" lvl="2" indent="-237490">
              <a:lnSpc>
                <a:spcPct val="250000"/>
              </a:lnSpc>
              <a:buFont typeface="Arial"/>
              <a:buChar char="•"/>
            </a:pPr>
            <a:endParaRPr lang="en-US" sz="1200">
              <a:solidFill>
                <a:srgbClr val="FFFFFF"/>
              </a:solidFill>
              <a:latin typeface="Garet"/>
              <a:ea typeface="Garet"/>
              <a:cs typeface="Garet"/>
            </a:endParaRPr>
          </a:p>
          <a:p>
            <a:pPr marL="474980" lvl="1" indent="-237490">
              <a:lnSpc>
                <a:spcPts val="3081"/>
              </a:lnSpc>
              <a:buFont typeface="Arial"/>
              <a:buChar char="•"/>
            </a:pPr>
            <a:endParaRPr lang="en-US" sz="1200">
              <a:solidFill>
                <a:srgbClr val="FFFFFF"/>
              </a:solidFill>
              <a:latin typeface="Garet"/>
              <a:ea typeface="Garet"/>
              <a:cs typeface="Garet"/>
            </a:endParaRPr>
          </a:p>
        </p:txBody>
      </p:sp>
      <p:sp>
        <p:nvSpPr>
          <p:cNvPr id="11" name="TextBox 6">
            <a:extLst>
              <a:ext uri="{FF2B5EF4-FFF2-40B4-BE49-F238E27FC236}">
                <a16:creationId xmlns:a16="http://schemas.microsoft.com/office/drawing/2014/main" id="{CE31F179-F8F5-44F5-0FEF-E1129DE5D5ED}"/>
              </a:ext>
            </a:extLst>
          </p:cNvPr>
          <p:cNvSpPr txBox="1"/>
          <p:nvPr/>
        </p:nvSpPr>
        <p:spPr>
          <a:xfrm>
            <a:off x="152400" y="-337413"/>
            <a:ext cx="9767222" cy="6858007"/>
          </a:xfrm>
          <a:prstGeom prst="rect">
            <a:avLst/>
          </a:prstGeom>
        </p:spPr>
        <p:txBody>
          <a:bodyPr lIns="50800" tIns="50800" rIns="50800" bIns="50800" rtlCol="0" anchor="ctr"/>
          <a:lstStyle/>
          <a:p>
            <a:pPr algn="ctr">
              <a:lnSpc>
                <a:spcPts val="1960"/>
              </a:lnSpc>
            </a:pPr>
            <a:endParaRPr/>
          </a:p>
        </p:txBody>
      </p:sp>
      <p:sp>
        <p:nvSpPr>
          <p:cNvPr id="13" name="AutoShape 9">
            <a:extLst>
              <a:ext uri="{FF2B5EF4-FFF2-40B4-BE49-F238E27FC236}">
                <a16:creationId xmlns:a16="http://schemas.microsoft.com/office/drawing/2014/main" id="{582C90AD-7AF5-7E62-71A2-872B3AE3DF28}"/>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Freeform 2">
            <a:extLst>
              <a:ext uri="{FF2B5EF4-FFF2-40B4-BE49-F238E27FC236}">
                <a16:creationId xmlns:a16="http://schemas.microsoft.com/office/drawing/2014/main" id="{C9CF2169-7687-FD2F-472D-2237A7DED32D}"/>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17" name="Freeform 3">
            <a:extLst>
              <a:ext uri="{FF2B5EF4-FFF2-40B4-BE49-F238E27FC236}">
                <a16:creationId xmlns:a16="http://schemas.microsoft.com/office/drawing/2014/main" id="{7B4D954E-C451-F7D0-38DC-2ADD1ADB2601}"/>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spTree>
    <p:extLst>
      <p:ext uri="{BB962C8B-B14F-4D97-AF65-F5344CB8AC3E}">
        <p14:creationId xmlns:p14="http://schemas.microsoft.com/office/powerpoint/2010/main" val="371335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p:cNvGrpSpPr/>
          <p:nvPr/>
        </p:nvGrpSpPr>
        <p:grpSpPr>
          <a:xfrm>
            <a:off x="0" y="-33588"/>
            <a:ext cx="9753600" cy="6467542"/>
            <a:chOff x="0" y="0"/>
            <a:chExt cx="3612444" cy="2395386"/>
          </a:xfrm>
        </p:grpSpPr>
        <p:sp>
          <p:nvSpPr>
            <p:cNvPr id="5" name="Freeform 5"/>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152400" y="2167999"/>
            <a:ext cx="9753600" cy="902170"/>
          </a:xfrm>
          <a:prstGeom prst="rect">
            <a:avLst/>
          </a:prstGeom>
        </p:spPr>
        <p:txBody>
          <a:bodyPr lIns="0" tIns="0" rIns="0" bIns="0" rtlCol="0" anchor="t">
            <a:spAutoFit/>
          </a:bodyPr>
          <a:lstStyle/>
          <a:p>
            <a:pPr algn="ctr">
              <a:lnSpc>
                <a:spcPts val="7279"/>
              </a:lnSpc>
            </a:pPr>
            <a:r>
              <a:rPr lang="en-US" sz="5199" b="1">
                <a:solidFill>
                  <a:srgbClr val="FFFFFF"/>
                </a:solidFill>
                <a:latin typeface="Garet Bold"/>
                <a:ea typeface="Garet Bold"/>
                <a:cs typeface="Garet Bold"/>
                <a:sym typeface="Garet Bold"/>
              </a:rPr>
              <a:t>Overview</a:t>
            </a:r>
          </a:p>
        </p:txBody>
      </p:sp>
      <p:sp>
        <p:nvSpPr>
          <p:cNvPr id="8" name="AutoShape 8"/>
          <p:cNvSpPr/>
          <p:nvPr/>
        </p:nvSpPr>
        <p:spPr>
          <a:xfrm>
            <a:off x="1972630" y="3200183"/>
            <a:ext cx="5808340" cy="0"/>
          </a:xfrm>
          <a:prstGeom prst="line">
            <a:avLst/>
          </a:prstGeom>
          <a:ln w="38100"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88FC-7F2F-9451-EF3A-43EB5D61CB2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13A5A56-4ADF-8A19-B01B-D8DA9ABE4EA5}"/>
              </a:ext>
            </a:extLst>
          </p:cNvPr>
          <p:cNvGrpSpPr/>
          <p:nvPr/>
        </p:nvGrpSpPr>
        <p:grpSpPr>
          <a:xfrm>
            <a:off x="0" y="-489813"/>
            <a:ext cx="9767225" cy="6858007"/>
            <a:chOff x="0" y="-28575"/>
            <a:chExt cx="3612445" cy="2423961"/>
          </a:xfrm>
        </p:grpSpPr>
        <p:sp>
          <p:nvSpPr>
            <p:cNvPr id="3" name="Freeform 5">
              <a:extLst>
                <a:ext uri="{FF2B5EF4-FFF2-40B4-BE49-F238E27FC236}">
                  <a16:creationId xmlns:a16="http://schemas.microsoft.com/office/drawing/2014/main" id="{1D991A65-EEF2-DEC5-6EF6-9BF564D2F4C5}"/>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4" name="TextBox 6">
              <a:extLst>
                <a:ext uri="{FF2B5EF4-FFF2-40B4-BE49-F238E27FC236}">
                  <a16:creationId xmlns:a16="http://schemas.microsoft.com/office/drawing/2014/main" id="{D984DA63-619A-C5DA-FE2D-6E52D0534606}"/>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10">
            <a:extLst>
              <a:ext uri="{FF2B5EF4-FFF2-40B4-BE49-F238E27FC236}">
                <a16:creationId xmlns:a16="http://schemas.microsoft.com/office/drawing/2014/main" id="{1FBCAA22-D876-1CD1-BCEF-FA82744B4BE7}"/>
              </a:ext>
            </a:extLst>
          </p:cNvPr>
          <p:cNvSpPr txBox="1"/>
          <p:nvPr/>
        </p:nvSpPr>
        <p:spPr>
          <a:xfrm>
            <a:off x="0" y="154244"/>
            <a:ext cx="9753600" cy="1107996"/>
          </a:xfrm>
          <a:prstGeom prst="rect">
            <a:avLst/>
          </a:prstGeom>
        </p:spPr>
        <p:txBody>
          <a:bodyPr lIns="0" tIns="0" rIns="0" bIns="0" rtlCol="0" anchor="t">
            <a:spAutoFit/>
          </a:bodyPr>
          <a:lstStyle/>
          <a:p>
            <a:pPr algn="ctr"/>
            <a:r>
              <a:rPr lang="en-US" sz="3600" b="1">
                <a:solidFill>
                  <a:srgbClr val="FFFFFF"/>
                </a:solidFill>
                <a:latin typeface="Garet Bold"/>
                <a:ea typeface="Garet Bold"/>
                <a:cs typeface="Garet Bold"/>
                <a:sym typeface="Garet Bold"/>
              </a:rPr>
              <a:t>Children &amp; Youth With Special </a:t>
            </a:r>
            <a:br>
              <a:rPr lang="en-US" sz="3600" b="1">
                <a:solidFill>
                  <a:srgbClr val="FFFFFF"/>
                </a:solidFill>
                <a:latin typeface="Garet Bold"/>
                <a:ea typeface="Garet Bold"/>
                <a:cs typeface="Garet Bold"/>
                <a:sym typeface="Garet Bold"/>
              </a:rPr>
            </a:br>
            <a:r>
              <a:rPr lang="en-US" sz="3600" b="1">
                <a:solidFill>
                  <a:srgbClr val="FFFFFF"/>
                </a:solidFill>
                <a:latin typeface="Garet Bold"/>
                <a:ea typeface="Garet Bold"/>
                <a:cs typeface="Garet Bold"/>
                <a:sym typeface="Garet Bold"/>
              </a:rPr>
              <a:t>Health Care Needs Program</a:t>
            </a:r>
            <a:endParaRPr lang="en-US">
              <a:latin typeface="Garet Bold"/>
            </a:endParaRPr>
          </a:p>
        </p:txBody>
      </p:sp>
      <p:sp>
        <p:nvSpPr>
          <p:cNvPr id="9" name="TextBox 11">
            <a:extLst>
              <a:ext uri="{FF2B5EF4-FFF2-40B4-BE49-F238E27FC236}">
                <a16:creationId xmlns:a16="http://schemas.microsoft.com/office/drawing/2014/main" id="{2A8132BF-1FA9-8E77-C1E7-A630B1C01D9E}"/>
              </a:ext>
            </a:extLst>
          </p:cNvPr>
          <p:cNvSpPr txBox="1"/>
          <p:nvPr/>
        </p:nvSpPr>
        <p:spPr>
          <a:xfrm>
            <a:off x="423986" y="1407993"/>
            <a:ext cx="9024814" cy="6189515"/>
          </a:xfrm>
          <a:prstGeom prst="rect">
            <a:avLst/>
          </a:prstGeom>
        </p:spPr>
        <p:txBody>
          <a:bodyPr wrap="square" lIns="0" tIns="0" rIns="0" bIns="0" rtlCol="0" anchor="t">
            <a:spAutoFit/>
          </a:bodyPr>
          <a:lstStyle/>
          <a:p>
            <a:pPr marL="237490" lvl="1" algn="l">
              <a:lnSpc>
                <a:spcPts val="3081"/>
              </a:lnSpc>
            </a:pPr>
            <a:endParaRPr lang="en-US" dirty="0">
              <a:solidFill>
                <a:srgbClr val="FFFFFF"/>
              </a:solidFill>
              <a:latin typeface="Garet"/>
              <a:ea typeface="Garet"/>
              <a:cs typeface="Garet"/>
            </a:endParaRPr>
          </a:p>
          <a:p>
            <a:pPr marL="474980" lvl="1" indent="-237490">
              <a:lnSpc>
                <a:spcPct val="150000"/>
              </a:lnSpc>
              <a:buFont typeface="Arial"/>
              <a:buChar char="•"/>
            </a:pPr>
            <a:r>
              <a:rPr lang="en-US" dirty="0">
                <a:solidFill>
                  <a:srgbClr val="FFFFFF"/>
                </a:solidFill>
                <a:latin typeface="Garet"/>
                <a:ea typeface="Garet"/>
                <a:cs typeface="Garet"/>
              </a:rPr>
              <a:t>The Erie County Office of Health Equity'</a:t>
            </a:r>
            <a:r>
              <a:rPr lang="en-US" dirty="0">
                <a:solidFill>
                  <a:srgbClr val="FFFFFF"/>
                </a:solidFill>
                <a:latin typeface="Garet"/>
              </a:rPr>
              <a:t>s Children and Youth with Special Healthcare Needs (CYSHCN) Program seeks to improve the coordination of care for children and youth who have special health care needs.</a:t>
            </a:r>
          </a:p>
          <a:p>
            <a:pPr marL="474980" lvl="1" indent="-237490">
              <a:lnSpc>
                <a:spcPct val="250000"/>
              </a:lnSpc>
              <a:buFont typeface="Arial"/>
              <a:buChar char="•"/>
            </a:pPr>
            <a:r>
              <a:rPr lang="en-US" dirty="0">
                <a:solidFill>
                  <a:srgbClr val="FFFFFF"/>
                </a:solidFill>
                <a:latin typeface="Garet"/>
                <a:ea typeface="Open Sans"/>
                <a:cs typeface="Open Sans"/>
              </a:rPr>
              <a:t>CYSHCN can help with:</a:t>
            </a:r>
          </a:p>
          <a:p>
            <a:pPr marL="742950" lvl="1" indent="-285750">
              <a:buFont typeface="Arial"/>
              <a:buChar char="•"/>
            </a:pPr>
            <a:r>
              <a:rPr lang="en-US" dirty="0">
                <a:solidFill>
                  <a:srgbClr val="FFFFFF"/>
                </a:solidFill>
                <a:latin typeface="Garet"/>
                <a:ea typeface="Open Sans"/>
                <a:cs typeface="Open Sans"/>
              </a:rPr>
              <a:t>Matching families with community resources </a:t>
            </a:r>
          </a:p>
          <a:p>
            <a:pPr marL="742950" lvl="1" indent="-285750">
              <a:buFont typeface="Arial"/>
              <a:buChar char="•"/>
            </a:pPr>
            <a:r>
              <a:rPr lang="en-US" dirty="0">
                <a:solidFill>
                  <a:srgbClr val="FFFFFF"/>
                </a:solidFill>
                <a:latin typeface="Garet"/>
                <a:ea typeface="Open Sans"/>
                <a:cs typeface="Open Sans"/>
              </a:rPr>
              <a:t>Referring to community programs</a:t>
            </a:r>
          </a:p>
          <a:p>
            <a:pPr marL="742950" lvl="1" indent="-285750">
              <a:buFont typeface="Arial"/>
              <a:buChar char="•"/>
            </a:pPr>
            <a:r>
              <a:rPr lang="en-US" dirty="0">
                <a:solidFill>
                  <a:srgbClr val="FFFFFF"/>
                </a:solidFill>
                <a:latin typeface="Garet"/>
                <a:ea typeface="Open Sans"/>
                <a:cs typeface="Open Sans"/>
              </a:rPr>
              <a:t>Advocacy with health care providers and school districts</a:t>
            </a:r>
          </a:p>
          <a:p>
            <a:pPr marL="742950" lvl="1" indent="-285750">
              <a:buFont typeface="Arial"/>
              <a:buChar char="•"/>
            </a:pPr>
            <a:r>
              <a:rPr lang="en-US" dirty="0">
                <a:solidFill>
                  <a:srgbClr val="FFFFFF"/>
                </a:solidFill>
                <a:latin typeface="Garet"/>
                <a:ea typeface="Open Sans"/>
                <a:cs typeface="Open Sans"/>
              </a:rPr>
              <a:t>Linkage to medical providers and specialists</a:t>
            </a:r>
          </a:p>
          <a:p>
            <a:pPr marL="742950" lvl="1" indent="-285750">
              <a:buFont typeface="Arial"/>
              <a:buChar char="•"/>
            </a:pPr>
            <a:r>
              <a:rPr lang="en-US" dirty="0">
                <a:solidFill>
                  <a:srgbClr val="FFFFFF"/>
                </a:solidFill>
                <a:latin typeface="Garet"/>
                <a:ea typeface="Open Sans"/>
                <a:cs typeface="Open Sans"/>
              </a:rPr>
              <a:t>Support and play groups</a:t>
            </a:r>
          </a:p>
          <a:p>
            <a:pPr marL="742950" lvl="1" indent="-285750">
              <a:buFont typeface="Arial"/>
              <a:buChar char="•"/>
            </a:pPr>
            <a:r>
              <a:rPr lang="en-US" dirty="0">
                <a:solidFill>
                  <a:srgbClr val="FFFFFF"/>
                </a:solidFill>
                <a:latin typeface="Garet"/>
                <a:ea typeface="Open Sans"/>
                <a:cs typeface="Open Sans"/>
              </a:rPr>
              <a:t>Transition to adult services</a:t>
            </a:r>
          </a:p>
          <a:p>
            <a:pPr marL="742950" lvl="1" indent="-285750">
              <a:buFont typeface="Arial"/>
              <a:buChar char="•"/>
            </a:pPr>
            <a:r>
              <a:rPr lang="en-US" dirty="0">
                <a:solidFill>
                  <a:srgbClr val="FFFFFF"/>
                </a:solidFill>
                <a:latin typeface="Garet"/>
                <a:ea typeface="Open Sans"/>
                <a:cs typeface="Open Sans"/>
              </a:rPr>
              <a:t>And more!</a:t>
            </a:r>
          </a:p>
          <a:p>
            <a:pPr marL="474980" lvl="1" indent="-237490">
              <a:lnSpc>
                <a:spcPct val="250000"/>
              </a:lnSpc>
              <a:buFont typeface="Arial"/>
              <a:buChar char="•"/>
            </a:pPr>
            <a:endParaRPr lang="en-US" dirty="0">
              <a:solidFill>
                <a:srgbClr val="FFFFFF"/>
              </a:solidFill>
              <a:latin typeface="Garet"/>
              <a:ea typeface="Garet"/>
              <a:cs typeface="Garet"/>
            </a:endParaRPr>
          </a:p>
          <a:p>
            <a:pPr marL="932180" lvl="2" indent="-237490">
              <a:lnSpc>
                <a:spcPct val="250000"/>
              </a:lnSpc>
              <a:buFont typeface="Arial"/>
              <a:buChar char="•"/>
            </a:pPr>
            <a:endParaRPr lang="en-US" sz="1200" dirty="0">
              <a:solidFill>
                <a:srgbClr val="FFFFFF"/>
              </a:solidFill>
              <a:latin typeface="Garet"/>
              <a:ea typeface="Garet"/>
              <a:cs typeface="Garet"/>
            </a:endParaRPr>
          </a:p>
          <a:p>
            <a:pPr marL="474980" lvl="1" indent="-237490">
              <a:lnSpc>
                <a:spcPts val="3081"/>
              </a:lnSpc>
              <a:buFont typeface="Arial"/>
              <a:buChar char="•"/>
            </a:pPr>
            <a:endParaRPr lang="en-US" sz="1200" dirty="0">
              <a:solidFill>
                <a:srgbClr val="FFFFFF"/>
              </a:solidFill>
              <a:latin typeface="Garet"/>
              <a:ea typeface="Garet"/>
              <a:cs typeface="Garet"/>
            </a:endParaRPr>
          </a:p>
        </p:txBody>
      </p:sp>
      <p:sp>
        <p:nvSpPr>
          <p:cNvPr id="11" name="TextBox 6">
            <a:extLst>
              <a:ext uri="{FF2B5EF4-FFF2-40B4-BE49-F238E27FC236}">
                <a16:creationId xmlns:a16="http://schemas.microsoft.com/office/drawing/2014/main" id="{70881E68-5140-F775-ED0D-CA717774AB99}"/>
              </a:ext>
            </a:extLst>
          </p:cNvPr>
          <p:cNvSpPr txBox="1"/>
          <p:nvPr/>
        </p:nvSpPr>
        <p:spPr>
          <a:xfrm>
            <a:off x="152400" y="-337413"/>
            <a:ext cx="9767222" cy="6858007"/>
          </a:xfrm>
          <a:prstGeom prst="rect">
            <a:avLst/>
          </a:prstGeom>
        </p:spPr>
        <p:txBody>
          <a:bodyPr lIns="50800" tIns="50800" rIns="50800" bIns="50800" rtlCol="0" anchor="ctr"/>
          <a:lstStyle/>
          <a:p>
            <a:pPr algn="ctr">
              <a:lnSpc>
                <a:spcPts val="1960"/>
              </a:lnSpc>
            </a:pPr>
            <a:endParaRPr/>
          </a:p>
        </p:txBody>
      </p:sp>
      <p:sp>
        <p:nvSpPr>
          <p:cNvPr id="13" name="AutoShape 9">
            <a:extLst>
              <a:ext uri="{FF2B5EF4-FFF2-40B4-BE49-F238E27FC236}">
                <a16:creationId xmlns:a16="http://schemas.microsoft.com/office/drawing/2014/main" id="{F3976EC8-BC77-B432-AD7F-8CB07B7A43F5}"/>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Freeform 2">
            <a:extLst>
              <a:ext uri="{FF2B5EF4-FFF2-40B4-BE49-F238E27FC236}">
                <a16:creationId xmlns:a16="http://schemas.microsoft.com/office/drawing/2014/main" id="{88382E7E-A38E-35AE-18AB-555797C3D958}"/>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17" name="Freeform 3">
            <a:extLst>
              <a:ext uri="{FF2B5EF4-FFF2-40B4-BE49-F238E27FC236}">
                <a16:creationId xmlns:a16="http://schemas.microsoft.com/office/drawing/2014/main" id="{20F8164C-F4A8-B0C0-F4A9-3D156FCF7B55}"/>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spTree>
    <p:extLst>
      <p:ext uri="{BB962C8B-B14F-4D97-AF65-F5344CB8AC3E}">
        <p14:creationId xmlns:p14="http://schemas.microsoft.com/office/powerpoint/2010/main" val="21656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500"/>
                                        <p:tgtEl>
                                          <p:spTgt spid="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500"/>
                                        <p:tgtEl>
                                          <p:spTgt spid="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500"/>
                                        <p:tgtEl>
                                          <p:spTgt spid="9">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1959-F6E2-0E9B-067F-B5708C518C5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2ED8ACB-5E9E-48D7-F6DD-B9369497E926}"/>
              </a:ext>
            </a:extLst>
          </p:cNvPr>
          <p:cNvGrpSpPr/>
          <p:nvPr/>
        </p:nvGrpSpPr>
        <p:grpSpPr>
          <a:xfrm>
            <a:off x="0" y="-489813"/>
            <a:ext cx="9767225" cy="6858007"/>
            <a:chOff x="0" y="-28575"/>
            <a:chExt cx="3612445" cy="2423961"/>
          </a:xfrm>
        </p:grpSpPr>
        <p:sp>
          <p:nvSpPr>
            <p:cNvPr id="3" name="Freeform 5">
              <a:extLst>
                <a:ext uri="{FF2B5EF4-FFF2-40B4-BE49-F238E27FC236}">
                  <a16:creationId xmlns:a16="http://schemas.microsoft.com/office/drawing/2014/main" id="{4D6DC9EB-0E9B-1D61-4BDE-D9D4051BBD40}"/>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4" name="TextBox 6">
              <a:extLst>
                <a:ext uri="{FF2B5EF4-FFF2-40B4-BE49-F238E27FC236}">
                  <a16:creationId xmlns:a16="http://schemas.microsoft.com/office/drawing/2014/main" id="{8AA024F9-2DB1-FC13-42AA-0BDB52E0FA81}"/>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10">
            <a:extLst>
              <a:ext uri="{FF2B5EF4-FFF2-40B4-BE49-F238E27FC236}">
                <a16:creationId xmlns:a16="http://schemas.microsoft.com/office/drawing/2014/main" id="{B825EC32-9F94-0918-1F45-0C9510E89047}"/>
              </a:ext>
            </a:extLst>
          </p:cNvPr>
          <p:cNvSpPr txBox="1"/>
          <p:nvPr/>
        </p:nvSpPr>
        <p:spPr>
          <a:xfrm>
            <a:off x="0" y="154244"/>
            <a:ext cx="9753600" cy="1107996"/>
          </a:xfrm>
          <a:prstGeom prst="rect">
            <a:avLst/>
          </a:prstGeom>
        </p:spPr>
        <p:txBody>
          <a:bodyPr lIns="0" tIns="0" rIns="0" bIns="0" rtlCol="0" anchor="t">
            <a:spAutoFit/>
          </a:bodyPr>
          <a:lstStyle/>
          <a:p>
            <a:pPr algn="ctr"/>
            <a:r>
              <a:rPr lang="en-US" sz="3600" b="1">
                <a:solidFill>
                  <a:srgbClr val="FFFFFF"/>
                </a:solidFill>
                <a:latin typeface="Garet Bold"/>
                <a:ea typeface="Garet Bold"/>
                <a:cs typeface="Garet Bold"/>
                <a:sym typeface="Garet Bold"/>
              </a:rPr>
              <a:t>Children &amp; Youth With Special </a:t>
            </a:r>
            <a:br>
              <a:rPr lang="en-US" sz="3600" b="1">
                <a:solidFill>
                  <a:srgbClr val="FFFFFF"/>
                </a:solidFill>
                <a:latin typeface="Garet Bold"/>
                <a:ea typeface="Garet Bold"/>
                <a:cs typeface="Garet Bold"/>
                <a:sym typeface="Garet Bold"/>
              </a:rPr>
            </a:br>
            <a:r>
              <a:rPr lang="en-US" sz="3600" b="1">
                <a:solidFill>
                  <a:srgbClr val="FFFFFF"/>
                </a:solidFill>
                <a:latin typeface="Garet Bold"/>
                <a:ea typeface="Garet Bold"/>
                <a:cs typeface="Garet Bold"/>
                <a:sym typeface="Garet Bold"/>
              </a:rPr>
              <a:t>Health Care Needs Program</a:t>
            </a:r>
            <a:endParaRPr lang="en-US">
              <a:latin typeface="Garet Bold"/>
            </a:endParaRPr>
          </a:p>
        </p:txBody>
      </p:sp>
      <p:sp>
        <p:nvSpPr>
          <p:cNvPr id="9" name="TextBox 11">
            <a:extLst>
              <a:ext uri="{FF2B5EF4-FFF2-40B4-BE49-F238E27FC236}">
                <a16:creationId xmlns:a16="http://schemas.microsoft.com/office/drawing/2014/main" id="{8E30AD81-0753-25C0-5628-311FDEDD030C}"/>
              </a:ext>
            </a:extLst>
          </p:cNvPr>
          <p:cNvSpPr txBox="1"/>
          <p:nvPr/>
        </p:nvSpPr>
        <p:spPr>
          <a:xfrm>
            <a:off x="423986" y="1465173"/>
            <a:ext cx="6154688" cy="3894656"/>
          </a:xfrm>
          <a:prstGeom prst="rect">
            <a:avLst/>
          </a:prstGeom>
        </p:spPr>
        <p:txBody>
          <a:bodyPr wrap="square" lIns="0" tIns="0" rIns="0" bIns="0" rtlCol="0" anchor="t">
            <a:spAutoFit/>
          </a:bodyPr>
          <a:lstStyle/>
          <a:p>
            <a:pPr marL="237490" lvl="1" algn="l">
              <a:lnSpc>
                <a:spcPts val="3081"/>
              </a:lnSpc>
            </a:pPr>
            <a:endParaRPr lang="en-US" dirty="0">
              <a:solidFill>
                <a:srgbClr val="FFFFFF"/>
              </a:solidFill>
              <a:latin typeface="Garet"/>
              <a:ea typeface="Garet"/>
              <a:cs typeface="Garet"/>
            </a:endParaRPr>
          </a:p>
          <a:p>
            <a:pPr marL="474980" lvl="1" indent="-237490">
              <a:lnSpc>
                <a:spcPct val="150000"/>
              </a:lnSpc>
              <a:buFont typeface="Arial"/>
              <a:buChar char="•"/>
            </a:pPr>
            <a:r>
              <a:rPr lang="en-US" dirty="0">
                <a:solidFill>
                  <a:srgbClr val="FFFFFF"/>
                </a:solidFill>
                <a:latin typeface="Garet"/>
                <a:ea typeface="Open Sans"/>
                <a:cs typeface="Open Sans"/>
              </a:rPr>
              <a:t>Eligibility for the CYSHCN Program: </a:t>
            </a:r>
          </a:p>
          <a:p>
            <a:pPr marL="742950" lvl="1" indent="-285750">
              <a:lnSpc>
                <a:spcPct val="150000"/>
              </a:lnSpc>
              <a:buFont typeface="Arial,Sans-Serif"/>
              <a:buChar char="•"/>
            </a:pPr>
            <a:r>
              <a:rPr lang="en-US" dirty="0">
                <a:solidFill>
                  <a:srgbClr val="FFFFFF"/>
                </a:solidFill>
                <a:latin typeface="Garet"/>
                <a:ea typeface="Open Sans"/>
                <a:cs typeface="Open Sans"/>
              </a:rPr>
              <a:t>Infants, children and youth up to 21 years old who live in Erie County</a:t>
            </a:r>
          </a:p>
          <a:p>
            <a:pPr marL="742950" lvl="1" indent="-285750">
              <a:lnSpc>
                <a:spcPct val="150000"/>
              </a:lnSpc>
              <a:buFont typeface="Arial,Sans-Serif"/>
              <a:buChar char="•"/>
            </a:pPr>
            <a:r>
              <a:rPr lang="en-US" dirty="0">
                <a:solidFill>
                  <a:srgbClr val="FFFFFF"/>
                </a:solidFill>
                <a:latin typeface="Garet"/>
                <a:ea typeface="Open Sans"/>
                <a:cs typeface="Open Sans"/>
              </a:rPr>
              <a:t>Infants, children and youth who have a serious or chronic medical, physical, behavioral, emotional or developmental condition</a:t>
            </a:r>
          </a:p>
          <a:p>
            <a:pPr marL="237490" lvl="1">
              <a:lnSpc>
                <a:spcPct val="250000"/>
              </a:lnSpc>
            </a:pPr>
            <a:r>
              <a:rPr lang="en-US" dirty="0">
                <a:solidFill>
                  <a:srgbClr val="FFFFFF"/>
                </a:solidFill>
                <a:latin typeface="Garet"/>
                <a:ea typeface="Open Sans"/>
                <a:cs typeface="Open Sans"/>
              </a:rPr>
              <a:t>A diagnosis is NOT required.</a:t>
            </a:r>
          </a:p>
        </p:txBody>
      </p:sp>
      <p:sp>
        <p:nvSpPr>
          <p:cNvPr id="13" name="AutoShape 9">
            <a:extLst>
              <a:ext uri="{FF2B5EF4-FFF2-40B4-BE49-F238E27FC236}">
                <a16:creationId xmlns:a16="http://schemas.microsoft.com/office/drawing/2014/main" id="{D5BA8A1F-92DD-8243-30BB-668986710FFC}"/>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Freeform 2">
            <a:extLst>
              <a:ext uri="{FF2B5EF4-FFF2-40B4-BE49-F238E27FC236}">
                <a16:creationId xmlns:a16="http://schemas.microsoft.com/office/drawing/2014/main" id="{631A80EA-77F4-E285-3E39-EF3CE73CB5BF}"/>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17" name="Freeform 3">
            <a:extLst>
              <a:ext uri="{FF2B5EF4-FFF2-40B4-BE49-F238E27FC236}">
                <a16:creationId xmlns:a16="http://schemas.microsoft.com/office/drawing/2014/main" id="{DB7EA32F-ADB1-9D47-8FE3-BDA43192450B}"/>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pic>
        <p:nvPicPr>
          <p:cNvPr id="2" name="Picture 1">
            <a:extLst>
              <a:ext uri="{FF2B5EF4-FFF2-40B4-BE49-F238E27FC236}">
                <a16:creationId xmlns:a16="http://schemas.microsoft.com/office/drawing/2014/main" id="{F21E70B9-5D22-714D-9755-4F0D6ECF4718}"/>
              </a:ext>
            </a:extLst>
          </p:cNvPr>
          <p:cNvPicPr>
            <a:picLocks noChangeAspect="1"/>
          </p:cNvPicPr>
          <p:nvPr/>
        </p:nvPicPr>
        <p:blipFill>
          <a:blip r:embed="rId4"/>
          <a:stretch>
            <a:fillRect/>
          </a:stretch>
        </p:blipFill>
        <p:spPr>
          <a:xfrm>
            <a:off x="6862990" y="1824777"/>
            <a:ext cx="2165838" cy="4417401"/>
          </a:xfrm>
          <a:prstGeom prst="rect">
            <a:avLst/>
          </a:prstGeom>
        </p:spPr>
      </p:pic>
    </p:spTree>
    <p:extLst>
      <p:ext uri="{BB962C8B-B14F-4D97-AF65-F5344CB8AC3E}">
        <p14:creationId xmlns:p14="http://schemas.microsoft.com/office/powerpoint/2010/main" val="409902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2069-6108-7431-DAC7-51EF8E928F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4CCE30C-A23D-A891-F314-2A340CE33861}"/>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1EB858B6-6E0D-653C-38D8-DB5D53D94FD2}"/>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779F28F8-2FA0-5C71-4C44-C29BA9F0F220}"/>
              </a:ext>
            </a:extLst>
          </p:cNvPr>
          <p:cNvGrpSpPr/>
          <p:nvPr/>
        </p:nvGrpSpPr>
        <p:grpSpPr>
          <a:xfrm>
            <a:off x="0" y="-489813"/>
            <a:ext cx="9767225" cy="6858007"/>
            <a:chOff x="0" y="-28575"/>
            <a:chExt cx="3612445" cy="2423961"/>
          </a:xfrm>
        </p:grpSpPr>
        <p:sp>
          <p:nvSpPr>
            <p:cNvPr id="5" name="Freeform 5">
              <a:extLst>
                <a:ext uri="{FF2B5EF4-FFF2-40B4-BE49-F238E27FC236}">
                  <a16:creationId xmlns:a16="http://schemas.microsoft.com/office/drawing/2014/main" id="{158A6C79-9D4E-3CDB-A1F1-EB611BE7E653}"/>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482B97F2-A77C-131C-E290-CEFDCC44360B}"/>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0F6CBA36-D59A-FFC4-5613-8937774125C2}"/>
              </a:ext>
            </a:extLst>
          </p:cNvPr>
          <p:cNvSpPr/>
          <p:nvPr/>
        </p:nvSpPr>
        <p:spPr>
          <a:xfrm>
            <a:off x="1972630" y="1476375"/>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07CC618C-5AD3-8A0C-FD4F-D69905D82D08}"/>
              </a:ext>
            </a:extLst>
          </p:cNvPr>
          <p:cNvSpPr txBox="1"/>
          <p:nvPr/>
        </p:nvSpPr>
        <p:spPr>
          <a:xfrm>
            <a:off x="0" y="400050"/>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Staff Wellness Matters Too!</a:t>
            </a:r>
          </a:p>
        </p:txBody>
      </p:sp>
      <p:sp>
        <p:nvSpPr>
          <p:cNvPr id="11" name="TextBox 11">
            <a:extLst>
              <a:ext uri="{FF2B5EF4-FFF2-40B4-BE49-F238E27FC236}">
                <a16:creationId xmlns:a16="http://schemas.microsoft.com/office/drawing/2014/main" id="{EF4150A4-0223-E63B-F275-47B8C757C56D}"/>
              </a:ext>
            </a:extLst>
          </p:cNvPr>
          <p:cNvSpPr txBox="1"/>
          <p:nvPr/>
        </p:nvSpPr>
        <p:spPr>
          <a:xfrm>
            <a:off x="423986" y="1407993"/>
            <a:ext cx="9024814" cy="4563429"/>
          </a:xfrm>
          <a:prstGeom prst="rect">
            <a:avLst/>
          </a:prstGeom>
        </p:spPr>
        <p:txBody>
          <a:bodyPr wrap="square" lIns="0" tIns="0" rIns="0" bIns="0" rtlCol="0" anchor="t">
            <a:spAutoFit/>
          </a:bodyPr>
          <a:lstStyle/>
          <a:p>
            <a:pPr marL="237490" lvl="1" algn="l">
              <a:lnSpc>
                <a:spcPts val="3081"/>
              </a:lnSpc>
            </a:pPr>
            <a:endParaRPr lang="en-US" sz="2200">
              <a:solidFill>
                <a:srgbClr val="FFFFFF"/>
              </a:solidFill>
              <a:latin typeface="Garet"/>
              <a:ea typeface="Garet"/>
              <a:cs typeface="Garet"/>
            </a:endParaRPr>
          </a:p>
          <a:p>
            <a:pPr marL="474980" lvl="1" indent="-237490" algn="l">
              <a:lnSpc>
                <a:spcPct val="250000"/>
              </a:lnSpc>
              <a:buFont typeface="Arial"/>
              <a:buChar char="•"/>
            </a:pPr>
            <a:r>
              <a:rPr lang="en-US" sz="2200">
                <a:solidFill>
                  <a:srgbClr val="FFFFFF"/>
                </a:solidFill>
                <a:latin typeface="Garet"/>
                <a:ea typeface="Garet"/>
                <a:cs typeface="Garet"/>
                <a:sym typeface="Garet"/>
              </a:rPr>
              <a:t>Educator burnout impacts students</a:t>
            </a:r>
            <a:endParaRPr lang="en-US" sz="2200">
              <a:solidFill>
                <a:srgbClr val="FFFFFF"/>
              </a:solidFill>
              <a:latin typeface="Garet"/>
              <a:ea typeface="Garet"/>
              <a:cs typeface="Garet"/>
            </a:endParaRPr>
          </a:p>
          <a:p>
            <a:pPr marL="474980" lvl="1" indent="-237490">
              <a:lnSpc>
                <a:spcPct val="250000"/>
              </a:lnSpc>
              <a:buFont typeface="Arial"/>
              <a:buChar char="•"/>
            </a:pPr>
            <a:r>
              <a:rPr lang="en-US" sz="2200">
                <a:solidFill>
                  <a:srgbClr val="FFFFFF"/>
                </a:solidFill>
                <a:latin typeface="Garet"/>
                <a:ea typeface="Garet"/>
                <a:cs typeface="Garet"/>
                <a:sym typeface="Garet"/>
              </a:rPr>
              <a:t>Vicarious trauma</a:t>
            </a:r>
            <a:endParaRPr lang="en-US" sz="2200">
              <a:solidFill>
                <a:srgbClr val="FFFFFF"/>
              </a:solidFill>
              <a:latin typeface="Garet"/>
              <a:ea typeface="Garet"/>
              <a:cs typeface="Garet"/>
            </a:endParaRPr>
          </a:p>
          <a:p>
            <a:pPr marL="474980" lvl="1" indent="-237490" algn="l">
              <a:lnSpc>
                <a:spcPct val="250000"/>
              </a:lnSpc>
              <a:buFont typeface="Arial"/>
              <a:buChar char="•"/>
            </a:pPr>
            <a:r>
              <a:rPr lang="en-US" sz="2200">
                <a:solidFill>
                  <a:srgbClr val="FFFFFF"/>
                </a:solidFill>
                <a:latin typeface="Garet"/>
                <a:ea typeface="Garet"/>
                <a:cs typeface="Garet"/>
                <a:sym typeface="Garet"/>
              </a:rPr>
              <a:t>Retention and morale</a:t>
            </a:r>
            <a:endParaRPr lang="en-US" sz="2200">
              <a:solidFill>
                <a:srgbClr val="FFFFFF"/>
              </a:solidFill>
              <a:latin typeface="Garet"/>
              <a:ea typeface="Garet"/>
              <a:cs typeface="Garet"/>
            </a:endParaRPr>
          </a:p>
          <a:p>
            <a:pPr marL="474980" lvl="1" indent="-237490" algn="l">
              <a:lnSpc>
                <a:spcPct val="250000"/>
              </a:lnSpc>
              <a:buFont typeface="Arial"/>
              <a:buChar char="•"/>
            </a:pPr>
            <a:r>
              <a:rPr lang="en-US" sz="2200">
                <a:solidFill>
                  <a:srgbClr val="FFFFFF"/>
                </a:solidFill>
                <a:latin typeface="Garet"/>
                <a:ea typeface="Garet"/>
                <a:cs typeface="Garet"/>
                <a:sym typeface="Garet"/>
              </a:rPr>
              <a:t>Implementation of a </a:t>
            </a:r>
            <a:r>
              <a:rPr lang="en-US" sz="2200" u="sng">
                <a:solidFill>
                  <a:srgbClr val="FFFFFF"/>
                </a:solidFill>
                <a:latin typeface="Garet"/>
                <a:ea typeface="Garet"/>
                <a:cs typeface="Garet"/>
                <a:sym typeface="Garet"/>
              </a:rPr>
              <a:t>self-care plan</a:t>
            </a:r>
            <a:endParaRPr lang="en-US" sz="2200" u="sng">
              <a:solidFill>
                <a:srgbClr val="FFFFFF"/>
              </a:solidFill>
              <a:latin typeface="Garet"/>
              <a:ea typeface="Garet"/>
              <a:cs typeface="Garet"/>
            </a:endParaRPr>
          </a:p>
          <a:p>
            <a:pPr marL="474980" lvl="1" indent="-237490" algn="l">
              <a:lnSpc>
                <a:spcPts val="3081"/>
              </a:lnSpc>
              <a:buFont typeface="Arial"/>
              <a:buChar char="•"/>
            </a:pPr>
            <a:endParaRPr lang="en-US" sz="2200">
              <a:solidFill>
                <a:srgbClr val="FFFFFF"/>
              </a:solidFill>
              <a:latin typeface="Garet"/>
              <a:ea typeface="Garet"/>
              <a:cs typeface="Garet"/>
            </a:endParaRPr>
          </a:p>
          <a:p>
            <a:pPr marL="474980" lvl="1" indent="-237490" algn="l">
              <a:lnSpc>
                <a:spcPts val="3081"/>
              </a:lnSpc>
              <a:buFont typeface="Arial"/>
              <a:buChar char="•"/>
            </a:pPr>
            <a:endParaRPr lang="en-US" sz="2200">
              <a:solidFill>
                <a:srgbClr val="FFFFFF"/>
              </a:solidFill>
              <a:latin typeface="Garet"/>
              <a:ea typeface="Garet"/>
              <a:cs typeface="Garet"/>
            </a:endParaRPr>
          </a:p>
        </p:txBody>
      </p:sp>
      <p:sp>
        <p:nvSpPr>
          <p:cNvPr id="7" name="Heart 6">
            <a:extLst>
              <a:ext uri="{FF2B5EF4-FFF2-40B4-BE49-F238E27FC236}">
                <a16:creationId xmlns:a16="http://schemas.microsoft.com/office/drawing/2014/main" id="{40E74AC3-33B7-D48B-5F6F-FCD1AE26118B}"/>
              </a:ext>
            </a:extLst>
          </p:cNvPr>
          <p:cNvSpPr/>
          <p:nvPr/>
        </p:nvSpPr>
        <p:spPr>
          <a:xfrm>
            <a:off x="6287369" y="2801859"/>
            <a:ext cx="2110596" cy="1727200"/>
          </a:xfrm>
          <a:prstGeom prst="heart">
            <a:avLst/>
          </a:prstGeom>
          <a:solidFill>
            <a:srgbClr val="D108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8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FA204-DF0F-13D4-088D-8D6A8073A36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0154ED-7D59-4DF9-DAFF-A68A9D1FB751}"/>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18893F9E-DC98-76B7-571E-7EEE9AB658B9}"/>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B604E1CE-E20A-62A3-DF59-CE55281573BB}"/>
              </a:ext>
            </a:extLst>
          </p:cNvPr>
          <p:cNvGrpSpPr/>
          <p:nvPr/>
        </p:nvGrpSpPr>
        <p:grpSpPr>
          <a:xfrm>
            <a:off x="0" y="0"/>
            <a:ext cx="9753600" cy="6309316"/>
            <a:chOff x="0" y="0"/>
            <a:chExt cx="3612444" cy="2395386"/>
          </a:xfrm>
        </p:grpSpPr>
        <p:sp>
          <p:nvSpPr>
            <p:cNvPr id="5" name="Freeform 5">
              <a:extLst>
                <a:ext uri="{FF2B5EF4-FFF2-40B4-BE49-F238E27FC236}">
                  <a16:creationId xmlns:a16="http://schemas.microsoft.com/office/drawing/2014/main" id="{1443532E-AFF1-1DFC-AAE2-708618CB930D}"/>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1E1F97D1-BC4F-62A2-3311-F52C8E2B6A76}"/>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9" name="AutoShape 9">
            <a:extLst>
              <a:ext uri="{FF2B5EF4-FFF2-40B4-BE49-F238E27FC236}">
                <a16:creationId xmlns:a16="http://schemas.microsoft.com/office/drawing/2014/main" id="{EA53A537-21EC-91A7-9C24-AF105F29FB2D}"/>
              </a:ext>
            </a:extLst>
          </p:cNvPr>
          <p:cNvSpPr/>
          <p:nvPr/>
        </p:nvSpPr>
        <p:spPr>
          <a:xfrm>
            <a:off x="1972630" y="1094258"/>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EB3D4DAD-5F26-4C31-8C8D-6AE9B63643AA}"/>
              </a:ext>
            </a:extLst>
          </p:cNvPr>
          <p:cNvSpPr txBox="1"/>
          <p:nvPr/>
        </p:nvSpPr>
        <p:spPr>
          <a:xfrm>
            <a:off x="0" y="17933"/>
            <a:ext cx="9753600" cy="871392"/>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Activity 2: Wellness Wins BINGO</a:t>
            </a:r>
          </a:p>
        </p:txBody>
      </p:sp>
      <p:sp>
        <p:nvSpPr>
          <p:cNvPr id="8" name="TextBox 11">
            <a:extLst>
              <a:ext uri="{FF2B5EF4-FFF2-40B4-BE49-F238E27FC236}">
                <a16:creationId xmlns:a16="http://schemas.microsoft.com/office/drawing/2014/main" id="{A991D701-E88D-5B33-B260-A26E4BEF763A}"/>
              </a:ext>
            </a:extLst>
          </p:cNvPr>
          <p:cNvSpPr txBox="1"/>
          <p:nvPr/>
        </p:nvSpPr>
        <p:spPr>
          <a:xfrm>
            <a:off x="519454" y="2206399"/>
            <a:ext cx="3595469" cy="2893100"/>
          </a:xfrm>
          <a:prstGeom prst="rect">
            <a:avLst/>
          </a:prstGeom>
        </p:spPr>
        <p:txBody>
          <a:bodyPr wrap="square" lIns="0" tIns="0" rIns="0" bIns="0" rtlCol="0" anchor="t">
            <a:spAutoFit/>
          </a:bodyPr>
          <a:lstStyle/>
          <a:p>
            <a:pPr marL="237490" lvl="1">
              <a:lnSpc>
                <a:spcPct val="150000"/>
              </a:lnSpc>
            </a:pPr>
            <a:r>
              <a:rPr lang="en-US" sz="3200">
                <a:solidFill>
                  <a:srgbClr val="FFFFFF"/>
                </a:solidFill>
                <a:latin typeface="Garet"/>
                <a:ea typeface="Garet"/>
                <a:cs typeface="Garet"/>
                <a:sym typeface="Garet"/>
              </a:rPr>
              <a:t>What are the wellness wins in your school environment?</a:t>
            </a:r>
            <a:endParaRPr lang="en-US" sz="3200">
              <a:solidFill>
                <a:srgbClr val="FFFFFF"/>
              </a:solidFill>
              <a:latin typeface="Garet"/>
              <a:ea typeface="Garet"/>
              <a:cs typeface="Garet"/>
            </a:endParaRPr>
          </a:p>
        </p:txBody>
      </p:sp>
      <p:pic>
        <p:nvPicPr>
          <p:cNvPr id="7" name="Picture 6">
            <a:extLst>
              <a:ext uri="{FF2B5EF4-FFF2-40B4-BE49-F238E27FC236}">
                <a16:creationId xmlns:a16="http://schemas.microsoft.com/office/drawing/2014/main" id="{BD40845A-1F3B-64BA-E2EA-2C5D9A84A042}"/>
              </a:ext>
            </a:extLst>
          </p:cNvPr>
          <p:cNvPicPr>
            <a:picLocks noChangeAspect="1"/>
          </p:cNvPicPr>
          <p:nvPr/>
        </p:nvPicPr>
        <p:blipFill>
          <a:blip r:embed="rId4"/>
          <a:stretch>
            <a:fillRect/>
          </a:stretch>
        </p:blipFill>
        <p:spPr>
          <a:xfrm>
            <a:off x="3912110" y="1159247"/>
            <a:ext cx="5830430" cy="5363705"/>
          </a:xfrm>
          <a:prstGeom prst="rect">
            <a:avLst/>
          </a:prstGeom>
        </p:spPr>
      </p:pic>
    </p:spTree>
    <p:extLst>
      <p:ext uri="{BB962C8B-B14F-4D97-AF65-F5344CB8AC3E}">
        <p14:creationId xmlns:p14="http://schemas.microsoft.com/office/powerpoint/2010/main" val="72252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C89C9-F2B6-FC14-ACE8-277D955C30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D60C00-B239-E715-9954-362F60E0980F}"/>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E46E4146-3947-6204-926D-70F1765BC9FE}"/>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5D9D926B-C970-9C5E-B5A9-D821D5DD95BF}"/>
              </a:ext>
            </a:extLst>
          </p:cNvPr>
          <p:cNvGrpSpPr/>
          <p:nvPr/>
        </p:nvGrpSpPr>
        <p:grpSpPr>
          <a:xfrm>
            <a:off x="0" y="-2916"/>
            <a:ext cx="9753600" cy="6467542"/>
            <a:chOff x="0" y="0"/>
            <a:chExt cx="3612444" cy="2395386"/>
          </a:xfrm>
        </p:grpSpPr>
        <p:sp>
          <p:nvSpPr>
            <p:cNvPr id="5" name="Freeform 5">
              <a:extLst>
                <a:ext uri="{FF2B5EF4-FFF2-40B4-BE49-F238E27FC236}">
                  <a16:creationId xmlns:a16="http://schemas.microsoft.com/office/drawing/2014/main" id="{9956880E-5DF3-E2CA-A896-51008AFEA43E}"/>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60EF84FD-8F11-71D2-A458-EFA107F16E80}"/>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7">
            <a:extLst>
              <a:ext uri="{FF2B5EF4-FFF2-40B4-BE49-F238E27FC236}">
                <a16:creationId xmlns:a16="http://schemas.microsoft.com/office/drawing/2014/main" id="{812BFC84-886D-C86B-4C8C-841311F39559}"/>
              </a:ext>
            </a:extLst>
          </p:cNvPr>
          <p:cNvSpPr txBox="1"/>
          <p:nvPr/>
        </p:nvSpPr>
        <p:spPr>
          <a:xfrm>
            <a:off x="479" y="544423"/>
            <a:ext cx="9753600" cy="856004"/>
          </a:xfrm>
          <a:prstGeom prst="rect">
            <a:avLst/>
          </a:prstGeom>
        </p:spPr>
        <p:txBody>
          <a:bodyPr lIns="0" tIns="0" rIns="0" bIns="0" rtlCol="0" anchor="t">
            <a:spAutoFit/>
          </a:bodyPr>
          <a:lstStyle/>
          <a:p>
            <a:pPr algn="ctr">
              <a:lnSpc>
                <a:spcPts val="7279"/>
              </a:lnSpc>
            </a:pPr>
            <a:r>
              <a:rPr lang="en-US" sz="4000" b="1">
                <a:solidFill>
                  <a:srgbClr val="FFFFFF"/>
                </a:solidFill>
                <a:latin typeface="Garet Bold"/>
                <a:ea typeface="Garet Bold"/>
                <a:cs typeface="Garet Bold"/>
              </a:rPr>
              <a:t>To Learn More</a:t>
            </a:r>
          </a:p>
        </p:txBody>
      </p:sp>
      <p:sp>
        <p:nvSpPr>
          <p:cNvPr id="8" name="AutoShape 8">
            <a:extLst>
              <a:ext uri="{FF2B5EF4-FFF2-40B4-BE49-F238E27FC236}">
                <a16:creationId xmlns:a16="http://schemas.microsoft.com/office/drawing/2014/main" id="{BA7BE686-A62C-1BFD-25E9-C74582A9ED59}"/>
              </a:ext>
            </a:extLst>
          </p:cNvPr>
          <p:cNvSpPr/>
          <p:nvPr/>
        </p:nvSpPr>
        <p:spPr>
          <a:xfrm>
            <a:off x="1967559" y="1458343"/>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TextBox 14">
            <a:extLst>
              <a:ext uri="{FF2B5EF4-FFF2-40B4-BE49-F238E27FC236}">
                <a16:creationId xmlns:a16="http://schemas.microsoft.com/office/drawing/2014/main" id="{A9B4397E-61C7-FD17-8264-98340EDE7F3C}"/>
              </a:ext>
            </a:extLst>
          </p:cNvPr>
          <p:cNvSpPr txBox="1"/>
          <p:nvPr/>
        </p:nvSpPr>
        <p:spPr>
          <a:xfrm>
            <a:off x="2235420" y="5531412"/>
            <a:ext cx="52736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Garet"/>
                <a:ea typeface="Calibri"/>
                <a:cs typeface="Calibri"/>
              </a:rPr>
              <a:t>Email: healthequity@erie.gov</a:t>
            </a:r>
            <a:endParaRPr lang="en-US">
              <a:solidFill>
                <a:schemeClr val="bg1"/>
              </a:solidFill>
              <a:latin typeface="Calibri"/>
              <a:ea typeface="Calibri"/>
              <a:cs typeface="Calibri"/>
            </a:endParaRPr>
          </a:p>
          <a:p>
            <a:pPr algn="ctr"/>
            <a:r>
              <a:rPr lang="en-US" sz="2400">
                <a:solidFill>
                  <a:schemeClr val="bg1"/>
                </a:solidFill>
                <a:latin typeface="Garet"/>
                <a:ea typeface="Calibri"/>
                <a:cs typeface="Calibri"/>
              </a:rPr>
              <a:t>Web: erie.gov/health-equity</a:t>
            </a:r>
            <a:endParaRPr lang="en-US">
              <a:solidFill>
                <a:schemeClr val="bg1"/>
              </a:solidFill>
              <a:ea typeface="Calibri"/>
              <a:cs typeface="Calibri"/>
            </a:endParaRPr>
          </a:p>
        </p:txBody>
      </p:sp>
      <p:pic>
        <p:nvPicPr>
          <p:cNvPr id="16" name="Picture 15">
            <a:extLst>
              <a:ext uri="{FF2B5EF4-FFF2-40B4-BE49-F238E27FC236}">
                <a16:creationId xmlns:a16="http://schemas.microsoft.com/office/drawing/2014/main" id="{255FDF73-6251-85CD-2E52-2349DF8033B7}"/>
              </a:ext>
            </a:extLst>
          </p:cNvPr>
          <p:cNvPicPr>
            <a:picLocks noChangeAspect="1"/>
          </p:cNvPicPr>
          <p:nvPr/>
        </p:nvPicPr>
        <p:blipFill>
          <a:blip r:embed="rId4"/>
          <a:stretch>
            <a:fillRect/>
          </a:stretch>
        </p:blipFill>
        <p:spPr>
          <a:xfrm>
            <a:off x="6635563" y="2581177"/>
            <a:ext cx="2439771" cy="2391004"/>
          </a:xfrm>
          <a:prstGeom prst="rect">
            <a:avLst/>
          </a:prstGeom>
        </p:spPr>
      </p:pic>
      <p:sp>
        <p:nvSpPr>
          <p:cNvPr id="17" name="TextBox 16">
            <a:extLst>
              <a:ext uri="{FF2B5EF4-FFF2-40B4-BE49-F238E27FC236}">
                <a16:creationId xmlns:a16="http://schemas.microsoft.com/office/drawing/2014/main" id="{7C1D640B-4A08-01B7-C9DA-793D9D33095A}"/>
              </a:ext>
            </a:extLst>
          </p:cNvPr>
          <p:cNvSpPr txBox="1"/>
          <p:nvPr/>
        </p:nvSpPr>
        <p:spPr>
          <a:xfrm>
            <a:off x="5687450" y="1658070"/>
            <a:ext cx="43381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Garet"/>
                <a:ea typeface="Calibri"/>
                <a:cs typeface="Calibri"/>
              </a:rPr>
              <a:t>CYSHCN</a:t>
            </a:r>
            <a:endParaRPr lang="en-US">
              <a:solidFill>
                <a:schemeClr val="bg1"/>
              </a:solidFill>
              <a:ea typeface="Calibri"/>
              <a:cs typeface="Calibri"/>
            </a:endParaRPr>
          </a:p>
          <a:p>
            <a:pPr algn="ctr"/>
            <a:r>
              <a:rPr lang="en-US" sz="2400">
                <a:solidFill>
                  <a:schemeClr val="bg1"/>
                </a:solidFill>
                <a:latin typeface="Garet"/>
                <a:ea typeface="Calibri"/>
                <a:cs typeface="Calibri"/>
              </a:rPr>
              <a:t>Program</a:t>
            </a:r>
            <a:endParaRPr lang="en-US">
              <a:ea typeface="Calibri"/>
              <a:cs typeface="Calibri"/>
            </a:endParaRPr>
          </a:p>
        </p:txBody>
      </p:sp>
      <p:pic>
        <p:nvPicPr>
          <p:cNvPr id="18" name="Picture 17">
            <a:extLst>
              <a:ext uri="{FF2B5EF4-FFF2-40B4-BE49-F238E27FC236}">
                <a16:creationId xmlns:a16="http://schemas.microsoft.com/office/drawing/2014/main" id="{C060BA35-47FF-C86F-B7B1-D7093AFC3FCB}"/>
              </a:ext>
            </a:extLst>
          </p:cNvPr>
          <p:cNvPicPr>
            <a:picLocks noChangeAspect="1"/>
          </p:cNvPicPr>
          <p:nvPr/>
        </p:nvPicPr>
        <p:blipFill>
          <a:blip r:embed="rId5"/>
          <a:stretch>
            <a:fillRect/>
          </a:stretch>
        </p:blipFill>
        <p:spPr>
          <a:xfrm>
            <a:off x="689132" y="2600684"/>
            <a:ext cx="2301875" cy="2378555"/>
          </a:xfrm>
          <a:prstGeom prst="rect">
            <a:avLst/>
          </a:prstGeom>
        </p:spPr>
      </p:pic>
      <p:sp>
        <p:nvSpPr>
          <p:cNvPr id="19" name="TextBox 18">
            <a:extLst>
              <a:ext uri="{FF2B5EF4-FFF2-40B4-BE49-F238E27FC236}">
                <a16:creationId xmlns:a16="http://schemas.microsoft.com/office/drawing/2014/main" id="{6F11AFB5-5BC4-FA28-D9BF-6105305CA7B7}"/>
              </a:ext>
            </a:extLst>
          </p:cNvPr>
          <p:cNvSpPr txBox="1"/>
          <p:nvPr/>
        </p:nvSpPr>
        <p:spPr>
          <a:xfrm>
            <a:off x="-333547" y="1657656"/>
            <a:ext cx="43381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Garet"/>
                <a:ea typeface="Calibri"/>
                <a:cs typeface="Calibri"/>
              </a:rPr>
              <a:t>Mental Health</a:t>
            </a:r>
            <a:endParaRPr lang="en-US">
              <a:solidFill>
                <a:schemeClr val="bg1"/>
              </a:solidFill>
              <a:latin typeface="Calibri"/>
              <a:ea typeface="Calibri"/>
              <a:cs typeface="Calibri"/>
            </a:endParaRPr>
          </a:p>
          <a:p>
            <a:pPr algn="ctr"/>
            <a:r>
              <a:rPr lang="en-US" sz="2400">
                <a:solidFill>
                  <a:schemeClr val="bg1"/>
                </a:solidFill>
                <a:latin typeface="Garet"/>
                <a:ea typeface="Calibri"/>
                <a:cs typeface="Calibri"/>
              </a:rPr>
              <a:t>First Aid</a:t>
            </a:r>
            <a:endParaRPr lang="en-US">
              <a:solidFill>
                <a:schemeClr val="bg1"/>
              </a:solidFill>
              <a:ea typeface="Calibri"/>
              <a:cs typeface="Calibri"/>
            </a:endParaRPr>
          </a:p>
        </p:txBody>
      </p:sp>
      <p:pic>
        <p:nvPicPr>
          <p:cNvPr id="22" name="Picture 21">
            <a:extLst>
              <a:ext uri="{FF2B5EF4-FFF2-40B4-BE49-F238E27FC236}">
                <a16:creationId xmlns:a16="http://schemas.microsoft.com/office/drawing/2014/main" id="{42CC3017-8F79-E530-5671-A3AC3378660C}"/>
              </a:ext>
            </a:extLst>
          </p:cNvPr>
          <p:cNvPicPr>
            <a:picLocks noChangeAspect="1"/>
          </p:cNvPicPr>
          <p:nvPr/>
        </p:nvPicPr>
        <p:blipFill>
          <a:blip r:embed="rId6"/>
          <a:stretch>
            <a:fillRect/>
          </a:stretch>
        </p:blipFill>
        <p:spPr>
          <a:xfrm>
            <a:off x="3667257" y="2590944"/>
            <a:ext cx="2350643" cy="2384137"/>
          </a:xfrm>
          <a:prstGeom prst="rect">
            <a:avLst/>
          </a:prstGeom>
        </p:spPr>
      </p:pic>
      <p:sp>
        <p:nvSpPr>
          <p:cNvPr id="23" name="TextBox 16">
            <a:extLst>
              <a:ext uri="{FF2B5EF4-FFF2-40B4-BE49-F238E27FC236}">
                <a16:creationId xmlns:a16="http://schemas.microsoft.com/office/drawing/2014/main" id="{7C1D640B-4A08-01B7-C9DA-793D9D33095A}"/>
              </a:ext>
            </a:extLst>
          </p:cNvPr>
          <p:cNvSpPr txBox="1"/>
          <p:nvPr/>
        </p:nvSpPr>
        <p:spPr>
          <a:xfrm>
            <a:off x="2672074" y="1656825"/>
            <a:ext cx="43381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latin typeface="Garet"/>
                <a:ea typeface="Calibri"/>
                <a:cs typeface="Calibri"/>
              </a:rPr>
              <a:t>Mindfulness</a:t>
            </a:r>
            <a:endParaRPr lang="en-US"/>
          </a:p>
          <a:p>
            <a:pPr algn="ctr"/>
            <a:r>
              <a:rPr lang="en-US" sz="2400">
                <a:solidFill>
                  <a:schemeClr val="bg1"/>
                </a:solidFill>
                <a:latin typeface="Garet"/>
                <a:ea typeface="Calibri"/>
                <a:cs typeface="Calibri"/>
              </a:rPr>
              <a:t>Program</a:t>
            </a:r>
          </a:p>
        </p:txBody>
      </p:sp>
      <p:sp>
        <p:nvSpPr>
          <p:cNvPr id="25" name="TextBox 24">
            <a:extLst>
              <a:ext uri="{FF2B5EF4-FFF2-40B4-BE49-F238E27FC236}">
                <a16:creationId xmlns:a16="http://schemas.microsoft.com/office/drawing/2014/main" id="{45A83A1F-B09B-6D83-9AF9-FA65FD02BB40}"/>
              </a:ext>
            </a:extLst>
          </p:cNvPr>
          <p:cNvSpPr txBox="1"/>
          <p:nvPr/>
        </p:nvSpPr>
        <p:spPr>
          <a:xfrm>
            <a:off x="1008328" y="5064058"/>
            <a:ext cx="16647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Garet"/>
                <a:ea typeface="Calibri"/>
                <a:cs typeface="Calibri"/>
              </a:rPr>
              <a:t>erie.gov/MHFA</a:t>
            </a:r>
            <a:endParaRPr lang="en-US" sz="1400">
              <a:solidFill>
                <a:schemeClr val="bg1"/>
              </a:solidFill>
            </a:endParaRPr>
          </a:p>
        </p:txBody>
      </p:sp>
      <p:sp>
        <p:nvSpPr>
          <p:cNvPr id="26" name="TextBox 25">
            <a:extLst>
              <a:ext uri="{FF2B5EF4-FFF2-40B4-BE49-F238E27FC236}">
                <a16:creationId xmlns:a16="http://schemas.microsoft.com/office/drawing/2014/main" id="{06D4C419-8E33-AA9D-1DC2-0C1B87283B33}"/>
              </a:ext>
            </a:extLst>
          </p:cNvPr>
          <p:cNvSpPr txBox="1"/>
          <p:nvPr/>
        </p:nvSpPr>
        <p:spPr>
          <a:xfrm>
            <a:off x="3101073" y="5064256"/>
            <a:ext cx="34691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Garet"/>
                <a:ea typeface="Calibri"/>
                <a:cs typeface="Calibri"/>
              </a:rPr>
              <a:t>www3.erie.gov/health/mindfulness</a:t>
            </a:r>
          </a:p>
        </p:txBody>
      </p:sp>
      <p:sp>
        <p:nvSpPr>
          <p:cNvPr id="27" name="TextBox 26">
            <a:extLst>
              <a:ext uri="{FF2B5EF4-FFF2-40B4-BE49-F238E27FC236}">
                <a16:creationId xmlns:a16="http://schemas.microsoft.com/office/drawing/2014/main" id="{1BCE5CD4-03B3-687F-7B3D-1E605A6AEAFE}"/>
              </a:ext>
            </a:extLst>
          </p:cNvPr>
          <p:cNvSpPr txBox="1"/>
          <p:nvPr/>
        </p:nvSpPr>
        <p:spPr>
          <a:xfrm>
            <a:off x="6921129" y="5064454"/>
            <a:ext cx="18793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Garet"/>
                <a:ea typeface="Calibri"/>
                <a:cs typeface="Calibri"/>
              </a:rPr>
              <a:t>erie.gov/CYSHCN</a:t>
            </a:r>
            <a:endParaRPr lang="en-US" sz="1400">
              <a:solidFill>
                <a:schemeClr val="bg1"/>
              </a:solidFill>
            </a:endParaRPr>
          </a:p>
        </p:txBody>
      </p:sp>
    </p:spTree>
    <p:extLst>
      <p:ext uri="{BB962C8B-B14F-4D97-AF65-F5344CB8AC3E}">
        <p14:creationId xmlns:p14="http://schemas.microsoft.com/office/powerpoint/2010/main" val="178692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p:cNvGrpSpPr/>
          <p:nvPr/>
        </p:nvGrpSpPr>
        <p:grpSpPr>
          <a:xfrm>
            <a:off x="0" y="-52638"/>
            <a:ext cx="9753600" cy="6467542"/>
            <a:chOff x="0" y="0"/>
            <a:chExt cx="3612444" cy="2395386"/>
          </a:xfrm>
        </p:grpSpPr>
        <p:sp>
          <p:nvSpPr>
            <p:cNvPr id="5" name="Freeform 5"/>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AutoShape 7"/>
          <p:cNvSpPr/>
          <p:nvPr/>
        </p:nvSpPr>
        <p:spPr>
          <a:xfrm>
            <a:off x="1972630" y="1408192"/>
            <a:ext cx="58083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0" y="400050"/>
            <a:ext cx="9753600" cy="856004"/>
          </a:xfrm>
          <a:prstGeom prst="rect">
            <a:avLst/>
          </a:prstGeom>
        </p:spPr>
        <p:txBody>
          <a:bodyPr lIns="0" tIns="0" rIns="0" bIns="0" rtlCol="0" anchor="t">
            <a:spAutoFit/>
          </a:bodyPr>
          <a:lstStyle/>
          <a:p>
            <a:pPr algn="ctr">
              <a:lnSpc>
                <a:spcPts val="7279"/>
              </a:lnSpc>
            </a:pPr>
            <a:r>
              <a:rPr lang="en-US" sz="3600" b="1">
                <a:solidFill>
                  <a:srgbClr val="FFFFFF"/>
                </a:solidFill>
                <a:latin typeface="Garet Bold"/>
                <a:ea typeface="Garet Bold"/>
                <a:cs typeface="Garet Bold"/>
                <a:sym typeface="Garet Bold"/>
              </a:rPr>
              <a:t>Why Youth Mental Health Matters</a:t>
            </a:r>
          </a:p>
        </p:txBody>
      </p:sp>
      <p:pic>
        <p:nvPicPr>
          <p:cNvPr id="11" name="Picture 10" descr="Table&#10;&#10;AI-generated content may be incorrect.">
            <a:extLst>
              <a:ext uri="{FF2B5EF4-FFF2-40B4-BE49-F238E27FC236}">
                <a16:creationId xmlns:a16="http://schemas.microsoft.com/office/drawing/2014/main" id="{2F37E4BF-B47A-676F-D277-4ADD5BB2AC7D}"/>
              </a:ext>
            </a:extLst>
          </p:cNvPr>
          <p:cNvPicPr>
            <a:picLocks noChangeAspect="1"/>
          </p:cNvPicPr>
          <p:nvPr/>
        </p:nvPicPr>
        <p:blipFill>
          <a:blip r:embed="rId4">
            <a:extLst>
              <a:ext uri="{28A0092B-C50C-407E-A947-70E740481C1C}">
                <a14:useLocalDpi xmlns:a14="http://schemas.microsoft.com/office/drawing/2010/main" val="0"/>
              </a:ext>
            </a:extLst>
          </a:blip>
          <a:srcRect l="5652" t="8674" r="3914" b="16157"/>
          <a:stretch>
            <a:fillRect/>
          </a:stretch>
        </p:blipFill>
        <p:spPr>
          <a:xfrm>
            <a:off x="381000" y="1813698"/>
            <a:ext cx="8921665" cy="4171309"/>
          </a:xfrm>
          <a:prstGeom prst="rect">
            <a:avLst/>
          </a:prstGeom>
        </p:spPr>
      </p:pic>
      <p:sp>
        <p:nvSpPr>
          <p:cNvPr id="9" name="Oval 8">
            <a:extLst>
              <a:ext uri="{FF2B5EF4-FFF2-40B4-BE49-F238E27FC236}">
                <a16:creationId xmlns:a16="http://schemas.microsoft.com/office/drawing/2014/main" id="{2F357A7C-69EF-6262-5EC4-29456D955370}"/>
              </a:ext>
            </a:extLst>
          </p:cNvPr>
          <p:cNvSpPr/>
          <p:nvPr/>
        </p:nvSpPr>
        <p:spPr>
          <a:xfrm>
            <a:off x="5244917" y="4446056"/>
            <a:ext cx="3614818" cy="543339"/>
          </a:xfrm>
          <a:prstGeom prst="ellipse">
            <a:avLst/>
          </a:prstGeom>
          <a:noFill/>
          <a:ln w="698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9A9522-DC34-4D72-DFF5-E339B9679F38}"/>
              </a:ext>
            </a:extLst>
          </p:cNvPr>
          <p:cNvSpPr/>
          <p:nvPr/>
        </p:nvSpPr>
        <p:spPr>
          <a:xfrm flipV="1">
            <a:off x="5251545" y="2332333"/>
            <a:ext cx="3760590" cy="503585"/>
          </a:xfrm>
          <a:prstGeom prst="ellipse">
            <a:avLst/>
          </a:prstGeom>
          <a:noFill/>
          <a:ln w="698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6A8F-70D4-8F74-3167-4C333F9D9C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D2778A-2571-46FB-9E7C-CFC5849A6C1E}"/>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02E28B6F-EC89-7D52-D0D5-7EC00151D1C2}"/>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C91837E3-3F3A-2365-CAF5-D937B78346A3}"/>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EBE4AC85-911C-676A-83AA-B67C51B8C2C3}"/>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AA2778A5-4C46-368E-B653-CD52C8F3E533}"/>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0" name="TextBox 10">
            <a:extLst>
              <a:ext uri="{FF2B5EF4-FFF2-40B4-BE49-F238E27FC236}">
                <a16:creationId xmlns:a16="http://schemas.microsoft.com/office/drawing/2014/main" id="{30EE9E88-7E65-CA1D-0390-79AAFB65C9D9}"/>
              </a:ext>
            </a:extLst>
          </p:cNvPr>
          <p:cNvSpPr txBox="1"/>
          <p:nvPr/>
        </p:nvSpPr>
        <p:spPr>
          <a:xfrm>
            <a:off x="649754" y="2193838"/>
            <a:ext cx="3576514" cy="1972976"/>
          </a:xfrm>
          <a:prstGeom prst="rect">
            <a:avLst/>
          </a:prstGeom>
        </p:spPr>
        <p:txBody>
          <a:bodyPr wrap="square" lIns="0" tIns="0" rIns="0" bIns="0" rtlCol="0" anchor="t">
            <a:spAutoFit/>
          </a:bodyPr>
          <a:lstStyle/>
          <a:p>
            <a:pPr marL="237581" lvl="1" algn="l">
              <a:lnSpc>
                <a:spcPts val="3081"/>
              </a:lnSpc>
            </a:pPr>
            <a:r>
              <a:rPr lang="en-US" sz="2200">
                <a:solidFill>
                  <a:srgbClr val="FFFFFF"/>
                </a:solidFill>
                <a:latin typeface="Garet"/>
                <a:ea typeface="Garet"/>
                <a:cs typeface="Garet"/>
                <a:sym typeface="Garet"/>
              </a:rPr>
              <a:t>Gov. Hochul recognized Children’s Mental Health Awareness Week in May 2025</a:t>
            </a:r>
          </a:p>
        </p:txBody>
      </p:sp>
      <p:pic>
        <p:nvPicPr>
          <p:cNvPr id="7" name="Picture 6" descr="Text, letter&#10;&#10;AI-generated content may be incorrect.">
            <a:extLst>
              <a:ext uri="{FF2B5EF4-FFF2-40B4-BE49-F238E27FC236}">
                <a16:creationId xmlns:a16="http://schemas.microsoft.com/office/drawing/2014/main" id="{43C3FCBB-26A3-235F-E496-58E88F68BC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6086" y="228600"/>
            <a:ext cx="4795870" cy="5943600"/>
          </a:xfrm>
          <a:prstGeom prst="rect">
            <a:avLst/>
          </a:prstGeom>
          <a:noFill/>
          <a:ln>
            <a:noFill/>
          </a:ln>
        </p:spPr>
      </p:pic>
    </p:spTree>
    <p:extLst>
      <p:ext uri="{BB962C8B-B14F-4D97-AF65-F5344CB8AC3E}">
        <p14:creationId xmlns:p14="http://schemas.microsoft.com/office/powerpoint/2010/main" val="290182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5ED896-AD28-A89B-3FC2-6104BF90892D}"/>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5" name="Freeform 3">
            <a:extLst>
              <a:ext uri="{FF2B5EF4-FFF2-40B4-BE49-F238E27FC236}">
                <a16:creationId xmlns:a16="http://schemas.microsoft.com/office/drawing/2014/main" id="{F0F89F25-8E2B-D056-57A4-076C44419FC5}"/>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9" name="Group 4">
            <a:extLst>
              <a:ext uri="{FF2B5EF4-FFF2-40B4-BE49-F238E27FC236}">
                <a16:creationId xmlns:a16="http://schemas.microsoft.com/office/drawing/2014/main" id="{B23D1E06-7F89-CF08-97B4-EAEC37D5D2B5}"/>
              </a:ext>
            </a:extLst>
          </p:cNvPr>
          <p:cNvGrpSpPr/>
          <p:nvPr/>
        </p:nvGrpSpPr>
        <p:grpSpPr>
          <a:xfrm>
            <a:off x="0" y="-129790"/>
            <a:ext cx="9753603" cy="6544694"/>
            <a:chOff x="0" y="-28575"/>
            <a:chExt cx="3612445" cy="2423961"/>
          </a:xfrm>
        </p:grpSpPr>
        <p:sp>
          <p:nvSpPr>
            <p:cNvPr id="7" name="Freeform 5">
              <a:extLst>
                <a:ext uri="{FF2B5EF4-FFF2-40B4-BE49-F238E27FC236}">
                  <a16:creationId xmlns:a16="http://schemas.microsoft.com/office/drawing/2014/main" id="{B0FD7804-C8E7-66DC-6426-C280A9025128}"/>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8" name="TextBox 6">
              <a:extLst>
                <a:ext uri="{FF2B5EF4-FFF2-40B4-BE49-F238E27FC236}">
                  <a16:creationId xmlns:a16="http://schemas.microsoft.com/office/drawing/2014/main" id="{905A3284-14C0-CD6A-7BDA-6772772D9578}"/>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11" name="TextBox 8">
            <a:extLst>
              <a:ext uri="{FF2B5EF4-FFF2-40B4-BE49-F238E27FC236}">
                <a16:creationId xmlns:a16="http://schemas.microsoft.com/office/drawing/2014/main" id="{304CEF9A-276A-48F5-BC57-D75CE7E62AC0}"/>
              </a:ext>
            </a:extLst>
          </p:cNvPr>
          <p:cNvSpPr txBox="1"/>
          <p:nvPr/>
        </p:nvSpPr>
        <p:spPr>
          <a:xfrm>
            <a:off x="15298" y="2300"/>
            <a:ext cx="9753600" cy="856004"/>
          </a:xfrm>
          <a:prstGeom prst="rect">
            <a:avLst/>
          </a:prstGeom>
        </p:spPr>
        <p:txBody>
          <a:bodyPr lIns="0" tIns="0" rIns="0" bIns="0" rtlCol="0" anchor="t">
            <a:spAutoFit/>
          </a:bodyPr>
          <a:lstStyle/>
          <a:p>
            <a:pPr algn="ctr">
              <a:lnSpc>
                <a:spcPts val="7279"/>
              </a:lnSpc>
            </a:pPr>
            <a:r>
              <a:rPr lang="en-US" sz="3600" b="1">
                <a:solidFill>
                  <a:srgbClr val="FFFFFF"/>
                </a:solidFill>
                <a:latin typeface="Garet Bold"/>
                <a:ea typeface="Garet Bold"/>
                <a:cs typeface="Garet Bold"/>
                <a:sym typeface="Garet Bold"/>
              </a:rPr>
              <a:t>What are SDOH?</a:t>
            </a:r>
          </a:p>
        </p:txBody>
      </p:sp>
      <p:sp>
        <p:nvSpPr>
          <p:cNvPr id="13" name="TextBox 12">
            <a:extLst>
              <a:ext uri="{FF2B5EF4-FFF2-40B4-BE49-F238E27FC236}">
                <a16:creationId xmlns:a16="http://schemas.microsoft.com/office/drawing/2014/main" id="{C907D2B9-8D62-4E9E-F12C-46C5BB57C2C1}"/>
              </a:ext>
            </a:extLst>
          </p:cNvPr>
          <p:cNvSpPr txBox="1"/>
          <p:nvPr/>
        </p:nvSpPr>
        <p:spPr>
          <a:xfrm>
            <a:off x="853440" y="1102881"/>
            <a:ext cx="458396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FFFFFF"/>
              </a:solidFill>
              <a:latin typeface="Garet"/>
              <a:ea typeface="+mn-lt"/>
              <a:cs typeface="+mn-lt"/>
            </a:endParaRPr>
          </a:p>
          <a:p>
            <a:pPr marL="285750" indent="-285750">
              <a:buFont typeface="Arial"/>
              <a:buChar char="•"/>
            </a:pPr>
            <a:r>
              <a:rPr lang="en-US">
                <a:solidFill>
                  <a:schemeClr val="bg1"/>
                </a:solidFill>
                <a:latin typeface="Garet"/>
                <a:ea typeface="+mn-lt"/>
                <a:cs typeface="+mn-lt"/>
              </a:rPr>
              <a:t>The </a:t>
            </a:r>
            <a:r>
              <a:rPr lang="en-US" b="1">
                <a:solidFill>
                  <a:schemeClr val="bg1"/>
                </a:solidFill>
                <a:latin typeface="Garet"/>
                <a:ea typeface="+mn-lt"/>
                <a:cs typeface="+mn-lt"/>
              </a:rPr>
              <a:t>social determinants of health (SDOH)</a:t>
            </a:r>
            <a:r>
              <a:rPr lang="en-US">
                <a:solidFill>
                  <a:schemeClr val="bg1"/>
                </a:solidFill>
                <a:latin typeface="Garet"/>
                <a:ea typeface="+mn-lt"/>
                <a:cs typeface="+mn-lt"/>
              </a:rPr>
              <a:t> are factors that can influence your health and health behaviors. These factors have a big impact on health and are changed through policy, programs, and power. </a:t>
            </a:r>
          </a:p>
          <a:p>
            <a:pPr marL="285750" indent="-285750">
              <a:buFont typeface="Arial"/>
              <a:buChar char="•"/>
            </a:pPr>
            <a:endParaRPr lang="en-US">
              <a:solidFill>
                <a:schemeClr val="bg1"/>
              </a:solidFill>
              <a:latin typeface="Garet"/>
              <a:ea typeface="+mn-lt"/>
              <a:cs typeface="+mn-lt"/>
            </a:endParaRPr>
          </a:p>
          <a:p>
            <a:pPr marL="285750" indent="-285750">
              <a:buFont typeface="Arial"/>
              <a:buChar char="•"/>
            </a:pPr>
            <a:r>
              <a:rPr lang="en-US" b="1">
                <a:solidFill>
                  <a:srgbClr val="FFFFFF"/>
                </a:solidFill>
                <a:latin typeface="Garet"/>
                <a:ea typeface="+mn-lt"/>
                <a:cs typeface="+mn-lt"/>
              </a:rPr>
              <a:t>Health disparities</a:t>
            </a:r>
            <a:r>
              <a:rPr lang="en-US">
                <a:solidFill>
                  <a:srgbClr val="FFFFFF"/>
                </a:solidFill>
                <a:latin typeface="Garet"/>
                <a:ea typeface="+mn-lt"/>
                <a:cs typeface="+mn-lt"/>
              </a:rPr>
              <a:t> </a:t>
            </a:r>
            <a:r>
              <a:rPr lang="en-US">
                <a:solidFill>
                  <a:schemeClr val="bg1"/>
                </a:solidFill>
                <a:latin typeface="Garet"/>
                <a:ea typeface="+mn-lt"/>
                <a:cs typeface="+mn-lt"/>
              </a:rPr>
              <a:t>are preventable differences in the rates of disease, injury, violence, or opportunities to achieve optimal health that are experienced by communities that have been disadvantaged by their social or economic status, geographic location, and environment.</a:t>
            </a:r>
          </a:p>
        </p:txBody>
      </p:sp>
      <p:pic>
        <p:nvPicPr>
          <p:cNvPr id="4" name="Picture 3">
            <a:extLst>
              <a:ext uri="{FF2B5EF4-FFF2-40B4-BE49-F238E27FC236}">
                <a16:creationId xmlns:a16="http://schemas.microsoft.com/office/drawing/2014/main" id="{FF96BCD1-7F21-BAF1-AE01-69E7820CEF19}"/>
              </a:ext>
            </a:extLst>
          </p:cNvPr>
          <p:cNvPicPr>
            <a:picLocks noChangeAspect="1"/>
          </p:cNvPicPr>
          <p:nvPr/>
        </p:nvPicPr>
        <p:blipFill>
          <a:blip r:embed="rId4"/>
          <a:stretch>
            <a:fillRect/>
          </a:stretch>
        </p:blipFill>
        <p:spPr>
          <a:xfrm>
            <a:off x="5748058" y="1795791"/>
            <a:ext cx="3020182" cy="3727045"/>
          </a:xfrm>
          <a:prstGeom prst="rect">
            <a:avLst/>
          </a:prstGeom>
        </p:spPr>
      </p:pic>
      <p:sp>
        <p:nvSpPr>
          <p:cNvPr id="6" name="AutoShape 7">
            <a:extLst>
              <a:ext uri="{FF2B5EF4-FFF2-40B4-BE49-F238E27FC236}">
                <a16:creationId xmlns:a16="http://schemas.microsoft.com/office/drawing/2014/main" id="{41E57B09-B08E-0259-3CDB-B48515BE097C}"/>
              </a:ext>
            </a:extLst>
          </p:cNvPr>
          <p:cNvSpPr/>
          <p:nvPr/>
        </p:nvSpPr>
        <p:spPr>
          <a:xfrm>
            <a:off x="1972630" y="1018576"/>
            <a:ext cx="5808340" cy="0"/>
          </a:xfrm>
          <a:prstGeom prst="line">
            <a:avLst/>
          </a:prstGeom>
          <a:ln w="38100" cap="flat">
            <a:solidFill>
              <a:srgbClr val="FFFFFF"/>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47218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C8B6-6F28-C7EB-2ABF-B6F6DB1F96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A4F0E6-5C23-60EB-B993-AE421BEB80E3}"/>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E86782A2-EE73-61BD-DCB7-AAEC8BC95F60}"/>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13" name="Group 12">
            <a:extLst>
              <a:ext uri="{FF2B5EF4-FFF2-40B4-BE49-F238E27FC236}">
                <a16:creationId xmlns:a16="http://schemas.microsoft.com/office/drawing/2014/main" id="{2065DA93-9767-C11A-1CC8-EC30BCC03F5A}"/>
              </a:ext>
            </a:extLst>
          </p:cNvPr>
          <p:cNvGrpSpPr/>
          <p:nvPr/>
        </p:nvGrpSpPr>
        <p:grpSpPr>
          <a:xfrm>
            <a:off x="250623" y="857377"/>
            <a:ext cx="8824058" cy="5460385"/>
            <a:chOff x="342416" y="581997"/>
            <a:chExt cx="8824058" cy="5460385"/>
          </a:xfrm>
        </p:grpSpPr>
        <p:pic>
          <p:nvPicPr>
            <p:cNvPr id="8" name="Picture 7">
              <a:extLst>
                <a:ext uri="{FF2B5EF4-FFF2-40B4-BE49-F238E27FC236}">
                  <a16:creationId xmlns:a16="http://schemas.microsoft.com/office/drawing/2014/main" id="{2906CBFD-49D0-FB37-F5D4-D7D70AF542D3}"/>
                </a:ext>
              </a:extLst>
            </p:cNvPr>
            <p:cNvPicPr>
              <a:picLocks noChangeAspect="1"/>
            </p:cNvPicPr>
            <p:nvPr/>
          </p:nvPicPr>
          <p:blipFill>
            <a:blip r:embed="rId4"/>
            <a:stretch>
              <a:fillRect/>
            </a:stretch>
          </p:blipFill>
          <p:spPr>
            <a:xfrm>
              <a:off x="1341227" y="581997"/>
              <a:ext cx="7075557" cy="5460385"/>
            </a:xfrm>
            <a:prstGeom prst="rect">
              <a:avLst/>
            </a:prstGeom>
          </p:spPr>
        </p:pic>
        <p:sp>
          <p:nvSpPr>
            <p:cNvPr id="4" name="TextBox 3">
              <a:extLst>
                <a:ext uri="{FF2B5EF4-FFF2-40B4-BE49-F238E27FC236}">
                  <a16:creationId xmlns:a16="http://schemas.microsoft.com/office/drawing/2014/main" id="{B33EE2E5-B280-5238-BF8F-35437263DE04}"/>
                </a:ext>
              </a:extLst>
            </p:cNvPr>
            <p:cNvSpPr txBox="1"/>
            <p:nvPr/>
          </p:nvSpPr>
          <p:spPr>
            <a:xfrm>
              <a:off x="7077676" y="2845206"/>
              <a:ext cx="208879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latin typeface="Garet"/>
                  <a:ea typeface="Calibri"/>
                  <a:cs typeface="Calibri"/>
                </a:rPr>
                <a:t>Adverse Childhood Experiences (ACEs)</a:t>
              </a:r>
              <a:endParaRPr lang="en-US"/>
            </a:p>
          </p:txBody>
        </p:sp>
        <p:sp>
          <p:nvSpPr>
            <p:cNvPr id="5" name="TextBox 4">
              <a:extLst>
                <a:ext uri="{FF2B5EF4-FFF2-40B4-BE49-F238E27FC236}">
                  <a16:creationId xmlns:a16="http://schemas.microsoft.com/office/drawing/2014/main" id="{62FEFFC9-45C3-EDAB-C17B-EC7AF8FEC46A}"/>
                </a:ext>
              </a:extLst>
            </p:cNvPr>
            <p:cNvSpPr txBox="1"/>
            <p:nvPr/>
          </p:nvSpPr>
          <p:spPr>
            <a:xfrm>
              <a:off x="342416" y="3013451"/>
              <a:ext cx="20887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aret"/>
                  <a:ea typeface="Calibri"/>
                  <a:cs typeface="Calibri"/>
                </a:rPr>
                <a:t>Neighborhood poverty</a:t>
              </a:r>
              <a:endParaRPr lang="en-US"/>
            </a:p>
          </p:txBody>
        </p:sp>
        <p:sp>
          <p:nvSpPr>
            <p:cNvPr id="6" name="TextBox 5">
              <a:extLst>
                <a:ext uri="{FF2B5EF4-FFF2-40B4-BE49-F238E27FC236}">
                  <a16:creationId xmlns:a16="http://schemas.microsoft.com/office/drawing/2014/main" id="{945EEBA6-8EF3-3D2B-A4CD-E72FFD0B64CE}"/>
                </a:ext>
              </a:extLst>
            </p:cNvPr>
            <p:cNvSpPr txBox="1"/>
            <p:nvPr/>
          </p:nvSpPr>
          <p:spPr>
            <a:xfrm>
              <a:off x="967007" y="859958"/>
              <a:ext cx="27049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aret"/>
                  <a:ea typeface="Calibri"/>
                  <a:cs typeface="Calibri"/>
                </a:rPr>
                <a:t>Housing instability and food insecurity</a:t>
              </a:r>
              <a:endParaRPr lang="en-US"/>
            </a:p>
          </p:txBody>
        </p:sp>
        <p:sp>
          <p:nvSpPr>
            <p:cNvPr id="7" name="TextBox 6">
              <a:extLst>
                <a:ext uri="{FF2B5EF4-FFF2-40B4-BE49-F238E27FC236}">
                  <a16:creationId xmlns:a16="http://schemas.microsoft.com/office/drawing/2014/main" id="{E710E0AD-0DBC-24EF-CADD-B90009855485}"/>
                </a:ext>
              </a:extLst>
            </p:cNvPr>
            <p:cNvSpPr txBox="1"/>
            <p:nvPr/>
          </p:nvSpPr>
          <p:spPr>
            <a:xfrm>
              <a:off x="1279213" y="5127973"/>
              <a:ext cx="20887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aret"/>
                  <a:ea typeface="Calibri"/>
                  <a:cs typeface="Calibri"/>
                </a:rPr>
                <a:t>Poor access to health care</a:t>
              </a:r>
              <a:endParaRPr lang="en-US">
                <a:ea typeface="Calibri"/>
                <a:cs typeface="Calibri"/>
              </a:endParaRPr>
            </a:p>
          </p:txBody>
        </p:sp>
        <p:sp>
          <p:nvSpPr>
            <p:cNvPr id="9" name="TextBox 8">
              <a:extLst>
                <a:ext uri="{FF2B5EF4-FFF2-40B4-BE49-F238E27FC236}">
                  <a16:creationId xmlns:a16="http://schemas.microsoft.com/office/drawing/2014/main" id="{C89BF662-A990-A852-A08F-CD7E98BF1F0C}"/>
                </a:ext>
              </a:extLst>
            </p:cNvPr>
            <p:cNvSpPr txBox="1"/>
            <p:nvPr/>
          </p:nvSpPr>
          <p:spPr>
            <a:xfrm>
              <a:off x="6068161" y="5114823"/>
              <a:ext cx="24721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latin typeface="Garet"/>
                  <a:ea typeface="Calibri"/>
                  <a:cs typeface="Calibri"/>
                </a:rPr>
                <a:t>Low educational attainment</a:t>
              </a:r>
              <a:endParaRPr lang="en-US">
                <a:ea typeface="Calibri"/>
                <a:cs typeface="Calibri"/>
              </a:endParaRPr>
            </a:p>
          </p:txBody>
        </p:sp>
        <p:sp>
          <p:nvSpPr>
            <p:cNvPr id="10" name="TextBox 9">
              <a:extLst>
                <a:ext uri="{FF2B5EF4-FFF2-40B4-BE49-F238E27FC236}">
                  <a16:creationId xmlns:a16="http://schemas.microsoft.com/office/drawing/2014/main" id="{D66139A6-C114-3790-DFFC-7E4366CCC66B}"/>
                </a:ext>
              </a:extLst>
            </p:cNvPr>
            <p:cNvSpPr txBox="1"/>
            <p:nvPr/>
          </p:nvSpPr>
          <p:spPr>
            <a:xfrm>
              <a:off x="6198936" y="860290"/>
              <a:ext cx="27049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latin typeface="Garet"/>
                  <a:ea typeface="Calibri"/>
                  <a:cs typeface="Calibri"/>
                </a:rPr>
                <a:t>Access to English as a new language</a:t>
              </a:r>
              <a:endParaRPr lang="en-US"/>
            </a:p>
          </p:txBody>
        </p:sp>
      </p:grpSp>
      <p:sp>
        <p:nvSpPr>
          <p:cNvPr id="12" name="TextBox 8">
            <a:extLst>
              <a:ext uri="{FF2B5EF4-FFF2-40B4-BE49-F238E27FC236}">
                <a16:creationId xmlns:a16="http://schemas.microsoft.com/office/drawing/2014/main" id="{1E966F03-FC36-EE3E-0247-B37F3017B63C}"/>
              </a:ext>
            </a:extLst>
          </p:cNvPr>
          <p:cNvSpPr txBox="1"/>
          <p:nvPr/>
        </p:nvSpPr>
        <p:spPr>
          <a:xfrm>
            <a:off x="15298" y="2300"/>
            <a:ext cx="9753600" cy="856004"/>
          </a:xfrm>
          <a:prstGeom prst="rect">
            <a:avLst/>
          </a:prstGeom>
        </p:spPr>
        <p:txBody>
          <a:bodyPr lIns="0" tIns="0" rIns="0" bIns="0" rtlCol="0" anchor="t">
            <a:spAutoFit/>
          </a:bodyPr>
          <a:lstStyle/>
          <a:p>
            <a:pPr algn="ctr">
              <a:lnSpc>
                <a:spcPts val="7279"/>
              </a:lnSpc>
            </a:pPr>
            <a:r>
              <a:rPr lang="en-US" sz="3600" b="1">
                <a:solidFill>
                  <a:srgbClr val="000000"/>
                </a:solidFill>
                <a:latin typeface="Garet Bold"/>
                <a:sym typeface="Garet Bold"/>
              </a:rPr>
              <a:t>Factors that Influence Your Health</a:t>
            </a:r>
            <a:endParaRPr lang="en-US">
              <a:latin typeface="Garet Bold"/>
            </a:endParaRPr>
          </a:p>
        </p:txBody>
      </p:sp>
      <p:sp>
        <p:nvSpPr>
          <p:cNvPr id="14" name="AutoShape 7">
            <a:extLst>
              <a:ext uri="{FF2B5EF4-FFF2-40B4-BE49-F238E27FC236}">
                <a16:creationId xmlns:a16="http://schemas.microsoft.com/office/drawing/2014/main" id="{5254831C-C2C8-BF66-3714-451104B2573A}"/>
              </a:ext>
            </a:extLst>
          </p:cNvPr>
          <p:cNvSpPr/>
          <p:nvPr/>
        </p:nvSpPr>
        <p:spPr>
          <a:xfrm>
            <a:off x="1972630" y="833509"/>
            <a:ext cx="5808340" cy="0"/>
          </a:xfrm>
          <a:prstGeom prst="line">
            <a:avLst/>
          </a:prstGeom>
          <a:ln w="38100" cap="flat">
            <a:solidFill>
              <a:schemeClr val="tx1"/>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78321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16EE1-1FDD-E057-F2DE-0368E5188E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55D7A5-ED0C-DF2A-4FEE-3ED576C14FEF}"/>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7B52769A-576D-CE4B-F57A-BBA5A65857E6}"/>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E53EE708-CB4E-E027-7B0E-D82778D27D6F}"/>
              </a:ext>
            </a:extLst>
          </p:cNvPr>
          <p:cNvGrpSpPr/>
          <p:nvPr/>
        </p:nvGrpSpPr>
        <p:grpSpPr>
          <a:xfrm>
            <a:off x="0" y="-33588"/>
            <a:ext cx="9753600" cy="6467542"/>
            <a:chOff x="0" y="0"/>
            <a:chExt cx="3612444" cy="2395386"/>
          </a:xfrm>
        </p:grpSpPr>
        <p:sp>
          <p:nvSpPr>
            <p:cNvPr id="5" name="Freeform 5">
              <a:extLst>
                <a:ext uri="{FF2B5EF4-FFF2-40B4-BE49-F238E27FC236}">
                  <a16:creationId xmlns:a16="http://schemas.microsoft.com/office/drawing/2014/main" id="{1BAEE4D0-F207-58FC-97B1-A9A151BECFE4}"/>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C7D092F3-E1F3-2718-C29F-5E14980A7C3D}"/>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sp>
        <p:nvSpPr>
          <p:cNvPr id="7" name="TextBox 7">
            <a:extLst>
              <a:ext uri="{FF2B5EF4-FFF2-40B4-BE49-F238E27FC236}">
                <a16:creationId xmlns:a16="http://schemas.microsoft.com/office/drawing/2014/main" id="{44C43E05-7098-71A0-4666-DA675BE68659}"/>
              </a:ext>
            </a:extLst>
          </p:cNvPr>
          <p:cNvSpPr txBox="1"/>
          <p:nvPr/>
        </p:nvSpPr>
        <p:spPr>
          <a:xfrm>
            <a:off x="-152400" y="2167999"/>
            <a:ext cx="9753600" cy="902170"/>
          </a:xfrm>
          <a:prstGeom prst="rect">
            <a:avLst/>
          </a:prstGeom>
        </p:spPr>
        <p:txBody>
          <a:bodyPr lIns="0" tIns="0" rIns="0" bIns="0" rtlCol="0" anchor="t">
            <a:spAutoFit/>
          </a:bodyPr>
          <a:lstStyle/>
          <a:p>
            <a:pPr algn="ctr">
              <a:lnSpc>
                <a:spcPts val="7279"/>
              </a:lnSpc>
            </a:pPr>
            <a:r>
              <a:rPr lang="en-US" sz="4400" b="1">
                <a:solidFill>
                  <a:srgbClr val="FFFFFF"/>
                </a:solidFill>
                <a:latin typeface="Garet Bold"/>
                <a:ea typeface="Garet Bold"/>
                <a:cs typeface="Garet Bold"/>
                <a:sym typeface="Garet Bold"/>
              </a:rPr>
              <a:t>Youth Mental Health Focus</a:t>
            </a:r>
          </a:p>
        </p:txBody>
      </p:sp>
      <p:sp>
        <p:nvSpPr>
          <p:cNvPr id="8" name="AutoShape 8">
            <a:extLst>
              <a:ext uri="{FF2B5EF4-FFF2-40B4-BE49-F238E27FC236}">
                <a16:creationId xmlns:a16="http://schemas.microsoft.com/office/drawing/2014/main" id="{025A9B19-C746-607A-C879-76E30D7EE7F3}"/>
              </a:ext>
            </a:extLst>
          </p:cNvPr>
          <p:cNvSpPr/>
          <p:nvPr/>
        </p:nvSpPr>
        <p:spPr>
          <a:xfrm>
            <a:off x="1972630" y="3200183"/>
            <a:ext cx="5808340" cy="0"/>
          </a:xfrm>
          <a:prstGeom prst="line">
            <a:avLst/>
          </a:prstGeom>
          <a:ln w="38100" cap="flat">
            <a:solidFill>
              <a:srgbClr val="FFFFFF"/>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79784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E4E0E-0B69-EB42-4A2F-A38F01B7DA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FF68F7-661A-C462-BB8D-5A0230DCC4AD}"/>
              </a:ext>
            </a:extLst>
          </p:cNvPr>
          <p:cNvSpPr/>
          <p:nvPr/>
        </p:nvSpPr>
        <p:spPr>
          <a:xfrm>
            <a:off x="4337800" y="6508817"/>
            <a:ext cx="5415800" cy="702888"/>
          </a:xfrm>
          <a:custGeom>
            <a:avLst/>
            <a:gdLst/>
            <a:ahLst/>
            <a:cxnLst/>
            <a:rect l="l" t="t" r="r" b="b"/>
            <a:pathLst>
              <a:path w="5415800" h="702888">
                <a:moveTo>
                  <a:pt x="0" y="0"/>
                </a:moveTo>
                <a:lnTo>
                  <a:pt x="5415800" y="0"/>
                </a:lnTo>
                <a:lnTo>
                  <a:pt x="5415800" y="702888"/>
                </a:lnTo>
                <a:lnTo>
                  <a:pt x="0" y="702888"/>
                </a:lnTo>
                <a:lnTo>
                  <a:pt x="0" y="0"/>
                </a:lnTo>
                <a:close/>
              </a:path>
            </a:pathLst>
          </a:custGeom>
          <a:blipFill>
            <a:blip r:embed="rId3"/>
            <a:stretch>
              <a:fillRect l="-306" t="-10867" b="-82349"/>
            </a:stretch>
          </a:blipFill>
        </p:spPr>
        <p:txBody>
          <a:bodyPr/>
          <a:lstStyle/>
          <a:p>
            <a:endParaRPr lang="en-US"/>
          </a:p>
        </p:txBody>
      </p:sp>
      <p:sp>
        <p:nvSpPr>
          <p:cNvPr id="3" name="Freeform 3">
            <a:extLst>
              <a:ext uri="{FF2B5EF4-FFF2-40B4-BE49-F238E27FC236}">
                <a16:creationId xmlns:a16="http://schemas.microsoft.com/office/drawing/2014/main" id="{CFF83016-A238-43D0-AF15-C8A934D22EE0}"/>
              </a:ext>
            </a:extLst>
          </p:cNvPr>
          <p:cNvSpPr/>
          <p:nvPr/>
        </p:nvSpPr>
        <p:spPr>
          <a:xfrm>
            <a:off x="-821193" y="6544677"/>
            <a:ext cx="6108523" cy="667028"/>
          </a:xfrm>
          <a:custGeom>
            <a:avLst/>
            <a:gdLst/>
            <a:ahLst/>
            <a:cxnLst/>
            <a:rect l="l" t="t" r="r" b="b"/>
            <a:pathLst>
              <a:path w="6108523" h="667028">
                <a:moveTo>
                  <a:pt x="0" y="0"/>
                </a:moveTo>
                <a:lnTo>
                  <a:pt x="6108523" y="0"/>
                </a:lnTo>
                <a:lnTo>
                  <a:pt x="6108523" y="667028"/>
                </a:lnTo>
                <a:lnTo>
                  <a:pt x="0" y="667028"/>
                </a:lnTo>
                <a:lnTo>
                  <a:pt x="0" y="0"/>
                </a:lnTo>
                <a:close/>
              </a:path>
            </a:pathLst>
          </a:custGeom>
          <a:blipFill>
            <a:blip r:embed="rId3"/>
            <a:stretch>
              <a:fillRect t="-128945"/>
            </a:stretch>
          </a:blipFill>
        </p:spPr>
        <p:txBody>
          <a:bodyPr/>
          <a:lstStyle/>
          <a:p>
            <a:endParaRPr lang="en-US"/>
          </a:p>
        </p:txBody>
      </p:sp>
      <p:grpSp>
        <p:nvGrpSpPr>
          <p:cNvPr id="4" name="Group 4">
            <a:extLst>
              <a:ext uri="{FF2B5EF4-FFF2-40B4-BE49-F238E27FC236}">
                <a16:creationId xmlns:a16="http://schemas.microsoft.com/office/drawing/2014/main" id="{F3BCE4E6-B8C3-08FB-F68E-5A70AF918880}"/>
              </a:ext>
            </a:extLst>
          </p:cNvPr>
          <p:cNvGrpSpPr/>
          <p:nvPr/>
        </p:nvGrpSpPr>
        <p:grpSpPr>
          <a:xfrm>
            <a:off x="0" y="-52638"/>
            <a:ext cx="9753600" cy="6467542"/>
            <a:chOff x="0" y="0"/>
            <a:chExt cx="3612444" cy="2395386"/>
          </a:xfrm>
        </p:grpSpPr>
        <p:sp>
          <p:nvSpPr>
            <p:cNvPr id="5" name="Freeform 5">
              <a:extLst>
                <a:ext uri="{FF2B5EF4-FFF2-40B4-BE49-F238E27FC236}">
                  <a16:creationId xmlns:a16="http://schemas.microsoft.com/office/drawing/2014/main" id="{DDAB8E27-5D01-B42B-AF4A-32356F82374C}"/>
                </a:ext>
              </a:extLst>
            </p:cNvPr>
            <p:cNvSpPr/>
            <p:nvPr/>
          </p:nvSpPr>
          <p:spPr>
            <a:xfrm>
              <a:off x="0" y="0"/>
              <a:ext cx="3612445" cy="2395386"/>
            </a:xfrm>
            <a:custGeom>
              <a:avLst/>
              <a:gdLst/>
              <a:ahLst/>
              <a:cxnLst/>
              <a:rect l="l" t="t" r="r" b="b"/>
              <a:pathLst>
                <a:path w="3612445" h="2395386">
                  <a:moveTo>
                    <a:pt x="0" y="0"/>
                  </a:moveTo>
                  <a:lnTo>
                    <a:pt x="3612445" y="0"/>
                  </a:lnTo>
                  <a:lnTo>
                    <a:pt x="3612445" y="2395386"/>
                  </a:lnTo>
                  <a:lnTo>
                    <a:pt x="0" y="2395386"/>
                  </a:lnTo>
                  <a:close/>
                </a:path>
              </a:pathLst>
            </a:custGeom>
            <a:solidFill>
              <a:srgbClr val="2A3364"/>
            </a:solidFill>
          </p:spPr>
          <p:txBody>
            <a:bodyPr/>
            <a:lstStyle/>
            <a:p>
              <a:endParaRPr lang="en-US"/>
            </a:p>
          </p:txBody>
        </p:sp>
        <p:sp>
          <p:nvSpPr>
            <p:cNvPr id="6" name="TextBox 6">
              <a:extLst>
                <a:ext uri="{FF2B5EF4-FFF2-40B4-BE49-F238E27FC236}">
                  <a16:creationId xmlns:a16="http://schemas.microsoft.com/office/drawing/2014/main" id="{B8FAC3A0-D209-AC92-7BBF-C0A2A40263F2}"/>
                </a:ext>
              </a:extLst>
            </p:cNvPr>
            <p:cNvSpPr txBox="1"/>
            <p:nvPr/>
          </p:nvSpPr>
          <p:spPr>
            <a:xfrm>
              <a:off x="0" y="-28575"/>
              <a:ext cx="3612444" cy="2423961"/>
            </a:xfrm>
            <a:prstGeom prst="rect">
              <a:avLst/>
            </a:prstGeom>
          </p:spPr>
          <p:txBody>
            <a:bodyPr lIns="50800" tIns="50800" rIns="50800" bIns="50800" rtlCol="0" anchor="ctr"/>
            <a:lstStyle/>
            <a:p>
              <a:pPr algn="ctr">
                <a:lnSpc>
                  <a:spcPts val="1960"/>
                </a:lnSpc>
              </a:pPr>
              <a:endParaRPr/>
            </a:p>
          </p:txBody>
        </p:sp>
      </p:grpSp>
      <p:pic>
        <p:nvPicPr>
          <p:cNvPr id="10" name="Picture 9" descr="Chart, bar chart&#10;&#10;AI-generated content may be incorrect.">
            <a:extLst>
              <a:ext uri="{FF2B5EF4-FFF2-40B4-BE49-F238E27FC236}">
                <a16:creationId xmlns:a16="http://schemas.microsoft.com/office/drawing/2014/main" id="{B683F20D-09E9-E39C-8145-DC14437916D9}"/>
              </a:ext>
            </a:extLst>
          </p:cNvPr>
          <p:cNvPicPr>
            <a:picLocks noChangeAspect="1"/>
          </p:cNvPicPr>
          <p:nvPr/>
        </p:nvPicPr>
        <p:blipFill>
          <a:blip r:embed="rId4">
            <a:extLst>
              <a:ext uri="{28A0092B-C50C-407E-A947-70E740481C1C}">
                <a14:useLocalDpi xmlns:a14="http://schemas.microsoft.com/office/drawing/2010/main" val="0"/>
              </a:ext>
            </a:extLst>
          </a:blip>
          <a:srcRect t="2129" r="-27" b="235"/>
          <a:stretch>
            <a:fillRect/>
          </a:stretch>
        </p:blipFill>
        <p:spPr>
          <a:xfrm>
            <a:off x="0" y="1051842"/>
            <a:ext cx="9756272" cy="5356692"/>
          </a:xfrm>
          <a:prstGeom prst="rect">
            <a:avLst/>
          </a:prstGeom>
        </p:spPr>
      </p:pic>
      <p:sp>
        <p:nvSpPr>
          <p:cNvPr id="8" name="TextBox 11">
            <a:extLst>
              <a:ext uri="{FF2B5EF4-FFF2-40B4-BE49-F238E27FC236}">
                <a16:creationId xmlns:a16="http://schemas.microsoft.com/office/drawing/2014/main" id="{EE18AC3B-675C-269D-8A1A-1C4BB4576353}"/>
              </a:ext>
            </a:extLst>
          </p:cNvPr>
          <p:cNvSpPr txBox="1"/>
          <p:nvPr/>
        </p:nvSpPr>
        <p:spPr>
          <a:xfrm>
            <a:off x="-1" y="204398"/>
            <a:ext cx="9753600" cy="861774"/>
          </a:xfrm>
          <a:prstGeom prst="rect">
            <a:avLst/>
          </a:prstGeom>
        </p:spPr>
        <p:txBody>
          <a:bodyPr lIns="0" tIns="0" rIns="0" bIns="0" rtlCol="0" anchor="t">
            <a:spAutoFit/>
          </a:bodyPr>
          <a:lstStyle/>
          <a:p>
            <a:pPr algn="ctr"/>
            <a:r>
              <a:rPr lang="en-US" sz="2800" b="1">
                <a:solidFill>
                  <a:srgbClr val="FFFFFF"/>
                </a:solidFill>
                <a:latin typeface="Garet Bold"/>
                <a:sym typeface="Garet Bold"/>
              </a:rPr>
              <a:t>Anxiety Diagnoses for Youth in Erie County</a:t>
            </a:r>
            <a:endParaRPr lang="en-US">
              <a:solidFill>
                <a:srgbClr val="000000"/>
              </a:solidFill>
              <a:latin typeface="Calibri"/>
              <a:ea typeface="Calibri"/>
              <a:cs typeface="Calibri"/>
              <a:sym typeface="Garet Bold"/>
            </a:endParaRPr>
          </a:p>
          <a:p>
            <a:pPr algn="ctr"/>
            <a:r>
              <a:rPr lang="en-US" sz="2800" b="1">
                <a:solidFill>
                  <a:srgbClr val="FFFFFF"/>
                </a:solidFill>
                <a:latin typeface="Garet Bold"/>
                <a:sym typeface="Garet Bold"/>
              </a:rPr>
              <a:t>2020-2024</a:t>
            </a:r>
            <a:endParaRPr lang="en-US">
              <a:ea typeface="Calibri"/>
              <a:cs typeface="Calibri"/>
            </a:endParaRPr>
          </a:p>
        </p:txBody>
      </p:sp>
    </p:spTree>
    <p:extLst>
      <p:ext uri="{BB962C8B-B14F-4D97-AF65-F5344CB8AC3E}">
        <p14:creationId xmlns:p14="http://schemas.microsoft.com/office/powerpoint/2010/main" val="410999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FFCB2682B8F74A84308ED58C3BAB00" ma:contentTypeVersion="13" ma:contentTypeDescription="Create a new document." ma:contentTypeScope="" ma:versionID="2607c3488090186e5bc2a4035dae3052">
  <xsd:schema xmlns:xsd="http://www.w3.org/2001/XMLSchema" xmlns:xs="http://www.w3.org/2001/XMLSchema" xmlns:p="http://schemas.microsoft.com/office/2006/metadata/properties" xmlns:ns2="e7129631-e00a-4a6b-98e7-c3e22d79a331" xmlns:ns3="99c90937-74fc-4577-99e9-8befd222fb87" targetNamespace="http://schemas.microsoft.com/office/2006/metadata/properties" ma:root="true" ma:fieldsID="fc3aa505df0ef87732d418c732962c1f" ns2:_="" ns3:_="">
    <xsd:import namespace="e7129631-e00a-4a6b-98e7-c3e22d79a331"/>
    <xsd:import namespace="99c90937-74fc-4577-99e9-8befd222fb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29631-e00a-4a6b-98e7-c3e22d79a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23bc877-71b3-4cf4-a82c-b7530824f9d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90937-74fc-4577-99e9-8befd222fb8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9e85fb8-8b5f-4f0d-8466-d3f73d6bdcd0}" ma:internalName="TaxCatchAll" ma:showField="CatchAllData" ma:web="99c90937-74fc-4577-99e9-8befd222fb8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9c90937-74fc-4577-99e9-8befd222fb87" xsi:nil="true"/>
    <lcf76f155ced4ddcb4097134ff3c332f xmlns="e7129631-e00a-4a6b-98e7-c3e22d79a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1E9D44-411B-483F-9C97-E8C52763186E}">
  <ds:schemaRefs>
    <ds:schemaRef ds:uri="http://schemas.microsoft.com/sharepoint/v3/contenttype/forms"/>
  </ds:schemaRefs>
</ds:datastoreItem>
</file>

<file path=customXml/itemProps2.xml><?xml version="1.0" encoding="utf-8"?>
<ds:datastoreItem xmlns:ds="http://schemas.openxmlformats.org/officeDocument/2006/customXml" ds:itemID="{212D3C34-8B1E-4EFE-936E-DB3B8317A52E}">
  <ds:schemaRefs>
    <ds:schemaRef ds:uri="99c90937-74fc-4577-99e9-8befd222fb87"/>
    <ds:schemaRef ds:uri="e7129631-e00a-4a6b-98e7-c3e22d79a3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019F1D-5CB4-4D96-A4D6-E4F2F65BADF4}">
  <ds:schemaRefs>
    <ds:schemaRef ds:uri="99c90937-74fc-4577-99e9-8befd222fb87"/>
    <ds:schemaRef ds:uri="e7129631-e00a-4a6b-98e7-c3e22d79a3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TotalTime>
  <Words>5675</Words>
  <Application>Microsoft Office PowerPoint</Application>
  <PresentationFormat>Custom</PresentationFormat>
  <Paragraphs>417</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Garet</vt:lpstr>
      <vt:lpstr>Arial,Sans-Serif</vt:lpstr>
      <vt:lpstr>Montserrat Ultra-Bold</vt:lpstr>
      <vt:lpstr>Garet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Slideshow Template</dc:title>
  <dc:creator>Canfield, Suzanne (She/Her)</dc:creator>
  <cp:lastModifiedBy>Canfield, Suzanne (She/Her)</cp:lastModifiedBy>
  <cp:revision>9</cp:revision>
  <dcterms:created xsi:type="dcterms:W3CDTF">2006-08-16T00:00:00Z</dcterms:created>
  <dcterms:modified xsi:type="dcterms:W3CDTF">2026-02-13T20:03:32Z</dcterms:modified>
  <dc:identifier>DAGiw82i16E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0x01010003FFCB2682B8F74A84308ED58C3BAB00</vt:lpwstr>
  </property>
  <property fmtid="{D5CDD505-2E9C-101B-9397-08002B2CF9AE}" pid="3" name="MediaServiceImageTags">
    <vt:lpwstr/>
  </property>
</Properties>
</file>